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s/slide28.xml" ContentType="application/vnd.openxmlformats-officedocument.presentationml.slide+xml"/>
  <Override PartName="/ppt/slides/slide24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Slides/notesSlide26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2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24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Masters/notesMaster1.xml" ContentType="application/vnd.openxmlformats-officedocument.presentationml.notesMaster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  <p:sldMasterId id="2147483671" r:id="rId3"/>
  </p:sldMasterIdLst>
  <p:notesMasterIdLst>
    <p:notesMasterId r:id="rId38"/>
  </p:notesMasterIdLst>
  <p:handoutMasterIdLst>
    <p:handoutMasterId r:id="rId39"/>
  </p:handoutMasterIdLst>
  <p:sldIdLst>
    <p:sldId id="256" r:id="rId4"/>
    <p:sldId id="337" r:id="rId5"/>
    <p:sldId id="258" r:id="rId6"/>
    <p:sldId id="296" r:id="rId7"/>
    <p:sldId id="361" r:id="rId8"/>
    <p:sldId id="302" r:id="rId9"/>
    <p:sldId id="360" r:id="rId10"/>
    <p:sldId id="304" r:id="rId11"/>
    <p:sldId id="303" r:id="rId12"/>
    <p:sldId id="316" r:id="rId13"/>
    <p:sldId id="307" r:id="rId14"/>
    <p:sldId id="399" r:id="rId15"/>
    <p:sldId id="314" r:id="rId16"/>
    <p:sldId id="373" r:id="rId17"/>
    <p:sldId id="374" r:id="rId18"/>
    <p:sldId id="384" r:id="rId19"/>
    <p:sldId id="333" r:id="rId20"/>
    <p:sldId id="350" r:id="rId21"/>
    <p:sldId id="351" r:id="rId22"/>
    <p:sldId id="352" r:id="rId23"/>
    <p:sldId id="317" r:id="rId24"/>
    <p:sldId id="402" r:id="rId25"/>
    <p:sldId id="406" r:id="rId26"/>
    <p:sldId id="404" r:id="rId27"/>
    <p:sldId id="405" r:id="rId28"/>
    <p:sldId id="395" r:id="rId29"/>
    <p:sldId id="396" r:id="rId30"/>
    <p:sldId id="394" r:id="rId31"/>
    <p:sldId id="407" r:id="rId32"/>
    <p:sldId id="408" r:id="rId33"/>
    <p:sldId id="412" r:id="rId34"/>
    <p:sldId id="409" r:id="rId35"/>
    <p:sldId id="410" r:id="rId36"/>
    <p:sldId id="284" r:id="rId3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003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94227" autoAdjust="0"/>
  </p:normalViewPr>
  <p:slideViewPr>
    <p:cSldViewPr>
      <p:cViewPr>
        <p:scale>
          <a:sx n="101" d="100"/>
          <a:sy n="101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3366"/>
    </p:cViewPr>
  </p:sorterViewPr>
  <p:notesViewPr>
    <p:cSldViewPr>
      <p:cViewPr varScale="1">
        <p:scale>
          <a:sx n="83" d="100"/>
          <a:sy n="83" d="100"/>
        </p:scale>
        <p:origin x="225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47" Type="http://schemas.openxmlformats.org/officeDocument/2006/relationships/customXml" Target="../customXml/item4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customXml" Target="../customXml/item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48" Type="http://schemas.openxmlformats.org/officeDocument/2006/relationships/customXml" Target="../customXml/item5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46" Type="http://schemas.openxmlformats.org/officeDocument/2006/relationships/customXml" Target="../customXml/item3.xml"/><Relationship Id="rId20" Type="http://schemas.openxmlformats.org/officeDocument/2006/relationships/slide" Target="slides/slide17.xml"/><Relationship Id="rId4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rabajo\ING%20OMAR\2014\SAI%202014\ENERGIA%20FACTURADA%20SAI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2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7499999999999994E-2"/>
          <c:y val="0.22666375036453801"/>
          <c:w val="0.76666666666666705"/>
          <c:h val="0.630422499270923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9.2957108723988394E-3"/>
                  <c:y val="5.73480823836683E-2"/>
                </c:manualLayout>
              </c:layout>
              <c:tx>
                <c:rich>
                  <a:bodyPr/>
                  <a:lstStyle/>
                  <a:p>
                    <a:fld id="{EDFA19E2-E827-4FAC-80AF-BFF7B649662E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 </a:t>
                    </a:r>
                    <a:fld id="{5631EDEA-1A23-45A5-AC2C-80370B3100D5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9992BEC3-7D02-43DB-83E5-3D58CF1AA933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1.54576771653542E-2"/>
                  <c:y val="-0.15729111986001801"/>
                </c:manualLayout>
              </c:layout>
              <c:tx>
                <c:rich>
                  <a:bodyPr/>
                  <a:lstStyle/>
                  <a:p>
                    <a:fld id="{04770DD2-E6C2-4B01-9370-65FA33092D0B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 </a:t>
                    </a:r>
                  </a:p>
                  <a:p>
                    <a:fld id="{239ADF61-CE65-4F40-AE5B-E0FE838DEFD5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EF684CC3-A872-4028-B250-CF765C1050B5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3.3061242344706802E-2"/>
                  <c:y val="-0.135007655293088"/>
                </c:manualLayout>
              </c:layout>
              <c:tx>
                <c:rich>
                  <a:bodyPr/>
                  <a:lstStyle/>
                  <a:p>
                    <a:fld id="{EF3CA366-00A2-490D-B3A4-6DB55E6D418D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5175860C-0B78-4E3D-9DF6-8BE713D0F94C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D05808EE-3807-4C9A-A85F-56B60F7392C5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4.7478346456692903E-2"/>
                  <c:y val="1.9377734033245799E-2"/>
                </c:manualLayout>
              </c:layout>
              <c:tx>
                <c:rich>
                  <a:bodyPr/>
                  <a:lstStyle/>
                  <a:p>
                    <a:fld id="{900A1B9C-3A89-4ABB-88F1-55606C14ECAC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r>
                      <a:rPr lang="en-US" baseline="0"/>
                      <a:t> </a:t>
                    </a:r>
                    <a:fld id="{36372606-AB06-4B7C-8D28-094F14E01892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CEAF9AA5-63EF-4972-A2F8-F9DE393FED0C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02029090113736"/>
                  <c:y val="0.193949037620298"/>
                </c:manualLayout>
              </c:layout>
              <c:tx>
                <c:rich>
                  <a:bodyPr/>
                  <a:lstStyle/>
                  <a:p>
                    <a:fld id="{1E47462D-EAFF-457E-91FB-3846882F1347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E7D58043-3BC8-4373-9760-49909B9583B8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4E102623-7000-4005-A2A8-91C842D47EBA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Hoja3!$Y$5:$Y$9</c:f>
              <c:strCache>
                <c:ptCount val="5"/>
                <c:pt idx="0">
                  <c:v>Residencial</c:v>
                </c:pt>
                <c:pt idx="1">
                  <c:v>Comercial </c:v>
                </c:pt>
                <c:pt idx="2">
                  <c:v>Industrial </c:v>
                </c:pt>
                <c:pt idx="3">
                  <c:v>Oficial </c:v>
                </c:pt>
                <c:pt idx="4">
                  <c:v>Otros</c:v>
                </c:pt>
              </c:strCache>
            </c:strRef>
          </c:cat>
          <c:val>
            <c:numRef>
              <c:f>Hoja3!$Z$5:$Z$9</c:f>
              <c:numCache>
                <c:formatCode>#,##0</c:formatCode>
                <c:ptCount val="5"/>
                <c:pt idx="0">
                  <c:v>16321</c:v>
                </c:pt>
                <c:pt idx="1">
                  <c:v>2524</c:v>
                </c:pt>
                <c:pt idx="2">
                  <c:v>110</c:v>
                </c:pt>
                <c:pt idx="3">
                  <c:v>293</c:v>
                </c:pt>
                <c:pt idx="4">
                  <c:v>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30555555555556E-2"/>
          <c:y val="0.22666375036453801"/>
          <c:w val="0.77500000000000002"/>
          <c:h val="0.63505212890055396"/>
        </c:manualLayout>
      </c:layout>
      <c:pie3DChart>
        <c:varyColors val="1"/>
        <c:ser>
          <c:idx val="0"/>
          <c:order val="0"/>
          <c:cat>
            <c:strRef>
              <c:f>'2013'!$I$8:$I$12</c:f>
              <c:strCache>
                <c:ptCount val="5"/>
                <c:pt idx="0">
                  <c:v>Residencial</c:v>
                </c:pt>
                <c:pt idx="1">
                  <c:v>Comercial </c:v>
                </c:pt>
                <c:pt idx="2">
                  <c:v>Industrial </c:v>
                </c:pt>
                <c:pt idx="3">
                  <c:v>Oficial </c:v>
                </c:pt>
                <c:pt idx="4">
                  <c:v>Otros</c:v>
                </c:pt>
              </c:strCache>
            </c:strRef>
          </c:cat>
          <c:val>
            <c:numRef>
              <c:f>'2013'!$J$8:$J$12</c:f>
            </c:numRef>
          </c:val>
        </c:ser>
        <c:ser>
          <c:idx val="1"/>
          <c:order val="1"/>
          <c:spPr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3.2420166229221302E-2"/>
                  <c:y val="1.8478419364246001E-2"/>
                </c:manualLayout>
              </c:layout>
              <c:tx>
                <c:rich>
                  <a:bodyPr/>
                  <a:lstStyle/>
                  <a:p>
                    <a:fld id="{D7F9082D-B6EF-4231-9087-90B3C77B90ED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A2B67350-1273-464A-BE09-9273353D5347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6941FC74-AB92-4FE5-9393-2BBE83F1E16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4.0634295713035902E-2"/>
                  <c:y val="-1.46679060950714E-2"/>
                </c:manualLayout>
              </c:layout>
              <c:tx>
                <c:rich>
                  <a:bodyPr/>
                  <a:lstStyle/>
                  <a:p>
                    <a:fld id="{67BF7735-1D17-44F3-A13A-AC08FBBEF957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r>
                      <a:rPr lang="en-US" baseline="0"/>
                      <a:t> </a:t>
                    </a:r>
                    <a:fld id="{1E529BB5-3F4A-4C50-8B05-970077AE4DF5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7E591C0C-7E9B-481A-AC17-685DADACA8E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3.44000437445319E-2"/>
                  <c:y val="-6.1016695829688002E-2"/>
                </c:manualLayout>
              </c:layout>
              <c:tx>
                <c:rich>
                  <a:bodyPr/>
                  <a:lstStyle/>
                  <a:p>
                    <a:fld id="{9892EB95-80C6-4E6B-AB39-C4F46502D3BA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061492B3-EBC3-4530-BCDD-4C5AAFD436FE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E539A5CD-6244-4D14-8F3E-4EBB122FC832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7.2680664916885296E-2"/>
                  <c:y val="-1.7144211140274101E-2"/>
                </c:manualLayout>
              </c:layout>
              <c:tx>
                <c:rich>
                  <a:bodyPr/>
                  <a:lstStyle/>
                  <a:p>
                    <a:fld id="{72193FCF-91B0-45F5-85C1-D5D4CDE483B3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8F63D511-F0B7-4C0C-A777-3BB6F33794FB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85FBD901-BCEE-4C4A-B348-4625EEB7E592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2.0997594050743602E-2"/>
                  <c:y val="4.5454214056576299E-2"/>
                </c:manualLayout>
              </c:layout>
              <c:tx>
                <c:rich>
                  <a:bodyPr/>
                  <a:lstStyle/>
                  <a:p>
                    <a:fld id="{15621055-7D12-44FC-9F47-0105364B2BAB}" type="CATEGORYNAME">
                      <a:rPr lang="en-US"/>
                      <a:pPr/>
                      <a:t>[NOMBRE DE CATEGORÍA]</a:t>
                    </a:fld>
                    <a:endParaRPr lang="en-US"/>
                  </a:p>
                  <a:p>
                    <a:fld id="{90B61814-86EE-4C13-841A-F4860FBDC851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  <a:fld id="{BC4A3CA4-6461-4EBF-85CA-47A4EF3B713E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'2013'!$I$8:$I$12</c:f>
              <c:strCache>
                <c:ptCount val="5"/>
                <c:pt idx="0">
                  <c:v>Residencial</c:v>
                </c:pt>
                <c:pt idx="1">
                  <c:v>Comercial </c:v>
                </c:pt>
                <c:pt idx="2">
                  <c:v>Industrial </c:v>
                </c:pt>
                <c:pt idx="3">
                  <c:v>Oficial </c:v>
                </c:pt>
                <c:pt idx="4">
                  <c:v>Otros</c:v>
                </c:pt>
              </c:strCache>
            </c:strRef>
          </c:cat>
          <c:val>
            <c:numRef>
              <c:f>'2013'!$K$8:$K$12</c:f>
              <c:numCache>
                <c:formatCode>0.0</c:formatCode>
                <c:ptCount val="5"/>
                <c:pt idx="0">
                  <c:v>48.132636548000001</c:v>
                </c:pt>
                <c:pt idx="1">
                  <c:v>47.375854091999997</c:v>
                </c:pt>
                <c:pt idx="2">
                  <c:v>40.483269861999993</c:v>
                </c:pt>
                <c:pt idx="3">
                  <c:v>12.495499358</c:v>
                </c:pt>
                <c:pt idx="4">
                  <c:v>16.170042617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79261-1B43-480D-A314-B5CD748EBBD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2EB96BCC-64FD-4447-A004-C6B13E07030A}" type="pres">
      <dgm:prSet presAssocID="{A2379261-1B43-480D-A314-B5CD748EBBD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</dgm:ptLst>
  <dgm:cxnLst>
    <dgm:cxn modelId="{3AFB8C58-7CED-41BA-A8C5-A34E071F49F0}" type="presOf" srcId="{A2379261-1B43-480D-A314-B5CD748EBBDB}" destId="{2EB96BCC-64FD-4447-A004-C6B13E07030A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440720-F5D6-4C3D-81FC-36621F855B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CE29705-FE05-44DA-A42D-E5754787AA35}">
      <dgm:prSet phldrT="[Texto]" custT="1"/>
      <dgm:spPr>
        <a:solidFill>
          <a:schemeClr val="bg1">
            <a:lumMod val="6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s-CO" sz="1400" b="1" dirty="0" smtClean="0">
              <a:solidFill>
                <a:schemeClr val="tx1"/>
              </a:solidFill>
            </a:rPr>
            <a:t>2014 – 2016</a:t>
          </a:r>
        </a:p>
        <a:p>
          <a:r>
            <a:rPr lang="en-US" sz="1400" b="1" dirty="0" err="1" smtClean="0">
              <a:solidFill>
                <a:schemeClr val="tx1"/>
              </a:solidFill>
            </a:rPr>
            <a:t>Cooperación</a:t>
          </a:r>
          <a:r>
            <a:rPr lang="en-US" sz="1400" b="1" dirty="0" smtClean="0">
              <a:solidFill>
                <a:schemeClr val="tx1"/>
              </a:solidFill>
            </a:rPr>
            <a:t> </a:t>
          </a:r>
          <a:r>
            <a:rPr lang="en-US" sz="1400" b="1" dirty="0" err="1" smtClean="0">
              <a:solidFill>
                <a:schemeClr val="tx1"/>
              </a:solidFill>
            </a:rPr>
            <a:t>internacional</a:t>
          </a:r>
          <a:r>
            <a:rPr lang="en-US" sz="1400" b="1" dirty="0" smtClean="0">
              <a:solidFill>
                <a:schemeClr val="tx1"/>
              </a:solidFill>
            </a:rPr>
            <a:t> (BID)</a:t>
          </a:r>
          <a:endParaRPr lang="es-CO" sz="1400" b="1" dirty="0" smtClean="0">
            <a:solidFill>
              <a:schemeClr val="tx1"/>
            </a:solidFill>
          </a:endParaRPr>
        </a:p>
        <a:p>
          <a:endParaRPr lang="es-CO" sz="1400" b="1" dirty="0" smtClean="0">
            <a:solidFill>
              <a:schemeClr val="tx1"/>
            </a:solidFill>
          </a:endParaRPr>
        </a:p>
        <a:p>
          <a:r>
            <a:rPr lang="es-CO" sz="1400" b="1" dirty="0" smtClean="0">
              <a:solidFill>
                <a:schemeClr val="tx1"/>
              </a:solidFill>
            </a:rPr>
            <a:t>USD 580.000</a:t>
          </a:r>
          <a:endParaRPr lang="es-CO" sz="1400" dirty="0">
            <a:solidFill>
              <a:schemeClr val="tx1"/>
            </a:solidFill>
          </a:endParaRPr>
        </a:p>
      </dgm:t>
    </dgm:pt>
    <dgm:pt modelId="{5A769B30-C648-47D2-8209-33D3F79561D9}" type="parTrans" cxnId="{FDD8EE53-433F-4A03-A3FF-B02C1FA8ABCC}">
      <dgm:prSet/>
      <dgm:spPr/>
      <dgm:t>
        <a:bodyPr/>
        <a:lstStyle/>
        <a:p>
          <a:endParaRPr lang="es-CO" sz="1400"/>
        </a:p>
      </dgm:t>
    </dgm:pt>
    <dgm:pt modelId="{1DBFC894-7D24-4C51-876E-A673540627B8}" type="sibTrans" cxnId="{FDD8EE53-433F-4A03-A3FF-B02C1FA8ABCC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s-CO" sz="1100"/>
        </a:p>
      </dgm:t>
    </dgm:pt>
    <dgm:pt modelId="{0EE5C5CC-21FE-432D-87A9-DA11392A6177}">
      <dgm:prSet phldrT="[Texto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s-CO" sz="1300" dirty="0" smtClean="0">
              <a:solidFill>
                <a:schemeClr val="tx1"/>
              </a:solidFill>
            </a:rPr>
            <a:t>I. Diseño del esquema</a:t>
          </a:r>
        </a:p>
        <a:p>
          <a:r>
            <a:rPr lang="es-CO" sz="1300" dirty="0" smtClean="0">
              <a:solidFill>
                <a:schemeClr val="tx1"/>
              </a:solidFill>
            </a:rPr>
            <a:t>II. Análisis legal y financiero</a:t>
          </a:r>
        </a:p>
        <a:p>
          <a:r>
            <a:rPr lang="es-CO" sz="1300" dirty="0" smtClean="0">
              <a:solidFill>
                <a:schemeClr val="tx1"/>
              </a:solidFill>
            </a:rPr>
            <a:t>III. Ejecución de piloto</a:t>
          </a:r>
        </a:p>
        <a:p>
          <a:r>
            <a:rPr lang="es-CO" sz="1300" dirty="0" smtClean="0">
              <a:solidFill>
                <a:schemeClr val="tx1"/>
              </a:solidFill>
            </a:rPr>
            <a:t>IV. Estrategia de comunicación</a:t>
          </a:r>
          <a:endParaRPr lang="es-CO" sz="1300" dirty="0">
            <a:solidFill>
              <a:schemeClr val="tx1"/>
            </a:solidFill>
          </a:endParaRPr>
        </a:p>
      </dgm:t>
    </dgm:pt>
    <dgm:pt modelId="{7B6CACDD-FB13-4EF8-9F4B-036AB2672A07}" type="parTrans" cxnId="{9BC50C0A-4608-4A98-BE22-2BAD5D38EF9E}">
      <dgm:prSet/>
      <dgm:spPr/>
      <dgm:t>
        <a:bodyPr/>
        <a:lstStyle/>
        <a:p>
          <a:endParaRPr lang="es-CO" sz="1400"/>
        </a:p>
      </dgm:t>
    </dgm:pt>
    <dgm:pt modelId="{8D67E66A-3409-4326-B154-BAFC65EDBE5E}" type="sibTrans" cxnId="{9BC50C0A-4608-4A98-BE22-2BAD5D38EF9E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s-CO" sz="1100"/>
        </a:p>
      </dgm:t>
    </dgm:pt>
    <dgm:pt modelId="{204E9AF8-A621-4FA3-8F57-042D2EB0AEDF}">
      <dgm:prSet phldrT="[Texto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s-CO" sz="1300" dirty="0" smtClean="0">
              <a:solidFill>
                <a:schemeClr val="tx1"/>
              </a:solidFill>
              <a:cs typeface="Arial" panose="020B0604020202020204" pitchFamily="34" charset="0"/>
            </a:rPr>
            <a:t>Preparación del programa de inversión</a:t>
          </a:r>
        </a:p>
        <a:p>
          <a:endParaRPr lang="es-CO" sz="1300" dirty="0" smtClean="0">
            <a:solidFill>
              <a:schemeClr val="tx1"/>
            </a:solidFill>
            <a:cs typeface="Arial" panose="020B0604020202020204" pitchFamily="34" charset="0"/>
          </a:endParaRPr>
        </a:p>
        <a:p>
          <a:r>
            <a:rPr lang="es-CO" sz="1300" dirty="0" smtClean="0">
              <a:solidFill>
                <a:schemeClr val="tx1"/>
              </a:solidFill>
              <a:cs typeface="Arial" panose="020B0604020202020204" pitchFamily="34" charset="0"/>
            </a:rPr>
            <a:t>Crédito CTF</a:t>
          </a:r>
        </a:p>
        <a:p>
          <a:r>
            <a:rPr lang="es-CO" sz="1300" dirty="0" smtClean="0">
              <a:solidFill>
                <a:schemeClr val="tx1"/>
              </a:solidFill>
              <a:cs typeface="Arial" panose="020B0604020202020204" pitchFamily="34" charset="0"/>
            </a:rPr>
            <a:t>(USD M10)</a:t>
          </a:r>
          <a:endParaRPr lang="es-CO" sz="1300" dirty="0">
            <a:solidFill>
              <a:schemeClr val="tx1"/>
            </a:solidFill>
          </a:endParaRPr>
        </a:p>
      </dgm:t>
    </dgm:pt>
    <dgm:pt modelId="{AB493171-3226-42B5-A509-85D35D5E5D15}" type="parTrans" cxnId="{B460F6CB-73E8-4051-8262-113308EAD25E}">
      <dgm:prSet/>
      <dgm:spPr/>
      <dgm:t>
        <a:bodyPr/>
        <a:lstStyle/>
        <a:p>
          <a:endParaRPr lang="es-CO" sz="1400"/>
        </a:p>
      </dgm:t>
    </dgm:pt>
    <dgm:pt modelId="{D522BCE8-E91B-436C-995B-9DDEF3BBAA66}" type="sibTrans" cxnId="{B460F6CB-73E8-4051-8262-113308EAD25E}">
      <dgm:prSet/>
      <dgm:spPr/>
      <dgm:t>
        <a:bodyPr/>
        <a:lstStyle/>
        <a:p>
          <a:endParaRPr lang="es-CO" sz="1400"/>
        </a:p>
      </dgm:t>
    </dgm:pt>
    <dgm:pt modelId="{7C1DDC36-F830-4EE7-BCF4-002FC726901B}" type="pres">
      <dgm:prSet presAssocID="{3C440720-F5D6-4C3D-81FC-36621F855B64}" presName="Name0" presStyleCnt="0">
        <dgm:presLayoutVars>
          <dgm:dir/>
          <dgm:resizeHandles val="exact"/>
        </dgm:presLayoutVars>
      </dgm:prSet>
      <dgm:spPr/>
    </dgm:pt>
    <dgm:pt modelId="{47D7918A-945D-426E-B8B3-BB63904D116D}" type="pres">
      <dgm:prSet presAssocID="{CCE29705-FE05-44DA-A42D-E5754787AA3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8E3A59-CB93-408A-BAD2-AFD56B6A045B}" type="pres">
      <dgm:prSet presAssocID="{1DBFC894-7D24-4C51-876E-A673540627B8}" presName="sibTrans" presStyleLbl="sibTrans2D1" presStyleIdx="0" presStyleCnt="2"/>
      <dgm:spPr/>
      <dgm:t>
        <a:bodyPr/>
        <a:lstStyle/>
        <a:p>
          <a:endParaRPr lang="es-ES"/>
        </a:p>
      </dgm:t>
    </dgm:pt>
    <dgm:pt modelId="{8263DFC7-E7D8-4267-96FD-39B1E2550A23}" type="pres">
      <dgm:prSet presAssocID="{1DBFC894-7D24-4C51-876E-A673540627B8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CB4FB740-B048-424D-A83B-F9546EEAD4D4}" type="pres">
      <dgm:prSet presAssocID="{0EE5C5CC-21FE-432D-87A9-DA11392A617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4FC13D-DE56-43C6-83EC-A6C1C1ACF1E0}" type="pres">
      <dgm:prSet presAssocID="{8D67E66A-3409-4326-B154-BAFC65EDBE5E}" presName="sibTrans" presStyleLbl="sibTrans2D1" presStyleIdx="1" presStyleCnt="2"/>
      <dgm:spPr/>
      <dgm:t>
        <a:bodyPr/>
        <a:lstStyle/>
        <a:p>
          <a:endParaRPr lang="es-ES"/>
        </a:p>
      </dgm:t>
    </dgm:pt>
    <dgm:pt modelId="{B9B1157B-710E-4C96-96D2-E9089168448B}" type="pres">
      <dgm:prSet presAssocID="{8D67E66A-3409-4326-B154-BAFC65EDBE5E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86A807BF-F627-4CF9-BF4A-BD57807C32F7}" type="pres">
      <dgm:prSet presAssocID="{204E9AF8-A621-4FA3-8F57-042D2EB0AEDF}" presName="node" presStyleLbl="node1" presStyleIdx="2" presStyleCnt="3" custLinFactNeighborX="838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B93F74A-AC00-4F00-8E1C-BEBD069742B2}" type="presOf" srcId="{3C440720-F5D6-4C3D-81FC-36621F855B64}" destId="{7C1DDC36-F830-4EE7-BCF4-002FC726901B}" srcOrd="0" destOrd="0" presId="urn:microsoft.com/office/officeart/2005/8/layout/process1"/>
    <dgm:cxn modelId="{9BC50C0A-4608-4A98-BE22-2BAD5D38EF9E}" srcId="{3C440720-F5D6-4C3D-81FC-36621F855B64}" destId="{0EE5C5CC-21FE-432D-87A9-DA11392A6177}" srcOrd="1" destOrd="0" parTransId="{7B6CACDD-FB13-4EF8-9F4B-036AB2672A07}" sibTransId="{8D67E66A-3409-4326-B154-BAFC65EDBE5E}"/>
    <dgm:cxn modelId="{681B27FA-8D8F-4305-AB7F-AFB2D6D8FD72}" type="presOf" srcId="{8D67E66A-3409-4326-B154-BAFC65EDBE5E}" destId="{374FC13D-DE56-43C6-83EC-A6C1C1ACF1E0}" srcOrd="0" destOrd="0" presId="urn:microsoft.com/office/officeart/2005/8/layout/process1"/>
    <dgm:cxn modelId="{6E594570-15E6-47F0-BA88-7FEFCC4FF052}" type="presOf" srcId="{0EE5C5CC-21FE-432D-87A9-DA11392A6177}" destId="{CB4FB740-B048-424D-A83B-F9546EEAD4D4}" srcOrd="0" destOrd="0" presId="urn:microsoft.com/office/officeart/2005/8/layout/process1"/>
    <dgm:cxn modelId="{34749023-874D-4225-98F2-196323510994}" type="presOf" srcId="{204E9AF8-A621-4FA3-8F57-042D2EB0AEDF}" destId="{86A807BF-F627-4CF9-BF4A-BD57807C32F7}" srcOrd="0" destOrd="0" presId="urn:microsoft.com/office/officeart/2005/8/layout/process1"/>
    <dgm:cxn modelId="{53B7E5E9-CD19-4073-8F58-1E6A4EAFEE68}" type="presOf" srcId="{CCE29705-FE05-44DA-A42D-E5754787AA35}" destId="{47D7918A-945D-426E-B8B3-BB63904D116D}" srcOrd="0" destOrd="0" presId="urn:microsoft.com/office/officeart/2005/8/layout/process1"/>
    <dgm:cxn modelId="{321D8510-D232-413D-B010-966B441A0986}" type="presOf" srcId="{1DBFC894-7D24-4C51-876E-A673540627B8}" destId="{058E3A59-CB93-408A-BAD2-AFD56B6A045B}" srcOrd="0" destOrd="0" presId="urn:microsoft.com/office/officeart/2005/8/layout/process1"/>
    <dgm:cxn modelId="{9A86C888-B4F8-4429-9F41-40B200190C82}" type="presOf" srcId="{1DBFC894-7D24-4C51-876E-A673540627B8}" destId="{8263DFC7-E7D8-4267-96FD-39B1E2550A23}" srcOrd="1" destOrd="0" presId="urn:microsoft.com/office/officeart/2005/8/layout/process1"/>
    <dgm:cxn modelId="{B460F6CB-73E8-4051-8262-113308EAD25E}" srcId="{3C440720-F5D6-4C3D-81FC-36621F855B64}" destId="{204E9AF8-A621-4FA3-8F57-042D2EB0AEDF}" srcOrd="2" destOrd="0" parTransId="{AB493171-3226-42B5-A509-85D35D5E5D15}" sibTransId="{D522BCE8-E91B-436C-995B-9DDEF3BBAA66}"/>
    <dgm:cxn modelId="{C2A6859C-4806-44D5-AF12-DD889471DF72}" type="presOf" srcId="{8D67E66A-3409-4326-B154-BAFC65EDBE5E}" destId="{B9B1157B-710E-4C96-96D2-E9089168448B}" srcOrd="1" destOrd="0" presId="urn:microsoft.com/office/officeart/2005/8/layout/process1"/>
    <dgm:cxn modelId="{FDD8EE53-433F-4A03-A3FF-B02C1FA8ABCC}" srcId="{3C440720-F5D6-4C3D-81FC-36621F855B64}" destId="{CCE29705-FE05-44DA-A42D-E5754787AA35}" srcOrd="0" destOrd="0" parTransId="{5A769B30-C648-47D2-8209-33D3F79561D9}" sibTransId="{1DBFC894-7D24-4C51-876E-A673540627B8}"/>
    <dgm:cxn modelId="{E85B1BD3-3BDB-4AA2-9005-5CEECED0ACC3}" type="presParOf" srcId="{7C1DDC36-F830-4EE7-BCF4-002FC726901B}" destId="{47D7918A-945D-426E-B8B3-BB63904D116D}" srcOrd="0" destOrd="0" presId="urn:microsoft.com/office/officeart/2005/8/layout/process1"/>
    <dgm:cxn modelId="{B4EA81F6-BD58-451B-AF87-56F295773362}" type="presParOf" srcId="{7C1DDC36-F830-4EE7-BCF4-002FC726901B}" destId="{058E3A59-CB93-408A-BAD2-AFD56B6A045B}" srcOrd="1" destOrd="0" presId="urn:microsoft.com/office/officeart/2005/8/layout/process1"/>
    <dgm:cxn modelId="{D503A3A6-6557-4489-AA32-3CD84889A23A}" type="presParOf" srcId="{058E3A59-CB93-408A-BAD2-AFD56B6A045B}" destId="{8263DFC7-E7D8-4267-96FD-39B1E2550A23}" srcOrd="0" destOrd="0" presId="urn:microsoft.com/office/officeart/2005/8/layout/process1"/>
    <dgm:cxn modelId="{61A7CF6D-10C0-4022-B5B2-6126E09A7EA9}" type="presParOf" srcId="{7C1DDC36-F830-4EE7-BCF4-002FC726901B}" destId="{CB4FB740-B048-424D-A83B-F9546EEAD4D4}" srcOrd="2" destOrd="0" presId="urn:microsoft.com/office/officeart/2005/8/layout/process1"/>
    <dgm:cxn modelId="{7B686925-56F0-402A-9411-461684850AE4}" type="presParOf" srcId="{7C1DDC36-F830-4EE7-BCF4-002FC726901B}" destId="{374FC13D-DE56-43C6-83EC-A6C1C1ACF1E0}" srcOrd="3" destOrd="0" presId="urn:microsoft.com/office/officeart/2005/8/layout/process1"/>
    <dgm:cxn modelId="{79F31099-CE06-41FD-B347-C58E12580C68}" type="presParOf" srcId="{374FC13D-DE56-43C6-83EC-A6C1C1ACF1E0}" destId="{B9B1157B-710E-4C96-96D2-E9089168448B}" srcOrd="0" destOrd="0" presId="urn:microsoft.com/office/officeart/2005/8/layout/process1"/>
    <dgm:cxn modelId="{1EC9C0B5-BFBE-4417-AEF6-F698F8806542}" type="presParOf" srcId="{7C1DDC36-F830-4EE7-BCF4-002FC726901B}" destId="{86A807BF-F627-4CF9-BF4A-BD57807C32F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14415-64FB-4AC8-A9E5-50712F0FCEC9}" type="datetimeFigureOut">
              <a:rPr lang="es-CO" smtClean="0"/>
              <a:pPr/>
              <a:t>14/10/2015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D6767-2723-49EE-BAF2-BEAD75DF894B}" type="slidenum">
              <a:rPr lang="es-CO" smtClean="0"/>
              <a:pPr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7254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52CF5-41E3-410F-92A0-D74E469D01DF}" type="datetimeFigureOut">
              <a:rPr lang="es-CO" smtClean="0"/>
              <a:t>14/10/2015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E0F54-16FD-4BC3-9DAC-8EE8D40E0231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3216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1999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5741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5493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912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9551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0524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98474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0538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464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9962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23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1277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1896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58238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53342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27235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8486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03060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2289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5454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353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0F54-16FD-4BC3-9DAC-8EE8D40E0231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4704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s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72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67544" y="199796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s-E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8B3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Título de la presentación </a:t>
            </a:r>
            <a:endParaRPr kumimoji="0" lang="es-CO" sz="3400" b="1" i="0" u="none" strike="noStrike" kern="1200" cap="none" spc="0" normalizeH="0" baseline="0" noProof="0" dirty="0" smtClean="0">
              <a:ln>
                <a:noFill/>
              </a:ln>
              <a:solidFill>
                <a:srgbClr val="C8B3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3285555"/>
            <a:ext cx="8208143" cy="503485"/>
          </a:xfrm>
          <a:prstGeom prst="rect">
            <a:avLst/>
          </a:prstGeom>
        </p:spPr>
        <p:txBody>
          <a:bodyPr/>
          <a:lstStyle>
            <a:lvl1pPr algn="ctr">
              <a:defRPr sz="2400" b="0" baseline="0">
                <a:solidFill>
                  <a:schemeClr val="tx1"/>
                </a:solidFill>
              </a:defRPr>
            </a:lvl1pPr>
            <a:lvl2pPr>
              <a:defRPr b="0">
                <a:solidFill>
                  <a:schemeClr val="tx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" dirty="0" smtClean="0"/>
              <a:t>Unidad de Planeación Minero Energética - UPME</a:t>
            </a:r>
            <a:endParaRPr lang="es-CO" dirty="0"/>
          </a:p>
        </p:txBody>
      </p:sp>
      <p:sp>
        <p:nvSpPr>
          <p:cNvPr id="11" name="10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861817"/>
            <a:ext cx="8207375" cy="431279"/>
          </a:xfrm>
          <a:prstGeom prst="rect">
            <a:avLst/>
          </a:prstGeom>
        </p:spPr>
        <p:txBody>
          <a:bodyPr/>
          <a:lstStyle>
            <a:lvl1pPr marL="342900" indent="-3429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s-CO" sz="2400" b="0" kern="1200" baseline="0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342900" lvl="0" indent="-3429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s-CO" dirty="0" smtClean="0"/>
              <a:t>Nombre del área/ subdirección/ oficina/ evento </a:t>
            </a:r>
            <a:endParaRPr lang="es-CO" dirty="0"/>
          </a:p>
        </p:txBody>
      </p:sp>
      <p:sp>
        <p:nvSpPr>
          <p:cNvPr id="12" name="10 Marcador de texto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4365104"/>
            <a:ext cx="8207375" cy="431279"/>
          </a:xfrm>
          <a:prstGeom prst="rect">
            <a:avLst/>
          </a:prstGeom>
        </p:spPr>
        <p:txBody>
          <a:bodyPr/>
          <a:lstStyle>
            <a:lvl1pPr marL="342900" indent="-3429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s-CO" sz="2400" b="0" kern="1200" baseline="0" dirty="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342900" lvl="0" indent="-3429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s-CO" dirty="0" smtClean="0"/>
              <a:t>Fecha </a:t>
            </a:r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515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779912" y="274638"/>
            <a:ext cx="4906888" cy="490066"/>
          </a:xfrm>
          <a:prstGeom prst="rect">
            <a:avLst/>
          </a:prstGeom>
        </p:spPr>
        <p:txBody>
          <a:bodyPr/>
          <a:lstStyle>
            <a:lvl1pPr algn="r">
              <a:defRPr lang="es-CO" sz="2400" b="1" kern="1200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CO" dirty="0" smtClean="0">
                <a:latin typeface="Arial" pitchFamily="34" charset="0"/>
                <a:cs typeface="Arial" pitchFamily="34" charset="0"/>
              </a:rPr>
              <a:t>Título de la diapositiva </a:t>
            </a:r>
            <a:endParaRPr lang="es-CO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1412776"/>
            <a:ext cx="7992243" cy="503634"/>
          </a:xfrm>
          <a:prstGeom prst="rect">
            <a:avLst/>
          </a:prstGeom>
        </p:spPr>
        <p:txBody>
          <a:bodyPr/>
          <a:lstStyle>
            <a:lvl1pPr>
              <a:buNone/>
              <a:defRPr lang="es-ES" sz="24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s-ES" dirty="0" smtClean="0"/>
              <a:t>Subtítulo 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2204864"/>
            <a:ext cx="7992888" cy="367240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/>
            </a:lvl2pPr>
          </a:lstStyle>
          <a:p>
            <a:pPr lvl="0"/>
            <a:r>
              <a:rPr lang="es-ES" dirty="0" smtClean="0"/>
              <a:t>Inserte aquí su primer </a:t>
            </a:r>
            <a:r>
              <a:rPr lang="es-ES" dirty="0" err="1" smtClean="0"/>
              <a:t>bullet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+ gráfic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491880" y="274638"/>
            <a:ext cx="5194920" cy="634082"/>
          </a:xfrm>
          <a:prstGeom prst="rect">
            <a:avLst/>
          </a:prstGeom>
        </p:spPr>
        <p:txBody>
          <a:bodyPr/>
          <a:lstStyle>
            <a:lvl1pPr algn="r">
              <a:defRPr lang="es-CO" sz="2400" b="1" kern="1200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CO" dirty="0" smtClean="0">
                <a:latin typeface="Arial" pitchFamily="34" charset="0"/>
                <a:cs typeface="Arial" pitchFamily="34" charset="0"/>
              </a:rPr>
              <a:t>Título de la diapositiva </a:t>
            </a:r>
            <a:endParaRPr lang="es-CO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2" y="1412776"/>
            <a:ext cx="7992243" cy="503634"/>
          </a:xfrm>
          <a:prstGeom prst="rect">
            <a:avLst/>
          </a:prstGeom>
        </p:spPr>
        <p:txBody>
          <a:bodyPr/>
          <a:lstStyle>
            <a:lvl1pPr>
              <a:buNone/>
              <a:defRPr lang="es-ES" sz="24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s-ES" dirty="0" smtClean="0"/>
              <a:t>Subtítulo 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2204864"/>
            <a:ext cx="4248472" cy="3600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/>
            </a:lvl2pPr>
          </a:lstStyle>
          <a:p>
            <a:pPr lvl="0"/>
            <a:r>
              <a:rPr lang="es-ES" dirty="0" smtClean="0"/>
              <a:t>Primer </a:t>
            </a:r>
            <a:r>
              <a:rPr lang="es-ES" dirty="0" err="1" smtClean="0"/>
              <a:t>bullet</a:t>
            </a:r>
            <a:r>
              <a:rPr lang="es-ES" dirty="0" smtClean="0"/>
              <a:t>.</a:t>
            </a:r>
          </a:p>
        </p:txBody>
      </p:sp>
      <p:sp>
        <p:nvSpPr>
          <p:cNvPr id="16" name="15 Marcador de posición de imagen"/>
          <p:cNvSpPr>
            <a:spLocks noGrp="1"/>
          </p:cNvSpPr>
          <p:nvPr>
            <p:ph type="pic" sz="quarter" idx="12"/>
          </p:nvPr>
        </p:nvSpPr>
        <p:spPr>
          <a:xfrm>
            <a:off x="5364088" y="2204864"/>
            <a:ext cx="3312368" cy="36004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800" baseline="0"/>
            </a:lvl1pPr>
          </a:lstStyle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Inserte imagen del sector minero energético dando </a:t>
            </a:r>
            <a:r>
              <a:rPr lang="es-CO" dirty="0" err="1" smtClean="0"/>
              <a:t>click</a:t>
            </a:r>
            <a:r>
              <a:rPr lang="es-CO" dirty="0" smtClean="0"/>
              <a:t> en el ícono, </a:t>
            </a:r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000" b="1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932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5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92C006-C172-46BF-A011-D564BD35E123}" type="datetimeFigureOut">
              <a:rPr lang="es-CO" smtClean="0"/>
              <a:t>14/10/2015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696E65-9E09-4525-A62E-9928567AF29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584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19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 Imagen"/>
          <p:cNvPicPr>
            <a:picLocks noChangeAspect="1"/>
          </p:cNvPicPr>
          <p:nvPr userDrawn="1"/>
        </p:nvPicPr>
        <p:blipFill rotWithShape="1">
          <a:blip r:embed="rId4" cstate="print"/>
          <a:srcRect t="25850"/>
          <a:stretch/>
        </p:blipFill>
        <p:spPr bwMode="auto">
          <a:xfrm>
            <a:off x="-35768" y="1746548"/>
            <a:ext cx="914400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2382000" cy="936104"/>
          </a:xfrm>
          <a:prstGeom prst="rect">
            <a:avLst/>
          </a:prstGeom>
        </p:spPr>
      </p:pic>
      <p:sp>
        <p:nvSpPr>
          <p:cNvPr id="4" name="Cuadro de texto 2"/>
          <p:cNvSpPr txBox="1">
            <a:spLocks noChangeArrowheads="1"/>
          </p:cNvSpPr>
          <p:nvPr userDrawn="1"/>
        </p:nvSpPr>
        <p:spPr bwMode="auto">
          <a:xfrm>
            <a:off x="813349" y="1145649"/>
            <a:ext cx="194421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O" sz="8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Helvetica" panose="020B0604020202020204" pitchFamily="34" charset="0"/>
              </a:rPr>
              <a:t>Unidad de Planeación Minero Energética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uadro de texto 2"/>
          <p:cNvSpPr txBox="1">
            <a:spLocks noChangeArrowheads="1"/>
          </p:cNvSpPr>
          <p:nvPr userDrawn="1"/>
        </p:nvSpPr>
        <p:spPr bwMode="auto">
          <a:xfrm>
            <a:off x="2259322" y="177595"/>
            <a:ext cx="43204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O" sz="8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Helvetica" panose="020B0604020202020204" pitchFamily="34" charset="0"/>
              </a:rPr>
              <a:t>20 años</a:t>
            </a:r>
            <a:endParaRPr kumimoji="0" lang="es-CO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</p:sldLayoutIdLst>
  <p:txStyles>
    <p:titleStyle>
      <a:lvl1pPr algn="ctr" defTabSz="914400" rtl="0" eaLnBrk="1" fontAlgn="base" latinLnBrk="0" hangingPunct="1">
        <a:spcBef>
          <a:spcPct val="0"/>
        </a:spcBef>
        <a:spcAft>
          <a:spcPct val="0"/>
        </a:spcAft>
        <a:buNone/>
        <a:defRPr lang="es-CO" sz="3400" b="1" kern="1200" dirty="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fontAlgn="base" latinLnBrk="0" hangingPunct="1">
        <a:spcBef>
          <a:spcPct val="0"/>
        </a:spcBef>
        <a:spcAft>
          <a:spcPct val="0"/>
        </a:spcAft>
        <a:buFont typeface="Arial" pitchFamily="34" charset="0"/>
        <a:buNone/>
        <a:defRPr lang="es-ES" sz="3400" b="1" kern="1200" baseline="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1pPr>
      <a:lvl2pPr marL="742950" indent="-285750" algn="ctr" defTabSz="914400" rtl="0" eaLnBrk="1" fontAlgn="base" latinLnBrk="0" hangingPunct="1">
        <a:spcBef>
          <a:spcPct val="0"/>
        </a:spcBef>
        <a:spcAft>
          <a:spcPct val="0"/>
        </a:spcAft>
        <a:buFont typeface="Arial" pitchFamily="34" charset="0"/>
        <a:buNone/>
        <a:defRPr lang="es-ES" sz="3400" b="1" kern="120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2pPr>
      <a:lvl3pPr marL="1143000" indent="-228600" algn="ctr" defTabSz="914400" rtl="0" eaLnBrk="1" fontAlgn="base" latinLnBrk="0" hangingPunct="1">
        <a:spcBef>
          <a:spcPct val="0"/>
        </a:spcBef>
        <a:spcAft>
          <a:spcPct val="0"/>
        </a:spcAft>
        <a:buFont typeface="Arial" pitchFamily="34" charset="0"/>
        <a:buNone/>
        <a:defRPr lang="es-ES" sz="3400" b="1" kern="120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3pPr>
      <a:lvl4pPr marL="1600200" indent="-228600" algn="ctr" defTabSz="914400" rtl="0" eaLnBrk="1" fontAlgn="base" latinLnBrk="0" hangingPunct="1">
        <a:spcBef>
          <a:spcPct val="0"/>
        </a:spcBef>
        <a:spcAft>
          <a:spcPct val="0"/>
        </a:spcAft>
        <a:buFont typeface="Arial" pitchFamily="34" charset="0"/>
        <a:buNone/>
        <a:defRPr lang="es-ES" sz="3400" b="1" kern="120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4pPr>
      <a:lvl5pPr marL="2057400" indent="-228600" algn="ctr" defTabSz="914400" rtl="0" eaLnBrk="1" fontAlgn="base" latinLnBrk="0" hangingPunct="1">
        <a:spcBef>
          <a:spcPct val="0"/>
        </a:spcBef>
        <a:spcAft>
          <a:spcPct val="0"/>
        </a:spcAft>
        <a:buFont typeface="Arial" pitchFamily="34" charset="0"/>
        <a:buNone/>
        <a:defRPr lang="es-CO" sz="3400" b="1" kern="1200" dirty="0" smtClean="0">
          <a:solidFill>
            <a:srgbClr val="C8B300"/>
          </a:solidFill>
          <a:latin typeface="Arial" pitchFamily="34" charset="0"/>
          <a:ea typeface="+mj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 Imagen"/>
          <p:cNvPicPr>
            <a:picLocks noChangeAspect="1"/>
          </p:cNvPicPr>
          <p:nvPr userDrawn="1"/>
        </p:nvPicPr>
        <p:blipFill rotWithShape="1">
          <a:blip r:embed="rId8" cstate="print"/>
          <a:srcRect t="19551"/>
          <a:stretch/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o 1"/>
          <p:cNvGrpSpPr/>
          <p:nvPr userDrawn="1"/>
        </p:nvGrpSpPr>
        <p:grpSpPr>
          <a:xfrm>
            <a:off x="333000" y="292399"/>
            <a:ext cx="1934744" cy="760337"/>
            <a:chOff x="333000" y="188640"/>
            <a:chExt cx="1934744" cy="760337"/>
          </a:xfrm>
        </p:grpSpPr>
        <p:pic>
          <p:nvPicPr>
            <p:cNvPr id="3" name="Imagen 2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000" y="188640"/>
              <a:ext cx="1934744" cy="760337"/>
            </a:xfrm>
            <a:prstGeom prst="rect">
              <a:avLst/>
            </a:prstGeom>
          </p:spPr>
        </p:pic>
        <p:sp>
          <p:nvSpPr>
            <p:cNvPr id="5" name="Cuadro de texto 2"/>
            <p:cNvSpPr txBox="1">
              <a:spLocks noChangeArrowheads="1"/>
            </p:cNvSpPr>
            <p:nvPr userDrawn="1"/>
          </p:nvSpPr>
          <p:spPr bwMode="auto">
            <a:xfrm>
              <a:off x="853711" y="854373"/>
              <a:ext cx="1414033" cy="92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es-CO" sz="6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Helvetica" panose="020B0604020202020204" pitchFamily="34" charset="0"/>
                </a:rPr>
                <a:t>Unidad de Planeación Minero Energética</a:t>
              </a:r>
              <a:endPara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" name="Cuadro de texto 2"/>
          <p:cNvSpPr txBox="1">
            <a:spLocks noChangeArrowheads="1"/>
          </p:cNvSpPr>
          <p:nvPr userDrawn="1"/>
        </p:nvSpPr>
        <p:spPr bwMode="auto">
          <a:xfrm>
            <a:off x="1933831" y="177595"/>
            <a:ext cx="432048" cy="1077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O" sz="7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Helvetica" panose="020B0604020202020204" pitchFamily="34" charset="0"/>
              </a:rPr>
              <a:t>20 años</a:t>
            </a:r>
            <a:endParaRPr kumimoji="0" lang="es-CO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9" r:id="rId2"/>
    <p:sldLayoutId id="2147483670" r:id="rId3"/>
    <p:sldLayoutId id="2147483678" r:id="rId4"/>
    <p:sldLayoutId id="2147483679" r:id="rId5"/>
    <p:sldLayoutId id="2147483680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 Imagen"/>
          <p:cNvPicPr>
            <a:picLocks noChangeAspect="1"/>
          </p:cNvPicPr>
          <p:nvPr userDrawn="1"/>
        </p:nvPicPr>
        <p:blipFill rotWithShape="1">
          <a:blip r:embed="rId3" cstate="print"/>
          <a:srcRect t="26901"/>
          <a:stretch/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2382000" cy="936104"/>
          </a:xfrm>
          <a:prstGeom prst="rect">
            <a:avLst/>
          </a:prstGeom>
        </p:spPr>
      </p:pic>
      <p:sp>
        <p:nvSpPr>
          <p:cNvPr id="9" name="Cuadro de texto 2"/>
          <p:cNvSpPr txBox="1">
            <a:spLocks noChangeArrowheads="1"/>
          </p:cNvSpPr>
          <p:nvPr userDrawn="1"/>
        </p:nvSpPr>
        <p:spPr bwMode="auto">
          <a:xfrm>
            <a:off x="813349" y="1145649"/>
            <a:ext cx="194421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O" sz="8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Helvetica" panose="020B0604020202020204" pitchFamily="34" charset="0"/>
              </a:rPr>
              <a:t>Unidad de Planeación Minero Energética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Cuadro de texto 2"/>
          <p:cNvSpPr txBox="1">
            <a:spLocks noChangeArrowheads="1"/>
          </p:cNvSpPr>
          <p:nvPr userDrawn="1"/>
        </p:nvSpPr>
        <p:spPr bwMode="auto">
          <a:xfrm>
            <a:off x="2259322" y="177595"/>
            <a:ext cx="43204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O" sz="8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Helvetica" panose="020B0604020202020204" pitchFamily="34" charset="0"/>
              </a:rPr>
              <a:t>20 años</a:t>
            </a:r>
            <a:endParaRPr kumimoji="0" lang="es-CO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CuadroTexto 9"/>
          <p:cNvSpPr txBox="1"/>
          <p:nvPr userDrawn="1"/>
        </p:nvSpPr>
        <p:spPr>
          <a:xfrm>
            <a:off x="2855272" y="2132856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5400" dirty="0" smtClean="0">
                <a:solidFill>
                  <a:srgbClr val="00335D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GRACIAS</a:t>
            </a:r>
            <a:endParaRPr lang="es-CO" sz="5400" dirty="0" smtClean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CuadroTexto 10"/>
          <p:cNvSpPr txBox="1"/>
          <p:nvPr userDrawn="1"/>
        </p:nvSpPr>
        <p:spPr>
          <a:xfrm>
            <a:off x="2943218" y="2878508"/>
            <a:ext cx="3284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www,upme,gov,co</a:t>
            </a:r>
            <a:endParaRPr lang="es-CO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84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1.jpeg"/><Relationship Id="rId4" Type="http://schemas.openxmlformats.org/officeDocument/2006/relationships/diagramQuickStyle" Target="../diagrams/quickStyle1.xml"/><Relationship Id="rId9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Javier.rodriguez@upme,gov,co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5" Type="http://schemas.openxmlformats.org/officeDocument/2006/relationships/hyperlink" Target="mailto:carolina.sanchez@upme.gov.co" TargetMode="External"/><Relationship Id="rId4" Type="http://schemas.openxmlformats.org/officeDocument/2006/relationships/hyperlink" Target="mailto:Camilo.tautiva@upme,gov,c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781944"/>
            <a:ext cx="8229600" cy="1143000"/>
          </a:xfrm>
        </p:spPr>
        <p:txBody>
          <a:bodyPr>
            <a:noAutofit/>
          </a:bodyPr>
          <a:lstStyle/>
          <a:p>
            <a:r>
              <a:rPr lang="es-CO" sz="2800" dirty="0" smtClean="0"/>
              <a:t>Acciones en eficiencia energética en el archipiélago de San Andrés</a:t>
            </a:r>
            <a:endParaRPr lang="es-CO" sz="28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468313" y="3429571"/>
            <a:ext cx="8208143" cy="503485"/>
          </a:xfrm>
        </p:spPr>
        <p:txBody>
          <a:bodyPr/>
          <a:lstStyle/>
          <a:p>
            <a:r>
              <a:rPr lang="es-CO" dirty="0" smtClean="0"/>
              <a:t>Unidad de Planeación Minero Energética – UPME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2"/>
          </p:nvPr>
        </p:nvSpPr>
        <p:spPr>
          <a:xfrm>
            <a:off x="467544" y="4365104"/>
            <a:ext cx="8207375" cy="431279"/>
          </a:xfrm>
        </p:spPr>
        <p:txBody>
          <a:bodyPr/>
          <a:lstStyle/>
          <a:p>
            <a:r>
              <a:rPr lang="es-CO" dirty="0" smtClean="0"/>
              <a:t>Bogotá, 25 de febrero de 2015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701925" y="2286000"/>
            <a:ext cx="1655763" cy="27114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600" dirty="0">
              <a:cs typeface="Arial" pitchFamily="34" charset="0"/>
            </a:endParaRPr>
          </a:p>
          <a:p>
            <a:pPr algn="ctr">
              <a:defRPr/>
            </a:pPr>
            <a:r>
              <a:rPr lang="es-CO" sz="1600" dirty="0">
                <a:solidFill>
                  <a:schemeClr val="tx1"/>
                </a:solidFill>
                <a:cs typeface="Arial" pitchFamily="34" charset="0"/>
              </a:rPr>
              <a:t>Realización de Auditorías Energéticas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702175" y="3711575"/>
            <a:ext cx="1655763" cy="12858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>
                <a:solidFill>
                  <a:schemeClr val="tx1"/>
                </a:solidFill>
                <a:cs typeface="Arial" pitchFamily="34" charset="0"/>
              </a:rPr>
              <a:t>Aplicación de las medidas de eficiencia energética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702425" y="2286000"/>
            <a:ext cx="1655763" cy="27114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>
                <a:solidFill>
                  <a:schemeClr val="tx1"/>
                </a:solidFill>
                <a:cs typeface="Arial" charset="0"/>
              </a:rPr>
              <a:t>Evaluación y Seguimiento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682625" y="2286000"/>
            <a:ext cx="1655763" cy="27114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>
                <a:solidFill>
                  <a:schemeClr val="tx1"/>
                </a:solidFill>
                <a:cs typeface="Arial" charset="0"/>
              </a:rPr>
              <a:t>Diseño del piloto</a:t>
            </a:r>
          </a:p>
          <a:p>
            <a:pPr algn="ctr">
              <a:defRPr/>
            </a:pPr>
            <a:endParaRPr lang="es-CO" sz="1600">
              <a:solidFill>
                <a:schemeClr val="tx1"/>
              </a:solidFill>
              <a:cs typeface="Arial" charset="0"/>
            </a:endParaRPr>
          </a:p>
          <a:p>
            <a:pPr algn="ctr">
              <a:defRPr/>
            </a:pPr>
            <a:r>
              <a:rPr lang="es-CO" sz="1600">
                <a:solidFill>
                  <a:schemeClr val="tx1"/>
                </a:solidFill>
                <a:cs typeface="Arial" charset="0"/>
              </a:rPr>
              <a:t>Líder Nacional: MME-UPME</a:t>
            </a:r>
          </a:p>
          <a:p>
            <a:pPr algn="ctr">
              <a:defRPr/>
            </a:pPr>
            <a:endParaRPr lang="es-CO" sz="1600">
              <a:solidFill>
                <a:schemeClr val="tx1"/>
              </a:solidFill>
              <a:cs typeface="Arial" charset="0"/>
            </a:endParaRPr>
          </a:p>
          <a:p>
            <a:pPr algn="ctr">
              <a:defRPr/>
            </a:pPr>
            <a:r>
              <a:rPr lang="es-CO" sz="1600">
                <a:solidFill>
                  <a:schemeClr val="tx1"/>
                </a:solidFill>
                <a:cs typeface="Arial" charset="0"/>
              </a:rPr>
              <a:t>Líder Regional: Gobernación SAI</a:t>
            </a:r>
          </a:p>
          <a:p>
            <a:pPr algn="ctr">
              <a:defRPr/>
            </a:pPr>
            <a:endParaRPr lang="es-CO" sz="16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79450" y="5710238"/>
            <a:ext cx="7678738" cy="5762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>
                <a:solidFill>
                  <a:schemeClr val="tx1"/>
                </a:solidFill>
                <a:cs typeface="Arial" charset="0"/>
              </a:rPr>
              <a:t>Acompañado de una estrategia de comunicación, seguimiento y capacitación (entes territoriales, sectores, veedores)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674938" y="5143500"/>
            <a:ext cx="3683000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>
                <a:solidFill>
                  <a:schemeClr val="tx1"/>
                </a:solidFill>
                <a:cs typeface="Arial" pitchFamily="34" charset="0"/>
              </a:rPr>
              <a:t>Implementación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692650" y="2286000"/>
            <a:ext cx="1657350" cy="12858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>
                <a:solidFill>
                  <a:schemeClr val="tx1"/>
                </a:solidFill>
                <a:cs typeface="Arial" pitchFamily="34" charset="0"/>
              </a:rPr>
              <a:t>Aplicación de esquemas financieros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1071563" y="1500188"/>
            <a:ext cx="8223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600" b="1"/>
              <a:t>Fase 1</a:t>
            </a:r>
            <a:endParaRPr lang="es-ES" sz="1600" b="1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4071938" y="1500188"/>
            <a:ext cx="8223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600" b="1"/>
              <a:t>Fase 2</a:t>
            </a:r>
            <a:endParaRPr lang="es-ES" sz="1600" b="1"/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7143750" y="1500188"/>
            <a:ext cx="8223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600" b="1"/>
              <a:t>Fase 3</a:t>
            </a:r>
            <a:endParaRPr lang="es-ES" sz="1600" b="1"/>
          </a:p>
        </p:txBody>
      </p:sp>
      <p:sp>
        <p:nvSpPr>
          <p:cNvPr id="17" name="16 Abrir llave"/>
          <p:cNvSpPr/>
          <p:nvPr/>
        </p:nvSpPr>
        <p:spPr>
          <a:xfrm rot="5400000">
            <a:off x="1243806" y="1100932"/>
            <a:ext cx="441325" cy="1928812"/>
          </a:xfrm>
          <a:prstGeom prst="leftBrac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8" name="17 Abrir llave"/>
          <p:cNvSpPr/>
          <p:nvPr/>
        </p:nvSpPr>
        <p:spPr>
          <a:xfrm rot="5400000">
            <a:off x="7315994" y="1113631"/>
            <a:ext cx="441325" cy="1928813"/>
          </a:xfrm>
          <a:prstGeom prst="leftBrac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9" name="18 Abrir llave"/>
          <p:cNvSpPr/>
          <p:nvPr/>
        </p:nvSpPr>
        <p:spPr>
          <a:xfrm rot="5400000">
            <a:off x="4279900" y="136525"/>
            <a:ext cx="441325" cy="3857625"/>
          </a:xfrm>
          <a:prstGeom prst="leftBrac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49167" name="Line 16"/>
          <p:cNvSpPr>
            <a:spLocks noChangeShapeType="1"/>
          </p:cNvSpPr>
          <p:nvPr/>
        </p:nvSpPr>
        <p:spPr bwMode="auto">
          <a:xfrm>
            <a:off x="4500563" y="476250"/>
            <a:ext cx="0" cy="5761038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pPr algn="r"/>
            <a:r>
              <a:rPr lang="es-CO" sz="2400" dirty="0" smtClean="0">
                <a:solidFill>
                  <a:srgbClr val="C8B30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Programa de Eficiencia Energética</a:t>
            </a:r>
            <a:endParaRPr lang="es-CO" sz="2400" dirty="0">
              <a:solidFill>
                <a:srgbClr val="C8B300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97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7" y="1844824"/>
            <a:ext cx="76328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cs typeface="Arial" panose="020B0604020202020204" pitchFamily="34" charset="0"/>
              </a:rPr>
              <a:t>Objetivos</a:t>
            </a:r>
          </a:p>
          <a:p>
            <a:pPr algn="just"/>
            <a:endParaRPr lang="es-CO" dirty="0" smtClean="0">
              <a:cs typeface="Arial" panose="020B0604020202020204" pitchFamily="34" charset="0"/>
            </a:endParaRPr>
          </a:p>
          <a:p>
            <a:pPr algn="just"/>
            <a:r>
              <a:rPr lang="es-CO" dirty="0" smtClean="0">
                <a:cs typeface="Arial" panose="020B0604020202020204" pitchFamily="34" charset="0"/>
              </a:rPr>
              <a:t>Conocer de manera detallada el consumo de energía de viviendas o establecimientos representativos del archipiélago, desagregado por usos finales e identificando factores que lo determinan.</a:t>
            </a:r>
          </a:p>
          <a:p>
            <a:pPr algn="just"/>
            <a:endParaRPr lang="es-CO" dirty="0">
              <a:cs typeface="Arial" panose="020B0604020202020204" pitchFamily="34" charset="0"/>
            </a:endParaRPr>
          </a:p>
          <a:p>
            <a:pPr algn="just"/>
            <a:r>
              <a:rPr lang="es-CO" dirty="0" smtClean="0">
                <a:cs typeface="Arial" panose="020B0604020202020204" pitchFamily="34" charset="0"/>
              </a:rPr>
              <a:t>Identificar las oportunidades de mejoramiento de la eficiencia energética, considerando aspectos constructivos, reconversión tecnológica de equipos de uso final, incorporación del uso de FNCE e implementación de buenas prácticas.</a:t>
            </a:r>
          </a:p>
          <a:p>
            <a:pPr algn="just"/>
            <a:endParaRPr lang="es-CO" dirty="0" smtClean="0">
              <a:cs typeface="Arial" panose="020B0604020202020204" pitchFamily="34" charset="0"/>
            </a:endParaRPr>
          </a:p>
          <a:p>
            <a:pPr algn="just"/>
            <a:r>
              <a:rPr lang="es-CO" dirty="0" smtClean="0">
                <a:cs typeface="Arial" panose="020B0604020202020204" pitchFamily="34" charset="0"/>
              </a:rPr>
              <a:t>Priorizar las medidas identificadas de acuerdo con el nivel de inversión, periodos de retorno de la misma y cuantificación de impactos energéticos, entre otros.</a:t>
            </a:r>
            <a:endParaRPr lang="es-CO" dirty="0">
              <a:cs typeface="Arial" panose="020B0604020202020204" pitchFamily="34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397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6 Proceso alternativo"/>
          <p:cNvSpPr/>
          <p:nvPr/>
        </p:nvSpPr>
        <p:spPr>
          <a:xfrm>
            <a:off x="1187624" y="2205037"/>
            <a:ext cx="2232025" cy="647700"/>
          </a:xfrm>
          <a:prstGeom prst="flowChartAlternateProcess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Metodología</a:t>
            </a:r>
          </a:p>
        </p:txBody>
      </p:sp>
      <p:sp>
        <p:nvSpPr>
          <p:cNvPr id="36" name="8 Proceso alternativo"/>
          <p:cNvSpPr/>
          <p:nvPr/>
        </p:nvSpPr>
        <p:spPr>
          <a:xfrm>
            <a:off x="1187624" y="4653830"/>
            <a:ext cx="2232025" cy="647700"/>
          </a:xfrm>
          <a:prstGeom prst="flowChartAlternateProcess">
            <a:avLst/>
          </a:prstGeom>
          <a:noFill/>
          <a:ln w="25400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Resultados</a:t>
            </a:r>
          </a:p>
        </p:txBody>
      </p:sp>
      <p:sp>
        <p:nvSpPr>
          <p:cNvPr id="37" name="9 Proceso alternativo"/>
          <p:cNvSpPr/>
          <p:nvPr/>
        </p:nvSpPr>
        <p:spPr>
          <a:xfrm>
            <a:off x="4572174" y="2708920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CO" sz="1400" b="1" kern="0" dirty="0">
                <a:solidFill>
                  <a:prstClr val="black"/>
                </a:solidFill>
                <a:latin typeface="Futura Std Book"/>
              </a:rPr>
              <a:t>Levantamiento y análisis de </a:t>
            </a:r>
            <a:r>
              <a:rPr lang="es-CO" sz="1400" b="1" kern="0" dirty="0" smtClean="0">
                <a:solidFill>
                  <a:prstClr val="black"/>
                </a:solidFill>
                <a:latin typeface="Futura Std Book"/>
              </a:rPr>
              <a:t>información</a:t>
            </a:r>
            <a:endParaRPr lang="es-CO" sz="1400" b="1" kern="0" dirty="0">
              <a:solidFill>
                <a:prstClr val="black"/>
              </a:solidFill>
              <a:latin typeface="Futura Std Book"/>
            </a:endParaRPr>
          </a:p>
        </p:txBody>
      </p:sp>
      <p:sp>
        <p:nvSpPr>
          <p:cNvPr id="38" name="11 Proceso alternativo"/>
          <p:cNvSpPr/>
          <p:nvPr/>
        </p:nvSpPr>
        <p:spPr>
          <a:xfrm>
            <a:off x="4572174" y="1700808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Selección de usuarios</a:t>
            </a:r>
          </a:p>
        </p:txBody>
      </p:sp>
      <p:sp>
        <p:nvSpPr>
          <p:cNvPr id="40" name="13 Proceso alternativo"/>
          <p:cNvSpPr/>
          <p:nvPr/>
        </p:nvSpPr>
        <p:spPr>
          <a:xfrm>
            <a:off x="4572174" y="4436765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Identificación y priorización de medidas</a:t>
            </a:r>
          </a:p>
        </p:txBody>
      </p:sp>
      <p:sp>
        <p:nvSpPr>
          <p:cNvPr id="41" name="14 Proceso alternativo"/>
          <p:cNvSpPr/>
          <p:nvPr/>
        </p:nvSpPr>
        <p:spPr>
          <a:xfrm>
            <a:off x="4572174" y="5084837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Reportes a viviendas o establecimientos auditados</a:t>
            </a:r>
          </a:p>
        </p:txBody>
      </p:sp>
      <p:sp>
        <p:nvSpPr>
          <p:cNvPr id="42" name="15 Proceso alternativo"/>
          <p:cNvSpPr/>
          <p:nvPr/>
        </p:nvSpPr>
        <p:spPr>
          <a:xfrm>
            <a:off x="4572174" y="5732909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Informe </a:t>
            </a:r>
            <a:r>
              <a:rPr kumimoji="0" lang="es-CO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final consolidado</a:t>
            </a:r>
            <a:endParaRPr kumimoji="0" lang="es-CO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cxnSp>
        <p:nvCxnSpPr>
          <p:cNvPr id="43" name="17 Conector recto de flecha"/>
          <p:cNvCxnSpPr>
            <a:stCxn id="35" idx="3"/>
            <a:endCxn id="37" idx="1"/>
          </p:cNvCxnSpPr>
          <p:nvPr/>
        </p:nvCxnSpPr>
        <p:spPr>
          <a:xfrm>
            <a:off x="3419649" y="2528887"/>
            <a:ext cx="1152525" cy="432235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tailEnd type="arrow"/>
          </a:ln>
          <a:effectLst/>
        </p:spPr>
      </p:cxnSp>
      <p:cxnSp>
        <p:nvCxnSpPr>
          <p:cNvPr id="44" name="19 Conector recto de flecha"/>
          <p:cNvCxnSpPr>
            <a:stCxn id="35" idx="3"/>
            <a:endCxn id="38" idx="1"/>
          </p:cNvCxnSpPr>
          <p:nvPr/>
        </p:nvCxnSpPr>
        <p:spPr>
          <a:xfrm flipV="1">
            <a:off x="3419649" y="1953010"/>
            <a:ext cx="1152525" cy="575877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tailEnd type="arrow"/>
          </a:ln>
          <a:effectLst/>
        </p:spPr>
      </p:cxnSp>
      <p:cxnSp>
        <p:nvCxnSpPr>
          <p:cNvPr id="46" name="23 Conector recto de flecha"/>
          <p:cNvCxnSpPr>
            <a:stCxn id="36" idx="3"/>
            <a:endCxn id="41" idx="1"/>
          </p:cNvCxnSpPr>
          <p:nvPr/>
        </p:nvCxnSpPr>
        <p:spPr>
          <a:xfrm>
            <a:off x="3419649" y="4977680"/>
            <a:ext cx="1152525" cy="359359"/>
          </a:xfrm>
          <a:prstGeom prst="straightConnector1">
            <a:avLst/>
          </a:prstGeom>
          <a:noFill/>
          <a:ln w="25400" cap="flat" cmpd="sng" algn="ctr">
            <a:solidFill>
              <a:schemeClr val="tx2"/>
            </a:solidFill>
            <a:prstDash val="solid"/>
            <a:tailEnd type="arrow"/>
          </a:ln>
          <a:effectLst/>
        </p:spPr>
      </p:cxnSp>
      <p:cxnSp>
        <p:nvCxnSpPr>
          <p:cNvPr id="47" name="25 Conector recto de flecha"/>
          <p:cNvCxnSpPr>
            <a:stCxn id="36" idx="3"/>
            <a:endCxn id="40" idx="1"/>
          </p:cNvCxnSpPr>
          <p:nvPr/>
        </p:nvCxnSpPr>
        <p:spPr>
          <a:xfrm flipV="1">
            <a:off x="3419649" y="4688967"/>
            <a:ext cx="1152525" cy="288713"/>
          </a:xfrm>
          <a:prstGeom prst="straightConnector1">
            <a:avLst/>
          </a:prstGeom>
          <a:noFill/>
          <a:ln w="25400" cap="flat" cmpd="sng" algn="ctr">
            <a:solidFill>
              <a:srgbClr val="808080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48" name="27 Conector recto de flecha"/>
          <p:cNvCxnSpPr>
            <a:stCxn id="36" idx="3"/>
            <a:endCxn id="42" idx="1"/>
          </p:cNvCxnSpPr>
          <p:nvPr/>
        </p:nvCxnSpPr>
        <p:spPr>
          <a:xfrm>
            <a:off x="3419649" y="4977680"/>
            <a:ext cx="1152525" cy="1007431"/>
          </a:xfrm>
          <a:prstGeom prst="straightConnector1">
            <a:avLst/>
          </a:prstGeom>
          <a:noFill/>
          <a:ln w="25400" cap="flat" cmpd="sng" algn="ctr">
            <a:solidFill>
              <a:schemeClr val="tx2"/>
            </a:solidFill>
            <a:prstDash val="solid"/>
            <a:tailEnd type="arrow"/>
          </a:ln>
          <a:effectLst/>
        </p:spPr>
      </p:cxnSp>
      <p:sp>
        <p:nvSpPr>
          <p:cNvPr id="49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18" name="13 Proceso alternativo"/>
          <p:cNvSpPr/>
          <p:nvPr/>
        </p:nvSpPr>
        <p:spPr>
          <a:xfrm>
            <a:off x="4572000" y="3789040"/>
            <a:ext cx="3529013" cy="504403"/>
          </a:xfrm>
          <a:prstGeom prst="flowChartAlternateProcess">
            <a:avLst/>
          </a:prstGeom>
          <a:noFill/>
          <a:ln w="25400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Caracterización energética</a:t>
            </a:r>
            <a:endParaRPr kumimoji="0" lang="es-CO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cxnSp>
        <p:nvCxnSpPr>
          <p:cNvPr id="19" name="25 Conector recto de flecha"/>
          <p:cNvCxnSpPr>
            <a:endCxn id="18" idx="1"/>
          </p:cNvCxnSpPr>
          <p:nvPr/>
        </p:nvCxnSpPr>
        <p:spPr>
          <a:xfrm flipV="1">
            <a:off x="3419649" y="4041242"/>
            <a:ext cx="1152351" cy="927400"/>
          </a:xfrm>
          <a:prstGeom prst="straightConnector1">
            <a:avLst/>
          </a:prstGeom>
          <a:noFill/>
          <a:ln w="25400" cap="flat" cmpd="sng" algn="ctr">
            <a:solidFill>
              <a:srgbClr val="808080">
                <a:lumMod val="7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593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0" grpId="0" animBg="1"/>
      <p:bldP spid="41" grpId="0" animBg="1"/>
      <p:bldP spid="42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3" descr="C:\1_Datos\Proyectos\1203_UPME Auditorias SAI\3_Analisis de seleccion\Flujogram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115"/>
            <a:ext cx="88233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539750" y="1196752"/>
            <a:ext cx="2808288" cy="431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Selección de usuarios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dirty="0" err="1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Auditorías</a:t>
            </a:r>
            <a:r>
              <a:rPr lang="en-U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s-CO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energéticas</a:t>
            </a:r>
            <a:r>
              <a:rPr lang="es-ES" dirty="0" smtClean="0"/>
              <a:t/>
            </a:r>
            <a:br>
              <a:rPr lang="es-ES" dirty="0" smtClean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97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aff.bstatic.com/images/hotel/org/650/6508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425" y="1938338"/>
            <a:ext cx="3154744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3 Proceso alternativo"/>
          <p:cNvSpPr/>
          <p:nvPr/>
        </p:nvSpPr>
        <p:spPr>
          <a:xfrm>
            <a:off x="6876256" y="2996952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Acometida/Generación de electricidad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7" name="13 Proceso alternativo"/>
          <p:cNvSpPr/>
          <p:nvPr/>
        </p:nvSpPr>
        <p:spPr>
          <a:xfrm>
            <a:off x="7020247" y="3861296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S/E y tableros de distribución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8" name="14 Proceso alternativo"/>
          <p:cNvSpPr/>
          <p:nvPr/>
        </p:nvSpPr>
        <p:spPr>
          <a:xfrm>
            <a:off x="971550" y="575468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de aire acondicionado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9" name="16 Proceso alternativo"/>
          <p:cNvSpPr/>
          <p:nvPr/>
        </p:nvSpPr>
        <p:spPr>
          <a:xfrm>
            <a:off x="395288" y="489108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de refrigeración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0" name="17 Proceso alternativo"/>
          <p:cNvSpPr/>
          <p:nvPr/>
        </p:nvSpPr>
        <p:spPr>
          <a:xfrm>
            <a:off x="323850" y="3954463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de bombeo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1" name="18 Proceso alternativo"/>
          <p:cNvSpPr/>
          <p:nvPr/>
        </p:nvSpPr>
        <p:spPr>
          <a:xfrm>
            <a:off x="468313" y="3090863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de iluminación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2" name="20 Proceso alternativo"/>
          <p:cNvSpPr/>
          <p:nvPr/>
        </p:nvSpPr>
        <p:spPr>
          <a:xfrm>
            <a:off x="971550" y="215423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Equipos ofimáticos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3" name="21 Proceso alternativo"/>
          <p:cNvSpPr/>
          <p:nvPr/>
        </p:nvSpPr>
        <p:spPr>
          <a:xfrm>
            <a:off x="6732588" y="5683250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térmicos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4" name="22 Proceso alternativo"/>
          <p:cNvSpPr/>
          <p:nvPr/>
        </p:nvSpPr>
        <p:spPr>
          <a:xfrm>
            <a:off x="6588224" y="2204864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Características constructivas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5" name="1 Título"/>
          <p:cNvSpPr txBox="1">
            <a:spLocks/>
          </p:cNvSpPr>
          <p:nvPr/>
        </p:nvSpPr>
        <p:spPr>
          <a:xfrm>
            <a:off x="539750" y="1412875"/>
            <a:ext cx="5256213" cy="4318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Caracterización energética - Establecimientos</a:t>
            </a:r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14" name="10 Proceso alternativo"/>
          <p:cNvSpPr/>
          <p:nvPr/>
        </p:nvSpPr>
        <p:spPr>
          <a:xfrm>
            <a:off x="6948264" y="4797400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Instalaciones eléctricas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49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4 Proceso alternativo"/>
          <p:cNvSpPr/>
          <p:nvPr/>
        </p:nvSpPr>
        <p:spPr>
          <a:xfrm>
            <a:off x="7164388" y="299878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Tableros de distribución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5" name="7 Proceso alternativo"/>
          <p:cNvSpPr/>
          <p:nvPr/>
        </p:nvSpPr>
        <p:spPr>
          <a:xfrm>
            <a:off x="539750" y="2495550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Sistemas de iluminación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6" name="8 Proceso alternativo"/>
          <p:cNvSpPr/>
          <p:nvPr/>
        </p:nvSpPr>
        <p:spPr>
          <a:xfrm>
            <a:off x="539750" y="5230813"/>
            <a:ext cx="1800225" cy="433387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Equipos de refrigeración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7" name="9 Proceso alternativo"/>
          <p:cNvSpPr/>
          <p:nvPr/>
        </p:nvSpPr>
        <p:spPr>
          <a:xfrm>
            <a:off x="3563938" y="566124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Equipos de bombeo de agua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8" name="10 Proceso alternativo"/>
          <p:cNvSpPr/>
          <p:nvPr/>
        </p:nvSpPr>
        <p:spPr>
          <a:xfrm>
            <a:off x="7019925" y="4222750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Instalaciones eléctricas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19" name="11 Proceso alternativo"/>
          <p:cNvSpPr/>
          <p:nvPr/>
        </p:nvSpPr>
        <p:spPr>
          <a:xfrm>
            <a:off x="258763" y="3790950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Equipos de aire acondicionado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0" name="12 Proceso alternativo"/>
          <p:cNvSpPr/>
          <p:nvPr/>
        </p:nvSpPr>
        <p:spPr>
          <a:xfrm>
            <a:off x="6732588" y="5519738"/>
            <a:ext cx="1800225" cy="431800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Equipos de ventilación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1" name="13 Proceso alternativo"/>
          <p:cNvSpPr/>
          <p:nvPr/>
        </p:nvSpPr>
        <p:spPr>
          <a:xfrm>
            <a:off x="6156325" y="1844675"/>
            <a:ext cx="1800225" cy="433388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Características constructivas</a:t>
            </a:r>
            <a:endParaRPr kumimoji="0" lang="es-ES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pic>
        <p:nvPicPr>
          <p:cNvPr id="22" name="Picture 2" descr="http://aff.bstatic.com/images/hotel/org/775/7759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525713"/>
            <a:ext cx="4104803" cy="273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1 Título"/>
          <p:cNvSpPr txBox="1">
            <a:spLocks/>
          </p:cNvSpPr>
          <p:nvPr/>
        </p:nvSpPr>
        <p:spPr>
          <a:xfrm>
            <a:off x="539750" y="1412875"/>
            <a:ext cx="5256213" cy="4318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Caracterización energética - Viviendas</a:t>
            </a:r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8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287086"/>
              </p:ext>
            </p:extLst>
          </p:nvPr>
        </p:nvGraphicFramePr>
        <p:xfrm>
          <a:off x="324905" y="1844824"/>
          <a:ext cx="2808287" cy="1487661"/>
        </p:xfrm>
        <a:graphic>
          <a:graphicData uri="http://schemas.openxmlformats.org/drawingml/2006/table">
            <a:tbl>
              <a:tblPr/>
              <a:tblGrid>
                <a:gridCol w="2005012"/>
                <a:gridCol w="803275"/>
              </a:tblGrid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Auditorías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No.</a:t>
                      </a:r>
                      <a:endParaRPr kumimoji="0" lang="es-CO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2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Residencial*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Industrial (pesqueras y hoteles)**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Comercial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Público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34" name="18 CuadroTexto"/>
          <p:cNvSpPr txBox="1">
            <a:spLocks noChangeArrowheads="1"/>
          </p:cNvSpPr>
          <p:nvPr/>
        </p:nvSpPr>
        <p:spPr bwMode="auto">
          <a:xfrm>
            <a:off x="3419872" y="1196752"/>
            <a:ext cx="5266928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CO" sz="125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s-CO" sz="1250" b="1" dirty="0" smtClean="0">
                <a:solidFill>
                  <a:schemeClr val="tx2"/>
                </a:solidFill>
                <a:latin typeface="Calibri" pitchFamily="34" charset="0"/>
              </a:rPr>
              <a:t>Sector </a:t>
            </a:r>
            <a:r>
              <a:rPr lang="es-CO" sz="1250" b="1" dirty="0">
                <a:solidFill>
                  <a:schemeClr val="tx2"/>
                </a:solidFill>
                <a:latin typeface="Calibri" pitchFamily="34" charset="0"/>
              </a:rPr>
              <a:t>residencial</a:t>
            </a:r>
          </a:p>
          <a:p>
            <a:r>
              <a:rPr lang="es-CO" sz="1250" u="sng" dirty="0">
                <a:latin typeface="Calibri" pitchFamily="34" charset="0"/>
              </a:rPr>
              <a:t>Viviendas con consumos inferiores a 400 </a:t>
            </a:r>
            <a:r>
              <a:rPr lang="es-CO" sz="1250" u="sng" dirty="0" err="1">
                <a:latin typeface="Calibri" pitchFamily="34" charset="0"/>
              </a:rPr>
              <a:t>kWh</a:t>
            </a:r>
            <a:r>
              <a:rPr lang="es-CO" sz="1250" u="sng" dirty="0">
                <a:latin typeface="Calibri" pitchFamily="34" charset="0"/>
              </a:rPr>
              <a:t>/mes (80% del total residencial)</a:t>
            </a:r>
            <a:r>
              <a:rPr lang="es-CO" sz="1250" dirty="0">
                <a:latin typeface="Calibri" pitchFamily="34" charset="0"/>
              </a:rPr>
              <a:t>:</a:t>
            </a:r>
          </a:p>
          <a:p>
            <a:r>
              <a:rPr lang="es-CO" sz="1250" dirty="0">
                <a:latin typeface="Calibri" pitchFamily="34" charset="0"/>
              </a:rPr>
              <a:t>El consumo asociado a neveras que no ciclan es significativo - entre 100 y 200 </a:t>
            </a:r>
            <a:r>
              <a:rPr lang="es-CO" sz="1250" dirty="0" err="1">
                <a:latin typeface="Calibri" pitchFamily="34" charset="0"/>
              </a:rPr>
              <a:t>kWh</a:t>
            </a:r>
            <a:r>
              <a:rPr lang="es-CO" sz="1250" dirty="0">
                <a:latin typeface="Calibri" pitchFamily="34" charset="0"/>
              </a:rPr>
              <a:t>/mes frente a un consumo normal de aprox. 50 </a:t>
            </a:r>
            <a:r>
              <a:rPr lang="es-CO" sz="1250" dirty="0" err="1">
                <a:latin typeface="Calibri" pitchFamily="34" charset="0"/>
              </a:rPr>
              <a:t>Kwh</a:t>
            </a:r>
            <a:r>
              <a:rPr lang="es-CO" sz="1250" dirty="0">
                <a:latin typeface="Calibri" pitchFamily="34" charset="0"/>
              </a:rPr>
              <a:t>/mes.</a:t>
            </a:r>
          </a:p>
          <a:p>
            <a:endParaRPr lang="es-CO" sz="1250" dirty="0">
              <a:latin typeface="Calibri" pitchFamily="34" charset="0"/>
            </a:endParaRPr>
          </a:p>
          <a:p>
            <a:r>
              <a:rPr lang="es-CO" sz="1250" u="sng" dirty="0">
                <a:latin typeface="Calibri" pitchFamily="34" charset="0"/>
              </a:rPr>
              <a:t>Viviendas con consumos iguales o superiores a 400 </a:t>
            </a:r>
            <a:r>
              <a:rPr lang="es-CO" sz="1250" u="sng" dirty="0" err="1">
                <a:latin typeface="Calibri" pitchFamily="34" charset="0"/>
              </a:rPr>
              <a:t>kWh</a:t>
            </a:r>
            <a:r>
              <a:rPr lang="es-CO" sz="1250" u="sng" dirty="0">
                <a:latin typeface="Calibri" pitchFamily="34" charset="0"/>
              </a:rPr>
              <a:t>/mes:</a:t>
            </a:r>
          </a:p>
          <a:p>
            <a:r>
              <a:rPr lang="es-CO" sz="1250" dirty="0">
                <a:latin typeface="Calibri" pitchFamily="34" charset="0"/>
              </a:rPr>
              <a:t>El aire acondicionado es lo que más pesa en el consumo (puede significar hasta el 80%).</a:t>
            </a:r>
          </a:p>
          <a:p>
            <a:endParaRPr lang="es-CO" sz="1250" dirty="0" smtClean="0">
              <a:latin typeface="Calibri" pitchFamily="34" charset="0"/>
            </a:endParaRPr>
          </a:p>
          <a:p>
            <a:endParaRPr lang="es-CO" sz="1250" dirty="0">
              <a:latin typeface="Calibri" pitchFamily="34" charset="0"/>
            </a:endParaRPr>
          </a:p>
          <a:p>
            <a:endParaRPr lang="es-CO" sz="1250" dirty="0" smtClean="0">
              <a:latin typeface="Calibri" pitchFamily="34" charset="0"/>
            </a:endParaRPr>
          </a:p>
          <a:p>
            <a:endParaRPr lang="es-CO" sz="1250" dirty="0">
              <a:latin typeface="Calibri" pitchFamily="34" charset="0"/>
            </a:endParaRPr>
          </a:p>
          <a:p>
            <a:r>
              <a:rPr lang="es-CO" sz="1250" b="1" dirty="0" smtClean="0">
                <a:solidFill>
                  <a:schemeClr val="tx2"/>
                </a:solidFill>
                <a:latin typeface="Calibri" pitchFamily="34" charset="0"/>
              </a:rPr>
              <a:t>Sector </a:t>
            </a:r>
            <a:r>
              <a:rPr lang="es-CO" sz="1250" b="1" dirty="0">
                <a:solidFill>
                  <a:schemeClr val="tx2"/>
                </a:solidFill>
                <a:latin typeface="Calibri" pitchFamily="34" charset="0"/>
              </a:rPr>
              <a:t>comercial</a:t>
            </a:r>
          </a:p>
          <a:p>
            <a:r>
              <a:rPr lang="es-CO" sz="1250" u="sng" dirty="0">
                <a:latin typeface="Calibri" pitchFamily="34" charset="0"/>
              </a:rPr>
              <a:t>Alimentos:</a:t>
            </a:r>
            <a:r>
              <a:rPr lang="es-CO" sz="1250" dirty="0">
                <a:latin typeface="Calibri" pitchFamily="34" charset="0"/>
              </a:rPr>
              <a:t> Refrigeración, 60%; Iluminación, 15%; Ventilación y AA, 15%</a:t>
            </a:r>
          </a:p>
          <a:p>
            <a:r>
              <a:rPr lang="es-CO" sz="1250" u="sng" dirty="0">
                <a:latin typeface="Calibri" pitchFamily="34" charset="0"/>
              </a:rPr>
              <a:t>Mercancías:</a:t>
            </a:r>
            <a:r>
              <a:rPr lang="es-CO" sz="1250" dirty="0">
                <a:latin typeface="Calibri" pitchFamily="34" charset="0"/>
              </a:rPr>
              <a:t> AA, entre el 60 y el 65%; Iluminación, 20%; Refrigeración, 10 a 15% </a:t>
            </a:r>
          </a:p>
          <a:p>
            <a:endParaRPr lang="es-CO" sz="1250" dirty="0">
              <a:latin typeface="Calibri" pitchFamily="34" charset="0"/>
            </a:endParaRPr>
          </a:p>
          <a:p>
            <a:r>
              <a:rPr lang="es-CO" sz="1250" b="1" dirty="0">
                <a:solidFill>
                  <a:schemeClr val="tx2"/>
                </a:solidFill>
                <a:latin typeface="Calibri" pitchFamily="34" charset="0"/>
              </a:rPr>
              <a:t>Sector hotelero</a:t>
            </a:r>
          </a:p>
          <a:p>
            <a:r>
              <a:rPr lang="es-CO" sz="1250" u="sng" dirty="0">
                <a:latin typeface="Calibri" pitchFamily="34" charset="0"/>
              </a:rPr>
              <a:t>Clase alta:</a:t>
            </a:r>
            <a:r>
              <a:rPr lang="es-CO" sz="1250" dirty="0">
                <a:latin typeface="Calibri" pitchFamily="34" charset="0"/>
              </a:rPr>
              <a:t> Aire Acondicionado, 60% del consumo</a:t>
            </a:r>
          </a:p>
          <a:p>
            <a:r>
              <a:rPr lang="es-CO" sz="1250" u="sng" dirty="0">
                <a:latin typeface="Calibri" pitchFamily="34" charset="0"/>
              </a:rPr>
              <a:t>Clase media:</a:t>
            </a:r>
            <a:r>
              <a:rPr lang="es-CO" sz="1250" dirty="0">
                <a:latin typeface="Calibri" pitchFamily="34" charset="0"/>
              </a:rPr>
              <a:t> Aire Acondicionado, 65% del consumo</a:t>
            </a:r>
          </a:p>
          <a:p>
            <a:r>
              <a:rPr lang="es-CO" sz="1250" u="sng" dirty="0">
                <a:latin typeface="Calibri" pitchFamily="34" charset="0"/>
              </a:rPr>
              <a:t>Clase baja:</a:t>
            </a:r>
            <a:r>
              <a:rPr lang="es-CO" sz="1250" dirty="0">
                <a:latin typeface="Calibri" pitchFamily="34" charset="0"/>
              </a:rPr>
              <a:t> Aire Acondicionado, 75% del consumo</a:t>
            </a:r>
          </a:p>
          <a:p>
            <a:endParaRPr lang="es-CO" sz="1250" dirty="0">
              <a:latin typeface="Calibri" pitchFamily="34" charset="0"/>
            </a:endParaRPr>
          </a:p>
          <a:p>
            <a:r>
              <a:rPr lang="es-CO" sz="1250" b="1" dirty="0">
                <a:solidFill>
                  <a:schemeClr val="tx2"/>
                </a:solidFill>
                <a:latin typeface="Calibri" pitchFamily="34" charset="0"/>
              </a:rPr>
              <a:t>Sector Público</a:t>
            </a:r>
          </a:p>
          <a:p>
            <a:r>
              <a:rPr lang="es-CO" sz="1250" dirty="0">
                <a:latin typeface="Calibri" pitchFamily="34" charset="0"/>
              </a:rPr>
              <a:t>Aire Acondicionado, hasta el 70% del consumo</a:t>
            </a:r>
          </a:p>
          <a:p>
            <a:r>
              <a:rPr lang="es-CO" sz="1250" dirty="0">
                <a:latin typeface="Calibri" pitchFamily="34" charset="0"/>
              </a:rPr>
              <a:t>Sistemas de iluminación altamente obsoletos e ineficientes</a:t>
            </a:r>
          </a:p>
        </p:txBody>
      </p:sp>
      <p:pic>
        <p:nvPicPr>
          <p:cNvPr id="43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779" y="4095189"/>
            <a:ext cx="2808287" cy="189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37" name="Rectangle 37"/>
          <p:cNvSpPr>
            <a:spLocks noChangeArrowheads="1"/>
          </p:cNvSpPr>
          <p:nvPr/>
        </p:nvSpPr>
        <p:spPr bwMode="auto">
          <a:xfrm>
            <a:off x="257758" y="3478312"/>
            <a:ext cx="2952328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CO" sz="900" dirty="0">
                <a:latin typeface="Calibri" pitchFamily="34" charset="0"/>
              </a:rPr>
              <a:t>*   20 </a:t>
            </a:r>
            <a:r>
              <a:rPr lang="es-CO" sz="900" dirty="0" smtClean="0">
                <a:latin typeface="Calibri" pitchFamily="34" charset="0"/>
              </a:rPr>
              <a:t>menor a 400 </a:t>
            </a:r>
            <a:r>
              <a:rPr lang="es-CO" sz="900" dirty="0" err="1">
                <a:latin typeface="Calibri" pitchFamily="34" charset="0"/>
              </a:rPr>
              <a:t>kWh</a:t>
            </a:r>
            <a:r>
              <a:rPr lang="es-CO" sz="900" dirty="0">
                <a:latin typeface="Calibri" pitchFamily="34" charset="0"/>
              </a:rPr>
              <a:t>/m y 35 igual o mayor a 400 </a:t>
            </a:r>
            <a:r>
              <a:rPr lang="es-CO" sz="900" dirty="0" err="1" smtClean="0">
                <a:latin typeface="Calibri" pitchFamily="34" charset="0"/>
              </a:rPr>
              <a:t>kWh</a:t>
            </a:r>
            <a:r>
              <a:rPr lang="es-CO" sz="900" dirty="0" smtClean="0">
                <a:latin typeface="Calibri" pitchFamily="34" charset="0"/>
              </a:rPr>
              <a:t>/m</a:t>
            </a:r>
            <a:r>
              <a:rPr lang="es-CO" sz="900" dirty="0">
                <a:latin typeface="Calibri" pitchFamily="34" charset="0"/>
              </a:rPr>
              <a:t>.</a:t>
            </a:r>
          </a:p>
          <a:p>
            <a:r>
              <a:rPr lang="es-CO" sz="900" dirty="0">
                <a:latin typeface="Calibri" pitchFamily="34" charset="0"/>
              </a:rPr>
              <a:t>** 10 Hoteles y 2 pesqueras.</a:t>
            </a:r>
            <a:endParaRPr lang="es-ES" sz="900" dirty="0">
              <a:latin typeface="Calibri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572000" y="3140968"/>
            <a:ext cx="277905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solidFill>
                  <a:schemeClr val="tx2"/>
                </a:solidFill>
              </a:rPr>
              <a:t>Consumo de subsistencia: 187 </a:t>
            </a:r>
            <a:r>
              <a:rPr lang="es-CO" sz="1200" dirty="0" err="1" smtClean="0">
                <a:solidFill>
                  <a:schemeClr val="tx2"/>
                </a:solidFill>
              </a:rPr>
              <a:t>kWh</a:t>
            </a:r>
            <a:r>
              <a:rPr lang="es-CO" sz="1200" dirty="0" smtClean="0">
                <a:solidFill>
                  <a:schemeClr val="tx2"/>
                </a:solidFill>
              </a:rPr>
              <a:t>/mes </a:t>
            </a:r>
            <a:r>
              <a:rPr lang="es-CO" sz="1100" dirty="0" smtClean="0">
                <a:solidFill>
                  <a:schemeClr val="tx2"/>
                </a:solidFill>
              </a:rPr>
              <a:t>(</a:t>
            </a:r>
            <a:r>
              <a:rPr lang="es-CO" sz="1100" dirty="0">
                <a:solidFill>
                  <a:schemeClr val="tx2"/>
                </a:solidFill>
              </a:rPr>
              <a:t>Resolución </a:t>
            </a:r>
            <a:r>
              <a:rPr lang="es-CO" sz="1100" dirty="0" smtClean="0">
                <a:solidFill>
                  <a:schemeClr val="tx2"/>
                </a:solidFill>
              </a:rPr>
              <a:t>UPME 018 </a:t>
            </a:r>
            <a:r>
              <a:rPr lang="es-CO" sz="1100" dirty="0">
                <a:solidFill>
                  <a:schemeClr val="tx2"/>
                </a:solidFill>
              </a:rPr>
              <a:t>de 2013)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dirty="0" err="1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Auditorías</a:t>
            </a:r>
            <a:r>
              <a:rPr lang="en-U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s-CO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energéticas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6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6 Proceso alternativo"/>
          <p:cNvSpPr/>
          <p:nvPr/>
        </p:nvSpPr>
        <p:spPr>
          <a:xfrm>
            <a:off x="733425" y="3357563"/>
            <a:ext cx="2759075" cy="504825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Priorización de medidas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9 Proceso alternativo"/>
          <p:cNvSpPr/>
          <p:nvPr/>
        </p:nvSpPr>
        <p:spPr>
          <a:xfrm>
            <a:off x="4427538" y="1341438"/>
            <a:ext cx="3944937" cy="1008062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Opciones básicas: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baja o nula inversión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Buenas prácticas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Mantenimiento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11 Proceso alternativo"/>
          <p:cNvSpPr/>
          <p:nvPr/>
        </p:nvSpPr>
        <p:spPr>
          <a:xfrm>
            <a:off x="4427538" y="2565400"/>
            <a:ext cx="3944937" cy="1008063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Opciones intermedias: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retorno de inversión de 1 a 3 años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Cambio de equipos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" name="12 Proceso alternativo"/>
          <p:cNvSpPr/>
          <p:nvPr/>
        </p:nvSpPr>
        <p:spPr>
          <a:xfrm>
            <a:off x="4443413" y="3789363"/>
            <a:ext cx="3944937" cy="1008062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Opciones avanzadas: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retorno de inversión más largo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Cambio de equipos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1 Abrir llave"/>
          <p:cNvSpPr/>
          <p:nvPr/>
        </p:nvSpPr>
        <p:spPr>
          <a:xfrm>
            <a:off x="3779838" y="1268413"/>
            <a:ext cx="438150" cy="4752975"/>
          </a:xfrm>
          <a:prstGeom prst="leftBrace">
            <a:avLst>
              <a:gd name="adj1" fmla="val 12471"/>
              <a:gd name="adj2" fmla="val 50020"/>
            </a:avLst>
          </a:prstGeom>
          <a:noFill/>
          <a:ln w="31750" cap="flat" cmpd="sng" algn="ctr">
            <a:solidFill>
              <a:srgbClr val="C8B3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" name="7 Proceso alternativo"/>
          <p:cNvSpPr/>
          <p:nvPr/>
        </p:nvSpPr>
        <p:spPr>
          <a:xfrm>
            <a:off x="4443413" y="5013325"/>
            <a:ext cx="3944937" cy="1008063"/>
          </a:xfrm>
          <a:prstGeom prst="flowChartAlternateProcess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Otras opciones: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Adecuaciones arquitectónicas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Uso de FNCE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886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5 Tabla"/>
          <p:cNvGraphicFramePr>
            <a:graphicFrameLocks noGrp="1"/>
          </p:cNvGraphicFramePr>
          <p:nvPr/>
        </p:nvGraphicFramePr>
        <p:xfrm>
          <a:off x="431800" y="3298825"/>
          <a:ext cx="2844800" cy="1714500"/>
        </p:xfrm>
        <a:graphic>
          <a:graphicData uri="http://schemas.openxmlformats.org/drawingml/2006/table">
            <a:tbl>
              <a:tblPr/>
              <a:tblGrid>
                <a:gridCol w="1993900"/>
                <a:gridCol w="850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Consumo de energía (</a:t>
                      </a:r>
                      <a:r>
                        <a:rPr lang="es-CO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kWh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73.223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Tarifa ($/kWh) - jul/12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942,32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Subsidio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57,32%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real del consumo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68.999.497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del subsidio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39.550.512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factura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29.448.985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 de habitaciones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ocupación promedio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Huéspedes/mes promedio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3.478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6 Tabla"/>
          <p:cNvGraphicFramePr>
            <a:graphicFrameLocks noGrp="1"/>
          </p:cNvGraphicFramePr>
          <p:nvPr/>
        </p:nvGraphicFramePr>
        <p:xfrm>
          <a:off x="3492500" y="2146300"/>
          <a:ext cx="5143500" cy="3874740"/>
        </p:xfrm>
        <a:graphic>
          <a:graphicData uri="http://schemas.openxmlformats.org/drawingml/2006/table">
            <a:tbl>
              <a:tblPr/>
              <a:tblGrid>
                <a:gridCol w="2400300"/>
                <a:gridCol w="914400"/>
                <a:gridCol w="914400"/>
                <a:gridCol w="914400"/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OPCIONES TIPO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Medida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kWh</a:t>
                      </a:r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Ahorro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Inversión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80070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 las habitaciones evitar el uso de cobijas y cobertores y ajustar la temperatura del aire acondicionado a niveles de confort (23°C)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8275,33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Reubicar los compresores del cuarto frio retirándolos del techo del mismo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105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Cambiar o instalar el aislamiento de las tuberías de salida de los condensadores de las unidades de aire acondicionado ubicadas en el techo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Ubicar división en la cocina para separar las zonas frías de las calientes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potencial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8601,01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kWh/mes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 total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hotel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3.459.173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gobierno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4.645.731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539750" y="1341438"/>
            <a:ext cx="6048375" cy="4318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Priorización de medidas – Hotel de categoría alta</a:t>
            </a: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54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5 Tabla"/>
          <p:cNvGraphicFramePr>
            <a:graphicFrameLocks noGrp="1"/>
          </p:cNvGraphicFramePr>
          <p:nvPr/>
        </p:nvGraphicFramePr>
        <p:xfrm>
          <a:off x="900113" y="1700213"/>
          <a:ext cx="7272809" cy="2659380"/>
        </p:xfrm>
        <a:graphic>
          <a:graphicData uri="http://schemas.openxmlformats.org/drawingml/2006/table">
            <a:tbl>
              <a:tblPr/>
              <a:tblGrid>
                <a:gridCol w="3393977"/>
                <a:gridCol w="1292944"/>
                <a:gridCol w="1292944"/>
                <a:gridCol w="1292944"/>
              </a:tblGrid>
              <a:tr h="18507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OPCIONES TIPO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8507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kWh/mes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Inversión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31436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Sustitución de aire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acondicionado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mini </a:t>
                      </a:r>
                      <a:r>
                        <a:rPr lang="es-CO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split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por tipo </a:t>
                      </a:r>
                      <a:r>
                        <a:rPr lang="es-CO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inverter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24.750.000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36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Instalación de tarjetas electrónicas para el manejo automático de los equipos de habitación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48.800.000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36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Reformar o sustituir los tableros de distribución principales del hotel con base en el RETIE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3661,15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96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2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potencial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kWh/mes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25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27,27%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257"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 total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123.550.000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257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257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hotel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8.031.638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257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gobierno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10.786.633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6 Tabla"/>
          <p:cNvGraphicFramePr>
            <a:graphicFrameLocks noGrp="1"/>
          </p:cNvGraphicFramePr>
          <p:nvPr/>
        </p:nvGraphicFramePr>
        <p:xfrm>
          <a:off x="900113" y="4508500"/>
          <a:ext cx="7344816" cy="1936596"/>
        </p:xfrm>
        <a:graphic>
          <a:graphicData uri="http://schemas.openxmlformats.org/drawingml/2006/table">
            <a:tbl>
              <a:tblPr/>
              <a:tblGrid>
                <a:gridCol w="3427581"/>
                <a:gridCol w="1305745"/>
                <a:gridCol w="1305745"/>
                <a:gridCol w="1305745"/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OPCIONES TIPO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kWh</a:t>
                      </a:r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Ahorro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Inversión ($)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29716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Sustitución de aire acondicionado central con tecnología </a:t>
                      </a:r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DX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64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potencial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14662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kWh/mes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 total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9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hotel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5.896.795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Ahorro por parte del gobierno ($/mes)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7.919.501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539750" y="1341438"/>
            <a:ext cx="6048375" cy="4318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Priorización de medidas – Hotel de categoría alta</a:t>
            </a: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026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ES" dirty="0" smtClean="0"/>
              <a:t>Contenido</a:t>
            </a:r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1907704" y="1772816"/>
            <a:ext cx="421070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dirty="0" smtClean="0"/>
              <a:t>Acciones de eficiencia energética en SAI</a:t>
            </a:r>
          </a:p>
          <a:p>
            <a:endParaRPr lang="es-C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CO" dirty="0" smtClean="0"/>
              <a:t>Caracterización energética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C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CO" dirty="0" smtClean="0"/>
              <a:t>Auditorías energéticas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C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CO" dirty="0" smtClean="0"/>
              <a:t>Acciones prioritarias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C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CO" dirty="0" smtClean="0"/>
              <a:t>Plan de sostenibilidad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298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1763713" y="1773238"/>
          <a:ext cx="5562600" cy="477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Hoja de cálculo" r:id="rId5" imgW="5991338" imgH="5295827" progId="Excel.Sheet.12">
                  <p:embed/>
                </p:oleObj>
              </mc:Choice>
              <mc:Fallback>
                <p:oleObj name="Hoja de cálculo" r:id="rId5" imgW="5991338" imgH="5295827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773238"/>
                        <a:ext cx="5562600" cy="477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39750" y="1341438"/>
            <a:ext cx="6048375" cy="4318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Priorización de medidas – Hotel de categoría alta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n-US" dirty="0" err="1" smtClean="0"/>
              <a:t>Auditorías</a:t>
            </a:r>
            <a:r>
              <a:rPr lang="en-US" dirty="0" smtClean="0"/>
              <a:t> </a:t>
            </a:r>
            <a:r>
              <a:rPr lang="es-CO" dirty="0" smtClean="0"/>
              <a:t>energéticas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229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 txBox="1">
            <a:spLocks/>
          </p:cNvSpPr>
          <p:nvPr/>
        </p:nvSpPr>
        <p:spPr>
          <a:xfrm>
            <a:off x="611188" y="1628775"/>
            <a:ext cx="7848600" cy="4104481"/>
          </a:xfrm>
          <a:prstGeom prst="rect">
            <a:avLst/>
          </a:prstGeom>
        </p:spPr>
        <p:txBody>
          <a:bodyPr/>
          <a:lstStyle/>
          <a:p>
            <a:pPr marL="171450" indent="-171450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b="1" dirty="0">
                <a:solidFill>
                  <a:srgbClr val="2933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Potenciales de ahorro</a:t>
            </a:r>
            <a:endParaRPr lang="es-CO" sz="2000" b="1" dirty="0">
              <a:solidFill>
                <a:srgbClr val="2933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CO" dirty="0">
              <a:cs typeface="Arial" pitchFamily="34" charset="0"/>
            </a:endParaRPr>
          </a:p>
          <a:p>
            <a:pPr algn="just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sz="1700" dirty="0">
                <a:cs typeface="Arial" pitchFamily="34" charset="0"/>
              </a:rPr>
              <a:t>Dependiendo de los sectores y de factores como la efectividad de las estrategias de información y comunicación, y teniendo en cuenta la oferta de equipos de uso final en el Archipiélago, se pueden considerar los siguientes potenciales de ahorro:</a:t>
            </a:r>
          </a:p>
          <a:p>
            <a:pPr marL="171450" indent="-171450" algn="just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CO" sz="1700" dirty="0">
              <a:cs typeface="Arial" pitchFamily="34" charset="0"/>
            </a:endParaRPr>
          </a:p>
          <a:p>
            <a:pPr marL="171450" indent="-171450" algn="just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s-CO" sz="1700" dirty="0">
                <a:cs typeface="Arial" pitchFamily="34" charset="0"/>
              </a:rPr>
              <a:t>Entre 5% y 15% por buenas prácticas</a:t>
            </a:r>
          </a:p>
          <a:p>
            <a:pPr marL="171450" indent="-171450" algn="just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s-CO" sz="1700" dirty="0">
                <a:cs typeface="Arial" pitchFamily="34" charset="0"/>
              </a:rPr>
              <a:t>Entre 10% y 25% adicional por reconversión tecnológica</a:t>
            </a:r>
          </a:p>
          <a:p>
            <a:pPr marL="171450" indent="-171450" algn="just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s-CO" sz="1700" dirty="0">
                <a:cs typeface="Arial" pitchFamily="34" charset="0"/>
              </a:rPr>
              <a:t>Entre 10% y 15% adicional por adecuaciones arquitectónicas y uso de energías renovables</a:t>
            </a:r>
          </a:p>
          <a:p>
            <a:pPr marL="171450" indent="-171450" algn="just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CO" sz="1700" dirty="0">
              <a:cs typeface="Arial" pitchFamily="34" charset="0"/>
            </a:endParaRPr>
          </a:p>
          <a:p>
            <a:pPr algn="just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sz="1700" dirty="0">
                <a:cs typeface="Arial" pitchFamily="34" charset="0"/>
              </a:rPr>
              <a:t>Es importante resaltar que las soluciones se dan caso a caso y que los potenciales de ahorro aquí listados, en general, van de menor a mayor inversión.</a:t>
            </a:r>
            <a:endParaRPr lang="es-CO" sz="17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dirty="0" err="1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Auditorías</a:t>
            </a:r>
            <a:r>
              <a:rPr lang="en-U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s-CO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energéticas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5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3 Rectángulo redondeado"/>
          <p:cNvSpPr/>
          <p:nvPr/>
        </p:nvSpPr>
        <p:spPr>
          <a:xfrm>
            <a:off x="738808" y="3211815"/>
            <a:ext cx="1584176" cy="480358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CAPACITACION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1" name="6 Rectángulo redondeado"/>
          <p:cNvSpPr/>
          <p:nvPr/>
        </p:nvSpPr>
        <p:spPr>
          <a:xfrm>
            <a:off x="2682988" y="3938119"/>
            <a:ext cx="1584176" cy="480358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Material didáctico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2" name="7 Rectángulo redondeado"/>
          <p:cNvSpPr/>
          <p:nvPr/>
        </p:nvSpPr>
        <p:spPr>
          <a:xfrm>
            <a:off x="2699792" y="2636912"/>
            <a:ext cx="1584176" cy="480358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Jornadas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3" name="8 Rectángulo redondeado"/>
          <p:cNvSpPr/>
          <p:nvPr/>
        </p:nvSpPr>
        <p:spPr>
          <a:xfrm>
            <a:off x="4716016" y="1772816"/>
            <a:ext cx="1584176" cy="1224136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Residencial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Comercial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Hotelero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Público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4" name="9 Rectángulo redondeado"/>
          <p:cNvSpPr/>
          <p:nvPr/>
        </p:nvSpPr>
        <p:spPr>
          <a:xfrm>
            <a:off x="4716016" y="3212976"/>
            <a:ext cx="1584176" cy="720080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SENA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Regional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5" name="10 Rectángulo redondeado"/>
          <p:cNvSpPr/>
          <p:nvPr/>
        </p:nvSpPr>
        <p:spPr>
          <a:xfrm>
            <a:off x="6876256" y="1772816"/>
            <a:ext cx="1584176" cy="2160240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BPO, reconversión tecnológica y eficiencia energética en diseño y construcción de edificaciones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6" name="11 Rectángulo redondeado"/>
          <p:cNvSpPr/>
          <p:nvPr/>
        </p:nvSpPr>
        <p:spPr>
          <a:xfrm>
            <a:off x="4716016" y="4149080"/>
            <a:ext cx="1584176" cy="1296144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Docentes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educación formal</a:t>
            </a:r>
          </a:p>
        </p:txBody>
      </p:sp>
      <p:sp>
        <p:nvSpPr>
          <p:cNvPr id="27" name="12 Rectángulo redondeado"/>
          <p:cNvSpPr/>
          <p:nvPr/>
        </p:nvSpPr>
        <p:spPr>
          <a:xfrm>
            <a:off x="6876256" y="4149080"/>
            <a:ext cx="1584176" cy="1296144"/>
          </a:xfrm>
          <a:prstGeom prst="roundRect">
            <a:avLst/>
          </a:prstGeom>
          <a:solidFill>
            <a:srgbClr val="DDDDDD"/>
          </a:solidFill>
          <a:ln w="25400" cap="flat" cmpd="sng" algn="ctr">
            <a:solidFill>
              <a:srgbClr val="DDDDD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utura Std Book"/>
                <a:ea typeface="+mn-ea"/>
                <a:cs typeface="+mn-cs"/>
              </a:rPr>
              <a:t>Incorporación de temas de eficiencia energética en preescolar, básica y media</a:t>
            </a:r>
            <a:endParaRPr kumimoji="0" lang="es-E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sp>
        <p:nvSpPr>
          <p:cNvPr id="28" name="4 Abrir llave"/>
          <p:cNvSpPr/>
          <p:nvPr/>
        </p:nvSpPr>
        <p:spPr>
          <a:xfrm>
            <a:off x="4300736" y="1628800"/>
            <a:ext cx="363486" cy="4032448"/>
          </a:xfrm>
          <a:prstGeom prst="leftBrace">
            <a:avLst/>
          </a:prstGeom>
          <a:noFill/>
          <a:ln w="31750" cap="flat" cmpd="sng" algn="ctr">
            <a:solidFill>
              <a:srgbClr val="0000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/>
              <a:ea typeface="+mn-ea"/>
              <a:cs typeface="+mn-cs"/>
            </a:endParaRPr>
          </a:p>
        </p:txBody>
      </p:sp>
      <p:cxnSp>
        <p:nvCxnSpPr>
          <p:cNvPr id="29" name="14 Conector recto de flecha"/>
          <p:cNvCxnSpPr>
            <a:stCxn id="20" idx="3"/>
            <a:endCxn id="22" idx="1"/>
          </p:cNvCxnSpPr>
          <p:nvPr/>
        </p:nvCxnSpPr>
        <p:spPr>
          <a:xfrm flipV="1">
            <a:off x="2322984" y="2877091"/>
            <a:ext cx="376808" cy="574903"/>
          </a:xfrm>
          <a:prstGeom prst="straightConnector1">
            <a:avLst/>
          </a:prstGeom>
          <a:noFill/>
          <a:ln w="31750" cap="flat" cmpd="sng" algn="ctr">
            <a:solidFill>
              <a:srgbClr val="000066"/>
            </a:solidFill>
            <a:prstDash val="solid"/>
            <a:tailEnd type="arrow"/>
          </a:ln>
          <a:effectLst/>
        </p:spPr>
      </p:cxnSp>
      <p:cxnSp>
        <p:nvCxnSpPr>
          <p:cNvPr id="30" name="16 Conector recto de flecha"/>
          <p:cNvCxnSpPr>
            <a:stCxn id="20" idx="3"/>
            <a:endCxn id="21" idx="1"/>
          </p:cNvCxnSpPr>
          <p:nvPr/>
        </p:nvCxnSpPr>
        <p:spPr>
          <a:xfrm>
            <a:off x="2322984" y="3451994"/>
            <a:ext cx="360004" cy="726304"/>
          </a:xfrm>
          <a:prstGeom prst="straightConnector1">
            <a:avLst/>
          </a:prstGeom>
          <a:noFill/>
          <a:ln w="31750" cap="flat" cmpd="sng" algn="ctr">
            <a:solidFill>
              <a:srgbClr val="000066"/>
            </a:solidFill>
            <a:prstDash val="solid"/>
            <a:tailEnd type="arrow"/>
          </a:ln>
          <a:effectLst/>
        </p:spPr>
      </p:cxnSp>
      <p:cxnSp>
        <p:nvCxnSpPr>
          <p:cNvPr id="31" name="18 Conector recto de flecha"/>
          <p:cNvCxnSpPr>
            <a:stCxn id="23" idx="3"/>
            <a:endCxn id="25" idx="1"/>
          </p:cNvCxnSpPr>
          <p:nvPr/>
        </p:nvCxnSpPr>
        <p:spPr>
          <a:xfrm>
            <a:off x="6300192" y="2384884"/>
            <a:ext cx="576064" cy="468052"/>
          </a:xfrm>
          <a:prstGeom prst="straightConnector1">
            <a:avLst/>
          </a:prstGeom>
          <a:noFill/>
          <a:ln w="31750" cap="flat" cmpd="sng" algn="ctr">
            <a:solidFill>
              <a:srgbClr val="000066"/>
            </a:solidFill>
            <a:prstDash val="solid"/>
            <a:tailEnd type="arrow"/>
          </a:ln>
          <a:effectLst/>
        </p:spPr>
      </p:cxnSp>
      <p:cxnSp>
        <p:nvCxnSpPr>
          <p:cNvPr id="32" name="20 Conector recto de flecha"/>
          <p:cNvCxnSpPr>
            <a:stCxn id="24" idx="3"/>
            <a:endCxn id="25" idx="1"/>
          </p:cNvCxnSpPr>
          <p:nvPr/>
        </p:nvCxnSpPr>
        <p:spPr>
          <a:xfrm flipV="1">
            <a:off x="6300192" y="2852936"/>
            <a:ext cx="576064" cy="720080"/>
          </a:xfrm>
          <a:prstGeom prst="straightConnector1">
            <a:avLst/>
          </a:prstGeom>
          <a:noFill/>
          <a:ln w="31750" cap="flat" cmpd="sng" algn="ctr">
            <a:solidFill>
              <a:srgbClr val="000066"/>
            </a:solidFill>
            <a:prstDash val="solid"/>
            <a:tailEnd type="arrow"/>
          </a:ln>
          <a:effectLst/>
        </p:spPr>
      </p:cxnSp>
      <p:cxnSp>
        <p:nvCxnSpPr>
          <p:cNvPr id="33" name="22 Conector recto de flecha"/>
          <p:cNvCxnSpPr>
            <a:stCxn id="26" idx="3"/>
            <a:endCxn id="27" idx="1"/>
          </p:cNvCxnSpPr>
          <p:nvPr/>
        </p:nvCxnSpPr>
        <p:spPr>
          <a:xfrm>
            <a:off x="6300192" y="4797152"/>
            <a:ext cx="576064" cy="0"/>
          </a:xfrm>
          <a:prstGeom prst="straightConnector1">
            <a:avLst/>
          </a:prstGeom>
          <a:noFill/>
          <a:ln w="31750" cap="flat" cmpd="sng" algn="ctr">
            <a:solidFill>
              <a:srgbClr val="000066"/>
            </a:solidFill>
            <a:prstDash val="solid"/>
            <a:tailEnd type="arrow"/>
          </a:ln>
          <a:effectLst/>
        </p:spPr>
      </p:cxnSp>
      <p:sp>
        <p:nvSpPr>
          <p:cNvPr id="17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Acciones prioritarias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Acciones prioritarias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16 Rectángulo"/>
          <p:cNvSpPr/>
          <p:nvPr/>
        </p:nvSpPr>
        <p:spPr>
          <a:xfrm>
            <a:off x="539552" y="4725144"/>
            <a:ext cx="8004844" cy="1193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400" dirty="0" smtClean="0">
              <a:solidFill>
                <a:schemeClr val="tx1"/>
              </a:solidFill>
            </a:endParaRPr>
          </a:p>
          <a:p>
            <a:pPr algn="ctr"/>
            <a:endParaRPr lang="es-CO" sz="1400" dirty="0">
              <a:solidFill>
                <a:schemeClr val="tx1"/>
              </a:solidFill>
            </a:endParaRP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Capacitación </a:t>
            </a:r>
            <a:r>
              <a:rPr lang="es-CO" sz="1200" dirty="0">
                <a:solidFill>
                  <a:schemeClr val="tx1"/>
                </a:solidFill>
              </a:rPr>
              <a:t>a actores clave y a público en general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</a:rPr>
              <a:t>(170 personas y 2500 guías didácticas</a:t>
            </a:r>
            <a:r>
              <a:rPr lang="es-CO" sz="1200" baseline="30000" dirty="0">
                <a:solidFill>
                  <a:schemeClr val="tx1"/>
                </a:solidFill>
              </a:rPr>
              <a:t>1</a:t>
            </a:r>
            <a:r>
              <a:rPr lang="es-CO" sz="1200" dirty="0">
                <a:solidFill>
                  <a:schemeClr val="tx1"/>
                </a:solidFill>
              </a:rPr>
              <a:t> para los sectores hotelero, comercial, institucional y residencial)</a:t>
            </a:r>
          </a:p>
          <a:p>
            <a:pPr algn="ctr"/>
            <a:endParaRPr lang="es-CO" sz="1200" dirty="0">
              <a:solidFill>
                <a:schemeClr val="tx1"/>
              </a:solidFill>
            </a:endParaRPr>
          </a:p>
          <a:p>
            <a:pPr algn="ctr"/>
            <a:r>
              <a:rPr lang="es-ES_tradnl" sz="1200" dirty="0">
                <a:solidFill>
                  <a:schemeClr val="tx1"/>
                </a:solidFill>
              </a:rPr>
              <a:t>Estrategia de sostenibilidad: </a:t>
            </a:r>
            <a:r>
              <a:rPr lang="es-ES_tradnl" sz="1200" dirty="0" smtClean="0">
                <a:solidFill>
                  <a:schemeClr val="tx1"/>
                </a:solidFill>
              </a:rPr>
              <a:t>fortalecimiento </a:t>
            </a:r>
            <a:r>
              <a:rPr lang="es-ES_tradnl" sz="1200" dirty="0">
                <a:solidFill>
                  <a:schemeClr val="tx1"/>
                </a:solidFill>
              </a:rPr>
              <a:t>al SENA Regional </a:t>
            </a:r>
            <a:r>
              <a:rPr lang="es-ES_tradnl" sz="1200" dirty="0" smtClean="0">
                <a:solidFill>
                  <a:schemeClr val="tx1"/>
                </a:solidFill>
              </a:rPr>
              <a:t>y capacitación a docentes </a:t>
            </a:r>
            <a:r>
              <a:rPr lang="es-ES_tradnl" sz="1200" dirty="0">
                <a:solidFill>
                  <a:schemeClr val="tx1"/>
                </a:solidFill>
              </a:rPr>
              <a:t>en </a:t>
            </a:r>
            <a:r>
              <a:rPr lang="es-ES_tradnl" sz="1200" dirty="0" smtClean="0">
                <a:solidFill>
                  <a:schemeClr val="tx1"/>
                </a:solidFill>
              </a:rPr>
              <a:t>la </a:t>
            </a:r>
            <a:r>
              <a:rPr lang="es-ES_tradnl" sz="1200" dirty="0">
                <a:solidFill>
                  <a:schemeClr val="tx1"/>
                </a:solidFill>
              </a:rPr>
              <a:t>metodología para incorporar la eficiencia energética en la educación formal (niveles preescolar, básica y escuela media).</a:t>
            </a:r>
            <a:endParaRPr lang="es-CO" sz="1200" dirty="0">
              <a:solidFill>
                <a:schemeClr val="tx1"/>
              </a:solidFill>
            </a:endParaRP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(</a:t>
            </a:r>
            <a:r>
              <a:rPr lang="es-CO" sz="1200" dirty="0">
                <a:solidFill>
                  <a:schemeClr val="tx1"/>
                </a:solidFill>
              </a:rPr>
              <a:t>121 docentes y </a:t>
            </a:r>
            <a:r>
              <a:rPr lang="es-CO" sz="1200" dirty="0" smtClean="0">
                <a:solidFill>
                  <a:schemeClr val="tx1"/>
                </a:solidFill>
              </a:rPr>
              <a:t>800 </a:t>
            </a:r>
            <a:r>
              <a:rPr lang="es-CO" sz="1200" dirty="0">
                <a:solidFill>
                  <a:schemeClr val="tx1"/>
                </a:solidFill>
              </a:rPr>
              <a:t>guías metodológicas</a:t>
            </a:r>
            <a:r>
              <a:rPr lang="es-CO" sz="1200" baseline="30000" dirty="0">
                <a:solidFill>
                  <a:schemeClr val="tx1"/>
                </a:solidFill>
              </a:rPr>
              <a:t>2</a:t>
            </a:r>
            <a:r>
              <a:rPr lang="es-CO" sz="1200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es-CO" sz="1400" dirty="0">
              <a:solidFill>
                <a:schemeClr val="tx1"/>
              </a:solidFill>
            </a:endParaRPr>
          </a:p>
          <a:p>
            <a:pPr algn="ctr"/>
            <a:endParaRPr lang="es-CO" sz="1400" dirty="0" smtClean="0">
              <a:solidFill>
                <a:schemeClr val="tx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552" y="6053226"/>
            <a:ext cx="4633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baseline="30000" dirty="0" smtClean="0"/>
              <a:t>1</a:t>
            </a:r>
            <a:r>
              <a:rPr lang="es-CO" sz="1000" dirty="0" smtClean="0"/>
              <a:t> Se distribuirán principalmente a través de instructores SENA en cursos de formación</a:t>
            </a:r>
          </a:p>
          <a:p>
            <a:r>
              <a:rPr lang="es-CO" sz="1000" baseline="30000" dirty="0" smtClean="0"/>
              <a:t>2</a:t>
            </a:r>
            <a:r>
              <a:rPr lang="es-CO" sz="1000" dirty="0" smtClean="0"/>
              <a:t> Elaboradas con la participación de los docentes locales</a:t>
            </a:r>
            <a:endParaRPr lang="es-CO" sz="1000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774181"/>
              </p:ext>
            </p:extLst>
          </p:nvPr>
        </p:nvGraphicFramePr>
        <p:xfrm>
          <a:off x="1003300" y="1340768"/>
          <a:ext cx="7137399" cy="3091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436"/>
                <a:gridCol w="1224136"/>
                <a:gridCol w="2728518"/>
                <a:gridCol w="759953"/>
                <a:gridCol w="616178"/>
                <a:gridCol w="616178"/>
              </a:tblGrid>
              <a:tr h="272033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s-CO" sz="1200" u="none" strike="noStrike" dirty="0">
                          <a:effectLst/>
                        </a:rPr>
                        <a:t>Capacitaciones de eficiencia energética realizadas – SAI </a:t>
                      </a:r>
                      <a:r>
                        <a:rPr lang="es-CO" sz="1200" u="none" strike="noStrike" dirty="0" smtClean="0">
                          <a:effectLst/>
                        </a:rPr>
                        <a:t>2013 y 2014</a:t>
                      </a:r>
                      <a:endParaRPr lang="es-CO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>
                          <a:effectLst/>
                        </a:rPr>
                        <a:t>Población objetivo</a:t>
                      </a:r>
                      <a:endParaRPr lang="es-CO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 dirty="0">
                          <a:effectLst/>
                        </a:rPr>
                        <a:t>Fecha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 dirty="0">
                          <a:effectLst/>
                        </a:rPr>
                        <a:t>Actividad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 dirty="0">
                          <a:effectLst/>
                        </a:rPr>
                        <a:t>Convocado por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 dirty="0">
                          <a:effectLst/>
                        </a:rPr>
                        <a:t>Intensidad (h)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u="none" strike="noStrike" dirty="0">
                          <a:effectLst/>
                        </a:rPr>
                        <a:t>No. asistentes</a:t>
                      </a:r>
                      <a:endParaRPr lang="es-C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Docentes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30 de octubre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Socialización del proyecto a rectores de colegios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EEDAS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8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52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6 de noviembre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Diseño de experiencias con materiales reciclables para la enseñanza de la energía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EEDAS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18 de diciembre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Conceptos de energía para niños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EEDAS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643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7 de enero de 2014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Capacitación a docentes sobre la cartilla en semana institucional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EEDAS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12 de febrero de 2014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Sesión en el Colegio Sagrada Familia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EEDAS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 dirty="0">
                          <a:effectLst/>
                        </a:rPr>
                        <a:t>3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 dirty="0">
                          <a:effectLst/>
                        </a:rPr>
                        <a:t>50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SENA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30 de octubre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Socialización del proyecto a directivas del SENA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SENA SAI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27 a 29 de enero de 2014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Curso de capacitación a instructores y aprendices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SENA SAI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50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Colegios alumnos 10 y 11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30 de octubre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Socialización del proyecto con visita a varios colegios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Visitas a colegios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6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11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 smtClean="0">
                          <a:effectLst/>
                        </a:rPr>
                        <a:t>28 de </a:t>
                      </a:r>
                      <a:r>
                        <a:rPr lang="es-CO" sz="800" u="none" strike="noStrike" dirty="0">
                          <a:effectLst/>
                        </a:rPr>
                        <a:t>enero de 2014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Sesión en colegio Luis Amigó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Visita a colegio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60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Comunidad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28 de enero de 2014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Sesión con cartilla y módulo propuesto. Barrio El </a:t>
                      </a:r>
                      <a:r>
                        <a:rPr lang="es-CO" sz="8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Bight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Visita a comunidad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18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No residencial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29 de enero de 2014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Sesión con cartilla y módulo propuesto. Hoteleros y comerciantes</a:t>
                      </a:r>
                      <a:endParaRPr lang="es-CO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EEDAS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15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Institucional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30 de octubre de 2013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 dirty="0">
                          <a:effectLst/>
                        </a:rPr>
                        <a:t>Socialización del proyecto a Gobernación, EEDAS y SOPESA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u="none" strike="noStrike">
                          <a:effectLst/>
                        </a:rPr>
                        <a:t>EEDAS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>
                          <a:effectLst/>
                        </a:rPr>
                        <a:t>2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u="none" strike="noStrike" dirty="0">
                          <a:effectLst/>
                        </a:rPr>
                        <a:t>10</a:t>
                      </a:r>
                      <a:endParaRPr lang="es-CO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30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contenido 13"/>
          <p:cNvSpPr txBox="1">
            <a:spLocks/>
          </p:cNvSpPr>
          <p:nvPr/>
        </p:nvSpPr>
        <p:spPr>
          <a:xfrm>
            <a:off x="5081791" y="3861048"/>
            <a:ext cx="3306633" cy="2481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200" b="1" dirty="0" smtClean="0"/>
          </a:p>
          <a:p>
            <a:endParaRPr lang="es-CO" sz="1125" dirty="0" smtClean="0"/>
          </a:p>
          <a:p>
            <a:pPr>
              <a:lnSpc>
                <a:spcPct val="110000"/>
              </a:lnSpc>
            </a:pPr>
            <a:endParaRPr lang="es-CO" sz="1125" b="1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125" dirty="0" smtClean="0"/>
          </a:p>
          <a:p>
            <a:endParaRPr lang="es-CO" sz="1125" dirty="0"/>
          </a:p>
        </p:txBody>
      </p:sp>
      <p:sp>
        <p:nvSpPr>
          <p:cNvPr id="12" name="Marcador de contenido 13"/>
          <p:cNvSpPr txBox="1">
            <a:spLocks/>
          </p:cNvSpPr>
          <p:nvPr/>
        </p:nvSpPr>
        <p:spPr>
          <a:xfrm>
            <a:off x="5081791" y="1196752"/>
            <a:ext cx="3306633" cy="2481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200" b="1" dirty="0" smtClean="0"/>
          </a:p>
          <a:p>
            <a:endParaRPr lang="es-CO" sz="1125" dirty="0" smtClean="0"/>
          </a:p>
          <a:p>
            <a:pPr>
              <a:lnSpc>
                <a:spcPct val="110000"/>
              </a:lnSpc>
            </a:pPr>
            <a:endParaRPr lang="es-CO" sz="1125" b="1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125" dirty="0" smtClean="0"/>
          </a:p>
          <a:p>
            <a:endParaRPr lang="es-CO" sz="1125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69054"/>
            <a:ext cx="1852032" cy="209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33679"/>
            <a:ext cx="1846947" cy="209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47024" y="2425679"/>
            <a:ext cx="1025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Residencial</a:t>
            </a:r>
            <a:endParaRPr lang="es-CO" sz="1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501317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Comercial, hotelero e institucional</a:t>
            </a:r>
            <a:endParaRPr lang="es-CO" sz="1400" b="1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Acciones prioritarias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84608" y="1268760"/>
            <a:ext cx="33038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Características de los sistemas de generación de electricidad, costos y tarifas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El consumo de energía eléctrica en el sector residencial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Estrategias para un consumo consciente y eficiente de la energía</a:t>
            </a:r>
          </a:p>
          <a:p>
            <a:endParaRPr lang="es-CO" sz="1100" dirty="0"/>
          </a:p>
          <a:p>
            <a:pPr marL="468000" lvl="1" indent="-172800">
              <a:buFont typeface="Arial" panose="020B0604020202020204" pitchFamily="34" charset="0"/>
              <a:buChar char="•"/>
            </a:pPr>
            <a:r>
              <a:rPr lang="es-CO" sz="1100" dirty="0"/>
              <a:t>C</a:t>
            </a:r>
            <a:r>
              <a:rPr lang="es-CO" sz="1100" dirty="0" smtClean="0"/>
              <a:t>orregir </a:t>
            </a:r>
            <a:r>
              <a:rPr lang="es-CO" sz="1100" dirty="0"/>
              <a:t>las </a:t>
            </a:r>
            <a:r>
              <a:rPr lang="es-CO" sz="1100" dirty="0" smtClean="0"/>
              <a:t>instalaciones</a:t>
            </a:r>
          </a:p>
          <a:p>
            <a:pPr marL="468000" lvl="1" indent="-172800">
              <a:buFont typeface="Arial" panose="020B0604020202020204" pitchFamily="34" charset="0"/>
              <a:buChar char="•"/>
            </a:pPr>
            <a:r>
              <a:rPr lang="es-CO" sz="1100" dirty="0" smtClean="0"/>
              <a:t>Optimizar </a:t>
            </a:r>
            <a:r>
              <a:rPr lang="es-CO" sz="1100" dirty="0"/>
              <a:t>el uso de los equipos domésticos</a:t>
            </a:r>
          </a:p>
          <a:p>
            <a:pPr marL="468000" lvl="1" indent="-172800">
              <a:buFont typeface="Arial" panose="020B0604020202020204" pitchFamily="34" charset="0"/>
              <a:buChar char="•"/>
            </a:pPr>
            <a:r>
              <a:rPr lang="es-CO" sz="1100" dirty="0"/>
              <a:t>Acondicionamiento ambiental por medios naturales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084608" y="3933056"/>
            <a:ext cx="3303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Factores que afectan el consumo de energía en un establecimiento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Pasos para implementar un plan de gestión energética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Medidas para optimizar el consumo energético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Opciones arquitectónicas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Plan de acción: implementación y seguimiento</a:t>
            </a:r>
          </a:p>
        </p:txBody>
      </p:sp>
    </p:spTree>
    <p:extLst>
      <p:ext uri="{BB962C8B-B14F-4D97-AF65-F5344CB8AC3E}">
        <p14:creationId xmlns:p14="http://schemas.microsoft.com/office/powerpoint/2010/main" val="29434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contenido 13"/>
          <p:cNvSpPr txBox="1">
            <a:spLocks/>
          </p:cNvSpPr>
          <p:nvPr/>
        </p:nvSpPr>
        <p:spPr>
          <a:xfrm>
            <a:off x="5081791" y="1196752"/>
            <a:ext cx="3306633" cy="27363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200" b="1" dirty="0" smtClean="0"/>
          </a:p>
          <a:p>
            <a:endParaRPr lang="es-CO" sz="1125" dirty="0" smtClean="0"/>
          </a:p>
          <a:p>
            <a:pPr>
              <a:lnSpc>
                <a:spcPct val="110000"/>
              </a:lnSpc>
            </a:pPr>
            <a:endParaRPr lang="es-CO" sz="1125" b="1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endParaRPr lang="es-CO" sz="1125" dirty="0" smtClean="0"/>
          </a:p>
          <a:p>
            <a:pPr marL="0" indent="0" algn="ctr">
              <a:buFont typeface="Arial" pitchFamily="34" charset="0"/>
              <a:buNone/>
            </a:pPr>
            <a:endParaRPr lang="es-CO" sz="1200" b="1" dirty="0" smtClean="0"/>
          </a:p>
          <a:p>
            <a:endParaRPr lang="es-CO" sz="1125" dirty="0" smtClean="0"/>
          </a:p>
          <a:p>
            <a:endParaRPr lang="es-CO" sz="1125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75766"/>
            <a:ext cx="1837184" cy="208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043608" y="2364127"/>
            <a:ext cx="876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 smtClean="0"/>
              <a:t>Docentes</a:t>
            </a:r>
            <a:endParaRPr lang="es-CO" sz="1400" b="1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Acciones prioritarias</a:t>
            </a:r>
            <a: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ES" sz="2400" b="1" dirty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148064" y="1340768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Fundamentos pedagógicos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La enseñanza de la energía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Talleres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1200" dirty="0"/>
              <a:t>Sugerencias para promover el aprendizaje de la energía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sz="1100" dirty="0"/>
          </a:p>
          <a:p>
            <a:pPr marL="468000" lvl="2" indent="-171450">
              <a:buFont typeface="Arial" panose="020B0604020202020204" pitchFamily="34" charset="0"/>
              <a:buChar char="•"/>
            </a:pPr>
            <a:r>
              <a:rPr lang="es-CO" sz="1200" dirty="0"/>
              <a:t>Actividades para </a:t>
            </a:r>
            <a:r>
              <a:rPr lang="es-CO" sz="1200" dirty="0" smtClean="0"/>
              <a:t>desarrollar en el </a:t>
            </a:r>
            <a:r>
              <a:rPr lang="es-CO" sz="1200" dirty="0"/>
              <a:t>aula</a:t>
            </a:r>
          </a:p>
          <a:p>
            <a:pPr marL="468000" lvl="2" indent="-171450">
              <a:buFont typeface="Arial" panose="020B0604020202020204" pitchFamily="34" charset="0"/>
              <a:buChar char="•"/>
            </a:pPr>
            <a:r>
              <a:rPr lang="es-CO" sz="1200" dirty="0"/>
              <a:t>Preguntas orientadoras</a:t>
            </a:r>
          </a:p>
          <a:p>
            <a:pPr marL="468000" lvl="2" indent="-171450">
              <a:buFont typeface="Arial" panose="020B0604020202020204" pitchFamily="34" charset="0"/>
              <a:buChar char="•"/>
            </a:pPr>
            <a:r>
              <a:rPr lang="es-CO" sz="1200" dirty="0" smtClean="0"/>
              <a:t>Preguntas </a:t>
            </a:r>
            <a:r>
              <a:rPr lang="es-CO" sz="1200" dirty="0"/>
              <a:t>para reconocer la energía local</a:t>
            </a: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755576" y="4509120"/>
            <a:ext cx="7704856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400" dirty="0" smtClean="0"/>
              <a:t>Diseño de experiencias usando materiales del entorno cotidiano.</a:t>
            </a:r>
            <a:endParaRPr lang="es-CO" sz="1400" dirty="0" smtClean="0"/>
          </a:p>
          <a:p>
            <a:pPr algn="just"/>
            <a:r>
              <a:rPr lang="es-ES" sz="1400" dirty="0" smtClean="0"/>
              <a:t>Lectura y escritura de textos y artículos que promuevan las capacidades para leer y escribir textos usando correctamente el lenguaje científico.</a:t>
            </a:r>
            <a:endParaRPr lang="es-CO" sz="1400" dirty="0" smtClean="0"/>
          </a:p>
          <a:p>
            <a:pPr algn="just"/>
            <a:r>
              <a:rPr lang="es-ES" sz="1400" dirty="0" smtClean="0"/>
              <a:t>Diseño de actividades para consolidar los conceptos de las ciencias identificados en las preguntas de las pruebas externas como elaboración de mapas conceptuales.</a:t>
            </a:r>
            <a:endParaRPr lang="es-CO" sz="1400" dirty="0" smtClean="0"/>
          </a:p>
          <a:p>
            <a:pPr algn="just"/>
            <a:r>
              <a:rPr lang="es-ES" sz="1400" dirty="0" smtClean="0"/>
              <a:t>Elaboración de proyectos de aula con énfasis en la temática energética, teniendo en cuenta los contenidos evaluados en las pruebas Saber.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74506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ángulo redondeado 48"/>
          <p:cNvSpPr/>
          <p:nvPr/>
        </p:nvSpPr>
        <p:spPr>
          <a:xfrm>
            <a:off x="5904370" y="2506314"/>
            <a:ext cx="2275224" cy="2220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47" name="Rectángulo redondeado 46"/>
          <p:cNvSpPr/>
          <p:nvPr/>
        </p:nvSpPr>
        <p:spPr>
          <a:xfrm>
            <a:off x="5904370" y="2506314"/>
            <a:ext cx="2225218" cy="222051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45" name="Proceso alternativo 44"/>
          <p:cNvSpPr/>
          <p:nvPr/>
        </p:nvSpPr>
        <p:spPr>
          <a:xfrm>
            <a:off x="5904370" y="2506315"/>
            <a:ext cx="2153780" cy="227864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80052" y="1196752"/>
            <a:ext cx="3333737" cy="2919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es-CO" sz="1500" dirty="0"/>
              <a:t>Oferta de Energía Eléctrica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442733" y="1207246"/>
            <a:ext cx="3337322" cy="2919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CO" sz="1500" dirty="0"/>
              <a:t>Demanda de Energía</a:t>
            </a:r>
          </a:p>
        </p:txBody>
      </p:sp>
      <p:sp>
        <p:nvSpPr>
          <p:cNvPr id="19" name="Marcador de contenido 18"/>
          <p:cNvSpPr>
            <a:spLocks noGrp="1"/>
          </p:cNvSpPr>
          <p:nvPr>
            <p:ph sz="half" idx="2"/>
          </p:nvPr>
        </p:nvSpPr>
        <p:spPr>
          <a:xfrm>
            <a:off x="378577" y="1650331"/>
            <a:ext cx="3335212" cy="44644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CO" sz="1350" u="sng" dirty="0"/>
              <a:t>Generación</a:t>
            </a:r>
          </a:p>
          <a:p>
            <a:pPr marL="685800" lvl="2" indent="0">
              <a:buNone/>
            </a:pPr>
            <a:endParaRPr lang="es-CO" sz="1200" dirty="0"/>
          </a:p>
          <a:p>
            <a:pPr lvl="1"/>
            <a:endParaRPr lang="es-CO" sz="1200" dirty="0"/>
          </a:p>
          <a:p>
            <a:endParaRPr lang="es-CO" sz="1200" dirty="0"/>
          </a:p>
          <a:p>
            <a:pPr lvl="1"/>
            <a:endParaRPr lang="es-CO" sz="900" dirty="0"/>
          </a:p>
          <a:p>
            <a:endParaRPr lang="es-CO" sz="1350" dirty="0"/>
          </a:p>
          <a:p>
            <a:pPr marL="0" indent="0">
              <a:buNone/>
            </a:pPr>
            <a:endParaRPr lang="es-CO" sz="1350" dirty="0"/>
          </a:p>
          <a:p>
            <a:pPr marL="0" indent="0">
              <a:buNone/>
            </a:pPr>
            <a:endParaRPr lang="es-CO" sz="1350" u="sng" dirty="0"/>
          </a:p>
          <a:p>
            <a:pPr marL="0" indent="0">
              <a:buNone/>
            </a:pPr>
            <a:endParaRPr lang="es-CO" sz="1350" u="sng" dirty="0"/>
          </a:p>
          <a:p>
            <a:pPr marL="0" indent="0">
              <a:buNone/>
            </a:pPr>
            <a:endParaRPr lang="es-CO" sz="1350" u="sng" dirty="0"/>
          </a:p>
          <a:p>
            <a:pPr marL="0" indent="0">
              <a:buNone/>
            </a:pPr>
            <a:endParaRPr lang="es-CO" sz="1350" u="sng" dirty="0"/>
          </a:p>
          <a:p>
            <a:pPr marL="0" indent="0">
              <a:buNone/>
            </a:pPr>
            <a:endParaRPr lang="es-CO" sz="1350" u="sng" dirty="0"/>
          </a:p>
          <a:p>
            <a:pPr marL="0" indent="0">
              <a:buNone/>
            </a:pPr>
            <a:endParaRPr lang="es-CO" sz="1350" dirty="0"/>
          </a:p>
          <a:p>
            <a:pPr marL="0" indent="0">
              <a:buNone/>
            </a:pPr>
            <a:endParaRPr lang="es-CO" sz="1350" u="sng" dirty="0"/>
          </a:p>
          <a:p>
            <a:pPr marL="0" lvl="2" indent="0">
              <a:buNone/>
            </a:pPr>
            <a:endParaRPr lang="es-CO" sz="1350" u="sng" dirty="0"/>
          </a:p>
        </p:txBody>
      </p:sp>
      <p:sp>
        <p:nvSpPr>
          <p:cNvPr id="14" name="Marcador de contenido 13"/>
          <p:cNvSpPr>
            <a:spLocks noGrp="1"/>
          </p:cNvSpPr>
          <p:nvPr>
            <p:ph sz="quarter" idx="4"/>
          </p:nvPr>
        </p:nvSpPr>
        <p:spPr>
          <a:xfrm>
            <a:off x="5473422" y="1628800"/>
            <a:ext cx="3275945" cy="44644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es-CO" sz="1200" b="1" dirty="0" smtClean="0"/>
          </a:p>
          <a:p>
            <a:pPr marL="0" indent="0" algn="ctr">
              <a:buNone/>
            </a:pPr>
            <a:r>
              <a:rPr lang="es-CO" sz="1200" b="1" dirty="0" smtClean="0"/>
              <a:t>Usuarios </a:t>
            </a:r>
            <a:r>
              <a:rPr lang="es-CO" sz="1200" b="1" dirty="0"/>
              <a:t>de energía eléctrica - SAI </a:t>
            </a:r>
            <a:r>
              <a:rPr lang="es-CO" sz="1200" b="1" dirty="0" smtClean="0"/>
              <a:t>2013</a:t>
            </a:r>
          </a:p>
          <a:p>
            <a:pPr marL="0" indent="0" algn="ctr">
              <a:buNone/>
            </a:pPr>
            <a:r>
              <a:rPr lang="es-CO" sz="1200" dirty="0" smtClean="0"/>
              <a:t>Total: 19.362</a:t>
            </a:r>
            <a:endParaRPr lang="es-CO" sz="1200" dirty="0"/>
          </a:p>
          <a:p>
            <a:endParaRPr lang="es-CO" sz="1200" b="1" dirty="0"/>
          </a:p>
          <a:p>
            <a:endParaRPr lang="es-CO" sz="1125" dirty="0"/>
          </a:p>
          <a:p>
            <a:pPr>
              <a:lnSpc>
                <a:spcPct val="110000"/>
              </a:lnSpc>
            </a:pPr>
            <a:endParaRPr lang="es-CO" sz="1125" b="1" dirty="0"/>
          </a:p>
          <a:p>
            <a:endParaRPr lang="es-CO" sz="1125" dirty="0" smtClean="0"/>
          </a:p>
          <a:p>
            <a:endParaRPr lang="es-CO" sz="1125" dirty="0"/>
          </a:p>
          <a:p>
            <a:endParaRPr lang="es-CO" sz="1125" dirty="0" smtClean="0"/>
          </a:p>
          <a:p>
            <a:pPr marL="0" indent="0" algn="ctr">
              <a:buNone/>
            </a:pPr>
            <a:endParaRPr lang="es-CO" sz="1200" b="1" dirty="0" smtClean="0"/>
          </a:p>
          <a:p>
            <a:pPr marL="0" indent="0" algn="ctr">
              <a:buNone/>
            </a:pPr>
            <a:endParaRPr lang="es-CO" sz="1200" b="1" dirty="0"/>
          </a:p>
          <a:p>
            <a:pPr marL="0" indent="0" algn="ctr">
              <a:buNone/>
            </a:pPr>
            <a:r>
              <a:rPr lang="es-CO" sz="1200" b="1" dirty="0" smtClean="0"/>
              <a:t>Consumo de </a:t>
            </a:r>
            <a:r>
              <a:rPr lang="es-CO" sz="1200" b="1" dirty="0"/>
              <a:t>energía </a:t>
            </a:r>
            <a:r>
              <a:rPr lang="es-CO" sz="1200" b="1" dirty="0" smtClean="0"/>
              <a:t>eléctrica </a:t>
            </a:r>
            <a:r>
              <a:rPr lang="es-CO" sz="1200" b="1" dirty="0"/>
              <a:t>- SAI 2013</a:t>
            </a:r>
          </a:p>
          <a:p>
            <a:pPr marL="0" indent="0" algn="ctr">
              <a:buNone/>
            </a:pPr>
            <a:r>
              <a:rPr lang="es-CO" sz="1125" dirty="0" smtClean="0"/>
              <a:t>Total: 164 </a:t>
            </a:r>
            <a:r>
              <a:rPr lang="es-CO" sz="1125" dirty="0" err="1" smtClean="0"/>
              <a:t>GWh</a:t>
            </a:r>
            <a:endParaRPr lang="es-CO" sz="1125" dirty="0"/>
          </a:p>
          <a:p>
            <a:endParaRPr lang="es-CO" sz="1125" dirty="0"/>
          </a:p>
          <a:p>
            <a:endParaRPr lang="es-CO" sz="1125" dirty="0"/>
          </a:p>
        </p:txBody>
      </p:sp>
      <p:sp>
        <p:nvSpPr>
          <p:cNvPr id="15" name="Cerrar llave 14"/>
          <p:cNvSpPr/>
          <p:nvPr/>
        </p:nvSpPr>
        <p:spPr>
          <a:xfrm>
            <a:off x="2411761" y="2420887"/>
            <a:ext cx="72007" cy="14281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sz="1350"/>
          </a:p>
        </p:txBody>
      </p:sp>
      <p:graphicFrame>
        <p:nvGraphicFramePr>
          <p:cNvPr id="18" name="Diagrama 17"/>
          <p:cNvGraphicFramePr/>
          <p:nvPr>
            <p:extLst/>
          </p:nvPr>
        </p:nvGraphicFramePr>
        <p:xfrm>
          <a:off x="2529419" y="3009496"/>
          <a:ext cx="1064417" cy="421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Marcador de texto 2"/>
          <p:cNvSpPr txBox="1">
            <a:spLocks/>
          </p:cNvSpPr>
          <p:nvPr/>
        </p:nvSpPr>
        <p:spPr>
          <a:xfrm>
            <a:off x="3961633" y="1196752"/>
            <a:ext cx="1193006" cy="2919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68580" tIns="34290" rIns="68580" bIns="3429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1500" dirty="0"/>
              <a:t>Distribución</a:t>
            </a:r>
          </a:p>
        </p:txBody>
      </p:sp>
      <p:sp>
        <p:nvSpPr>
          <p:cNvPr id="22" name="Proceso alternativo 21"/>
          <p:cNvSpPr/>
          <p:nvPr/>
        </p:nvSpPr>
        <p:spPr>
          <a:xfrm>
            <a:off x="3920449" y="3118666"/>
            <a:ext cx="1193006" cy="75128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50" dirty="0">
                <a:solidFill>
                  <a:schemeClr val="tx1"/>
                </a:solidFill>
              </a:rPr>
              <a:t>Reducción de pérdidas </a:t>
            </a:r>
          </a:p>
          <a:p>
            <a:pPr algn="ctr"/>
            <a:r>
              <a:rPr lang="es-CO" sz="1050" dirty="0">
                <a:solidFill>
                  <a:schemeClr val="tx1"/>
                </a:solidFill>
              </a:rPr>
              <a:t>Del 22% al 12%</a:t>
            </a:r>
          </a:p>
          <a:p>
            <a:pPr algn="ctr"/>
            <a:r>
              <a:rPr lang="es-CO" sz="1050" dirty="0">
                <a:solidFill>
                  <a:schemeClr val="tx1"/>
                </a:solidFill>
              </a:rPr>
              <a:t>2014</a:t>
            </a:r>
          </a:p>
        </p:txBody>
      </p:sp>
      <p:sp>
        <p:nvSpPr>
          <p:cNvPr id="38" name="Flecha izquierda y derecha 37"/>
          <p:cNvSpPr/>
          <p:nvPr/>
        </p:nvSpPr>
        <p:spPr>
          <a:xfrm>
            <a:off x="3762112" y="4338161"/>
            <a:ext cx="1592049" cy="377258"/>
          </a:xfrm>
          <a:prstGeom prst="left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25" dirty="0">
                <a:solidFill>
                  <a:schemeClr val="tx1"/>
                </a:solidFill>
              </a:rPr>
              <a:t>SG – Medición Inteligente</a:t>
            </a:r>
          </a:p>
        </p:txBody>
      </p:sp>
      <p:graphicFrame>
        <p:nvGraphicFramePr>
          <p:cNvPr id="51" name="Tabla 50"/>
          <p:cNvGraphicFramePr>
            <a:graphicFrameLocks noGrp="1"/>
          </p:cNvGraphicFramePr>
          <p:nvPr>
            <p:extLst/>
          </p:nvPr>
        </p:nvGraphicFramePr>
        <p:xfrm>
          <a:off x="543518" y="2478939"/>
          <a:ext cx="1810055" cy="132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170"/>
                <a:gridCol w="589885"/>
              </a:tblGrid>
              <a:tr h="2128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 dirty="0">
                          <a:effectLst/>
                        </a:rPr>
                        <a:t>Fuente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 dirty="0">
                          <a:effectLst/>
                        </a:rPr>
                        <a:t>Capacidad Instalada (MW)</a:t>
                      </a:r>
                      <a:endParaRPr lang="es-CO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  <a:tr h="11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>
                          <a:effectLst/>
                        </a:rPr>
                        <a:t>Diésel Antigua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050" u="none" strike="noStrike">
                          <a:effectLst/>
                        </a:rPr>
                        <a:t>36.39</a:t>
                      </a:r>
                      <a:endParaRPr lang="es-CO" sz="105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  <a:tr h="11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>
                          <a:effectLst/>
                        </a:rPr>
                        <a:t>Diésel Nueva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050" u="none" strike="noStrike" dirty="0" smtClean="0">
                          <a:effectLst/>
                        </a:rPr>
                        <a:t>28.60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  <a:tr h="11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>
                          <a:effectLst/>
                        </a:rPr>
                        <a:t>Eólica (por construir)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050" u="none" strike="noStrike">
                          <a:effectLst/>
                        </a:rPr>
                        <a:t>7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  <a:tr h="11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>
                          <a:effectLst/>
                        </a:rPr>
                        <a:t>RSU (Por entrar)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050" u="none" strike="noStrike">
                          <a:effectLst/>
                        </a:rPr>
                        <a:t>1.6</a:t>
                      </a:r>
                      <a:endParaRPr lang="es-CO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  <a:tr h="11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050" u="none" strike="noStrike" dirty="0">
                          <a:effectLst/>
                        </a:rPr>
                        <a:t>Total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050" u="none" strike="noStrike" dirty="0">
                          <a:effectLst/>
                        </a:rPr>
                        <a:t>73.59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  <p:sp>
        <p:nvSpPr>
          <p:cNvPr id="55" name="Flecha izquierda y derecha 54"/>
          <p:cNvSpPr/>
          <p:nvPr/>
        </p:nvSpPr>
        <p:spPr>
          <a:xfrm>
            <a:off x="3795316" y="4987480"/>
            <a:ext cx="1592049" cy="377258"/>
          </a:xfrm>
          <a:prstGeom prst="left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25" dirty="0">
                <a:solidFill>
                  <a:schemeClr val="tx1"/>
                </a:solidFill>
              </a:rPr>
              <a:t>Generación </a:t>
            </a:r>
            <a:r>
              <a:rPr lang="es-CO" sz="825" dirty="0" smtClean="0">
                <a:solidFill>
                  <a:schemeClr val="tx1"/>
                </a:solidFill>
              </a:rPr>
              <a:t>Distribuida</a:t>
            </a:r>
            <a:endParaRPr lang="es-CO" sz="825" dirty="0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57022" y="5527494"/>
            <a:ext cx="3034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350" dirty="0">
                <a:solidFill>
                  <a:schemeClr val="dk1"/>
                </a:solidFill>
              </a:rPr>
              <a:t>Contrato de concesión No. 067 de 2009 MME </a:t>
            </a:r>
            <a:r>
              <a:rPr lang="en-US" sz="1350" dirty="0">
                <a:solidFill>
                  <a:schemeClr val="dk1"/>
                </a:solidFill>
              </a:rPr>
              <a:t>– SOPESA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512" y="4017796"/>
            <a:ext cx="2587023" cy="1509697"/>
          </a:xfrm>
          <a:prstGeom prst="rect">
            <a:avLst/>
          </a:prstGeom>
        </p:spPr>
      </p:pic>
      <p:graphicFrame>
        <p:nvGraphicFramePr>
          <p:cNvPr id="27" name="Gráfico 26"/>
          <p:cNvGraphicFramePr>
            <a:graphicFrameLocks/>
          </p:cNvGraphicFramePr>
          <p:nvPr>
            <p:extLst/>
          </p:nvPr>
        </p:nvGraphicFramePr>
        <p:xfrm>
          <a:off x="5542880" y="1988839"/>
          <a:ext cx="3184587" cy="1765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8" name="Gráfico 27"/>
          <p:cNvGraphicFramePr>
            <a:graphicFrameLocks/>
          </p:cNvGraphicFramePr>
          <p:nvPr>
            <p:extLst/>
          </p:nvPr>
        </p:nvGraphicFramePr>
        <p:xfrm>
          <a:off x="5528295" y="4178048"/>
          <a:ext cx="3221072" cy="187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9" name="8 CuadroTexto"/>
          <p:cNvSpPr txBox="1">
            <a:spLocks noChangeArrowheads="1"/>
          </p:cNvSpPr>
          <p:nvPr/>
        </p:nvSpPr>
        <p:spPr bwMode="auto">
          <a:xfrm>
            <a:off x="4427984" y="6125234"/>
            <a:ext cx="47525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1000" u="none" dirty="0">
                <a:latin typeface="Arial Narrow" pitchFamily="34" charset="0"/>
              </a:rPr>
              <a:t>El </a:t>
            </a:r>
            <a:r>
              <a:rPr lang="es-CO" sz="1000" u="none" dirty="0" smtClean="0">
                <a:latin typeface="Arial Narrow" pitchFamily="34" charset="0"/>
              </a:rPr>
              <a:t>84% </a:t>
            </a:r>
            <a:r>
              <a:rPr lang="es-CO" sz="1000" u="none" dirty="0">
                <a:latin typeface="Arial Narrow" pitchFamily="34" charset="0"/>
              </a:rPr>
              <a:t>de usuarios </a:t>
            </a:r>
            <a:r>
              <a:rPr lang="es-CO" sz="1000" u="none" dirty="0" smtClean="0">
                <a:latin typeface="Arial Narrow" pitchFamily="34" charset="0"/>
              </a:rPr>
              <a:t>pertenece </a:t>
            </a:r>
            <a:r>
              <a:rPr lang="es-CO" sz="1000" u="none" dirty="0">
                <a:latin typeface="Arial Narrow" pitchFamily="34" charset="0"/>
              </a:rPr>
              <a:t>al sector residencial y </a:t>
            </a:r>
            <a:r>
              <a:rPr lang="es-CO" sz="1000" u="none" dirty="0" smtClean="0">
                <a:latin typeface="Arial Narrow" pitchFamily="34" charset="0"/>
              </a:rPr>
              <a:t>consume el 29% </a:t>
            </a:r>
            <a:r>
              <a:rPr lang="es-CO" sz="1000" u="none" dirty="0">
                <a:latin typeface="Arial Narrow" pitchFamily="34" charset="0"/>
              </a:rPr>
              <a:t>de la energía, mientras </a:t>
            </a:r>
            <a:r>
              <a:rPr lang="es-CO" sz="1000" u="none" dirty="0" smtClean="0">
                <a:latin typeface="Arial Narrow" pitchFamily="34" charset="0"/>
              </a:rPr>
              <a:t>que el sector hotelero representa menos del </a:t>
            </a:r>
            <a:r>
              <a:rPr lang="es-CO" sz="1000" u="none" dirty="0">
                <a:latin typeface="Arial Narrow" pitchFamily="34" charset="0"/>
              </a:rPr>
              <a:t>1% de los </a:t>
            </a:r>
            <a:r>
              <a:rPr lang="es-CO" sz="1000" u="none" dirty="0" smtClean="0">
                <a:latin typeface="Arial Narrow" pitchFamily="34" charset="0"/>
              </a:rPr>
              <a:t>usuarios y </a:t>
            </a:r>
            <a:r>
              <a:rPr lang="es-CO" sz="1000" u="none" dirty="0">
                <a:latin typeface="Arial Narrow" pitchFamily="34" charset="0"/>
              </a:rPr>
              <a:t>consume el </a:t>
            </a:r>
            <a:r>
              <a:rPr lang="es-CO" sz="1000" u="none" dirty="0" smtClean="0">
                <a:latin typeface="Arial Narrow" pitchFamily="34" charset="0"/>
              </a:rPr>
              <a:t>24% </a:t>
            </a:r>
            <a:r>
              <a:rPr lang="es-CO" sz="1000" u="none" dirty="0">
                <a:latin typeface="Arial Narrow" pitchFamily="34" charset="0"/>
              </a:rPr>
              <a:t>de la energía</a:t>
            </a:r>
          </a:p>
        </p:txBody>
      </p:sp>
      <p:pic>
        <p:nvPicPr>
          <p:cNvPr id="23" name="Picture 2" descr="http://eedassa.com/media/images/sopes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03029" y="2889963"/>
            <a:ext cx="790825" cy="445444"/>
          </a:xfrm>
          <a:prstGeom prst="rect">
            <a:avLst/>
          </a:prstGeom>
          <a:noFill/>
        </p:spPr>
      </p:pic>
      <p:sp>
        <p:nvSpPr>
          <p:cNvPr id="24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7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6 Tabla"/>
          <p:cNvGraphicFramePr>
            <a:graphicFrameLocks noGrp="1"/>
          </p:cNvGraphicFramePr>
          <p:nvPr>
            <p:extLst/>
          </p:nvPr>
        </p:nvGraphicFramePr>
        <p:xfrm>
          <a:off x="1403648" y="1621425"/>
          <a:ext cx="2736303" cy="1411205"/>
        </p:xfrm>
        <a:graphic>
          <a:graphicData uri="http://schemas.openxmlformats.org/drawingml/2006/table">
            <a:tbl>
              <a:tblPr/>
              <a:tblGrid>
                <a:gridCol w="608068"/>
                <a:gridCol w="1368151"/>
                <a:gridCol w="760084"/>
              </a:tblGrid>
              <a:tr h="16440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Capacidad </a:t>
                      </a:r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MW)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44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Grupo 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 Diésel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1*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14,3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02">
                <a:tc vMerge="1">
                  <a:txBody>
                    <a:bodyPr/>
                    <a:lstStyle/>
                    <a:p>
                      <a:pPr algn="ctr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 Diésel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2*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14,3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0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Grupo</a:t>
                      </a:r>
                      <a:r>
                        <a:rPr lang="es-CO" sz="11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EMD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GM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(1- 6)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16,8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Grupo 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Mirrlees Blackstone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02">
                <a:tc vMerge="1">
                  <a:txBody>
                    <a:bodyPr/>
                    <a:lstStyle/>
                    <a:p>
                      <a:pPr algn="ctr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Mirrlees Blackstone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725">
                <a:tc>
                  <a:txBody>
                    <a:bodyPr/>
                    <a:lstStyle/>
                    <a:p>
                      <a:pPr algn="ctr" fontAlgn="ctr"/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CuadroTexto 23"/>
          <p:cNvSpPr txBox="1"/>
          <p:nvPr/>
        </p:nvSpPr>
        <p:spPr>
          <a:xfrm>
            <a:off x="1317202" y="3004265"/>
            <a:ext cx="34708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>
                <a:solidFill>
                  <a:srgbClr val="000000"/>
                </a:solidFill>
              </a:rPr>
              <a:t>*Podrían ser duales GN – diésel si se realiza la adaptación</a:t>
            </a:r>
            <a:endParaRPr lang="es-CO" sz="1100" dirty="0"/>
          </a:p>
        </p:txBody>
      </p:sp>
      <p:sp>
        <p:nvSpPr>
          <p:cNvPr id="26" name="4 Marcador de texto"/>
          <p:cNvSpPr>
            <a:spLocks noGrp="1"/>
          </p:cNvSpPr>
          <p:nvPr>
            <p:ph type="body" sz="quarter" idx="11"/>
          </p:nvPr>
        </p:nvSpPr>
        <p:spPr>
          <a:xfrm>
            <a:off x="161983" y="4697894"/>
            <a:ext cx="1050612" cy="1080948"/>
          </a:xfrm>
        </p:spPr>
        <p:txBody>
          <a:bodyPr/>
          <a:lstStyle/>
          <a:p>
            <a:pPr marL="0" indent="0" algn="ctr">
              <a:buNone/>
            </a:pPr>
            <a:r>
              <a:rPr lang="en-US" sz="1100" dirty="0" smtClean="0">
                <a:latin typeface="+mn-lt"/>
                <a:cs typeface="+mn-cs"/>
              </a:rPr>
              <a:t>Simulación y </a:t>
            </a:r>
            <a:r>
              <a:rPr lang="en-US" sz="1100" dirty="0">
                <a:latin typeface="+mn-lt"/>
                <a:cs typeface="+mn-cs"/>
              </a:rPr>
              <a:t>análisis de </a:t>
            </a:r>
            <a:r>
              <a:rPr lang="en-US" sz="1100" dirty="0" smtClean="0">
                <a:latin typeface="+mn-lt"/>
                <a:cs typeface="+mn-cs"/>
              </a:rPr>
              <a:t>sensibilidad para </a:t>
            </a:r>
            <a:r>
              <a:rPr lang="en-US" sz="1100" dirty="0">
                <a:latin typeface="+mn-lt"/>
                <a:cs typeface="+mn-cs"/>
              </a:rPr>
              <a:t>sistemas de potencia </a:t>
            </a:r>
            <a:r>
              <a:rPr lang="en-US" sz="1100" dirty="0" smtClean="0">
                <a:latin typeface="+mn-lt"/>
                <a:cs typeface="+mn-cs"/>
              </a:rPr>
              <a:t>distribuida</a:t>
            </a:r>
            <a:endParaRPr lang="es-CO" sz="1200" dirty="0">
              <a:latin typeface="+mn-lt"/>
            </a:endParaRPr>
          </a:p>
        </p:txBody>
      </p:sp>
      <p:pic>
        <p:nvPicPr>
          <p:cNvPr id="27" name="Picture 2" descr="HOMER Energy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36311"/>
            <a:ext cx="1080120" cy="324036"/>
          </a:xfrm>
          <a:prstGeom prst="rect">
            <a:avLst/>
          </a:prstGeom>
          <a:solidFill>
            <a:schemeClr val="tx1"/>
          </a:solidFill>
        </p:spPr>
      </p:pic>
      <p:graphicFrame>
        <p:nvGraphicFramePr>
          <p:cNvPr id="9" name="3 Tabla"/>
          <p:cNvGraphicFramePr>
            <a:graphicFrameLocks noGrp="1"/>
          </p:cNvGraphicFramePr>
          <p:nvPr>
            <p:extLst/>
          </p:nvPr>
        </p:nvGraphicFramePr>
        <p:xfrm>
          <a:off x="1403646" y="3645024"/>
          <a:ext cx="7488833" cy="101875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7622"/>
                <a:gridCol w="1017695"/>
                <a:gridCol w="1210821"/>
                <a:gridCol w="1068372"/>
                <a:gridCol w="1139597"/>
                <a:gridCol w="1434726"/>
              </a:tblGrid>
              <a:tr h="210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 smtClean="0">
                          <a:effectLst/>
                        </a:rPr>
                        <a:t>Caso</a:t>
                      </a:r>
                      <a:r>
                        <a:rPr lang="es-CO" sz="1100" b="1" dirty="0">
                          <a:effectLst/>
                        </a:rPr>
                        <a:t> </a:t>
                      </a:r>
                      <a:endParaRPr lang="es-CO" sz="14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LCOE ($/</a:t>
                      </a:r>
                      <a:r>
                        <a:rPr lang="es-CO" sz="1100" b="1" dirty="0" err="1">
                          <a:effectLst/>
                        </a:rPr>
                        <a:t>kWh</a:t>
                      </a:r>
                      <a:r>
                        <a:rPr lang="es-CO" sz="1100" b="1" dirty="0">
                          <a:effectLst/>
                        </a:rPr>
                        <a:t>)</a:t>
                      </a:r>
                      <a:endParaRPr lang="es-CO" sz="14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% Reducción LCOE</a:t>
                      </a:r>
                      <a:endParaRPr lang="es-CO" sz="14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CU ($/</a:t>
                      </a:r>
                      <a:r>
                        <a:rPr lang="es-CO" sz="1100" b="1" dirty="0" err="1">
                          <a:effectLst/>
                        </a:rPr>
                        <a:t>kWh</a:t>
                      </a:r>
                      <a:r>
                        <a:rPr lang="es-CO" sz="1100" b="1" dirty="0">
                          <a:effectLst/>
                        </a:rPr>
                        <a:t>)</a:t>
                      </a:r>
                      <a:endParaRPr lang="es-CO" sz="14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% Reducción CU</a:t>
                      </a:r>
                      <a:endParaRPr lang="es-CO" sz="14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Ahorro FSSRI*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52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Caso Base</a:t>
                      </a:r>
                      <a:endParaRPr lang="es-CO" sz="14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0,371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 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0,421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 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785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Caso Base + GN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0,343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7,5%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0,393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6,7%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sng" strike="noStrike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5.395.267.125,89 </a:t>
                      </a:r>
                    </a:p>
                  </a:txBody>
                  <a:tcPr marL="9525" marR="9525" marT="9525" marB="0" anchor="b"/>
                </a:tc>
              </a:tr>
              <a:tr h="1785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Caso Base + Eólica</a:t>
                      </a:r>
                      <a:endParaRPr lang="es-CO" sz="14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0,336</a:t>
                      </a:r>
                      <a:endParaRPr lang="es-CO" sz="14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9,4%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0,386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8,3%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sng" strike="noStrike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6.744.083.907,36  </a:t>
                      </a:r>
                    </a:p>
                  </a:txBody>
                  <a:tcPr marL="9525" marR="9525" marT="9525" marB="0" anchor="b"/>
                </a:tc>
              </a:tr>
              <a:tr h="2299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Caso Base + GN + Eólica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0,331</a:t>
                      </a:r>
                      <a:endParaRPr lang="es-CO" sz="14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10,8%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0,381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9,5%</a:t>
                      </a:r>
                      <a:endParaRPr lang="es-CO" sz="14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1" i="0" u="sng" strike="noStrike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7.707.524.465,56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4 Tabla"/>
          <p:cNvGraphicFramePr>
            <a:graphicFrameLocks noGrp="1"/>
          </p:cNvGraphicFramePr>
          <p:nvPr>
            <p:extLst/>
          </p:nvPr>
        </p:nvGraphicFramePr>
        <p:xfrm>
          <a:off x="1403647" y="5013176"/>
          <a:ext cx="7488833" cy="12294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90386"/>
                <a:gridCol w="1381435"/>
                <a:gridCol w="1236021"/>
                <a:gridCol w="1381435"/>
                <a:gridCol w="1599556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 </a:t>
                      </a:r>
                      <a:r>
                        <a:rPr lang="es-CO" sz="1100" b="1" dirty="0" smtClean="0">
                          <a:effectLst/>
                        </a:rPr>
                        <a:t>Tecnología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Caso Base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Caso Base + GN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Caso Base + Eólica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b="1" dirty="0">
                          <a:effectLst/>
                        </a:rPr>
                        <a:t>Caso Base + GN + Eólica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effectLst/>
                        </a:rPr>
                        <a:t>Mirrlees Blackstone MB 430</a:t>
                      </a:r>
                      <a:endParaRPr lang="es-CO" sz="1100" dirty="0">
                        <a:effectLst/>
                        <a:latin typeface="Palatino Linotype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CO" sz="1100" dirty="0" smtClean="0">
                          <a:effectLst/>
                        </a:rPr>
                        <a:t>19%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0%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9%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0%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ctr" fontAlgn="b">
                        <a:lnSpc>
                          <a:spcPts val="1725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effectLst/>
                        </a:rPr>
                        <a:t>GM-EMD L16-710G4b</a:t>
                      </a:r>
                      <a:endParaRPr lang="es-CO" sz="1100" dirty="0">
                        <a:effectLst/>
                        <a:latin typeface="Palatino Linotype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CO" sz="1100">
                          <a:effectLst/>
                        </a:rPr>
                        <a:t>11%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2%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3%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7%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5302"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effectLst/>
                        </a:rPr>
                        <a:t>Man </a:t>
                      </a:r>
                      <a:endParaRPr lang="es-CO" sz="1100" dirty="0">
                        <a:effectLst/>
                        <a:latin typeface="Palatino Linotype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CO" sz="1100">
                          <a:effectLst/>
                        </a:rPr>
                        <a:t>70%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98%*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79%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84%*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5302"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>
                          <a:effectLst/>
                        </a:rPr>
                        <a:t>Eólica</a:t>
                      </a:r>
                      <a:endParaRPr lang="es-CO" sz="1100">
                        <a:effectLst/>
                        <a:latin typeface="Palatino Linotype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CO" sz="1100">
                          <a:effectLst/>
                        </a:rPr>
                        <a:t>0%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0%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effectLst/>
                        </a:rPr>
                        <a:t>9%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9%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5302"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effectLst/>
                        </a:rPr>
                        <a:t>Total</a:t>
                      </a:r>
                      <a:endParaRPr lang="es-CO" sz="1100" dirty="0">
                        <a:effectLst/>
                        <a:latin typeface="Palatino Linotype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CO" sz="1100">
                          <a:effectLst/>
                        </a:rPr>
                        <a:t>100%</a:t>
                      </a:r>
                      <a:endParaRPr lang="es-CO" sz="110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100%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100%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100%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Palatino Linotype"/>
                        <a:ea typeface="Palatino Linotype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1" name="7 Tabla"/>
          <p:cNvGraphicFramePr>
            <a:graphicFrameLocks noGrp="1"/>
          </p:cNvGraphicFramePr>
          <p:nvPr>
            <p:extLst/>
          </p:nvPr>
        </p:nvGraphicFramePr>
        <p:xfrm>
          <a:off x="4619632" y="1767663"/>
          <a:ext cx="3960878" cy="837286"/>
        </p:xfrm>
        <a:graphic>
          <a:graphicData uri="http://schemas.openxmlformats.org/drawingml/2006/table">
            <a:tbl>
              <a:tblPr/>
              <a:tblGrid>
                <a:gridCol w="2304694"/>
                <a:gridCol w="864096"/>
                <a:gridCol w="792088"/>
              </a:tblGrid>
              <a:tr h="23646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Parámetro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Generada - San </a:t>
                      </a:r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Andrés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kWh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199.767.745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Demanda Máxima - San Andrés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31.400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78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Combustible consumido </a:t>
                      </a:r>
                      <a:r>
                        <a:rPr lang="es-CO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- San Andrés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Galón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12.417.422</a:t>
                      </a:r>
                      <a:endParaRPr lang="es-CO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233356" y="4697894"/>
            <a:ext cx="2634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/>
              <a:t>*FSSRI para SAI en 2013: $ 81.121.695.000</a:t>
            </a:r>
            <a:endParaRPr lang="es-CO" sz="1600" dirty="0"/>
          </a:p>
        </p:txBody>
      </p:sp>
      <p:sp>
        <p:nvSpPr>
          <p:cNvPr id="6" name="Rectángulo 5"/>
          <p:cNvSpPr/>
          <p:nvPr/>
        </p:nvSpPr>
        <p:spPr>
          <a:xfrm>
            <a:off x="1403648" y="6239482"/>
            <a:ext cx="33843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dirty="0"/>
              <a:t>*En </a:t>
            </a:r>
            <a:r>
              <a:rPr lang="es-CO" sz="1000" dirty="0" smtClean="0"/>
              <a:t>este caso </a:t>
            </a:r>
            <a:r>
              <a:rPr lang="es-CO" sz="1000" dirty="0"/>
              <a:t>las plantas operan con sistema dual, diesel/gas</a:t>
            </a:r>
          </a:p>
        </p:txBody>
      </p:sp>
      <p:sp>
        <p:nvSpPr>
          <p:cNvPr id="15" name="4 Marcador de texto"/>
          <p:cNvSpPr>
            <a:spLocks noGrp="1"/>
          </p:cNvSpPr>
          <p:nvPr>
            <p:ph type="body" sz="quarter" idx="11"/>
          </p:nvPr>
        </p:nvSpPr>
        <p:spPr>
          <a:xfrm>
            <a:off x="172327" y="2060848"/>
            <a:ext cx="1050612" cy="383569"/>
          </a:xfrm>
        </p:spPr>
        <p:txBody>
          <a:bodyPr/>
          <a:lstStyle/>
          <a:p>
            <a:pPr marL="0" indent="0" algn="ctr">
              <a:buNone/>
            </a:pPr>
            <a:r>
              <a:rPr lang="en-US" sz="1100" dirty="0" smtClean="0">
                <a:solidFill>
                  <a:srgbClr val="FF0000"/>
                </a:solidFill>
                <a:latin typeface="+mn-lt"/>
                <a:cs typeface="+mn-cs"/>
              </a:rPr>
              <a:t>Estado Actual</a:t>
            </a:r>
            <a:endParaRPr lang="es-CO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2915816" y="1082180"/>
            <a:ext cx="3497560" cy="330596"/>
          </a:xfrm>
          <a:prstGeom prst="rect">
            <a:avLst/>
          </a:prstGeom>
        </p:spPr>
        <p:txBody>
          <a:bodyPr/>
          <a:lstStyle>
            <a:lvl1pPr algn="ctr">
              <a:spcBef>
                <a:spcPct val="0"/>
              </a:spcBef>
              <a:buNone/>
              <a:defRPr lang="es-CO" sz="2000" b="1" dirty="0">
                <a:solidFill>
                  <a:srgbClr val="C8B3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CO" sz="1600" dirty="0" smtClean="0"/>
              <a:t>Oferta </a:t>
            </a:r>
            <a:r>
              <a:rPr lang="es-CO" sz="1600" dirty="0"/>
              <a:t>de energía</a:t>
            </a:r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7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5" grpId="0"/>
      <p:bldP spid="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Demanda de energía</a:t>
            </a:r>
            <a:endParaRPr lang="es-CO" sz="1600" dirty="0"/>
          </a:p>
        </p:txBody>
      </p:sp>
      <p:sp>
        <p:nvSpPr>
          <p:cNvPr id="12" name="1 CuadroTexto"/>
          <p:cNvSpPr txBox="1"/>
          <p:nvPr/>
        </p:nvSpPr>
        <p:spPr>
          <a:xfrm>
            <a:off x="2195736" y="1709783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>
                <a:cs typeface="Arial" panose="020B0604020202020204" pitchFamily="34" charset="0"/>
              </a:rPr>
              <a:t>Principales oportunidades y potenciales de mejoramiento de la eficiencia</a:t>
            </a:r>
            <a:r>
              <a:rPr lang="es-CO" sz="1200" dirty="0" smtClean="0">
                <a:cs typeface="Arial" panose="020B0604020202020204" pitchFamily="34" charset="0"/>
              </a:rPr>
              <a:t>: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368842"/>
              </p:ext>
            </p:extLst>
          </p:nvPr>
        </p:nvGraphicFramePr>
        <p:xfrm>
          <a:off x="1043608" y="2132856"/>
          <a:ext cx="7200799" cy="1571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4416"/>
                <a:gridCol w="1080120"/>
                <a:gridCol w="1296144"/>
                <a:gridCol w="1080119"/>
              </a:tblGrid>
              <a:tr h="15504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n-lt"/>
                        </a:rPr>
                        <a:t>Medida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n-lt"/>
                        </a:rPr>
                        <a:t>Potencial de </a:t>
                      </a:r>
                      <a:r>
                        <a:rPr lang="es-CO" sz="1400" b="1" u="none" strike="noStrike" dirty="0" smtClean="0">
                          <a:effectLst/>
                          <a:latin typeface="+mn-lt"/>
                        </a:rPr>
                        <a:t>EE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Inversión</a:t>
                      </a:r>
                      <a:r>
                        <a:rPr lang="es-CO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(MCOP)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n-lt"/>
                        </a:rPr>
                        <a:t>ROI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6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Implementación de buenas prácticas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(5%-10%)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&gt;2.200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&lt; 1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año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Sustitución de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refrigeradores domésticos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(20% al 25%)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12.000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&lt;</a:t>
                      </a:r>
                      <a:r>
                        <a:rPr lang="es-CO" sz="12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3 años*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Sustitución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de aires </a:t>
                      </a:r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acondicionados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en sectores hotelero y comercial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(hasta 30%)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10.000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&lt; 3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años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Adecuaciones arquitectónicas y de instalaciones eléctricas y uso de FNCE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(10% - 15%)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&gt;20.000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 smtClean="0">
                          <a:effectLst/>
                          <a:latin typeface="+mn-lt"/>
                        </a:rPr>
                        <a:t>&gt; 5 </a:t>
                      </a:r>
                      <a:r>
                        <a:rPr lang="es-CO" sz="1200" u="none" strike="noStrike" dirty="0">
                          <a:effectLst/>
                          <a:latin typeface="+mn-lt"/>
                        </a:rPr>
                        <a:t>años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71600" y="3748788"/>
            <a:ext cx="5734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/>
              <a:t>*Para los usuarios de más bajos ingresos, el retorno de la inversión puede ser superior a 5 años</a:t>
            </a:r>
            <a:endParaRPr lang="es-CO" sz="110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58205484"/>
              </p:ext>
            </p:extLst>
          </p:nvPr>
        </p:nvGraphicFramePr>
        <p:xfrm>
          <a:off x="1572344" y="32534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Alivio fiscal</a:t>
            </a:r>
            <a:endParaRPr lang="es-CO" sz="16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9" y="4023329"/>
            <a:ext cx="6860837" cy="14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8" y="2357853"/>
            <a:ext cx="5267151" cy="128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50899" y="5651956"/>
            <a:ext cx="432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Costo para el Estado: </a:t>
            </a:r>
            <a:r>
              <a:rPr lang="es-ES" dirty="0"/>
              <a:t>$</a:t>
            </a:r>
            <a:r>
              <a:rPr lang="es-ES" dirty="0" smtClean="0"/>
              <a:t>22.676.276.160 / año</a:t>
            </a:r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1187624" y="1796365"/>
            <a:ext cx="1885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Sector Residencial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257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Acciones de eficiencia energética en SAI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683568" y="1772816"/>
            <a:ext cx="7992243" cy="503634"/>
          </a:xfrm>
        </p:spPr>
        <p:txBody>
          <a:bodyPr/>
          <a:lstStyle/>
          <a:p>
            <a:r>
              <a:rPr lang="es-CO" sz="2000" dirty="0" smtClean="0">
                <a:latin typeface="+mn-lt"/>
              </a:rPr>
              <a:t>Cronología</a:t>
            </a:r>
            <a:endParaRPr lang="es-CO" sz="2000" dirty="0">
              <a:latin typeface="+mn-lt"/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11"/>
          </p:nvPr>
        </p:nvSpPr>
        <p:spPr>
          <a:xfrm>
            <a:off x="683568" y="2564904"/>
            <a:ext cx="7992888" cy="2520280"/>
          </a:xfrm>
        </p:spPr>
        <p:txBody>
          <a:bodyPr/>
          <a:lstStyle/>
          <a:p>
            <a:r>
              <a:rPr lang="es-CO" sz="1800" dirty="0" smtClean="0">
                <a:latin typeface="+mn-lt"/>
              </a:rPr>
              <a:t>2010 - Caracterización energética del archipiélago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2012 – </a:t>
            </a:r>
            <a:r>
              <a:rPr lang="en-US" sz="1800" dirty="0" err="1" smtClean="0">
                <a:latin typeface="+mn-lt"/>
              </a:rPr>
              <a:t>Auditorías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energéticas</a:t>
            </a:r>
            <a:r>
              <a:rPr lang="en-US" sz="1800" dirty="0" smtClean="0">
                <a:latin typeface="+mn-lt"/>
              </a:rPr>
              <a:t> en los </a:t>
            </a:r>
            <a:r>
              <a:rPr lang="en-US" sz="1800" dirty="0" err="1" smtClean="0">
                <a:latin typeface="+mn-lt"/>
              </a:rPr>
              <a:t>diferentes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sectores</a:t>
            </a:r>
            <a:r>
              <a:rPr lang="en-US" sz="1800" dirty="0" smtClean="0">
                <a:latin typeface="+mn-lt"/>
              </a:rPr>
              <a:t> de </a:t>
            </a:r>
            <a:r>
              <a:rPr lang="en-US" sz="1800" dirty="0" err="1" smtClean="0">
                <a:latin typeface="+mn-lt"/>
              </a:rPr>
              <a:t>consumo</a:t>
            </a:r>
            <a:endParaRPr lang="en-US" sz="1800" dirty="0" smtClean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2013 – </a:t>
            </a:r>
            <a:r>
              <a:rPr lang="en-US" sz="1800" dirty="0" err="1" smtClean="0">
                <a:latin typeface="+mn-lt"/>
              </a:rPr>
              <a:t>Acciones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prioritarias</a:t>
            </a:r>
            <a:endParaRPr lang="en-US" sz="1800" dirty="0" smtClean="0">
              <a:latin typeface="+mn-lt"/>
            </a:endParaRPr>
          </a:p>
          <a:p>
            <a:endParaRPr lang="en-US" sz="1800" dirty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2014 – 2016 </a:t>
            </a:r>
            <a:r>
              <a:rPr lang="en-US" sz="1800" dirty="0" err="1" smtClean="0">
                <a:latin typeface="+mn-lt"/>
              </a:rPr>
              <a:t>Cooperación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err="1" smtClean="0">
                <a:latin typeface="+mn-lt"/>
              </a:rPr>
              <a:t>internacional</a:t>
            </a:r>
            <a:r>
              <a:rPr lang="en-US" sz="1800" dirty="0" smtClean="0">
                <a:latin typeface="+mn-lt"/>
              </a:rPr>
              <a:t> (BID)</a:t>
            </a:r>
            <a:endParaRPr lang="es-CO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10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Alivio fiscal</a:t>
            </a:r>
            <a:endParaRPr lang="es-CO" sz="16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32" y="2333425"/>
            <a:ext cx="4524208" cy="159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9" y="4149080"/>
            <a:ext cx="648739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650899" y="5877272"/>
            <a:ext cx="432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Costo para el Estado: </a:t>
            </a:r>
            <a:r>
              <a:rPr lang="es-ES" dirty="0" smtClean="0"/>
              <a:t>$13.892.582.326 / año</a:t>
            </a:r>
            <a:endParaRPr lang="es-CO" dirty="0"/>
          </a:p>
        </p:txBody>
      </p:sp>
      <p:sp>
        <p:nvSpPr>
          <p:cNvPr id="2" name="CuadroTexto 1"/>
          <p:cNvSpPr txBox="1"/>
          <p:nvPr/>
        </p:nvSpPr>
        <p:spPr>
          <a:xfrm>
            <a:off x="5364088" y="5877272"/>
            <a:ext cx="3718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Diferencia: </a:t>
            </a:r>
            <a:r>
              <a:rPr lang="es-ES" sz="2000" b="1" dirty="0"/>
              <a:t>$8.784.149.834 </a:t>
            </a:r>
            <a:r>
              <a:rPr lang="es-ES" sz="2000" b="1" dirty="0" smtClean="0"/>
              <a:t>/ año </a:t>
            </a:r>
            <a:endParaRPr lang="es-CO" sz="20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87624" y="1796365"/>
            <a:ext cx="1885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Sector Residencial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8324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Alivio fiscal</a:t>
            </a:r>
            <a:endParaRPr lang="es-CO" sz="16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7624" y="1796365"/>
            <a:ext cx="3800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Sectores Comercial, Hotelero y Público</a:t>
            </a:r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899592" y="551723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smtClean="0"/>
              <a:t>El subsidio para usuarios no residenciales incluye </a:t>
            </a:r>
            <a:r>
              <a:rPr lang="es-ES" sz="1200" dirty="0"/>
              <a:t>la totalidad de la energía consumida y es igual a la diferencia entre el costo unitario de prestación del servicio determinado por la CREG y la tarifa facturada </a:t>
            </a:r>
            <a:r>
              <a:rPr lang="es-ES" sz="1200" dirty="0" smtClean="0"/>
              <a:t>en julio </a:t>
            </a:r>
            <a:r>
              <a:rPr lang="es-ES" sz="1200" dirty="0"/>
              <a:t>de 2007, indexada con el IPC para el mes inmediatamente anterior al de la </a:t>
            </a:r>
            <a:r>
              <a:rPr lang="es-ES" sz="1200" dirty="0" smtClean="0"/>
              <a:t>facturación (Resolución 180069 de 2008 y sus modificaciones). De acuerdo con los datos de los últimos años, esa diferencia es cercana al 50%.</a:t>
            </a:r>
            <a:endParaRPr lang="es-CO" sz="1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492896"/>
            <a:ext cx="6336704" cy="270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7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Conveniencia de asumir el crédito del </a:t>
            </a:r>
            <a:r>
              <a:rPr lang="es-CO" sz="1600" dirty="0"/>
              <a:t>C</a:t>
            </a:r>
            <a:r>
              <a:rPr lang="es-CO" sz="1600" dirty="0" smtClean="0"/>
              <a:t>TF</a:t>
            </a:r>
            <a:endParaRPr lang="es-CO" sz="16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1560" y="2107957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/>
              <a:t>Se considera conveniente asumir el crédito de CTF para ejecutar este programa de sostenibilidad energética en el archipiélago de San Andrés, por las siguientes razones:</a:t>
            </a:r>
          </a:p>
          <a:p>
            <a:pPr algn="just"/>
            <a:endParaRPr lang="es-CO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CO" dirty="0" smtClean="0"/>
              <a:t>Se pretende ejecutar un programa integral que tenga en cuenta el mejoramiento tanto de la oferta como de la demanda y que resuelva asuntos derivados de la implementación de las medidas como por ejemplo la disposición ambiental de equipos sustituidos.</a:t>
            </a:r>
          </a:p>
          <a:p>
            <a:pPr marL="342900" indent="-342900" algn="just">
              <a:buFont typeface="+mj-lt"/>
              <a:buAutoNum type="arabicPeriod"/>
            </a:pPr>
            <a:endParaRPr lang="es-CO" dirty="0"/>
          </a:p>
          <a:p>
            <a:pPr marL="342900" indent="-342900" algn="just">
              <a:buFont typeface="+mj-lt"/>
              <a:buAutoNum type="arabicPeriod"/>
            </a:pPr>
            <a:r>
              <a:rPr lang="es-CO" dirty="0" smtClean="0"/>
              <a:t>Por lo anterior, el programa contiene varios componentes de alta complejidad que cuentan con un importante trabajo previo y que a la hora de la implementación requieren desarrollarse de manera coordinada.</a:t>
            </a:r>
          </a:p>
          <a:p>
            <a:pPr marL="342900" indent="-342900" algn="just">
              <a:buFont typeface="+mj-lt"/>
              <a:buAutoNum type="arabicPeriod"/>
            </a:pPr>
            <a:endParaRPr lang="es-CO" dirty="0"/>
          </a:p>
          <a:p>
            <a:pPr marL="342900" indent="-342900" algn="just">
              <a:buFont typeface="+mj-lt"/>
              <a:buAutoNum type="arabicPeriod"/>
            </a:pPr>
            <a:r>
              <a:rPr lang="es-CO" dirty="0" smtClean="0"/>
              <a:t>Las acciones en materia de eficiencia energética desarrolladas en el archipiélago se encuentran en un punto de maduración tal que a la fecha resulta propicio iniciar la fase de implementación.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215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3126929" y="1256824"/>
            <a:ext cx="3029247" cy="359013"/>
          </a:xfrm>
        </p:spPr>
        <p:txBody>
          <a:bodyPr/>
          <a:lstStyle/>
          <a:p>
            <a:pPr algn="ctr"/>
            <a:r>
              <a:rPr lang="es-CO" sz="1600" dirty="0" smtClean="0"/>
              <a:t>Conveniencia de asumir el crédito del </a:t>
            </a:r>
            <a:r>
              <a:rPr lang="es-CO" sz="1600" dirty="0"/>
              <a:t>C</a:t>
            </a:r>
            <a:r>
              <a:rPr lang="es-CO" sz="1600" dirty="0" smtClean="0"/>
              <a:t>TF</a:t>
            </a:r>
            <a:endParaRPr lang="es-CO" sz="16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483768" y="274638"/>
            <a:ext cx="6203032" cy="4900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dirty="0" smtClean="0">
                <a:solidFill>
                  <a:srgbClr val="C8B300"/>
                </a:solidFill>
                <a:latin typeface="Arial" pitchFamily="34" charset="0"/>
                <a:ea typeface="+mn-ea"/>
                <a:cs typeface="Arial" pitchFamily="34" charset="0"/>
              </a:rPr>
              <a:t>Plan de sostenibilidad energética</a:t>
            </a:r>
            <a:endParaRPr lang="es-CO" sz="2400" b="1" dirty="0">
              <a:solidFill>
                <a:srgbClr val="C8B3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1560" y="2107957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r>
              <a:rPr lang="es-CO" dirty="0" smtClean="0"/>
              <a:t>En el último trimestre de 2014, el Ministerio de Minas y Energía solicitó formalmente al BID apoyo a este tema mediante la ejecución de una cooperación técnica por valor de USD 580.000 para llevar a cabo un piloto del programa, solicitud que fue avalada por la Agencia Presidencial de Cooperación Internacional de Colombia – APC y posteriormente aprobada por el Banco.</a:t>
            </a:r>
          </a:p>
          <a:p>
            <a:pPr marL="342900" indent="-342900" algn="just">
              <a:buFont typeface="+mj-lt"/>
              <a:buAutoNum type="arabicPeriod" startAt="4"/>
            </a:pPr>
            <a:endParaRPr lang="es-CO" dirty="0"/>
          </a:p>
          <a:p>
            <a:pPr marL="342900" indent="-342900" algn="just">
              <a:buFont typeface="+mj-lt"/>
              <a:buAutoNum type="arabicPeriod" startAt="4"/>
            </a:pPr>
            <a:r>
              <a:rPr lang="es-CO" dirty="0" smtClean="0"/>
              <a:t>El </a:t>
            </a:r>
            <a:r>
              <a:rPr lang="es-CO" dirty="0"/>
              <a:t>monto requerido para llevar a cabo el programa no resulta fácil de asignar por parte de entidades como el Ministerio de Minas y Energía o la UPME, de </a:t>
            </a:r>
            <a:r>
              <a:rPr lang="es-CO" dirty="0" smtClean="0"/>
              <a:t>un lado por </a:t>
            </a:r>
            <a:r>
              <a:rPr lang="es-CO" dirty="0"/>
              <a:t>la cantidad y de </a:t>
            </a:r>
            <a:r>
              <a:rPr lang="es-CO" dirty="0" smtClean="0"/>
              <a:t>otro </a:t>
            </a:r>
            <a:r>
              <a:rPr lang="es-CO" dirty="0"/>
              <a:t>por la destinación, pues gran parte de los recursos se requiere para  hacer inversión transformacional, es decir, adquisición de equipos.</a:t>
            </a:r>
          </a:p>
          <a:p>
            <a:pPr marL="342900" indent="-342900" algn="just">
              <a:buFont typeface="+mj-lt"/>
              <a:buAutoNum type="arabicPeriod" startAt="4"/>
            </a:pPr>
            <a:endParaRPr lang="es-CO" dirty="0" smtClean="0"/>
          </a:p>
          <a:p>
            <a:pPr marL="342900" indent="-342900" algn="just">
              <a:buFont typeface="+mj-lt"/>
              <a:buAutoNum type="arabicPeriod" startAt="4"/>
            </a:pPr>
            <a:r>
              <a:rPr lang="es-CO" dirty="0" smtClean="0"/>
              <a:t>Los recursos del CTF fueron aprobados para Colombia en la reunión del Comité del Fondo, llevada a cabo en Manila (Filipinas) en marzo de 2010 y resulta atractivo acceder a ellos por las condiciones del crédito el cual tiene un plazo hasta de 25 años con tasas de interés menores al 1%.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951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345280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 smtClean="0">
                <a:hlinkClick r:id="rId3"/>
              </a:rPr>
              <a:t>carlos.garcia@upme.gov.co</a:t>
            </a:r>
            <a:endParaRPr lang="es-CO" dirty="0" smtClean="0"/>
          </a:p>
          <a:p>
            <a:pPr algn="ctr"/>
            <a:r>
              <a:rPr lang="es-CO" dirty="0">
                <a:hlinkClick r:id="rId4"/>
              </a:rPr>
              <a:t>o</a:t>
            </a:r>
            <a:r>
              <a:rPr lang="es-CO" dirty="0" smtClean="0">
                <a:hlinkClick r:id="rId4"/>
              </a:rPr>
              <a:t>lga.gonzalez@upme.gov.co</a:t>
            </a:r>
            <a:endParaRPr lang="es-CO" dirty="0"/>
          </a:p>
          <a:p>
            <a:pPr algn="ctr"/>
            <a:r>
              <a:rPr lang="es-CO" dirty="0">
                <a:hlinkClick r:id="rId5"/>
              </a:rPr>
              <a:t>o</a:t>
            </a:r>
            <a:r>
              <a:rPr lang="es-CO" dirty="0" smtClean="0">
                <a:hlinkClick r:id="rId5"/>
              </a:rPr>
              <a:t>mar.baez@upme.gov.co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2286000" y="4643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dirty="0" err="1"/>
              <a:t>Siganos</a:t>
            </a:r>
            <a:r>
              <a:rPr lang="es-CO" dirty="0"/>
              <a:t> en </a:t>
            </a:r>
            <a:r>
              <a:rPr lang="es-CO" dirty="0" smtClean="0"/>
              <a:t>Twitter: @</a:t>
            </a:r>
            <a:r>
              <a:rPr lang="es-CO" dirty="0" err="1" smtClean="0"/>
              <a:t>UPMEOficial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4091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932040" y="2438886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cs typeface="Arial" panose="020B0604020202020204" pitchFamily="34" charset="0"/>
              </a:rPr>
              <a:t>Caracterizar el consumo final de energía en los sectores residencial, comercial y hotelero y determinar el consumo específico de energía eléctrica y GLP  de los principales equipos domésticos,  comerciales y de la hotelería. </a:t>
            </a:r>
          </a:p>
          <a:p>
            <a:pPr algn="just"/>
            <a:endParaRPr lang="es-CO" dirty="0" smtClean="0">
              <a:cs typeface="Arial" panose="020B0604020202020204" pitchFamily="34" charset="0"/>
            </a:endParaRPr>
          </a:p>
          <a:p>
            <a:pPr algn="just"/>
            <a:r>
              <a:rPr lang="es-CO" dirty="0" smtClean="0">
                <a:cs typeface="Arial" panose="020B0604020202020204" pitchFamily="34" charset="0"/>
              </a:rPr>
              <a:t>Determinar el consumo de subsistencia para el sector residencial.</a:t>
            </a:r>
            <a:endParaRPr lang="es-CO" dirty="0"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317973"/>
            <a:ext cx="4032448" cy="30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711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CuadroTexto"/>
          <p:cNvSpPr txBox="1">
            <a:spLocks noChangeArrowheads="1"/>
          </p:cNvSpPr>
          <p:nvPr/>
        </p:nvSpPr>
        <p:spPr bwMode="auto">
          <a:xfrm>
            <a:off x="641491" y="1472010"/>
            <a:ext cx="3282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b="1" dirty="0" smtClean="0"/>
              <a:t>Usuarios Energía Eléctrica - 2009</a:t>
            </a:r>
            <a:endParaRPr lang="es-CO" b="1" dirty="0"/>
          </a:p>
        </p:txBody>
      </p:sp>
      <p:sp>
        <p:nvSpPr>
          <p:cNvPr id="5" name="10 CuadroTexto"/>
          <p:cNvSpPr txBox="1"/>
          <p:nvPr/>
        </p:nvSpPr>
        <p:spPr>
          <a:xfrm>
            <a:off x="899592" y="5478323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El mayor número de usuarios de la energía eléctrica, corresponde al sector residencial</a:t>
            </a:r>
            <a:endParaRPr lang="es-CO" sz="1600" dirty="0"/>
          </a:p>
        </p:txBody>
      </p:sp>
      <p:sp>
        <p:nvSpPr>
          <p:cNvPr id="6" name="11 CuadroTexto"/>
          <p:cNvSpPr txBox="1"/>
          <p:nvPr/>
        </p:nvSpPr>
        <p:spPr>
          <a:xfrm>
            <a:off x="5364088" y="5478323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 smtClean="0"/>
              <a:t>Los estratos 1, 2 y 3 representan aproximadamente el 86% de la población</a:t>
            </a:r>
            <a:endParaRPr lang="es-CO" sz="1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2081892"/>
            <a:ext cx="45815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04" y="2081173"/>
            <a:ext cx="491373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3114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358" y="2372811"/>
            <a:ext cx="4993754" cy="300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5796136" y="2852936"/>
            <a:ext cx="2664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cs typeface="Arial" panose="020B0604020202020204" pitchFamily="34" charset="0"/>
              </a:rPr>
              <a:t>Los consumos de energía eléctrica de los sectores residencial, industrial (Hotelero) y comercial aparecían similares entre sí, con valores cercanos al 30% cada uno.</a:t>
            </a:r>
            <a:endParaRPr lang="es-CO" dirty="0">
              <a:cs typeface="Arial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899592" y="1472010"/>
            <a:ext cx="42269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b="1" dirty="0" smtClean="0"/>
              <a:t>Consumo Sectorial Energía Eléctrica - 2009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40943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220" y="2233418"/>
            <a:ext cx="8644268" cy="371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388359" y="1472010"/>
            <a:ext cx="44716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b="1" dirty="0" smtClean="0"/>
              <a:t>Consumo Energía Eléctrica </a:t>
            </a:r>
            <a:r>
              <a:rPr lang="es-CO" b="1" dirty="0"/>
              <a:t>R</a:t>
            </a:r>
            <a:r>
              <a:rPr lang="es-CO" b="1" dirty="0" smtClean="0"/>
              <a:t>esidencial - 2009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2919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1 Imagen"/>
          <p:cNvPicPr>
            <a:picLocks noChangeAspect="1" noChangeArrowheads="1"/>
          </p:cNvPicPr>
          <p:nvPr/>
        </p:nvPicPr>
        <p:blipFill>
          <a:blip r:embed="rId3" cstate="print"/>
          <a:srcRect b="11111"/>
          <a:stretch>
            <a:fillRect/>
          </a:stretch>
        </p:blipFill>
        <p:spPr bwMode="auto">
          <a:xfrm>
            <a:off x="395288" y="2564978"/>
            <a:ext cx="84978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1692275" y="6073353"/>
            <a:ext cx="136755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1100" dirty="0"/>
              <a:t>Fuente: UPME, 2010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79727" y="1916832"/>
            <a:ext cx="748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>
                <a:cs typeface="Arial" panose="020B0604020202020204" pitchFamily="34" charset="0"/>
              </a:rPr>
              <a:t>El consumo de subsistencia se fijó  en 187 </a:t>
            </a:r>
            <a:r>
              <a:rPr lang="es-CO" dirty="0" err="1" smtClean="0">
                <a:cs typeface="Arial" panose="020B0604020202020204" pitchFamily="34" charset="0"/>
              </a:rPr>
              <a:t>kWh</a:t>
            </a:r>
            <a:r>
              <a:rPr lang="es-CO" dirty="0" smtClean="0">
                <a:cs typeface="Arial" panose="020B0604020202020204" pitchFamily="34" charset="0"/>
              </a:rPr>
              <a:t>/mes (Res. UPME 018 de 2013)</a:t>
            </a:r>
            <a:endParaRPr lang="es-CO" dirty="0">
              <a:cs typeface="Arial" panose="020B0604020202020204" pitchFamily="34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3929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955" y="2404467"/>
            <a:ext cx="45815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499" y="2404467"/>
            <a:ext cx="45815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490066"/>
          </a:xfrm>
        </p:spPr>
        <p:txBody>
          <a:bodyPr/>
          <a:lstStyle/>
          <a:p>
            <a:r>
              <a:rPr lang="es-CO" dirty="0" smtClean="0"/>
              <a:t>Caracterización </a:t>
            </a:r>
            <a:r>
              <a:rPr lang="es-CO" dirty="0"/>
              <a:t>energética del </a:t>
            </a:r>
            <a:r>
              <a:rPr lang="es-CO" dirty="0" smtClean="0"/>
              <a:t>archipiélago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8" name="6 CuadroTexto"/>
          <p:cNvSpPr txBox="1">
            <a:spLocks noChangeArrowheads="1"/>
          </p:cNvSpPr>
          <p:nvPr/>
        </p:nvSpPr>
        <p:spPr bwMode="auto">
          <a:xfrm>
            <a:off x="540724" y="1472010"/>
            <a:ext cx="5399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b="1" dirty="0" smtClean="0"/>
              <a:t>Consumo Energía Eléctrica Comercial y Hotelero - 2009</a:t>
            </a:r>
            <a:endParaRPr lang="es-CO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619672" y="566124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En ambos sectores los mayores consumos de energía eléctrica están asociados al uso del aire acondicionado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753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positiva de títul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456731dbc904a5fb605ec556c33e883 xmlns="9c571b2f-e523-4ab2-ba2e-09e151a03ef4">
      <Terms xmlns="http://schemas.microsoft.com/office/infopath/2007/PartnerControls"/>
    </c456731dbc904a5fb605ec556c33e883>
    <Project_x0020_Document_x0020_Type xmlns="9c571b2f-e523-4ab2-ba2e-09e151a03ef4" xsi:nil="true"/>
    <Business_x0020_Area xmlns="9c571b2f-e523-4ab2-ba2e-09e151a03ef4" xsi:nil="true"/>
    <IDBDocs_x0020_Number xmlns="9c571b2f-e523-4ab2-ba2e-09e151a03ef4">39905224</IDBDocs_x0020_Number>
    <TaxCatchAll xmlns="9c571b2f-e523-4ab2-ba2e-09e151a03ef4">
      <Value>5</Value>
      <Value>6</Value>
    </TaxCatchAll>
    <Phase xmlns="9c571b2f-e523-4ab2-ba2e-09e151a03ef4" xsi:nil="true"/>
    <SISCOR_x0020_Number xmlns="9c571b2f-e523-4ab2-ba2e-09e151a03ef4" xsi:nil="true"/>
    <Division_x0020_or_x0020_Unit xmlns="9c571b2f-e523-4ab2-ba2e-09e151a03ef4">INE/ENE</Division_x0020_or_x0020_Unit>
    <o5138a91267540169645e33d09c9ddc6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a6dff32e-d477-44cd-a56b-85efe9e0a56c</TermId>
        </TermInfo>
      </Terms>
    </o5138a91267540169645e33d09c9ddc6>
    <Approval_x0020_Number xmlns="9c571b2f-e523-4ab2-ba2e-09e151a03ef4" xsi:nil="true"/>
    <Document_x0020_Author xmlns="9c571b2f-e523-4ab2-ba2e-09e151a03ef4">Gomez, Jose Ramon</Document_x0020_Author>
    <e559ffcc31d34167856647188be35015 xmlns="9c571b2f-e523-4ab2-ba2e-09e151a03ef4">
      <Terms xmlns="http://schemas.microsoft.com/office/infopath/2007/PartnerControls"/>
    </e559ffcc31d34167856647188be35015>
    <Fiscal_x0020_Year_x0020_IDB xmlns="9c571b2f-e523-4ab2-ba2e-09e151a03ef4">2016</Fiscal_x0020_Year_x0020_IDB>
    <Other_x0020_Author xmlns="9c571b2f-e523-4ab2-ba2e-09e151a03ef4" xsi:nil="true"/>
    <fd0e48b6a66848a9885f717e5bbf40c4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fd0e48b6a66848a9885f717e5bbf40c4>
    <Project_x0020_Number xmlns="9c571b2f-e523-4ab2-ba2e-09e151a03ef4">CO-L1119</Project_x0020_Number>
    <Access_x0020_to_x0020_Information_x00a0_Policy xmlns="9c571b2f-e523-4ab2-ba2e-09e151a03ef4">Public</Access_x0020_to_x0020_Information_x00a0_Policy>
    <Package_x0020_Code xmlns="9c571b2f-e523-4ab2-ba2e-09e151a03ef4" xsi:nil="true"/>
    <m555d3814edf4817b4410a4e57f94ce9 xmlns="9c571b2f-e523-4ab2-ba2e-09e151a03ef4">
      <Terms xmlns="http://schemas.microsoft.com/office/infopath/2007/PartnerControls"/>
    </m555d3814edf4817b4410a4e57f94ce9>
    <Key_x0020_Document xmlns="9c571b2f-e523-4ab2-ba2e-09e151a03ef4">false</Key_x0020_Document>
    <j8b96605ee2f4c4e988849e658583fee xmlns="9c571b2f-e523-4ab2-ba2e-09e151a03ef4">
      <Terms xmlns="http://schemas.microsoft.com/office/infopath/2007/PartnerControls"/>
    </j8b96605ee2f4c4e988849e658583fee>
    <Migration_x0020_Info xmlns="9c571b2f-e523-4ab2-ba2e-09e151a03ef4">&lt;Data&gt;&lt;APPLICATION&gt;MS POWERPOINT&lt;/APPLICATION&gt;&lt;USER_STAGE&gt;Loan Proposal&lt;/USER_STAGE&gt;&lt;APPROVAL_CODE&gt;DE&lt;/APPROVAL_CODE&gt;&lt;APPROVAL_DESC&gt;Board of Executive Directors&lt;/APPROVAL_DESC&gt;&lt;PD_OBJ_TYPE&gt;0&lt;/PD_OBJ_TYPE&gt;&lt;MAKERECORD&gt;N&lt;/MAKERECORD&gt;&lt;/Data&gt;</Migration_x0020_Info>
    <Operation_x0020_Type xmlns="9c571b2f-e523-4ab2-ba2e-09e151a03ef4" xsi:nil="true"/>
    <Document_x0020_Language_x0020_IDB xmlns="9c571b2f-e523-4ab2-ba2e-09e151a03ef4">Spanish</Document_x0020_Language_x0020_IDB>
    <Identifier xmlns="9c571b2f-e523-4ab2-ba2e-09e151a03ef4"> TECFILE</Identifier>
    <Disclosure_x0020_Activity xmlns="9c571b2f-e523-4ab2-ba2e-09e151a03ef4">Loan Proposal</Disclosure_x0020_Activity>
    <Webtopic xmlns="9c571b2f-e523-4ab2-ba2e-09e151a03ef4">EN-ALT</Webtopic>
    <Issue_x0020_Date xmlns="9c571b2f-e523-4ab2-ba2e-09e151a03ef4" xsi:nil="true"/>
    <Publication_x0020_Type xmlns="9c571b2f-e523-4ab2-ba2e-09e151a03ef4" xsi:nil="true"/>
    <Abstract xmlns="9c571b2f-e523-4ab2-ba2e-09e151a03ef4" xsi:nil="true"/>
    <KP_x0020_Topics xmlns="9c571b2f-e523-4ab2-ba2e-09e151a03ef4" xsi:nil="true"/>
    <Editor1 xmlns="9c571b2f-e523-4ab2-ba2e-09e151a03ef4" xsi:nil="true"/>
    <Region xmlns="9c571b2f-e523-4ab2-ba2e-09e151a03ef4" xsi:nil="true"/>
    <Publishing_x0020_House xmlns="9c571b2f-e523-4ab2-ba2e-09e151a03ef4" xsi:nil="true"/>
  </documentManagement>
</p:properties>
</file>

<file path=customXml/item3.xml><?xml version="1.0" encoding="utf-8"?>
<?mso-contentType ?>
<SharedContentType xmlns="Microsoft.SharePoint.Taxonomy.ContentTypeSync" SourceId="cf0be0ad-272c-4e7f-a157-3f0abda6cde5" ContentTypeId="0x01010046CF21643EE8D14686A648AA6DAD0892" PreviousValue="false"/>
</file>

<file path=customXml/item4.xml><?xml version="1.0" encoding="utf-8"?>
<?mso-contentType ?>
<spe:Receivers xmlns:spe="http://schemas.microsoft.com/sharepoint/events"/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46CF21643EE8D14686A648AA6DAD089200E85630949557B24AAA56DE9D1C323D76" ma:contentTypeVersion="0" ma:contentTypeDescription="A content type to manage public (operations) IDB documents" ma:contentTypeScope="" ma:versionID="cc77ca60ce85b3d97238116cf7939bf2">
  <xsd:schema xmlns:xsd="http://www.w3.org/2001/XMLSchema" xmlns:xs="http://www.w3.org/2001/XMLSchema" xmlns:p="http://schemas.microsoft.com/office/2006/metadata/properties" xmlns:ns2="9c571b2f-e523-4ab2-ba2e-09e151a03ef4" targetNamespace="http://schemas.microsoft.com/office/2006/metadata/properties" ma:root="true" ma:fieldsID="5e396acf9842407597efee5fc1224e8a" ns2:_="">
    <xsd:import namespace="9c571b2f-e523-4ab2-ba2e-09e151a03e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fd0e48b6a66848a9885f717e5bbf40c4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o5138a91267540169645e33d09c9ddc6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m555d3814edf4817b4410a4e57f94ce9" minOccurs="0"/>
                <xsd:element ref="ns2:e559ffcc31d34167856647188be35015" minOccurs="0"/>
                <xsd:element ref="ns2:c456731dbc904a5fb605ec556c33e883" minOccurs="0"/>
                <xsd:element ref="ns2:Document_x0020_Language_x0020_IDB"/>
                <xsd:element ref="ns2:Division_x0020_or_x0020_Unit"/>
                <xsd:element ref="ns2:Identifier" minOccurs="0"/>
                <xsd:element ref="ns2:j8b96605ee2f4c4e988849e658583fee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Fiscal_x0020_Year_x0020_ID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71b2f-e523-4ab2-ba2e-09e151a03e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fd0e48b6a66848a9885f717e5bbf40c4" ma:index="11" nillable="true" ma:taxonomy="true" ma:internalName="fd0e48b6a66848a9885f717e5bbf40c4" ma:taxonomyFieldName="Function_x0020_Operations_x0020_IDB" ma:displayName="Function Operations IDB" ma:default="" ma:fieldId="{fd0e48b6-a668-48a9-885f-717e5bbf40c4}" ma:sspId="cf0be0ad-272c-4e7f-a157-3f0abda6cde5" ma:termSetId="5afbb5f0-73fa-45d3-a56a-b084af06f5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060eec94-9ea5-4a7b-9f6d-cccf30bfb5dc}" ma:internalName="TaxCatchAll" ma:showField="CatchAllData" ma:web="de16acd7-ff20-4325-8e03-4fc85fddf8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060eec94-9ea5-4a7b-9f6d-cccf30bfb5dc}" ma:internalName="TaxCatchAllLabel" ma:readOnly="true" ma:showField="CatchAllDataLabel" ma:web="de16acd7-ff20-4325-8e03-4fc85fddf8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– 5 years"/>
          <xsd:enumeration value="Disclosed Over Time – 20 years"/>
          <xsd:enumeration value="Disclosed Over Time – 10 years"/>
          <xsd:enumeration value="Public"/>
          <xsd:enumeration value="Public - Simultaneous Disclosure"/>
        </xsd:restriction>
      </xsd:simpleType>
    </xsd:element>
    <xsd:element name="o5138a91267540169645e33d09c9ddc6" ma:index="16" ma:taxonomy="true" ma:internalName="o5138a91267540169645e33d09c9ddc6" ma:taxonomyFieldName="Series_x0020_Operations_x0020_IDB" ma:displayName="Series Operations IDB" ma:readOnly="false" ma:default="" ma:fieldId="{85138a91-2675-4016-9645-e33d09c9ddc6}" ma:sspId="cf0be0ad-272c-4e7f-a157-3f0abda6cde5" ma:termSetId="3bc5da7b-2b03-4315-921b-8aab7897c5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description="Entered by the user or default value pulled from project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m555d3814edf4817b4410a4e57f94ce9" ma:index="24" nillable="true" ma:taxonomy="true" ma:internalName="m555d3814edf4817b4410a4e57f94ce9" ma:taxonomyFieldName="Fund_x0020_IDB" ma:displayName="Fund IDB" ma:default="" ma:fieldId="{6555d381-4edf-4817-b441-0a4e57f94ce9}" ma:taxonomyMulti="true" ma:sspId="cf0be0ad-272c-4e7f-a157-3f0abda6cde5" ma:termSetId="932037b2-42e9-4373-86b7-1f7fc55d6c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559ffcc31d34167856647188be35015" ma:index="26" nillable="true" ma:taxonomy="true" ma:internalName="e559ffcc31d34167856647188be35015" ma:taxonomyFieldName="Sector_x0020_IDB" ma:displayName="Sector IDB" ma:default="" ma:fieldId="{e559ffcc-31d3-4167-8566-47188be35015}" ma:taxonomyMulti="true" ma:sspId="cf0be0ad-272c-4e7f-a157-3f0abda6cde5" ma:termSetId="2d74a730-652b-4815-b74c-000791e0ddf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456731dbc904a5fb605ec556c33e883" ma:index="28" nillable="true" ma:taxonomy="true" ma:internalName="c456731dbc904a5fb605ec556c33e883" ma:taxonomyFieldName="Sub_x002d_Sector" ma:displayName="Sub-Sector" ma:default="" ma:fieldId="{c456731d-bc90-4a5f-b605-ec556c33e883}" ma:sspId="cf0be0ad-272c-4e7f-a157-3f0abda6cde5" ma:termSetId="b6d60bd7-2da3-4fd7-a377-d114adc2f2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j8b96605ee2f4c4e988849e658583fee" ma:index="33" nillable="true" ma:taxonomy="true" ma:internalName="j8b96605ee2f4c4e988849e658583fee" ma:taxonomyFieldName="Country" ma:displayName="Country" ma:default="" ma:fieldId="{38b96605-ee2f-4c4e-9888-49e658583fee}" ma:taxonomyMulti="true" ma:sspId="cf0be0ad-272c-4e7f-a157-3f0abda6cde5" ma:termSetId="2a7cd356-0181-422a-926d-b928cc7346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5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6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7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8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39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0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1" nillable="true" ma:displayName="Abstract" ma:internalName="Abstract">
      <xsd:simpleType>
        <xsd:restriction base="dms:Note">
          <xsd:maxLength value="255"/>
        </xsd:restriction>
      </xsd:simpleType>
    </xsd:element>
    <xsd:element name="Migration_x0020_Info" ma:index="42" nillable="true" ma:displayName="Migration Info" ma:internalName="Migration_x0020_Info">
      <xsd:simpleType>
        <xsd:restriction base="dms:Note"/>
      </xsd:simpleType>
    </xsd:element>
    <xsd:element name="SISCOR_x0020_Number" ma:index="43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4" nillable="true" ma:displayName="IDBDocs Number" ma:description="Brought over as part of Migration" ma:internalName="IDBDocs_x0020_Number">
      <xsd:simpleType>
        <xsd:restriction base="dms:Text">
          <xsd:maxLength value="255"/>
        </xsd:restriction>
      </xsd:simpleType>
    </xsd:element>
    <xsd:element name="Editor1" ma:index="45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6" nillable="true" ma:displayName="Issue Date" ma:format="DateOnly" ma:internalName="Issue_x0020_Date">
      <xsd:simpleType>
        <xsd:restriction base="dms:DateTime"/>
      </xsd:simpleType>
    </xsd:element>
    <xsd:element name="Publishing_x0020_House" ma:index="47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8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49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0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Fiscal_x0020_Year_x0020_IDB" ma:index="51" nillable="true" ma:displayName="Fiscal Year IDB" ma:default="=TEXT(TODAY(),&quot;yyyy&quot;)" ma:internalName="Fiscal_x0020_Year_x0020_IDB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343A93-933D-4711-B33D-1AA6FDF4D307}"/>
</file>

<file path=customXml/itemProps2.xml><?xml version="1.0" encoding="utf-8"?>
<ds:datastoreItem xmlns:ds="http://schemas.openxmlformats.org/officeDocument/2006/customXml" ds:itemID="{327D8FB9-8C0B-4A9D-B7D2-EC30E11C1643}"/>
</file>

<file path=customXml/itemProps3.xml><?xml version="1.0" encoding="utf-8"?>
<ds:datastoreItem xmlns:ds="http://schemas.openxmlformats.org/officeDocument/2006/customXml" ds:itemID="{C5C03554-0503-4CE2-BC32-3ADE6002B866}"/>
</file>

<file path=customXml/itemProps4.xml><?xml version="1.0" encoding="utf-8"?>
<ds:datastoreItem xmlns:ds="http://schemas.openxmlformats.org/officeDocument/2006/customXml" ds:itemID="{1732421A-1BEF-442B-BF72-C62085626CEE}"/>
</file>

<file path=customXml/itemProps5.xml><?xml version="1.0" encoding="utf-8"?>
<ds:datastoreItem xmlns:ds="http://schemas.openxmlformats.org/officeDocument/2006/customXml" ds:itemID="{728F8013-107E-46FF-BF94-039231534D8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22722</TotalTime>
  <Words>2853</Words>
  <Application>Microsoft Office PowerPoint</Application>
  <PresentationFormat>On-screen Show (4:3)</PresentationFormat>
  <Paragraphs>685</Paragraphs>
  <Slides>34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Diapositiva de título</vt:lpstr>
      <vt:lpstr>Diseño personalizado</vt:lpstr>
      <vt:lpstr>1_Diseño personalizado</vt:lpstr>
      <vt:lpstr>Hoja de cálculo</vt:lpstr>
      <vt:lpstr>Acciones en eficiencia energética en el archipiélago de San Andrés</vt:lpstr>
      <vt:lpstr>Contenido</vt:lpstr>
      <vt:lpstr>Acciones de eficiencia energética en SAI</vt:lpstr>
      <vt:lpstr>Caracterización energética del archipiélago </vt:lpstr>
      <vt:lpstr>Caracterización energética del archipiélago </vt:lpstr>
      <vt:lpstr>Caracterización energética del archipiélago </vt:lpstr>
      <vt:lpstr>Caracterización energética del archipiélago </vt:lpstr>
      <vt:lpstr>Caracterización energética del archipiélago </vt:lpstr>
      <vt:lpstr>Caracterización energética del archipiélago </vt:lpstr>
      <vt:lpstr>Programa de Eficiencia Energética</vt:lpstr>
      <vt:lpstr>Auditorías energéticas </vt:lpstr>
      <vt:lpstr>Auditorías energéticas </vt:lpstr>
      <vt:lpstr>PowerPoint Presentation</vt:lpstr>
      <vt:lpstr>Auditorías energéticas </vt:lpstr>
      <vt:lpstr>Auditorías energéticas </vt:lpstr>
      <vt:lpstr>PowerPoint Presentation</vt:lpstr>
      <vt:lpstr>Auditorías energéticas </vt:lpstr>
      <vt:lpstr>Auditorías energéticas </vt:lpstr>
      <vt:lpstr>Auditorías energéticas </vt:lpstr>
      <vt:lpstr>Auditorías energéticas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Demanda de energía</vt:lpstr>
      <vt:lpstr>Alivio fiscal</vt:lpstr>
      <vt:lpstr>Alivio fiscal</vt:lpstr>
      <vt:lpstr>Alivio fiscal</vt:lpstr>
      <vt:lpstr>Conveniencia de asumir el crédito del CTF</vt:lpstr>
      <vt:lpstr>Conveniencia de asumir el crédito del CTF</vt:lpstr>
      <vt:lpstr>PowerPoint Presentation</vt:lpstr>
    </vt:vector>
  </TitlesOfParts>
  <Company>UPME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EEO_9 - Acciones en eficiencia energética en el archipiélago de San Andrés UPME 2015</dc:title>
  <dc:creator>odiglesias</dc:creator>
  <cp:lastModifiedBy>Test</cp:lastModifiedBy>
  <cp:revision>274</cp:revision>
  <dcterms:created xsi:type="dcterms:W3CDTF">2013-05-02T13:57:22Z</dcterms:created>
  <dcterms:modified xsi:type="dcterms:W3CDTF">2015-10-14T19:38:43Z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0x01010046CF21643EE8D14686A648AA6DAD089200E85630949557B24AAA56DE9D1C323D76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5;#Unclassified|a6dff32e-d477-44cd-a56b-85efe9e0a56c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5;#Unclassified|a6dff32e-d477-44cd-a56b-85efe9e0a56c</vt:lpwstr>
  </property>
  <property fmtid="{D5CDD505-2E9C-101B-9397-08002B2CF9AE}" pid="11" name="To:">
    <vt:lpwstr/>
  </property>
  <property fmtid="{D5CDD505-2E9C-101B-9397-08002B2CF9AE}" pid="12" name="From:">
    <vt:lpwstr/>
  </property>
  <property fmtid="{D5CDD505-2E9C-101B-9397-08002B2CF9AE}" pid="13" name="Sector IDB">
    <vt:lpwstr/>
  </property>
  <property fmtid="{D5CDD505-2E9C-101B-9397-08002B2CF9AE}" pid="14" name="Function Operations IDB">
    <vt:lpwstr>6;#IDBDocs|cca77002-e150-4b2d-ab1f-1d7a7cdcae16</vt:lpwstr>
  </property>
  <property fmtid="{D5CDD505-2E9C-101B-9397-08002B2CF9AE}" pid="15" name="Sub-Sector">
    <vt:lpwstr/>
  </property>
</Properties>
</file>