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slides/slide26.xml" ContentType="application/vnd.openxmlformats-officedocument.presentationml.slide+xml"/>
  <Override PartName="/ppt/presentation.xml" ContentType="application/vnd.openxmlformats-officedocument.presentationml.presentation.main+xml"/>
  <Override PartName="/ppt/slides/slide2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17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16.xml" ContentType="application/vnd.openxmlformats-officedocument.presentationml.slide+xml"/>
  <Override PartName="/ppt/slides/slide20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1.xml" ContentType="application/vnd.openxmlformats-officedocument.presentationml.slide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notesSlides/notesSlide24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48.xml" ContentType="application/vnd.openxmlformats-officedocument.presentationml.slideLayout+xml"/>
  <Override PartName="/ppt/notesSlides/notesSlide23.xml" ContentType="application/vnd.openxmlformats-officedocument.presentationml.notesSlid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notesSlides/notesSlide12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55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7.xml" ContentType="application/vnd.openxmlformats-officedocument.theme+xml"/>
  <Override PartName="/ppt/theme/theme6.xml" ContentType="application/vnd.openxmlformats-officedocument.theme+xml"/>
  <Override PartName="/ppt/theme/theme5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4.xml" ContentType="application/vnd.openxmlformats-officedocument.customXml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5.xml" ContentType="application/vnd.openxmlformats-officedocument.customXmlProperties+xml"/>
  <Override PartName="/docProps/custom.xml" ContentType="application/vnd.openxmlformats-officedocument.custom-properties+xml"/>
  <Override PartName="/customXml/itemProps6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8" r:id="rId4"/>
    <p:sldMasterId id="2147483710" r:id="rId5"/>
  </p:sldMasterIdLst>
  <p:notesMasterIdLst>
    <p:notesMasterId r:id="rId32"/>
  </p:notesMasterIdLst>
  <p:handoutMasterIdLst>
    <p:handoutMasterId r:id="rId33"/>
  </p:handoutMasterIdLst>
  <p:sldIdLst>
    <p:sldId id="258" r:id="rId6"/>
    <p:sldId id="532" r:id="rId7"/>
    <p:sldId id="267" r:id="rId8"/>
    <p:sldId id="399" r:id="rId9"/>
    <p:sldId id="422" r:id="rId10"/>
    <p:sldId id="270" r:id="rId11"/>
    <p:sldId id="423" r:id="rId12"/>
    <p:sldId id="471" r:id="rId13"/>
    <p:sldId id="472" r:id="rId14"/>
    <p:sldId id="522" r:id="rId15"/>
    <p:sldId id="488" r:id="rId16"/>
    <p:sldId id="490" r:id="rId17"/>
    <p:sldId id="424" r:id="rId18"/>
    <p:sldId id="425" r:id="rId19"/>
    <p:sldId id="521" r:id="rId20"/>
    <p:sldId id="491" r:id="rId21"/>
    <p:sldId id="492" r:id="rId22"/>
    <p:sldId id="534" r:id="rId23"/>
    <p:sldId id="535" r:id="rId24"/>
    <p:sldId id="555" r:id="rId25"/>
    <p:sldId id="537" r:id="rId26"/>
    <p:sldId id="467" r:id="rId27"/>
    <p:sldId id="468" r:id="rId28"/>
    <p:sldId id="512" r:id="rId29"/>
    <p:sldId id="485" r:id="rId30"/>
    <p:sldId id="487" r:id="rId31"/>
  </p:sldIdLst>
  <p:sldSz cx="9144000" cy="6858000" type="screen4x3"/>
  <p:notesSz cx="9926638" cy="6797675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FFFF66"/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Estilo Mé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3559" autoAdjust="0"/>
  </p:normalViewPr>
  <p:slideViewPr>
    <p:cSldViewPr>
      <p:cViewPr>
        <p:scale>
          <a:sx n="100" d="100"/>
          <a:sy n="100" d="100"/>
        </p:scale>
        <p:origin x="-210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1718"/>
    </p:cViewPr>
  </p:sorterViewPr>
  <p:notesViewPr>
    <p:cSldViewPr>
      <p:cViewPr varScale="1">
        <p:scale>
          <a:sx n="51" d="100"/>
          <a:sy n="51" d="100"/>
        </p:scale>
        <p:origin x="-2664" y="-108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customXml" Target="../customXml/item2.xml"/><Relationship Id="rId21" Type="http://schemas.openxmlformats.org/officeDocument/2006/relationships/slide" Target="slides/slide16.xml"/><Relationship Id="rId34" Type="http://schemas.openxmlformats.org/officeDocument/2006/relationships/presProps" Target="presProps.xml"/><Relationship Id="rId42" Type="http://schemas.openxmlformats.org/officeDocument/2006/relationships/customXml" Target="../customXml/item5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customXml" Target="../customXml/item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40" Type="http://schemas.openxmlformats.org/officeDocument/2006/relationships/customXml" Target="../customXml/item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viewProps" Target="viewProps.xml"/><Relationship Id="rId43" Type="http://schemas.openxmlformats.org/officeDocument/2006/relationships/customXml" Target="../customXml/item6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handoutMaster" Target="handoutMasters/handoutMaster1.xml"/><Relationship Id="rId38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5622799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260638-9D66-468D-99BB-522EB480338B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1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5622799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A5516A-2881-469B-89A9-69B50B2EA75B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049997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5622799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9D9BF3-8790-4DB2-A023-528DC0CC950C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1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5622799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441AC6-C54E-4FD4-830F-85545F888138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48017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A5E28-2F95-416A-AB17-2AC2E121F918}" type="slidenum">
              <a:rPr lang="pt-BR" smtClean="0"/>
              <a:pPr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167473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A5E28-2F95-416A-AB17-2AC2E121F918}" type="slidenum">
              <a:rPr lang="pt-BR" smtClean="0"/>
              <a:pPr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46507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A5E28-2F95-416A-AB17-2AC2E121F918}" type="slidenum">
              <a:rPr lang="pt-BR" smtClean="0"/>
              <a:pPr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77690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A5E28-2F95-416A-AB17-2AC2E121F918}" type="slidenum">
              <a:rPr lang="pt-BR" smtClean="0"/>
              <a:pPr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77690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A5E28-2F95-416A-AB17-2AC2E121F918}" type="slidenum">
              <a:rPr lang="pt-BR" smtClean="0"/>
              <a:pPr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46507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A5E28-2F95-416A-AB17-2AC2E121F918}" type="slidenum">
              <a:rPr lang="pt-BR" smtClean="0"/>
              <a:pPr/>
              <a:t>16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46507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A5E28-2F95-416A-AB17-2AC2E121F918}" type="slidenum">
              <a:rPr lang="pt-BR" smtClean="0"/>
              <a:pPr/>
              <a:t>17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46507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A5E28-2F95-416A-AB17-2AC2E121F918}" type="slidenum">
              <a:rPr lang="pt-BR" smtClean="0"/>
              <a:pPr/>
              <a:t>18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77690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A5E28-2F95-416A-AB17-2AC2E121F918}" type="slidenum">
              <a:rPr lang="pt-BR" smtClean="0"/>
              <a:pPr/>
              <a:t>19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77690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A5E28-2F95-416A-AB17-2AC2E121F918}" type="slidenum">
              <a:rPr lang="pt-BR" smtClean="0"/>
              <a:pPr/>
              <a:t>20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46507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A5E28-2F95-416A-AB17-2AC2E121F918}" type="slidenum">
              <a:rPr lang="pt-BR" smtClean="0"/>
              <a:pPr/>
              <a:t>21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46507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A5E28-2F95-416A-AB17-2AC2E121F918}" type="slidenum">
              <a:rPr lang="pt-BR" smtClean="0"/>
              <a:pPr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167473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A5E28-2F95-416A-AB17-2AC2E121F918}" type="slidenum">
              <a:rPr lang="pt-BR" smtClean="0"/>
              <a:pPr/>
              <a:t>22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77690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A5E28-2F95-416A-AB17-2AC2E121F918}" type="slidenum">
              <a:rPr lang="pt-BR" smtClean="0"/>
              <a:pPr/>
              <a:t>23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776903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A5E28-2F95-416A-AB17-2AC2E121F918}" type="slidenum">
              <a:rPr lang="pt-BR" smtClean="0"/>
              <a:pPr/>
              <a:t>24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465072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A5E28-2F95-416A-AB17-2AC2E121F918}" type="slidenum">
              <a:rPr lang="pt-BR" smtClean="0"/>
              <a:pPr/>
              <a:t>25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465072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A5E28-2F95-416A-AB17-2AC2E121F918}" type="slidenum">
              <a:rPr lang="pt-BR" smtClean="0"/>
              <a:pPr/>
              <a:t>26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46507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A5E28-2F95-416A-AB17-2AC2E121F918}" type="slidenum">
              <a:rPr lang="pt-BR" smtClean="0"/>
              <a:pPr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167473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A5E28-2F95-416A-AB17-2AC2E121F918}" type="slidenum">
              <a:rPr lang="pt-BR" smtClean="0"/>
              <a:pPr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77690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A5E28-2F95-416A-AB17-2AC2E121F918}" type="slidenum">
              <a:rPr lang="pt-BR" smtClean="0"/>
              <a:pPr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77690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A5E28-2F95-416A-AB17-2AC2E121F918}" type="slidenum">
              <a:rPr lang="pt-BR" smtClean="0"/>
              <a:pPr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77690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A5E28-2F95-416A-AB17-2AC2E121F918}" type="slidenum">
              <a:rPr lang="pt-BR" smtClean="0"/>
              <a:pPr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77690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A5E28-2F95-416A-AB17-2AC2E121F918}" type="slidenum">
              <a:rPr lang="pt-BR" smtClean="0"/>
              <a:pPr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46507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A5E28-2F95-416A-AB17-2AC2E121F918}" type="slidenum">
              <a:rPr lang="pt-BR" smtClean="0"/>
              <a:pPr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4650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A17795-F8BD-41EF-A703-48877084910E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3EC12-76D5-4CB9-B66A-E76138791370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77014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A17795-F8BD-41EF-A703-48877084910E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3EC12-76D5-4CB9-B66A-E76138791370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45845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A17795-F8BD-41EF-A703-48877084910E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3EC12-76D5-4CB9-B66A-E76138791370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129370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3312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97942" y="533258"/>
            <a:ext cx="8229600" cy="530116"/>
          </a:xfrm>
          <a:prstGeom prst="rect">
            <a:avLst/>
          </a:prstGeom>
        </p:spPr>
        <p:txBody>
          <a:bodyPr vert="horz"/>
          <a:lstStyle>
            <a:lvl1pPr algn="l">
              <a:defRPr sz="2400" b="1">
                <a:solidFill>
                  <a:srgbClr val="135229"/>
                </a:solidFill>
              </a:defRPr>
            </a:lvl1pPr>
          </a:lstStyle>
          <a:p>
            <a:r>
              <a:rPr lang="pt-BR" noProof="0" smtClean="0"/>
              <a:t>Click to edit Master title style</a:t>
            </a:r>
            <a:endParaRPr lang="pt-BR" noProof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97942" y="993069"/>
            <a:ext cx="8344433" cy="5512153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ts val="2400"/>
              </a:lnSpc>
              <a:spcBef>
                <a:spcPts val="0"/>
              </a:spcBef>
              <a:spcAft>
                <a:spcPts val="600"/>
              </a:spcAft>
              <a:buNone/>
              <a:defRPr sz="1800" b="0">
                <a:solidFill>
                  <a:srgbClr val="595959"/>
                </a:solidFill>
              </a:defRPr>
            </a:lvl1pPr>
            <a:lvl2pPr marL="358775" indent="0">
              <a:lnSpc>
                <a:spcPts val="2400"/>
              </a:lnSpc>
              <a:spcBef>
                <a:spcPts val="0"/>
              </a:spcBef>
              <a:buNone/>
              <a:defRPr sz="1600" b="1">
                <a:solidFill>
                  <a:srgbClr val="595959"/>
                </a:solidFill>
              </a:defRPr>
            </a:lvl2pPr>
            <a:lvl3pPr marL="358775" indent="0">
              <a:lnSpc>
                <a:spcPts val="2400"/>
              </a:lnSpc>
              <a:spcBef>
                <a:spcPts val="0"/>
              </a:spcBef>
              <a:buNone/>
              <a:defRPr sz="1600">
                <a:solidFill>
                  <a:srgbClr val="155D18"/>
                </a:solidFill>
              </a:defRPr>
            </a:lvl3pPr>
            <a:lvl4pPr marL="358775" indent="0">
              <a:lnSpc>
                <a:spcPts val="2400"/>
              </a:lnSpc>
              <a:spcBef>
                <a:spcPts val="0"/>
              </a:spcBef>
              <a:buNone/>
              <a:defRPr sz="1200" b="1">
                <a:solidFill>
                  <a:srgbClr val="595959"/>
                </a:solidFill>
              </a:defRPr>
            </a:lvl4pPr>
            <a:lvl5pPr marL="358775" indent="0">
              <a:lnSpc>
                <a:spcPts val="2400"/>
              </a:lnSpc>
              <a:spcBef>
                <a:spcPts val="0"/>
              </a:spcBef>
              <a:buNone/>
              <a:defRPr sz="1200">
                <a:solidFill>
                  <a:srgbClr val="155D18"/>
                </a:solidFill>
              </a:defRPr>
            </a:lvl5pPr>
          </a:lstStyle>
          <a:p>
            <a:pPr lvl="0"/>
            <a:r>
              <a:rPr lang="pt-BR" noProof="0" dirty="0" smtClean="0"/>
              <a:t>Click </a:t>
            </a:r>
            <a:r>
              <a:rPr lang="pt-BR" noProof="0" dirty="0" err="1" smtClean="0"/>
              <a:t>to</a:t>
            </a:r>
            <a:r>
              <a:rPr lang="pt-BR" noProof="0" dirty="0" smtClean="0"/>
              <a:t> </a:t>
            </a:r>
            <a:r>
              <a:rPr lang="pt-BR" noProof="0" dirty="0" err="1" smtClean="0"/>
              <a:t>edit</a:t>
            </a:r>
            <a:r>
              <a:rPr lang="pt-BR" noProof="0" dirty="0" smtClean="0"/>
              <a:t> Master </a:t>
            </a:r>
            <a:r>
              <a:rPr lang="pt-BR" noProof="0" dirty="0" err="1" smtClean="0"/>
              <a:t>text</a:t>
            </a:r>
            <a:r>
              <a:rPr lang="pt-BR" noProof="0" dirty="0" smtClean="0"/>
              <a:t> </a:t>
            </a:r>
            <a:r>
              <a:rPr lang="pt-BR" noProof="0" dirty="0" err="1" smtClean="0"/>
              <a:t>styles</a:t>
            </a:r>
            <a:endParaRPr lang="pt-BR" noProof="0" dirty="0" smtClean="0"/>
          </a:p>
          <a:p>
            <a:pPr lvl="1"/>
            <a:r>
              <a:rPr lang="pt-BR" noProof="0" dirty="0" err="1" smtClean="0"/>
              <a:t>Second</a:t>
            </a:r>
            <a:r>
              <a:rPr lang="pt-BR" noProof="0" dirty="0" smtClean="0"/>
              <a:t> </a:t>
            </a:r>
            <a:r>
              <a:rPr lang="pt-BR" noProof="0" dirty="0" err="1" smtClean="0"/>
              <a:t>level</a:t>
            </a:r>
            <a:endParaRPr lang="pt-BR" noProof="0" dirty="0" smtClean="0"/>
          </a:p>
          <a:p>
            <a:pPr lvl="2"/>
            <a:r>
              <a:rPr lang="pt-BR" noProof="0" dirty="0" err="1" smtClean="0"/>
              <a:t>Third</a:t>
            </a:r>
            <a:r>
              <a:rPr lang="pt-BR" noProof="0" dirty="0" smtClean="0"/>
              <a:t> </a:t>
            </a:r>
            <a:r>
              <a:rPr lang="pt-BR" noProof="0" dirty="0" err="1" smtClean="0"/>
              <a:t>level</a:t>
            </a:r>
            <a:endParaRPr lang="pt-BR" noProof="0" dirty="0" smtClean="0"/>
          </a:p>
          <a:p>
            <a:pPr lvl="3"/>
            <a:r>
              <a:rPr lang="pt-BR" noProof="0" dirty="0" err="1" smtClean="0"/>
              <a:t>Fourth</a:t>
            </a:r>
            <a:r>
              <a:rPr lang="pt-BR" noProof="0" dirty="0" smtClean="0"/>
              <a:t> </a:t>
            </a:r>
            <a:r>
              <a:rPr lang="pt-BR" noProof="0" dirty="0" err="1" smtClean="0"/>
              <a:t>level</a:t>
            </a:r>
            <a:endParaRPr lang="pt-BR" noProof="0" dirty="0" smtClean="0"/>
          </a:p>
          <a:p>
            <a:pPr lvl="4"/>
            <a:r>
              <a:rPr lang="pt-BR" noProof="0" dirty="0" err="1" smtClean="0"/>
              <a:t>Fifth</a:t>
            </a:r>
            <a:r>
              <a:rPr lang="pt-BR" noProof="0" dirty="0" smtClean="0"/>
              <a:t> </a:t>
            </a:r>
            <a:r>
              <a:rPr lang="pt-BR" noProof="0" dirty="0" err="1" smtClean="0"/>
              <a:t>level</a:t>
            </a:r>
            <a:endParaRPr lang="pt-BR" noProof="0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242888" y="214313"/>
            <a:ext cx="8599487" cy="31894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600" b="0">
                <a:solidFill>
                  <a:srgbClr val="135229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pt-BR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96818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4BA9BC-F2F7-4CA0-8F64-FE337DBC35F8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4106CC-8ABE-4C8A-9BA8-C089CD06A5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995293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4BA9BC-F2F7-4CA0-8F64-FE337DBC35F8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4106CC-8ABE-4C8A-9BA8-C089CD06A5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083867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4BA9BC-F2F7-4CA0-8F64-FE337DBC35F8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4106CC-8ABE-4C8A-9BA8-C089CD06A5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391473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4BA9BC-F2F7-4CA0-8F64-FE337DBC35F8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4106CC-8ABE-4C8A-9BA8-C089CD06A5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565400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4BA9BC-F2F7-4CA0-8F64-FE337DBC35F8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4106CC-8ABE-4C8A-9BA8-C089CD06A5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055805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4BA9BC-F2F7-4CA0-8F64-FE337DBC35F8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4106CC-8ABE-4C8A-9BA8-C089CD06A5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58913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A17795-F8BD-41EF-A703-48877084910E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3EC12-76D5-4CB9-B66A-E76138791370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572034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4BA9BC-F2F7-4CA0-8F64-FE337DBC35F8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4106CC-8ABE-4C8A-9BA8-C089CD06A5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11402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4BA9BC-F2F7-4CA0-8F64-FE337DBC35F8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4106CC-8ABE-4C8A-9BA8-C089CD06A5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819431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4BA9BC-F2F7-4CA0-8F64-FE337DBC35F8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4106CC-8ABE-4C8A-9BA8-C089CD06A5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23116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4BA9BC-F2F7-4CA0-8F64-FE337DBC35F8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4106CC-8ABE-4C8A-9BA8-C089CD06A5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777086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4BA9BC-F2F7-4CA0-8F64-FE337DBC35F8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4106CC-8ABE-4C8A-9BA8-C089CD06A5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273083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FEBEB4-EE71-4E87-8E25-D19772B306E4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D8D572-D524-41DB-ABD3-07BE2D36AE86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659745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FEBEB4-EE71-4E87-8E25-D19772B306E4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D8D572-D524-41DB-ABD3-07BE2D36AE86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378479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FEBEB4-EE71-4E87-8E25-D19772B306E4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D8D572-D524-41DB-ABD3-07BE2D36AE86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58599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FEBEB4-EE71-4E87-8E25-D19772B306E4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D8D572-D524-41DB-ABD3-07BE2D36AE86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7160538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FEBEB4-EE71-4E87-8E25-D19772B306E4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D8D572-D524-41DB-ABD3-07BE2D36AE86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3792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A17795-F8BD-41EF-A703-48877084910E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3EC12-76D5-4CB9-B66A-E76138791370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2981811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FEBEB4-EE71-4E87-8E25-D19772B306E4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D8D572-D524-41DB-ABD3-07BE2D36AE86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394892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FEBEB4-EE71-4E87-8E25-D19772B306E4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D8D572-D524-41DB-ABD3-07BE2D36AE86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797969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FEBEB4-EE71-4E87-8E25-D19772B306E4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D8D572-D524-41DB-ABD3-07BE2D36AE86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302788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FEBEB4-EE71-4E87-8E25-D19772B306E4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D8D572-D524-41DB-ABD3-07BE2D36AE86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7207269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FEBEB4-EE71-4E87-8E25-D19772B306E4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D8D572-D524-41DB-ABD3-07BE2D36AE86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4397049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FEBEB4-EE71-4E87-8E25-D19772B306E4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D8D572-D524-41DB-ABD3-07BE2D36AE86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629297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4BA9BC-F2F7-4CA0-8F64-FE337DBC35F8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4106CC-8ABE-4C8A-9BA8-C089CD06A5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046243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4BA9BC-F2F7-4CA0-8F64-FE337DBC35F8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4106CC-8ABE-4C8A-9BA8-C089CD06A5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876800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4BA9BC-F2F7-4CA0-8F64-FE337DBC35F8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4106CC-8ABE-4C8A-9BA8-C089CD06A5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7094177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4BA9BC-F2F7-4CA0-8F64-FE337DBC35F8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4106CC-8ABE-4C8A-9BA8-C089CD06A5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86740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A17795-F8BD-41EF-A703-48877084910E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3EC12-76D5-4CB9-B66A-E76138791370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6315265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4BA9BC-F2F7-4CA0-8F64-FE337DBC35F8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4106CC-8ABE-4C8A-9BA8-C089CD06A5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285627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4BA9BC-F2F7-4CA0-8F64-FE337DBC35F8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4106CC-8ABE-4C8A-9BA8-C089CD06A5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5579211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4BA9BC-F2F7-4CA0-8F64-FE337DBC35F8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4106CC-8ABE-4C8A-9BA8-C089CD06A5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4352354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4BA9BC-F2F7-4CA0-8F64-FE337DBC35F8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4106CC-8ABE-4C8A-9BA8-C089CD06A5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1704610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4BA9BC-F2F7-4CA0-8F64-FE337DBC35F8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4106CC-8ABE-4C8A-9BA8-C089CD06A5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796561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4BA9BC-F2F7-4CA0-8F64-FE337DBC35F8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4106CC-8ABE-4C8A-9BA8-C089CD06A5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50566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4BA9BC-F2F7-4CA0-8F64-FE337DBC35F8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4106CC-8ABE-4C8A-9BA8-C089CD06A5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5251570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A17795-F8BD-41EF-A703-48877084910E}" type="datetimeFigureOut">
              <a:rPr lang="pt-BR" smtClean="0">
                <a:solidFill>
                  <a:prstClr val="black"/>
                </a:solidFill>
              </a:rPr>
              <a:pPr/>
              <a:t>10/07/2014</a:t>
            </a:fld>
            <a:endParaRPr lang="pt-BR">
              <a:solidFill>
                <a:prstClr val="black"/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>
              <a:solidFill>
                <a:prstClr val="black"/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3EC12-76D5-4CB9-B66A-E76138791370}" type="slidenum">
              <a:rPr lang="pt-BR" smtClean="0">
                <a:solidFill>
                  <a:prstClr val="black"/>
                </a:solidFill>
              </a:rPr>
              <a:pPr/>
              <a:t>‹#›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01416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A17795-F8BD-41EF-A703-48877084910E}" type="datetimeFigureOut">
              <a:rPr lang="pt-BR" smtClean="0">
                <a:solidFill>
                  <a:prstClr val="black"/>
                </a:solidFill>
              </a:rPr>
              <a:pPr/>
              <a:t>10/07/2014</a:t>
            </a:fld>
            <a:endParaRPr lang="pt-BR">
              <a:solidFill>
                <a:prstClr val="black"/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>
              <a:solidFill>
                <a:prstClr val="black"/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3EC12-76D5-4CB9-B66A-E76138791370}" type="slidenum">
              <a:rPr lang="pt-BR" smtClean="0">
                <a:solidFill>
                  <a:prstClr val="black"/>
                </a:solidFill>
              </a:rPr>
              <a:pPr/>
              <a:t>‹#›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20344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A17795-F8BD-41EF-A703-48877084910E}" type="datetimeFigureOut">
              <a:rPr lang="pt-BR" smtClean="0">
                <a:solidFill>
                  <a:prstClr val="black"/>
                </a:solidFill>
              </a:rPr>
              <a:pPr/>
              <a:t>10/07/2014</a:t>
            </a:fld>
            <a:endParaRPr lang="pt-BR">
              <a:solidFill>
                <a:prstClr val="black"/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>
              <a:solidFill>
                <a:prstClr val="black"/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3EC12-76D5-4CB9-B66A-E76138791370}" type="slidenum">
              <a:rPr lang="pt-BR" smtClean="0">
                <a:solidFill>
                  <a:prstClr val="black"/>
                </a:solidFill>
              </a:rPr>
              <a:pPr/>
              <a:t>‹#›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818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A17795-F8BD-41EF-A703-48877084910E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3EC12-76D5-4CB9-B66A-E76138791370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6862817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A17795-F8BD-41EF-A703-48877084910E}" type="datetimeFigureOut">
              <a:rPr lang="pt-BR" smtClean="0">
                <a:solidFill>
                  <a:prstClr val="black"/>
                </a:solidFill>
              </a:rPr>
              <a:pPr/>
              <a:t>10/07/2014</a:t>
            </a:fld>
            <a:endParaRPr lang="pt-BR">
              <a:solidFill>
                <a:prstClr val="black"/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>
              <a:solidFill>
                <a:prstClr val="black"/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3EC12-76D5-4CB9-B66A-E76138791370}" type="slidenum">
              <a:rPr lang="pt-BR" smtClean="0">
                <a:solidFill>
                  <a:prstClr val="black"/>
                </a:solidFill>
              </a:rPr>
              <a:pPr/>
              <a:t>‹#›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15265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A17795-F8BD-41EF-A703-48877084910E}" type="datetimeFigureOut">
              <a:rPr lang="pt-BR" smtClean="0">
                <a:solidFill>
                  <a:prstClr val="black"/>
                </a:solidFill>
              </a:rPr>
              <a:pPr/>
              <a:t>10/07/2014</a:t>
            </a:fld>
            <a:endParaRPr lang="pt-BR">
              <a:solidFill>
                <a:prstClr val="black"/>
              </a:solidFill>
            </a:endParaRPr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>
              <a:solidFill>
                <a:prstClr val="black"/>
              </a:solidFill>
            </a:endParaRPr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3EC12-76D5-4CB9-B66A-E76138791370}" type="slidenum">
              <a:rPr lang="pt-BR" smtClean="0">
                <a:solidFill>
                  <a:prstClr val="black"/>
                </a:solidFill>
              </a:rPr>
              <a:pPr/>
              <a:t>‹#›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62817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A17795-F8BD-41EF-A703-48877084910E}" type="datetimeFigureOut">
              <a:rPr lang="pt-BR" smtClean="0">
                <a:solidFill>
                  <a:prstClr val="black"/>
                </a:solidFill>
              </a:rPr>
              <a:pPr/>
              <a:t>10/07/2014</a:t>
            </a:fld>
            <a:endParaRPr lang="pt-BR">
              <a:solidFill>
                <a:prstClr val="black"/>
              </a:solidFill>
            </a:endParaRP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>
              <a:solidFill>
                <a:prstClr val="black"/>
              </a:solidFill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3EC12-76D5-4CB9-B66A-E76138791370}" type="slidenum">
              <a:rPr lang="pt-BR" smtClean="0">
                <a:solidFill>
                  <a:prstClr val="black"/>
                </a:solidFill>
              </a:rPr>
              <a:pPr/>
              <a:t>‹#›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4181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A17795-F8BD-41EF-A703-48877084910E}" type="datetimeFigureOut">
              <a:rPr lang="pt-BR" smtClean="0">
                <a:solidFill>
                  <a:prstClr val="black"/>
                </a:solidFill>
              </a:rPr>
              <a:pPr/>
              <a:t>10/07/2014</a:t>
            </a:fld>
            <a:endParaRPr lang="pt-BR">
              <a:solidFill>
                <a:prstClr val="black"/>
              </a:solidFill>
            </a:endParaRPr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>
              <a:solidFill>
                <a:prstClr val="black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3EC12-76D5-4CB9-B66A-E76138791370}" type="slidenum">
              <a:rPr lang="pt-BR" smtClean="0">
                <a:solidFill>
                  <a:prstClr val="black"/>
                </a:solidFill>
              </a:rPr>
              <a:pPr/>
              <a:t>‹#›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2417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A17795-F8BD-41EF-A703-48877084910E}" type="datetimeFigureOut">
              <a:rPr lang="pt-BR" smtClean="0">
                <a:solidFill>
                  <a:prstClr val="black"/>
                </a:solidFill>
              </a:rPr>
              <a:pPr/>
              <a:t>10/07/2014</a:t>
            </a:fld>
            <a:endParaRPr lang="pt-BR">
              <a:solidFill>
                <a:prstClr val="black"/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>
              <a:solidFill>
                <a:prstClr val="black"/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3EC12-76D5-4CB9-B66A-E76138791370}" type="slidenum">
              <a:rPr lang="pt-BR" smtClean="0">
                <a:solidFill>
                  <a:prstClr val="black"/>
                </a:solidFill>
              </a:rPr>
              <a:pPr/>
              <a:t>‹#›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21639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A17795-F8BD-41EF-A703-48877084910E}" type="datetimeFigureOut">
              <a:rPr lang="pt-BR" smtClean="0">
                <a:solidFill>
                  <a:prstClr val="black"/>
                </a:solidFill>
              </a:rPr>
              <a:pPr/>
              <a:t>10/07/2014</a:t>
            </a:fld>
            <a:endParaRPr lang="pt-BR">
              <a:solidFill>
                <a:prstClr val="black"/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>
              <a:solidFill>
                <a:prstClr val="black"/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3EC12-76D5-4CB9-B66A-E76138791370}" type="slidenum">
              <a:rPr lang="pt-BR" smtClean="0">
                <a:solidFill>
                  <a:prstClr val="black"/>
                </a:solidFill>
              </a:rPr>
              <a:pPr/>
              <a:t>‹#›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80567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A17795-F8BD-41EF-A703-48877084910E}" type="datetimeFigureOut">
              <a:rPr lang="pt-BR" smtClean="0">
                <a:solidFill>
                  <a:prstClr val="black"/>
                </a:solidFill>
              </a:rPr>
              <a:pPr/>
              <a:t>10/07/2014</a:t>
            </a:fld>
            <a:endParaRPr lang="pt-BR">
              <a:solidFill>
                <a:prstClr val="black"/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>
              <a:solidFill>
                <a:prstClr val="black"/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3EC12-76D5-4CB9-B66A-E76138791370}" type="slidenum">
              <a:rPr lang="pt-BR" smtClean="0">
                <a:solidFill>
                  <a:prstClr val="black"/>
                </a:solidFill>
              </a:rPr>
              <a:pPr/>
              <a:t>‹#›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84584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A17795-F8BD-41EF-A703-48877084910E}" type="datetimeFigureOut">
              <a:rPr lang="pt-BR" smtClean="0">
                <a:solidFill>
                  <a:prstClr val="black"/>
                </a:solidFill>
              </a:rPr>
              <a:pPr/>
              <a:t>10/07/2014</a:t>
            </a:fld>
            <a:endParaRPr lang="pt-BR">
              <a:solidFill>
                <a:prstClr val="black"/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>
              <a:solidFill>
                <a:prstClr val="black"/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3EC12-76D5-4CB9-B66A-E76138791370}" type="slidenum">
              <a:rPr lang="pt-BR" smtClean="0">
                <a:solidFill>
                  <a:prstClr val="black"/>
                </a:solidFill>
              </a:rPr>
              <a:pPr/>
              <a:t>‹#›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93707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97942" y="533258"/>
            <a:ext cx="8229600" cy="530116"/>
          </a:xfrm>
          <a:prstGeom prst="rect">
            <a:avLst/>
          </a:prstGeom>
        </p:spPr>
        <p:txBody>
          <a:bodyPr vert="horz"/>
          <a:lstStyle>
            <a:lvl1pPr algn="l">
              <a:defRPr sz="2400" b="1">
                <a:solidFill>
                  <a:srgbClr val="135229"/>
                </a:solidFill>
              </a:defRPr>
            </a:lvl1pPr>
          </a:lstStyle>
          <a:p>
            <a:r>
              <a:rPr lang="pt-BR" noProof="0" smtClean="0"/>
              <a:t>Click to edit Master title style</a:t>
            </a:r>
            <a:endParaRPr lang="pt-BR" noProof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97942" y="993069"/>
            <a:ext cx="8344433" cy="5512153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ts val="2400"/>
              </a:lnSpc>
              <a:spcBef>
                <a:spcPts val="0"/>
              </a:spcBef>
              <a:spcAft>
                <a:spcPts val="600"/>
              </a:spcAft>
              <a:buNone/>
              <a:defRPr sz="1800" b="0">
                <a:solidFill>
                  <a:srgbClr val="595959"/>
                </a:solidFill>
              </a:defRPr>
            </a:lvl1pPr>
            <a:lvl2pPr marL="358775" indent="0">
              <a:lnSpc>
                <a:spcPts val="2400"/>
              </a:lnSpc>
              <a:spcBef>
                <a:spcPts val="0"/>
              </a:spcBef>
              <a:buNone/>
              <a:defRPr sz="1600" b="1">
                <a:solidFill>
                  <a:srgbClr val="595959"/>
                </a:solidFill>
              </a:defRPr>
            </a:lvl2pPr>
            <a:lvl3pPr marL="358775" indent="0">
              <a:lnSpc>
                <a:spcPts val="2400"/>
              </a:lnSpc>
              <a:spcBef>
                <a:spcPts val="0"/>
              </a:spcBef>
              <a:buNone/>
              <a:defRPr sz="1600">
                <a:solidFill>
                  <a:srgbClr val="155D18"/>
                </a:solidFill>
              </a:defRPr>
            </a:lvl3pPr>
            <a:lvl4pPr marL="358775" indent="0">
              <a:lnSpc>
                <a:spcPts val="2400"/>
              </a:lnSpc>
              <a:spcBef>
                <a:spcPts val="0"/>
              </a:spcBef>
              <a:buNone/>
              <a:defRPr sz="1200" b="1">
                <a:solidFill>
                  <a:srgbClr val="595959"/>
                </a:solidFill>
              </a:defRPr>
            </a:lvl4pPr>
            <a:lvl5pPr marL="358775" indent="0">
              <a:lnSpc>
                <a:spcPts val="2400"/>
              </a:lnSpc>
              <a:spcBef>
                <a:spcPts val="0"/>
              </a:spcBef>
              <a:buNone/>
              <a:defRPr sz="1200">
                <a:solidFill>
                  <a:srgbClr val="155D18"/>
                </a:solidFill>
              </a:defRPr>
            </a:lvl5pPr>
          </a:lstStyle>
          <a:p>
            <a:pPr lvl="0"/>
            <a:r>
              <a:rPr lang="pt-BR" noProof="0" dirty="0" smtClean="0"/>
              <a:t>Click </a:t>
            </a:r>
            <a:r>
              <a:rPr lang="pt-BR" noProof="0" dirty="0" err="1" smtClean="0"/>
              <a:t>to</a:t>
            </a:r>
            <a:r>
              <a:rPr lang="pt-BR" noProof="0" dirty="0" smtClean="0"/>
              <a:t> </a:t>
            </a:r>
            <a:r>
              <a:rPr lang="pt-BR" noProof="0" dirty="0" err="1" smtClean="0"/>
              <a:t>edit</a:t>
            </a:r>
            <a:r>
              <a:rPr lang="pt-BR" noProof="0" dirty="0" smtClean="0"/>
              <a:t> Master </a:t>
            </a:r>
            <a:r>
              <a:rPr lang="pt-BR" noProof="0" dirty="0" err="1" smtClean="0"/>
              <a:t>text</a:t>
            </a:r>
            <a:r>
              <a:rPr lang="pt-BR" noProof="0" dirty="0" smtClean="0"/>
              <a:t> </a:t>
            </a:r>
            <a:r>
              <a:rPr lang="pt-BR" noProof="0" dirty="0" err="1" smtClean="0"/>
              <a:t>styles</a:t>
            </a:r>
            <a:endParaRPr lang="pt-BR" noProof="0" dirty="0" smtClean="0"/>
          </a:p>
          <a:p>
            <a:pPr lvl="1"/>
            <a:r>
              <a:rPr lang="pt-BR" noProof="0" dirty="0" err="1" smtClean="0"/>
              <a:t>Second</a:t>
            </a:r>
            <a:r>
              <a:rPr lang="pt-BR" noProof="0" dirty="0" smtClean="0"/>
              <a:t> </a:t>
            </a:r>
            <a:r>
              <a:rPr lang="pt-BR" noProof="0" dirty="0" err="1" smtClean="0"/>
              <a:t>level</a:t>
            </a:r>
            <a:endParaRPr lang="pt-BR" noProof="0" dirty="0" smtClean="0"/>
          </a:p>
          <a:p>
            <a:pPr lvl="2"/>
            <a:r>
              <a:rPr lang="pt-BR" noProof="0" dirty="0" err="1" smtClean="0"/>
              <a:t>Third</a:t>
            </a:r>
            <a:r>
              <a:rPr lang="pt-BR" noProof="0" dirty="0" smtClean="0"/>
              <a:t> </a:t>
            </a:r>
            <a:r>
              <a:rPr lang="pt-BR" noProof="0" dirty="0" err="1" smtClean="0"/>
              <a:t>level</a:t>
            </a:r>
            <a:endParaRPr lang="pt-BR" noProof="0" dirty="0" smtClean="0"/>
          </a:p>
          <a:p>
            <a:pPr lvl="3"/>
            <a:r>
              <a:rPr lang="pt-BR" noProof="0" dirty="0" err="1" smtClean="0"/>
              <a:t>Fourth</a:t>
            </a:r>
            <a:r>
              <a:rPr lang="pt-BR" noProof="0" dirty="0" smtClean="0"/>
              <a:t> </a:t>
            </a:r>
            <a:r>
              <a:rPr lang="pt-BR" noProof="0" dirty="0" err="1" smtClean="0"/>
              <a:t>level</a:t>
            </a:r>
            <a:endParaRPr lang="pt-BR" noProof="0" dirty="0" smtClean="0"/>
          </a:p>
          <a:p>
            <a:pPr lvl="4"/>
            <a:r>
              <a:rPr lang="pt-BR" noProof="0" dirty="0" err="1" smtClean="0"/>
              <a:t>Fifth</a:t>
            </a:r>
            <a:r>
              <a:rPr lang="pt-BR" noProof="0" dirty="0" smtClean="0"/>
              <a:t> </a:t>
            </a:r>
            <a:r>
              <a:rPr lang="pt-BR" noProof="0" dirty="0" err="1" smtClean="0"/>
              <a:t>level</a:t>
            </a:r>
            <a:endParaRPr lang="pt-BR" noProof="0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242888" y="214313"/>
            <a:ext cx="8599487" cy="31894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600" b="0">
                <a:solidFill>
                  <a:srgbClr val="135229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pt-BR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96818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A17795-F8BD-41EF-A703-48877084910E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3EC12-76D5-4CB9-B66A-E76138791370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72418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A17795-F8BD-41EF-A703-48877084910E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3EC12-76D5-4CB9-B66A-E76138791370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14241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A17795-F8BD-41EF-A703-48877084910E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3EC12-76D5-4CB9-B66A-E76138791370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71216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A17795-F8BD-41EF-A703-48877084910E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3EC12-76D5-4CB9-B66A-E76138791370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94805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536" y="6322020"/>
            <a:ext cx="921627" cy="4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aixaDeTexto 45"/>
          <p:cNvSpPr txBox="1"/>
          <p:nvPr userDrawn="1"/>
        </p:nvSpPr>
        <p:spPr>
          <a:xfrm>
            <a:off x="5755236" y="6374378"/>
            <a:ext cx="1769092" cy="46290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1000" b="1" i="0" baseline="0" dirty="0">
                <a:latin typeface="+mj-lt"/>
                <a:cs typeface="Arial" pitchFamily="34" charset="0"/>
              </a:rPr>
              <a:t>SECRETARIA DE ESTADO </a:t>
            </a:r>
            <a:endParaRPr lang="pt-BR" sz="1000" b="1" i="0" baseline="0" dirty="0" smtClean="0">
              <a:latin typeface="+mj-lt"/>
              <a:cs typeface="Arial" pitchFamily="34" charset="0"/>
            </a:endParaRPr>
          </a:p>
          <a:p>
            <a:pPr algn="r"/>
            <a:r>
              <a:rPr lang="pt-BR" sz="1000" b="1" i="0" baseline="0" dirty="0" smtClean="0">
                <a:latin typeface="+mj-lt"/>
                <a:cs typeface="Arial" pitchFamily="34" charset="0"/>
              </a:rPr>
              <a:t>DA FAZENDA</a:t>
            </a:r>
            <a:endParaRPr lang="pt-BR" sz="1000" b="1" i="0" baseline="0" dirty="0">
              <a:latin typeface="+mj-lt"/>
              <a:cs typeface="Arial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120" y="6583312"/>
            <a:ext cx="5040000" cy="137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376" y="692696"/>
            <a:ext cx="792000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0068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85" r:id="rId1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84" y="-2306"/>
            <a:ext cx="9160884" cy="68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Arredondar Retângulo no Mesmo Canto Lateral 7"/>
          <p:cNvSpPr/>
          <p:nvPr userDrawn="1"/>
        </p:nvSpPr>
        <p:spPr>
          <a:xfrm>
            <a:off x="539552" y="594562"/>
            <a:ext cx="5760640" cy="6237312"/>
          </a:xfrm>
          <a:prstGeom prst="round2SameRect">
            <a:avLst/>
          </a:prstGeom>
          <a:solidFill>
            <a:schemeClr val="bg1">
              <a:alpha val="66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9" name="Picture 6" descr="\\ati-server\Público\INDG\3. ROP 2010\11 - Arquivos de apoio\Brasao Alagoas.png"/>
          <p:cNvPicPr>
            <a:picLocks noChangeAspect="1" noChangeArrowheads="1"/>
          </p:cNvPicPr>
          <p:nvPr userDrawn="1"/>
        </p:nvPicPr>
        <p:blipFill>
          <a:blip r:embed="rId1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441919"/>
            <a:ext cx="1795462" cy="198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0533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4432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84" y="-2306"/>
            <a:ext cx="9160884" cy="68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5044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536" y="6322020"/>
            <a:ext cx="921627" cy="4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aixaDeTexto 45"/>
          <p:cNvSpPr txBox="1"/>
          <p:nvPr userDrawn="1"/>
        </p:nvSpPr>
        <p:spPr>
          <a:xfrm>
            <a:off x="5755236" y="6374378"/>
            <a:ext cx="1769092" cy="46290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1000" b="1" dirty="0">
                <a:solidFill>
                  <a:prstClr val="black"/>
                </a:solidFill>
                <a:cs typeface="Arial" pitchFamily="34" charset="0"/>
              </a:rPr>
              <a:t>SECRETARIA DE ESTADO </a:t>
            </a:r>
            <a:endParaRPr lang="pt-BR" sz="1000" b="1" dirty="0" smtClean="0">
              <a:solidFill>
                <a:prstClr val="black"/>
              </a:solidFill>
              <a:cs typeface="Arial" pitchFamily="34" charset="0"/>
            </a:endParaRPr>
          </a:p>
          <a:p>
            <a:pPr algn="r"/>
            <a:r>
              <a:rPr lang="pt-BR" sz="1000" b="1" dirty="0" smtClean="0">
                <a:solidFill>
                  <a:prstClr val="black"/>
                </a:solidFill>
                <a:cs typeface="Arial" pitchFamily="34" charset="0"/>
              </a:rPr>
              <a:t>DA FAZENDA</a:t>
            </a:r>
            <a:endParaRPr lang="pt-BR" sz="1000" b="1" dirty="0">
              <a:solidFill>
                <a:prstClr val="black"/>
              </a:solidFill>
              <a:cs typeface="Arial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120" y="6583312"/>
            <a:ext cx="5040000" cy="137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376" y="692696"/>
            <a:ext cx="792000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0068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3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700808"/>
            <a:ext cx="215070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1547664" y="3748970"/>
            <a:ext cx="3600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+mj-ea"/>
                <a:cs typeface="Arial"/>
              </a:rPr>
              <a:t>Secretaria de Estado da Fazenda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1692048" y="4429561"/>
            <a:ext cx="331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+mj-ea"/>
                <a:cs typeface="Arial"/>
              </a:rPr>
              <a:t>Reunião de </a:t>
            </a:r>
            <a:r>
              <a:rPr lang="pt-BR" sz="2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+mj-ea"/>
                <a:cs typeface="Arial"/>
              </a:rPr>
              <a:t>Acompanhamento Mensal de Resultados e Análises de Desvios</a:t>
            </a:r>
            <a:endParaRPr lang="pt-BR" sz="2000" i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ea typeface="+mj-ea"/>
              <a:cs typeface="Arial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1692048" y="5765194"/>
            <a:ext cx="331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+mj-ea"/>
                <a:cs typeface="Arial"/>
              </a:rPr>
              <a:t>Resultados ABRIL/2013</a:t>
            </a:r>
            <a:endParaRPr lang="pt-BR" sz="2000" i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ea typeface="+mj-ea"/>
              <a:cs typeface="Arial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1187624" y="6453336"/>
            <a:ext cx="44549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+mj-ea"/>
                <a:cs typeface="Arial"/>
              </a:rPr>
              <a:t>Maceió, 21 de maio de 2013.</a:t>
            </a:r>
            <a:endParaRPr lang="pt-BR" sz="1400" i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ea typeface="+mj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33439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577809" y="306596"/>
            <a:ext cx="8229600" cy="5301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Tratamento do Desvio</a:t>
            </a:r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5950830"/>
              </p:ext>
            </p:extLst>
          </p:nvPr>
        </p:nvGraphicFramePr>
        <p:xfrm>
          <a:off x="561750" y="1093718"/>
          <a:ext cx="7992543" cy="1497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2368"/>
                <a:gridCol w="2232248"/>
                <a:gridCol w="1584176"/>
                <a:gridCol w="863751"/>
              </a:tblGrid>
              <a:tr h="430634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CAUSA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AÇÃO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RESPONSÁVEL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PRAZO</a:t>
                      </a:r>
                      <a:endParaRPr lang="pt-BR" dirty="0"/>
                    </a:p>
                  </a:txBody>
                  <a:tcPr anchor="ctr"/>
                </a:tc>
              </a:tr>
              <a:tr h="891185">
                <a:tc>
                  <a:txBody>
                    <a:bodyPr/>
                    <a:lstStyle/>
                    <a:p>
                      <a:pPr algn="l"/>
                      <a:r>
                        <a:rPr lang="pt-BR" sz="1600" dirty="0" smtClean="0"/>
                        <a:t>Compensação do ICMS</a:t>
                      </a:r>
                      <a:r>
                        <a:rPr lang="pt-BR" sz="1600" baseline="0" dirty="0" smtClean="0"/>
                        <a:t> antecipado sobre o álcool hidratado  com créditos fiscais acumulados, conf. legislação vigente.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7200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Fazer apuração</a:t>
                      </a:r>
                      <a:r>
                        <a:rPr lang="pt-BR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da legitimidade dos créditos acumulados</a:t>
                      </a:r>
                      <a:endParaRPr lang="pt-BR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Fabiano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21/06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CaixaDeTexto 3"/>
          <p:cNvSpPr txBox="1"/>
          <p:nvPr/>
        </p:nvSpPr>
        <p:spPr>
          <a:xfrm>
            <a:off x="539552" y="6381328"/>
            <a:ext cx="38164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 smtClean="0"/>
              <a:t>Fonte: Modus R3G Sucroalcooleiro</a:t>
            </a:r>
            <a:endParaRPr lang="pt-BR" sz="1000" dirty="0"/>
          </a:p>
        </p:txBody>
      </p:sp>
      <p:sp>
        <p:nvSpPr>
          <p:cNvPr id="8" name="CaixaDeTexto 7"/>
          <p:cNvSpPr txBox="1"/>
          <p:nvPr/>
        </p:nvSpPr>
        <p:spPr>
          <a:xfrm>
            <a:off x="539552" y="2924944"/>
            <a:ext cx="4239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Nota: Relatório 3 Gerações não elaborado.</a:t>
            </a:r>
            <a:endParaRPr lang="pt-BR" b="1" dirty="0"/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958617"/>
              </p:ext>
            </p:extLst>
          </p:nvPr>
        </p:nvGraphicFramePr>
        <p:xfrm>
          <a:off x="539553" y="4365104"/>
          <a:ext cx="8352927" cy="112531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784309"/>
                <a:gridCol w="2784309"/>
                <a:gridCol w="2784309"/>
              </a:tblGrid>
              <a:tr h="24856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CONTRAMEDIDA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RESPONSÁVEL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PRAZO</a:t>
                      </a:r>
                      <a:endParaRPr lang="pt-BR" dirty="0"/>
                    </a:p>
                  </a:txBody>
                  <a:tcPr/>
                </a:tc>
              </a:tr>
              <a:tr h="759552">
                <a:tc>
                  <a:txBody>
                    <a:bodyPr/>
                    <a:lstStyle/>
                    <a:p>
                      <a:pPr algn="l"/>
                      <a:r>
                        <a:rPr lang="pt-BR" dirty="0" smtClean="0"/>
                        <a:t>Preencher Relatório 3</a:t>
                      </a:r>
                      <a:r>
                        <a:rPr lang="pt-BR" baseline="0" dirty="0" smtClean="0"/>
                        <a:t> Gerações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Fabiano Vasconcelos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22/05/2013</a:t>
                      </a:r>
                      <a:endParaRPr lang="pt-BR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699200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49612" t="34965" r="4320" b="11171"/>
          <a:stretch>
            <a:fillRect/>
          </a:stretch>
        </p:blipFill>
        <p:spPr bwMode="auto">
          <a:xfrm>
            <a:off x="1123579" y="1125304"/>
            <a:ext cx="6896842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577809" y="306596"/>
            <a:ext cx="8229600" cy="5301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Status do Plano de Ação - Sucroalcooleiro</a:t>
            </a:r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526488" y="6368265"/>
            <a:ext cx="48375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 smtClean="0"/>
              <a:t>Fonte: Plano de Ação do Segmento – </a:t>
            </a:r>
            <a:r>
              <a:rPr lang="pt-BR" sz="1100" dirty="0" err="1" smtClean="0"/>
              <a:t>Modus</a:t>
            </a:r>
            <a:r>
              <a:rPr lang="pt-BR" sz="1100" dirty="0" smtClean="0"/>
              <a:t> em 20/05/2013</a:t>
            </a:r>
            <a:endParaRPr lang="pt-BR" sz="1100" dirty="0"/>
          </a:p>
        </p:txBody>
      </p:sp>
      <p:sp>
        <p:nvSpPr>
          <p:cNvPr id="19" name="Retângulo 18"/>
          <p:cNvSpPr/>
          <p:nvPr/>
        </p:nvSpPr>
        <p:spPr>
          <a:xfrm>
            <a:off x="1187624" y="5805304"/>
            <a:ext cx="6588000" cy="36000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7164288" y="1700808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45%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7164288" y="2555612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13%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7164288" y="320368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39%</a:t>
            </a:r>
            <a:endParaRPr lang="pt-BR" dirty="0"/>
          </a:p>
        </p:txBody>
      </p:sp>
      <p:sp>
        <p:nvSpPr>
          <p:cNvPr id="13" name="Texto Explicativo 1 (Ênfase) 12"/>
          <p:cNvSpPr/>
          <p:nvPr/>
        </p:nvSpPr>
        <p:spPr>
          <a:xfrm>
            <a:off x="8244408" y="2204896"/>
            <a:ext cx="468000" cy="288000"/>
          </a:xfrm>
          <a:prstGeom prst="accentCallout1">
            <a:avLst>
              <a:gd name="adj1" fmla="val 51966"/>
              <a:gd name="adj2" fmla="val -9959"/>
              <a:gd name="adj3" fmla="val 108028"/>
              <a:gd name="adj4" fmla="val -79611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>3%</a:t>
            </a:r>
            <a:endParaRPr lang="pt-B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84382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251361"/>
              </p:ext>
            </p:extLst>
          </p:nvPr>
        </p:nvGraphicFramePr>
        <p:xfrm>
          <a:off x="611905" y="1328152"/>
          <a:ext cx="7992543" cy="42465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095"/>
                <a:gridCol w="1800200"/>
                <a:gridCol w="1296144"/>
                <a:gridCol w="936104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AÇÃO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RESPONSÁVEL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PRAZO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STATUS</a:t>
                      </a:r>
                      <a:endParaRPr lang="pt-BR" sz="1600" dirty="0"/>
                    </a:p>
                  </a:txBody>
                  <a:tcPr anchor="ctr"/>
                </a:tc>
              </a:tr>
              <a:tr h="888856">
                <a:tc>
                  <a:txBody>
                    <a:bodyPr/>
                    <a:lstStyle/>
                    <a:p>
                      <a:pPr algn="just"/>
                      <a:r>
                        <a:rPr lang="pt-BR" sz="1600" dirty="0" smtClean="0"/>
                        <a:t>Padronizar</a:t>
                      </a:r>
                      <a:r>
                        <a:rPr lang="pt-BR" sz="1600" baseline="0" dirty="0" smtClean="0"/>
                        <a:t> análise</a:t>
                      </a:r>
                      <a:r>
                        <a:rPr lang="pt-BR" sz="1600" dirty="0" smtClean="0"/>
                        <a:t> de verificação de indícios de crédito presumido indevido e inserir no POP do Monitoramento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Fabiano Vasconcelos</a:t>
                      </a:r>
                      <a:endParaRPr lang="pt-BR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05/04/2013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Webdings" pitchFamily="18" charset="2"/>
                        </a:rPr>
                        <a:t>n</a:t>
                      </a:r>
                    </a:p>
                  </a:txBody>
                  <a:tcPr anchor="ctr"/>
                </a:tc>
              </a:tr>
              <a:tr h="888856">
                <a:tc>
                  <a:txBody>
                    <a:bodyPr/>
                    <a:lstStyle/>
                    <a:p>
                      <a:pPr algn="just"/>
                      <a:r>
                        <a:rPr lang="pt-BR" sz="1600" dirty="0" smtClean="0"/>
                        <a:t>Preencher relatório de oportunidades com contribuintes</a:t>
                      </a:r>
                      <a:r>
                        <a:rPr lang="pt-BR" sz="1600" baseline="0" dirty="0" smtClean="0"/>
                        <a:t> identificados na verificação de crédito presumido indevido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Fabiano Vasconcelos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 smtClean="0"/>
                        <a:t>18/04/2013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Webdings" pitchFamily="18" charset="2"/>
                        </a:rPr>
                        <a:t>n</a:t>
                      </a:r>
                    </a:p>
                  </a:txBody>
                  <a:tcPr anchor="ctr"/>
                </a:tc>
              </a:tr>
              <a:tr h="888856">
                <a:tc>
                  <a:txBody>
                    <a:bodyPr/>
                    <a:lstStyle/>
                    <a:p>
                      <a:pPr algn="just"/>
                      <a:r>
                        <a:rPr lang="pt-BR" sz="1600" dirty="0" smtClean="0"/>
                        <a:t>Detalhar análise dos contribuintes priorizados (</a:t>
                      </a:r>
                      <a:r>
                        <a:rPr lang="pt-BR" sz="1600" dirty="0" err="1" smtClean="0"/>
                        <a:t>DusDDDnnc</a:t>
                      </a:r>
                      <a:r>
                        <a:rPr lang="pt-BR" sz="1600" dirty="0" smtClean="0"/>
                        <a:t>;</a:t>
                      </a:r>
                      <a:r>
                        <a:rPr lang="pt-BR" sz="1600" baseline="0" dirty="0" smtClean="0"/>
                        <a:t> </a:t>
                      </a:r>
                      <a:r>
                        <a:rPr lang="pt-BR" sz="1600" baseline="0" dirty="0" err="1" smtClean="0"/>
                        <a:t>DusDDheul</a:t>
                      </a:r>
                      <a:r>
                        <a:rPr lang="pt-BR" sz="1600" baseline="0" dirty="0" smtClean="0"/>
                        <a:t>) </a:t>
                      </a:r>
                      <a:r>
                        <a:rPr lang="pt-BR" sz="1600" dirty="0" smtClean="0"/>
                        <a:t>da CNAE Fabricação de açúcar em bruto e atualizar valores. Oportunidade: R$ 426,7 mil.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Fabiano Vasconcelos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28/02/2013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Webdings" pitchFamily="18" charset="2"/>
                        </a:rPr>
                        <a:t>n</a:t>
                      </a:r>
                    </a:p>
                  </a:txBody>
                  <a:tcPr anchor="ctr"/>
                </a:tc>
              </a:tr>
              <a:tr h="888856">
                <a:tc>
                  <a:txBody>
                    <a:bodyPr/>
                    <a:lstStyle/>
                    <a:p>
                      <a:pPr algn="just"/>
                      <a:r>
                        <a:rPr lang="pt-BR" sz="1600" dirty="0" smtClean="0"/>
                        <a:t>Detalhar análise do</a:t>
                      </a:r>
                      <a:r>
                        <a:rPr lang="pt-BR" sz="1600" baseline="0" dirty="0" smtClean="0"/>
                        <a:t> </a:t>
                      </a:r>
                      <a:r>
                        <a:rPr lang="pt-BR" sz="1600" dirty="0" smtClean="0"/>
                        <a:t>contribuinte priorizado</a:t>
                      </a:r>
                      <a:r>
                        <a:rPr lang="pt-BR" sz="1600" baseline="0" dirty="0" smtClean="0"/>
                        <a:t> </a:t>
                      </a:r>
                      <a:r>
                        <a:rPr lang="pt-BR" sz="1600" dirty="0" smtClean="0"/>
                        <a:t>(</a:t>
                      </a:r>
                      <a:r>
                        <a:rPr lang="pt-BR" sz="1600" dirty="0" err="1" smtClean="0"/>
                        <a:t>DusDDthhh</a:t>
                      </a:r>
                      <a:r>
                        <a:rPr lang="pt-BR" sz="1600" dirty="0" smtClean="0"/>
                        <a:t>) da CNAE Fabricação de açúcar em bruto e atualizar valores. Oportunidade R$ 127,4 mil.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Fabiano Vasconcelos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29/03/2013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Webdings" pitchFamily="18" charset="2"/>
                        </a:rPr>
                        <a:t>n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577809" y="306596"/>
            <a:ext cx="8229600" cy="5301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Status do Plano de Ação - Sucroalcooleiro</a:t>
            </a:r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526488" y="6335742"/>
            <a:ext cx="48375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 smtClean="0"/>
              <a:t>Fonte: Plano de Ação do Segmento – </a:t>
            </a:r>
            <a:r>
              <a:rPr lang="pt-BR" sz="1100" dirty="0" err="1" smtClean="0"/>
              <a:t>Modus</a:t>
            </a:r>
            <a:r>
              <a:rPr lang="pt-BR" sz="1100" dirty="0" smtClean="0"/>
              <a:t> em 20/05/2013</a:t>
            </a:r>
            <a:endParaRPr lang="pt-BR" sz="1100" dirty="0"/>
          </a:p>
        </p:txBody>
      </p:sp>
      <p:sp>
        <p:nvSpPr>
          <p:cNvPr id="10" name="CaixaDeTexto 9"/>
          <p:cNvSpPr txBox="1"/>
          <p:nvPr/>
        </p:nvSpPr>
        <p:spPr>
          <a:xfrm>
            <a:off x="546589" y="836712"/>
            <a:ext cx="4752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Principais Ações Atrasadas: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1684382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8864" y="306596"/>
            <a:ext cx="8229600" cy="5301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Segmento – Comunicação</a:t>
            </a:r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467544" y="836712"/>
            <a:ext cx="8280920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pt-BR" dirty="0" smtClean="0"/>
              <a:t>A arrecadação de ICMS do segmento Comunicação apresentou um desvio negativo em relação à meta de 11,7 % (R$ 2,3 milhão) no mês de abril/13. </a:t>
            </a:r>
            <a:endParaRPr lang="pt-BR" dirty="0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886271" y="5013176"/>
            <a:ext cx="10214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b="1" dirty="0" smtClean="0">
                <a:latin typeface="Arial" pitchFamily="34" charset="0"/>
                <a:cs typeface="Arial" pitchFamily="34" charset="0"/>
              </a:rPr>
              <a:t>(R$ Milhões)</a:t>
            </a:r>
            <a:endParaRPr lang="pt-B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539552" y="6389600"/>
            <a:ext cx="31683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 smtClean="0"/>
              <a:t>Fonte: Menu de Gestão – Sistema Gestor </a:t>
            </a:r>
            <a:endParaRPr lang="pt-BR" sz="1000" dirty="0"/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153" y="4833176"/>
            <a:ext cx="5364000" cy="1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7945855"/>
              </p:ext>
            </p:extLst>
          </p:nvPr>
        </p:nvGraphicFramePr>
        <p:xfrm>
          <a:off x="611560" y="5274786"/>
          <a:ext cx="8051800" cy="1034534"/>
        </p:xfrm>
        <a:graphic>
          <a:graphicData uri="http://schemas.openxmlformats.org/drawingml/2006/table">
            <a:tbl>
              <a:tblPr/>
              <a:tblGrid>
                <a:gridCol w="736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jan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fev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mar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abr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mai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jun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jul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ago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set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out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nov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dez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Previsto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21,3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18,9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20,7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19,5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20,4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20,3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19,9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21,1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20,9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21,3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22,0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24,2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Realizado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19,9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15,4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19,7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17,2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Desvio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-1,4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-3,6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-1,1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-2,3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909"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Farol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Webdings" pitchFamily="18" charset="2"/>
                        </a:rPr>
                        <a:t> </a:t>
                      </a:r>
                      <a:r>
                        <a:rPr lang="pt-BR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Webdings" pitchFamily="18" charset="2"/>
                        </a:rPr>
                        <a:t>n</a:t>
                      </a:r>
                      <a:endParaRPr lang="pt-BR" sz="1000" b="1" i="0" u="none" strike="noStrike" dirty="0">
                        <a:solidFill>
                          <a:srgbClr val="C00000"/>
                        </a:solidFill>
                        <a:effectLst/>
                        <a:latin typeface="Webdings" pitchFamily="18" charset="2"/>
                      </a:endParaRP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Webdings" pitchFamily="18" charset="2"/>
                        </a:rPr>
                        <a:t>n</a:t>
                      </a:r>
                      <a:endParaRPr lang="pt-BR" sz="1000" b="1" i="0" u="none" strike="noStrike" dirty="0">
                        <a:solidFill>
                          <a:srgbClr val="C00000"/>
                        </a:solidFill>
                        <a:effectLst/>
                        <a:latin typeface="Webdings" pitchFamily="18" charset="2"/>
                      </a:endParaRP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Webdings" pitchFamily="18" charset="2"/>
                        </a:rPr>
                        <a:t>n</a:t>
                      </a:r>
                      <a:endParaRPr lang="pt-BR" sz="1000" b="1" i="0" u="none" strike="noStrike" dirty="0">
                        <a:solidFill>
                          <a:srgbClr val="C00000"/>
                        </a:solidFill>
                        <a:effectLst/>
                        <a:latin typeface="Webdings" pitchFamily="18" charset="2"/>
                      </a:endParaRP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Webdings" pitchFamily="18" charset="2"/>
                        </a:rPr>
                        <a:t>n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print"/>
          <a:srcRect l="15057" t="31185" r="6982" b="17786"/>
          <a:stretch>
            <a:fillRect/>
          </a:stretch>
        </p:blipFill>
        <p:spPr bwMode="auto">
          <a:xfrm>
            <a:off x="612000" y="1557152"/>
            <a:ext cx="7920000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aixaDeTexto 11"/>
          <p:cNvSpPr txBox="1"/>
          <p:nvPr/>
        </p:nvSpPr>
        <p:spPr>
          <a:xfrm rot="16200000">
            <a:off x="199422" y="3045987"/>
            <a:ext cx="3658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b="1" dirty="0" smtClean="0">
                <a:latin typeface="Arial" pitchFamily="34" charset="0"/>
                <a:cs typeface="Arial" pitchFamily="34" charset="0"/>
              </a:rPr>
              <a:t>R$</a:t>
            </a:r>
            <a:endParaRPr lang="pt-BR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087169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8864" y="306596"/>
            <a:ext cx="8229600" cy="5301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Segmento – Comunicação</a:t>
            </a:r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467544" y="836712"/>
            <a:ext cx="8280920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pt-BR" dirty="0" smtClean="0"/>
              <a:t>No acumulado janeiro a abril, a arrecadação ICMS do segmento Comunicação apresentou um desvio negativo em relação à meta de 10,3% (R$ 8,3 milhões).</a:t>
            </a:r>
            <a:endParaRPr lang="pt-BR" dirty="0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886271" y="5013176"/>
            <a:ext cx="10214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b="1" dirty="0" smtClean="0">
                <a:latin typeface="Arial" pitchFamily="34" charset="0"/>
                <a:cs typeface="Arial" pitchFamily="34" charset="0"/>
              </a:rPr>
              <a:t>(R$ Milhões)</a:t>
            </a:r>
            <a:endParaRPr lang="pt-B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539552" y="6389600"/>
            <a:ext cx="31683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 smtClean="0"/>
              <a:t>Fonte: Menu de Gestão – Sistema Gestor </a:t>
            </a:r>
            <a:endParaRPr lang="pt-BR" sz="1000" dirty="0"/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153" y="4833176"/>
            <a:ext cx="5364000" cy="1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7686993"/>
              </p:ext>
            </p:extLst>
          </p:nvPr>
        </p:nvGraphicFramePr>
        <p:xfrm>
          <a:off x="323528" y="5262571"/>
          <a:ext cx="8405266" cy="1044000"/>
        </p:xfrm>
        <a:graphic>
          <a:graphicData uri="http://schemas.openxmlformats.org/drawingml/2006/table">
            <a:tbl>
              <a:tblPr/>
              <a:tblGrid>
                <a:gridCol w="1525378"/>
                <a:gridCol w="573324"/>
                <a:gridCol w="573324"/>
                <a:gridCol w="573324"/>
                <a:gridCol w="573324"/>
                <a:gridCol w="573324"/>
                <a:gridCol w="573324"/>
                <a:gridCol w="573324"/>
                <a:gridCol w="573324"/>
                <a:gridCol w="573324"/>
                <a:gridCol w="573324"/>
                <a:gridCol w="573324"/>
                <a:gridCol w="573324"/>
              </a:tblGrid>
              <a:tr h="20880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jan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fev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mar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abr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mai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jun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jul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ago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set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out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nov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dez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08800"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Previsto Acumulado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21,3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40,2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60,9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80,4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100,8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121,1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141,0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162,1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183,0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204,3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226,3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250,5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00"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Realizado Acumulado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19,9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35,2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54,9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72,1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00"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Desvio Acumulado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-1,4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-5,0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-6,0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-8,3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00"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Farol Acumulado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Webdings" pitchFamily="18" charset="2"/>
                        </a:rPr>
                        <a:t> </a:t>
                      </a:r>
                      <a:r>
                        <a:rPr lang="pt-BR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Webdings" pitchFamily="18" charset="2"/>
                        </a:rPr>
                        <a:t>n</a:t>
                      </a:r>
                      <a:endParaRPr lang="pt-BR" sz="1000" b="1" i="0" u="none" strike="noStrike" dirty="0">
                        <a:solidFill>
                          <a:srgbClr val="C00000"/>
                        </a:solidFill>
                        <a:effectLst/>
                        <a:latin typeface="Webdings" pitchFamily="18" charset="2"/>
                      </a:endParaRP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Webdings" pitchFamily="18" charset="2"/>
                        </a:rPr>
                        <a:t>n</a:t>
                      </a:r>
                      <a:endParaRPr lang="pt-BR" sz="1000" b="1" i="0" u="none" strike="noStrike" dirty="0">
                        <a:solidFill>
                          <a:srgbClr val="C00000"/>
                        </a:solidFill>
                        <a:effectLst/>
                        <a:latin typeface="Webdings" pitchFamily="18" charset="2"/>
                      </a:endParaRP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Webdings" pitchFamily="18" charset="2"/>
                        </a:rPr>
                        <a:t>n</a:t>
                      </a:r>
                      <a:r>
                        <a:rPr lang="pt-BR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Webdings" pitchFamily="18" charset="2"/>
                        </a:rPr>
                        <a:t> 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Webdings" pitchFamily="18" charset="2"/>
                        </a:rPr>
                        <a:t>n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 cstate="print"/>
          <a:srcRect l="15647" t="31185" r="6982" b="17786"/>
          <a:stretch>
            <a:fillRect/>
          </a:stretch>
        </p:blipFill>
        <p:spPr bwMode="auto">
          <a:xfrm>
            <a:off x="642000" y="1556792"/>
            <a:ext cx="7860000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aixaDeTexto 11"/>
          <p:cNvSpPr txBox="1"/>
          <p:nvPr/>
        </p:nvSpPr>
        <p:spPr>
          <a:xfrm rot="16200000">
            <a:off x="199422" y="3045987"/>
            <a:ext cx="3658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b="1" dirty="0" smtClean="0">
                <a:latin typeface="Arial" pitchFamily="34" charset="0"/>
                <a:cs typeface="Arial" pitchFamily="34" charset="0"/>
              </a:rPr>
              <a:t>R$</a:t>
            </a:r>
            <a:endParaRPr lang="pt-BR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414151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577809" y="306596"/>
            <a:ext cx="8229600" cy="5301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Tratamento do Desvio</a:t>
            </a:r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4145569"/>
              </p:ext>
            </p:extLst>
          </p:nvPr>
        </p:nvGraphicFramePr>
        <p:xfrm>
          <a:off x="552431" y="1237329"/>
          <a:ext cx="7992543" cy="26644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4"/>
                <a:gridCol w="2232248"/>
                <a:gridCol w="1727162"/>
                <a:gridCol w="1296829"/>
              </a:tblGrid>
              <a:tr h="530863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CAUSA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AÇÃO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RESPONSÁVEL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PRAZO</a:t>
                      </a:r>
                      <a:endParaRPr lang="pt-BR" dirty="0"/>
                    </a:p>
                  </a:txBody>
                  <a:tcPr anchor="ctr"/>
                </a:tc>
              </a:tr>
              <a:tr h="891185">
                <a:tc>
                  <a:txBody>
                    <a:bodyPr/>
                    <a:lstStyle/>
                    <a:p>
                      <a:pPr algn="l"/>
                      <a:r>
                        <a:rPr lang="pt-BR" sz="1600" baseline="0" dirty="0" smtClean="0"/>
                        <a:t>Contribuinte máscara </a:t>
                      </a:r>
                      <a:r>
                        <a:rPr lang="pt-BR" sz="1600" baseline="0" dirty="0" err="1" smtClean="0"/>
                        <a:t>Usedslet</a:t>
                      </a:r>
                      <a:r>
                        <a:rPr lang="pt-BR" sz="1600" baseline="0" dirty="0" smtClean="0"/>
                        <a:t>- t utilizou crédito indevido no valor de               R$ 535.242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Encaminhar  contribuinte </a:t>
                      </a:r>
                      <a:r>
                        <a:rPr lang="pt-BR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Usedslet</a:t>
                      </a:r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-t para ação fiscal. (Oportunidade de             R$ 535.242)</a:t>
                      </a:r>
                      <a:endParaRPr lang="pt-BR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Célia Gomes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16/05/13</a:t>
                      </a:r>
                    </a:p>
                  </a:txBody>
                  <a:tcPr anchor="ctr"/>
                </a:tc>
              </a:tr>
              <a:tr h="891185">
                <a:tc>
                  <a:txBody>
                    <a:bodyPr/>
                    <a:lstStyle/>
                    <a:p>
                      <a:pPr algn="l"/>
                      <a:r>
                        <a:rPr lang="pt-BR" sz="1600" dirty="0" smtClean="0"/>
                        <a:t>Contribuinte máscara </a:t>
                      </a:r>
                      <a:r>
                        <a:rPr lang="pt-BR" sz="1600" dirty="0" err="1" smtClean="0"/>
                        <a:t>Usuetedn</a:t>
                      </a:r>
                      <a:r>
                        <a:rPr lang="pt-BR" sz="1600" dirty="0" smtClean="0"/>
                        <a:t>-t utilizou crédito indevido no valor de               R$ 994.198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Encaminhar contribuinte </a:t>
                      </a:r>
                      <a:r>
                        <a:rPr lang="pt-BR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Usuetedn</a:t>
                      </a:r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-t para ação fiscal . (Oportunidade de R$ 994.198)</a:t>
                      </a:r>
                      <a:endParaRPr lang="pt-BR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Célia Gomes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16/05/13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CaixaDeTexto 3"/>
          <p:cNvSpPr txBox="1"/>
          <p:nvPr/>
        </p:nvSpPr>
        <p:spPr>
          <a:xfrm>
            <a:off x="539552" y="6389600"/>
            <a:ext cx="38164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 smtClean="0"/>
              <a:t>Fonte: Modus R3G Comunicação</a:t>
            </a:r>
            <a:endParaRPr lang="pt-BR" sz="1000" dirty="0"/>
          </a:p>
        </p:txBody>
      </p:sp>
    </p:spTree>
    <p:extLst>
      <p:ext uri="{BB962C8B-B14F-4D97-AF65-F5344CB8AC3E}">
        <p14:creationId xmlns:p14="http://schemas.microsoft.com/office/powerpoint/2010/main" val="37496118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49312" t="34965" r="4620" b="11925"/>
          <a:stretch>
            <a:fillRect/>
          </a:stretch>
        </p:blipFill>
        <p:spPr bwMode="auto">
          <a:xfrm>
            <a:off x="1079369" y="1125304"/>
            <a:ext cx="6994785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577809" y="306596"/>
            <a:ext cx="8229600" cy="5301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Status do Plano de Ação - Comunicação</a:t>
            </a:r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1224376" y="5841304"/>
            <a:ext cx="6660000" cy="32400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CaixaDeTexto 20"/>
          <p:cNvSpPr txBox="1"/>
          <p:nvPr/>
        </p:nvSpPr>
        <p:spPr>
          <a:xfrm>
            <a:off x="526488" y="6368265"/>
            <a:ext cx="48375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 smtClean="0"/>
              <a:t>Fonte: Plano de Ação do Segmento – </a:t>
            </a:r>
            <a:r>
              <a:rPr lang="pt-BR" sz="1100" dirty="0" err="1" smtClean="0"/>
              <a:t>Modus</a:t>
            </a:r>
            <a:r>
              <a:rPr lang="pt-BR" sz="1100" dirty="0" smtClean="0"/>
              <a:t> em 20/05/2013</a:t>
            </a:r>
            <a:endParaRPr lang="pt-BR" sz="1100" dirty="0"/>
          </a:p>
        </p:txBody>
      </p:sp>
      <p:sp>
        <p:nvSpPr>
          <p:cNvPr id="8" name="CaixaDeTexto 7"/>
          <p:cNvSpPr txBox="1"/>
          <p:nvPr/>
        </p:nvSpPr>
        <p:spPr>
          <a:xfrm>
            <a:off x="7236296" y="2132856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63%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7236296" y="3356992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32%</a:t>
            </a:r>
            <a:endParaRPr lang="pt-BR" dirty="0"/>
          </a:p>
        </p:txBody>
      </p:sp>
      <p:sp>
        <p:nvSpPr>
          <p:cNvPr id="11" name="Texto Explicativo 1 (Ênfase) 10"/>
          <p:cNvSpPr/>
          <p:nvPr/>
        </p:nvSpPr>
        <p:spPr>
          <a:xfrm>
            <a:off x="8388424" y="1124776"/>
            <a:ext cx="468000" cy="288000"/>
          </a:xfrm>
          <a:prstGeom prst="accentCallout1">
            <a:avLst>
              <a:gd name="adj1" fmla="val 51966"/>
              <a:gd name="adj2" fmla="val -9959"/>
              <a:gd name="adj3" fmla="val 108028"/>
              <a:gd name="adj4" fmla="val -79611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>5%</a:t>
            </a:r>
            <a:endParaRPr lang="pt-B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6803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577809" y="306596"/>
            <a:ext cx="8229600" cy="5301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Status do Plano de Ação - Comunicação</a:t>
            </a:r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" name="CaixaDeTexto 20"/>
          <p:cNvSpPr txBox="1"/>
          <p:nvPr/>
        </p:nvSpPr>
        <p:spPr>
          <a:xfrm>
            <a:off x="526488" y="6368265"/>
            <a:ext cx="48375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 smtClean="0"/>
              <a:t>Fonte: Plano de Ação do Segmento – </a:t>
            </a:r>
            <a:r>
              <a:rPr lang="pt-BR" sz="1100" dirty="0" err="1" smtClean="0"/>
              <a:t>Modus</a:t>
            </a:r>
            <a:r>
              <a:rPr lang="pt-BR" sz="1100" dirty="0" smtClean="0"/>
              <a:t> em 20/05/2013</a:t>
            </a:r>
            <a:endParaRPr lang="pt-BR" sz="1100" dirty="0"/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6409860"/>
              </p:ext>
            </p:extLst>
          </p:nvPr>
        </p:nvGraphicFramePr>
        <p:xfrm>
          <a:off x="604868" y="1186488"/>
          <a:ext cx="7992543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4"/>
                <a:gridCol w="2232248"/>
                <a:gridCol w="1727162"/>
                <a:gridCol w="1296829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AÇÃO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RESPONSÁVEL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PRAZO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STATUS</a:t>
                      </a:r>
                      <a:endParaRPr lang="pt-BR" sz="1600" dirty="0"/>
                    </a:p>
                  </a:txBody>
                  <a:tcPr anchor="ctr"/>
                </a:tc>
              </a:tr>
              <a:tr h="888856">
                <a:tc>
                  <a:txBody>
                    <a:bodyPr/>
                    <a:lstStyle/>
                    <a:p>
                      <a:pPr algn="just"/>
                      <a:r>
                        <a:rPr lang="pt-BR" sz="1600" dirty="0" smtClean="0"/>
                        <a:t>Definir e implantar roteiro padronizado</a:t>
                      </a:r>
                      <a:r>
                        <a:rPr lang="pt-BR" sz="1600" baseline="0" dirty="0" smtClean="0"/>
                        <a:t> </a:t>
                      </a:r>
                      <a:r>
                        <a:rPr lang="pt-BR" sz="1600" dirty="0" smtClean="0"/>
                        <a:t>para monitoramento de comunicação</a:t>
                      </a:r>
                      <a:r>
                        <a:rPr lang="pt-BR" sz="1600" baseline="0" dirty="0" smtClean="0"/>
                        <a:t> </a:t>
                      </a:r>
                      <a:r>
                        <a:rPr lang="pt-BR" sz="1600" dirty="0" smtClean="0"/>
                        <a:t>por meio de painéis no BI.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Célia Gomes</a:t>
                      </a:r>
                      <a:endParaRPr lang="pt-BR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29/03/2013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Webdings" pitchFamily="18" charset="2"/>
                        </a:rPr>
                        <a:t>n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CaixaDeTexto 12"/>
          <p:cNvSpPr txBox="1"/>
          <p:nvPr/>
        </p:nvSpPr>
        <p:spPr>
          <a:xfrm>
            <a:off x="539552" y="836712"/>
            <a:ext cx="4752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Principais Ações Atrasadas: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226803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7945855"/>
              </p:ext>
            </p:extLst>
          </p:nvPr>
        </p:nvGraphicFramePr>
        <p:xfrm>
          <a:off x="611560" y="5274786"/>
          <a:ext cx="8051800" cy="1009650"/>
        </p:xfrm>
        <a:graphic>
          <a:graphicData uri="http://schemas.openxmlformats.org/drawingml/2006/table">
            <a:tbl>
              <a:tblPr/>
              <a:tblGrid>
                <a:gridCol w="736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jan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fev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mar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abr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mai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jun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jul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ago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set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out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nov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dez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Previsto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27,0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22,5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19,7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18,9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18,2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18,0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20,5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19,8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20,8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23,7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26,0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27,0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Realizado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24,8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23,0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18,3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17,4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Desvio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-2,2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-0,5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1,4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-1,5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Farol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Webdings" pitchFamily="18" charset="2"/>
                        </a:rPr>
                        <a:t> </a:t>
                      </a:r>
                      <a:r>
                        <a:rPr lang="pt-BR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Webdings" pitchFamily="18" charset="2"/>
                        </a:rPr>
                        <a:t>n</a:t>
                      </a:r>
                      <a:endParaRPr lang="pt-BR" sz="1000" b="1" i="0" u="none" strike="noStrike" dirty="0">
                        <a:solidFill>
                          <a:srgbClr val="C00000"/>
                        </a:solidFill>
                        <a:effectLst/>
                        <a:latin typeface="Webdings" pitchFamily="18" charset="2"/>
                      </a:endParaRP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Webdings" pitchFamily="18" charset="2"/>
                        </a:rPr>
                        <a:t>n</a:t>
                      </a:r>
                      <a:endParaRPr lang="pt-BR" sz="1000" b="1" i="0" u="none" strike="noStrike" dirty="0">
                        <a:solidFill>
                          <a:srgbClr val="C00000"/>
                        </a:solidFill>
                        <a:effectLst/>
                        <a:latin typeface="Webdings" pitchFamily="18" charset="2"/>
                      </a:endParaRP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Webdings" pitchFamily="18" charset="2"/>
                        </a:rPr>
                        <a:t>n</a:t>
                      </a:r>
                      <a:endParaRPr lang="pt-BR" sz="1000" b="1" i="0" u="none" strike="noStrike" dirty="0">
                        <a:solidFill>
                          <a:srgbClr val="C00000"/>
                        </a:solidFill>
                        <a:effectLst/>
                        <a:latin typeface="Webdings" pitchFamily="18" charset="2"/>
                      </a:endParaRP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Webdings" pitchFamily="18" charset="2"/>
                        </a:rPr>
                        <a:t>n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8864" y="306596"/>
            <a:ext cx="8229600" cy="5301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Segmento – Bebidas e Fumo</a:t>
            </a:r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467544" y="836712"/>
            <a:ext cx="8280920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pt-BR" dirty="0" smtClean="0"/>
              <a:t>A arrecadação de ICMS do segmento Bebidas e Fumo apresentou um desvio negativo em relação à meta de 7,9 % (R$ 1,5 milhão) no mês de abril/13. </a:t>
            </a:r>
            <a:endParaRPr lang="pt-BR" dirty="0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886271" y="5013176"/>
            <a:ext cx="10214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b="1" dirty="0" smtClean="0">
                <a:latin typeface="Arial" pitchFamily="34" charset="0"/>
                <a:cs typeface="Arial" pitchFamily="34" charset="0"/>
              </a:rPr>
              <a:t>(R$ Milhões)</a:t>
            </a:r>
            <a:endParaRPr lang="pt-B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539552" y="6389600"/>
            <a:ext cx="31683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 smtClean="0"/>
              <a:t>Fonte: Menu de Gestão – Sistema Gestor </a:t>
            </a:r>
            <a:endParaRPr lang="pt-BR" sz="1000" dirty="0"/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153" y="4833176"/>
            <a:ext cx="5364000" cy="1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ixaDeTexto 11"/>
          <p:cNvSpPr txBox="1"/>
          <p:nvPr/>
        </p:nvSpPr>
        <p:spPr>
          <a:xfrm rot="16200000">
            <a:off x="199422" y="3045987"/>
            <a:ext cx="3658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b="1" dirty="0" smtClean="0">
                <a:latin typeface="Arial" pitchFamily="34" charset="0"/>
                <a:cs typeface="Arial" pitchFamily="34" charset="0"/>
              </a:rPr>
              <a:t>R$</a:t>
            </a:r>
            <a:endParaRPr lang="pt-BR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/>
          <a:srcRect l="15057" t="31185" r="6982" b="16841"/>
          <a:stretch>
            <a:fillRect/>
          </a:stretch>
        </p:blipFill>
        <p:spPr bwMode="auto">
          <a:xfrm>
            <a:off x="684000" y="1557152"/>
            <a:ext cx="7776000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5087169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7686993"/>
              </p:ext>
            </p:extLst>
          </p:nvPr>
        </p:nvGraphicFramePr>
        <p:xfrm>
          <a:off x="323528" y="5262571"/>
          <a:ext cx="8405266" cy="1044000"/>
        </p:xfrm>
        <a:graphic>
          <a:graphicData uri="http://schemas.openxmlformats.org/drawingml/2006/table">
            <a:tbl>
              <a:tblPr/>
              <a:tblGrid>
                <a:gridCol w="1525378"/>
                <a:gridCol w="573324"/>
                <a:gridCol w="573324"/>
                <a:gridCol w="573324"/>
                <a:gridCol w="573324"/>
                <a:gridCol w="573324"/>
                <a:gridCol w="573324"/>
                <a:gridCol w="573324"/>
                <a:gridCol w="573324"/>
                <a:gridCol w="573324"/>
                <a:gridCol w="573324"/>
                <a:gridCol w="573324"/>
                <a:gridCol w="573324"/>
              </a:tblGrid>
              <a:tr h="20880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jan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fev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mar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abr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mai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jun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jul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ago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set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out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nov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dez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08800"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Previsto Acumulado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27,0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49,5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69,3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88,2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106,5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124,5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145,0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164,8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185,6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209,4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235,4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262,4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00"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Realizado Acumulado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24,8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47,9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66,2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83,6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00"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Desvio Acumulado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-2,2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-1,6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-3,1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-4,6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00"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Farol Acumulado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Webdings" pitchFamily="18" charset="2"/>
                        </a:rPr>
                        <a:t> </a:t>
                      </a:r>
                      <a:r>
                        <a:rPr lang="pt-BR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Webdings" pitchFamily="18" charset="2"/>
                        </a:rPr>
                        <a:t>n</a:t>
                      </a:r>
                      <a:endParaRPr lang="pt-BR" sz="1000" b="1" i="0" u="none" strike="noStrike" dirty="0">
                        <a:solidFill>
                          <a:srgbClr val="C00000"/>
                        </a:solidFill>
                        <a:effectLst/>
                        <a:latin typeface="Webdings" pitchFamily="18" charset="2"/>
                      </a:endParaRP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Webdings" pitchFamily="18" charset="2"/>
                        </a:rPr>
                        <a:t>n</a:t>
                      </a:r>
                      <a:endParaRPr lang="pt-BR" sz="1000" b="1" i="0" u="none" strike="noStrike" dirty="0">
                        <a:solidFill>
                          <a:srgbClr val="C00000"/>
                        </a:solidFill>
                        <a:effectLst/>
                        <a:latin typeface="Webdings" pitchFamily="18" charset="2"/>
                      </a:endParaRP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Webdings" pitchFamily="18" charset="2"/>
                        </a:rPr>
                        <a:t>n</a:t>
                      </a:r>
                      <a:endParaRPr lang="pt-BR" sz="1000" b="1" i="0" u="none" strike="noStrike" dirty="0">
                        <a:solidFill>
                          <a:srgbClr val="C00000"/>
                        </a:solidFill>
                        <a:effectLst/>
                        <a:latin typeface="Webdings" pitchFamily="18" charset="2"/>
                      </a:endParaRP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Webdings" pitchFamily="18" charset="2"/>
                        </a:rPr>
                        <a:t>n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8864" y="306596"/>
            <a:ext cx="8229600" cy="5301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Segmento – Bebidas e Fumo</a:t>
            </a:r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467544" y="836712"/>
            <a:ext cx="8280920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pt-BR" dirty="0" smtClean="0"/>
              <a:t>No acumulado janeiro a abril, a arrecadação ICMS do segmento Bebidas e Fumo apresentou um desvio negativo em relação à meta de 5,2% (R$ 4,6 milhões).</a:t>
            </a:r>
            <a:endParaRPr lang="pt-BR" dirty="0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886271" y="5013176"/>
            <a:ext cx="10214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b="1" dirty="0" smtClean="0">
                <a:latin typeface="Arial" pitchFamily="34" charset="0"/>
                <a:cs typeface="Arial" pitchFamily="34" charset="0"/>
              </a:rPr>
              <a:t>(R$ Milhões)</a:t>
            </a:r>
            <a:endParaRPr lang="pt-B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539552" y="6389600"/>
            <a:ext cx="31683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 smtClean="0"/>
              <a:t>Fonte: Menu de Gestão – Sistema Gestor </a:t>
            </a:r>
            <a:endParaRPr lang="pt-BR" sz="1000" dirty="0"/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153" y="4833176"/>
            <a:ext cx="5364000" cy="1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ixaDeTexto 11"/>
          <p:cNvSpPr txBox="1"/>
          <p:nvPr/>
        </p:nvSpPr>
        <p:spPr>
          <a:xfrm rot="16200000">
            <a:off x="199422" y="3045987"/>
            <a:ext cx="3658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b="1" dirty="0" smtClean="0">
                <a:latin typeface="Arial" pitchFamily="34" charset="0"/>
                <a:cs typeface="Arial" pitchFamily="34" charset="0"/>
              </a:rPr>
              <a:t>R$</a:t>
            </a:r>
            <a:endParaRPr lang="pt-BR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 cstate="print"/>
          <a:srcRect l="15647" t="31185" r="6982" b="17786"/>
          <a:stretch>
            <a:fillRect/>
          </a:stretch>
        </p:blipFill>
        <p:spPr bwMode="auto">
          <a:xfrm>
            <a:off x="642000" y="1557152"/>
            <a:ext cx="7860000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4414151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19"/>
          <p:cNvSpPr>
            <a:spLocks noChangeArrowheads="1"/>
          </p:cNvSpPr>
          <p:nvPr/>
        </p:nvSpPr>
        <p:spPr bwMode="auto">
          <a:xfrm>
            <a:off x="755576" y="1268760"/>
            <a:ext cx="7605478" cy="647700"/>
          </a:xfrm>
          <a:prstGeom prst="roundRect">
            <a:avLst>
              <a:gd name="adj" fmla="val 23787"/>
            </a:avLst>
          </a:prstGeom>
          <a:gradFill rotWithShape="1">
            <a:gsLst>
              <a:gs pos="0">
                <a:srgbClr val="DDDDDD">
                  <a:alpha val="80000"/>
                </a:srgbClr>
              </a:gs>
              <a:gs pos="50000">
                <a:schemeClr val="bg1">
                  <a:lumMod val="95000"/>
                </a:schemeClr>
              </a:gs>
              <a:gs pos="100000">
                <a:srgbClr val="DDDDDD">
                  <a:alpha val="80000"/>
                </a:srgbClr>
              </a:gs>
            </a:gsLst>
            <a:lin ang="0" scaled="1"/>
          </a:gradFill>
          <a:ln w="9525">
            <a:noFill/>
            <a:round/>
            <a:headEnd/>
            <a:tailEnd/>
          </a:ln>
          <a:effectLst>
            <a:outerShdw dist="35921" dir="2700000" algn="ctr" rotWithShape="0">
              <a:schemeClr val="tx2">
                <a:lumMod val="40000"/>
                <a:lumOff val="6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pt-BR" dirty="0">
              <a:solidFill>
                <a:prstClr val="black"/>
              </a:solidFill>
              <a:ea typeface="MS PGothic" pitchFamily="34" charset="-128"/>
            </a:endParaRPr>
          </a:p>
        </p:txBody>
      </p:sp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1313345" y="1389026"/>
            <a:ext cx="470718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pt-BR"/>
            </a:defPPr>
            <a:lvl1pPr>
              <a:defRPr sz="2000">
                <a:latin typeface="+mn-lt"/>
                <a:ea typeface="MS PGothic" pitchFamily="34" charset="-128"/>
              </a:defRPr>
            </a:lvl1pPr>
          </a:lstStyle>
          <a:p>
            <a:r>
              <a:rPr lang="pt-BR" sz="2400" dirty="0" smtClean="0">
                <a:solidFill>
                  <a:prstClr val="black"/>
                </a:solidFill>
              </a:rPr>
              <a:t>Resultado da Arrecadação Tributária</a:t>
            </a:r>
            <a:endParaRPr lang="pt-BR" sz="2400" dirty="0">
              <a:solidFill>
                <a:prstClr val="black"/>
              </a:solidFill>
            </a:endParaRPr>
          </a:p>
        </p:txBody>
      </p:sp>
      <p:sp>
        <p:nvSpPr>
          <p:cNvPr id="26" name="Título 1"/>
          <p:cNvSpPr txBox="1">
            <a:spLocks/>
          </p:cNvSpPr>
          <p:nvPr/>
        </p:nvSpPr>
        <p:spPr>
          <a:xfrm>
            <a:off x="539552" y="201703"/>
            <a:ext cx="8229600" cy="53011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4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Agenda</a:t>
            </a:r>
            <a:endParaRPr lang="pt-BR" sz="24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21" name="AutoShape 15"/>
          <p:cNvSpPr>
            <a:spLocks noChangeArrowheads="1"/>
          </p:cNvSpPr>
          <p:nvPr/>
        </p:nvSpPr>
        <p:spPr bwMode="auto">
          <a:xfrm>
            <a:off x="752864" y="2853308"/>
            <a:ext cx="7632774" cy="647700"/>
          </a:xfrm>
          <a:prstGeom prst="roundRect">
            <a:avLst>
              <a:gd name="adj" fmla="val 23787"/>
            </a:avLst>
          </a:prstGeom>
          <a:gradFill rotWithShape="1">
            <a:gsLst>
              <a:gs pos="0">
                <a:srgbClr val="DDDDDD">
                  <a:alpha val="80000"/>
                </a:srgbClr>
              </a:gs>
              <a:gs pos="50000">
                <a:schemeClr val="bg1">
                  <a:lumMod val="95000"/>
                </a:schemeClr>
              </a:gs>
              <a:gs pos="100000">
                <a:srgbClr val="DDDDDD">
                  <a:alpha val="80000"/>
                </a:srgbClr>
              </a:gs>
            </a:gsLst>
            <a:lin ang="0" scaled="1"/>
          </a:gradFill>
          <a:ln w="9525">
            <a:noFill/>
            <a:round/>
            <a:headEnd/>
            <a:tailEnd/>
          </a:ln>
          <a:effectLst>
            <a:outerShdw dist="35921" dir="2700000" algn="ctr" rotWithShape="0">
              <a:schemeClr val="tx2">
                <a:lumMod val="40000"/>
                <a:lumOff val="6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pt-BR" dirty="0">
              <a:solidFill>
                <a:prstClr val="black"/>
              </a:solidFill>
              <a:ea typeface="MS PGothic" pitchFamily="34" charset="-128"/>
            </a:endParaRPr>
          </a:p>
        </p:txBody>
      </p:sp>
      <p:sp>
        <p:nvSpPr>
          <p:cNvPr id="22" name="Oval 25"/>
          <p:cNvSpPr>
            <a:spLocks noChangeArrowheads="1"/>
          </p:cNvSpPr>
          <p:nvPr/>
        </p:nvSpPr>
        <p:spPr bwMode="auto">
          <a:xfrm>
            <a:off x="683567" y="2931052"/>
            <a:ext cx="504000" cy="504056"/>
          </a:xfrm>
          <a:prstGeom prst="ellipse">
            <a:avLst/>
          </a:prstGeom>
          <a:solidFill>
            <a:schemeClr val="tx2"/>
          </a:solidFill>
          <a:ln w="0">
            <a:noFill/>
            <a:round/>
            <a:headEnd/>
            <a:tailEnd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600000"/>
            </a:lightRig>
          </a:scene3d>
          <a:sp3d prstMaterial="plastic">
            <a:bevelT w="165100"/>
          </a:sp3d>
        </p:spPr>
        <p:txBody>
          <a:bodyPr wrap="none" anchor="ctr"/>
          <a:lstStyle/>
          <a:p>
            <a:pPr algn="ctr"/>
            <a:endParaRPr lang="pt-BR" sz="2000" b="1" dirty="0">
              <a:solidFill>
                <a:prstClr val="white"/>
              </a:solidFill>
              <a:ea typeface="MS PGothic" pitchFamily="34" charset="-128"/>
            </a:endParaRPr>
          </a:p>
        </p:txBody>
      </p: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1306505" y="2940866"/>
            <a:ext cx="419582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2400" dirty="0" smtClean="0">
                <a:solidFill>
                  <a:prstClr val="black"/>
                </a:solidFill>
                <a:ea typeface="MS PGothic" pitchFamily="34" charset="-128"/>
              </a:rPr>
              <a:t>Análise da Arrecadação de ICMS</a:t>
            </a:r>
            <a:endParaRPr lang="pt-BR" sz="2400" dirty="0">
              <a:solidFill>
                <a:prstClr val="black"/>
              </a:solidFill>
              <a:ea typeface="MS PGothic" pitchFamily="34" charset="-128"/>
            </a:endParaRPr>
          </a:p>
        </p:txBody>
      </p:sp>
      <p:sp>
        <p:nvSpPr>
          <p:cNvPr id="12" name="Oval 25"/>
          <p:cNvSpPr>
            <a:spLocks noChangeArrowheads="1"/>
          </p:cNvSpPr>
          <p:nvPr/>
        </p:nvSpPr>
        <p:spPr bwMode="auto">
          <a:xfrm>
            <a:off x="683568" y="1340768"/>
            <a:ext cx="504000" cy="504056"/>
          </a:xfrm>
          <a:prstGeom prst="ellipse">
            <a:avLst/>
          </a:prstGeom>
          <a:solidFill>
            <a:schemeClr val="tx2"/>
          </a:solidFill>
          <a:ln w="0">
            <a:noFill/>
            <a:round/>
            <a:headEnd/>
            <a:tailEnd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600000"/>
            </a:lightRig>
          </a:scene3d>
          <a:sp3d prstMaterial="plastic">
            <a:bevelT w="165100"/>
          </a:sp3d>
        </p:spPr>
        <p:txBody>
          <a:bodyPr wrap="none" anchor="ctr"/>
          <a:lstStyle/>
          <a:p>
            <a:pPr algn="ctr"/>
            <a:endParaRPr lang="pt-BR" sz="2000" b="1" dirty="0">
              <a:solidFill>
                <a:prstClr val="white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370439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577809" y="306596"/>
            <a:ext cx="8229600" cy="5301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Tratamento do Desvio</a:t>
            </a:r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3258985"/>
              </p:ext>
            </p:extLst>
          </p:nvPr>
        </p:nvGraphicFramePr>
        <p:xfrm>
          <a:off x="611560" y="1196752"/>
          <a:ext cx="7992543" cy="14452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2808312"/>
                <a:gridCol w="1655154"/>
                <a:gridCol w="1296829"/>
              </a:tblGrid>
              <a:tr h="530863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CAUSA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AÇÃO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RESPONSÁVEL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PRAZO</a:t>
                      </a:r>
                      <a:endParaRPr lang="pt-BR" dirty="0"/>
                    </a:p>
                  </a:txBody>
                  <a:tcPr anchor="ctr"/>
                </a:tc>
              </a:tr>
              <a:tr h="891185">
                <a:tc>
                  <a:txBody>
                    <a:bodyPr/>
                    <a:lstStyle/>
                    <a:p>
                      <a:pPr algn="l"/>
                      <a:r>
                        <a:rPr lang="pt-BR" dirty="0" smtClean="0"/>
                        <a:t>Queda do consumo, constatado em vários Estados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  Observar</a:t>
                      </a:r>
                      <a:r>
                        <a:rPr lang="pt-BR" baseline="0" dirty="0" smtClean="0"/>
                        <a:t> o comportamento</a:t>
                      </a:r>
                      <a:endParaRPr lang="pt-BR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 Fabiano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28/06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7044005"/>
              </p:ext>
            </p:extLst>
          </p:nvPr>
        </p:nvGraphicFramePr>
        <p:xfrm>
          <a:off x="539553" y="4365104"/>
          <a:ext cx="8352927" cy="112531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784309"/>
                <a:gridCol w="2784309"/>
                <a:gridCol w="2784309"/>
              </a:tblGrid>
              <a:tr h="24856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CONTRAMEDIDA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RESPONSÁVEL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PRAZO</a:t>
                      </a:r>
                      <a:endParaRPr lang="pt-BR" dirty="0"/>
                    </a:p>
                  </a:txBody>
                  <a:tcPr/>
                </a:tc>
              </a:tr>
              <a:tr h="759552">
                <a:tc>
                  <a:txBody>
                    <a:bodyPr/>
                    <a:lstStyle/>
                    <a:p>
                      <a:pPr algn="l"/>
                      <a:r>
                        <a:rPr lang="pt-BR" dirty="0" smtClean="0"/>
                        <a:t>Definir</a:t>
                      </a:r>
                      <a:r>
                        <a:rPr lang="pt-BR" baseline="0" dirty="0" smtClean="0"/>
                        <a:t> gestor para o segmento Bebidas e Fumo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Charles Costa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A Definir</a:t>
                      </a:r>
                      <a:endParaRPr lang="pt-BR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99962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 l="49312" t="34605" r="4620" b="12476"/>
          <a:stretch>
            <a:fillRect/>
          </a:stretch>
        </p:blipFill>
        <p:spPr bwMode="auto">
          <a:xfrm>
            <a:off x="1079369" y="1125304"/>
            <a:ext cx="7020000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577809" y="306596"/>
            <a:ext cx="8229600" cy="5301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Status do Plano de Ação – Bebidas e Fumo</a:t>
            </a:r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1224360" y="5913312"/>
            <a:ext cx="6660000" cy="32400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CaixaDeTexto 20"/>
          <p:cNvSpPr txBox="1"/>
          <p:nvPr/>
        </p:nvSpPr>
        <p:spPr>
          <a:xfrm>
            <a:off x="526488" y="6368265"/>
            <a:ext cx="48375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 smtClean="0"/>
              <a:t>Fonte: Plano de Ação do Segmento – </a:t>
            </a:r>
            <a:r>
              <a:rPr lang="pt-BR" sz="1100" dirty="0" err="1" smtClean="0"/>
              <a:t>Modus</a:t>
            </a:r>
            <a:r>
              <a:rPr lang="pt-BR" sz="1100" dirty="0" smtClean="0"/>
              <a:t> em 20/05/2013</a:t>
            </a:r>
            <a:endParaRPr lang="pt-BR" sz="1100" dirty="0"/>
          </a:p>
        </p:txBody>
      </p:sp>
      <p:sp>
        <p:nvSpPr>
          <p:cNvPr id="8" name="CaixaDeTexto 7"/>
          <p:cNvSpPr txBox="1"/>
          <p:nvPr/>
        </p:nvSpPr>
        <p:spPr>
          <a:xfrm>
            <a:off x="7236296" y="2132856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67%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7236296" y="3356992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33%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226803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 l="15057" t="31185" r="6982" b="17200"/>
          <a:stretch>
            <a:fillRect/>
          </a:stretch>
        </p:blipFill>
        <p:spPr bwMode="auto">
          <a:xfrm>
            <a:off x="656930" y="1557152"/>
            <a:ext cx="7830141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8864" y="306596"/>
            <a:ext cx="8229600" cy="5301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Segmento – Combustível</a:t>
            </a:r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467544" y="836712"/>
            <a:ext cx="8280920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pt-BR" dirty="0" smtClean="0"/>
              <a:t>A arrecadação ICMS do segmento Combustível apresentou um desvio positivo em relação à meta de 25,4% (R$ 12,0 milhões) no mês de abril/13. </a:t>
            </a:r>
            <a:endParaRPr lang="pt-BR" dirty="0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886271" y="5013176"/>
            <a:ext cx="10214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b="1" dirty="0" smtClean="0">
                <a:latin typeface="Arial" pitchFamily="34" charset="0"/>
                <a:cs typeface="Arial" pitchFamily="34" charset="0"/>
              </a:rPr>
              <a:t>(R$ Milhões)</a:t>
            </a:r>
            <a:endParaRPr lang="pt-B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539552" y="6389600"/>
            <a:ext cx="38164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 smtClean="0"/>
              <a:t>Fonte: Menu de Gestão – Sistema Gestor</a:t>
            </a:r>
            <a:endParaRPr lang="pt-BR" sz="1000" dirty="0"/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153" y="4833176"/>
            <a:ext cx="5364000" cy="1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6423208"/>
              </p:ext>
            </p:extLst>
          </p:nvPr>
        </p:nvGraphicFramePr>
        <p:xfrm>
          <a:off x="486655" y="5097473"/>
          <a:ext cx="8229604" cy="1376355"/>
        </p:xfrm>
        <a:graphic>
          <a:graphicData uri="http://schemas.openxmlformats.org/drawingml/2006/table">
            <a:tbl>
              <a:tblPr/>
              <a:tblGrid>
                <a:gridCol w="68939"/>
                <a:gridCol w="769819"/>
                <a:gridCol w="540023"/>
                <a:gridCol w="540023"/>
                <a:gridCol w="540023"/>
                <a:gridCol w="540023"/>
                <a:gridCol w="646304"/>
                <a:gridCol w="646304"/>
                <a:gridCol w="646304"/>
                <a:gridCol w="646304"/>
                <a:gridCol w="646304"/>
                <a:gridCol w="646304"/>
                <a:gridCol w="646304"/>
                <a:gridCol w="646304"/>
                <a:gridCol w="60322"/>
              </a:tblGrid>
              <a:tr h="156867"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0853"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jan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fev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abr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jun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jul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ago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set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out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nov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dez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0853"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Previsto</a:t>
                      </a:r>
                    </a:p>
                  </a:txBody>
                  <a:tcPr marL="8645" marR="8645" marT="8645" marB="0" anchor="b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61,2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52,0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58,7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47,2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49,5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52,1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42,7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50,7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36,4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47,4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50,6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64,0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0853"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Realizado</a:t>
                      </a:r>
                    </a:p>
                  </a:txBody>
                  <a:tcPr marL="8645" marR="8645" marT="8645" marB="0" anchor="b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60,3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51,5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44,1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59,2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0853"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Desvio</a:t>
                      </a:r>
                    </a:p>
                  </a:txBody>
                  <a:tcPr marL="8645" marR="8645" marT="8645" marB="0" anchor="b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-0,9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-0,5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-14,6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12,0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0853"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Farol</a:t>
                      </a:r>
                    </a:p>
                  </a:txBody>
                  <a:tcPr marL="8645" marR="8645" marT="8645" marB="0" anchor="b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Webdings" pitchFamily="18" charset="2"/>
                          <a:ea typeface="+mn-ea"/>
                          <a:cs typeface="+mn-cs"/>
                        </a:rPr>
                        <a:t>n</a:t>
                      </a:r>
                      <a:endParaRPr lang="pt-BR" sz="1000" b="1" i="0" u="none" strike="noStrike" kern="1200" dirty="0">
                        <a:solidFill>
                          <a:srgbClr val="C00000"/>
                        </a:solidFill>
                        <a:effectLst/>
                        <a:latin typeface="Webdings" pitchFamily="18" charset="2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000" b="1" i="0" u="none" strike="noStrike" kern="1200" dirty="0" smtClean="0">
                          <a:solidFill>
                            <a:srgbClr val="FFFF66"/>
                          </a:solidFill>
                          <a:effectLst/>
                          <a:latin typeface="Webdings" pitchFamily="18" charset="2"/>
                          <a:ea typeface="+mn-ea"/>
                          <a:cs typeface="+mn-cs"/>
                        </a:rPr>
                        <a:t>n</a:t>
                      </a:r>
                      <a:endParaRPr lang="pt-BR" sz="1000" b="1" i="0" u="none" strike="noStrike" kern="1200" dirty="0">
                        <a:solidFill>
                          <a:srgbClr val="FFFF66"/>
                        </a:solidFill>
                        <a:effectLst/>
                        <a:latin typeface="Webdings" pitchFamily="18" charset="2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000" b="1" i="0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Webdings" pitchFamily="18" charset="2"/>
                          <a:ea typeface="+mn-ea"/>
                          <a:cs typeface="+mn-cs"/>
                        </a:rPr>
                        <a:t>n</a:t>
                      </a:r>
                      <a:endParaRPr lang="pt-BR" sz="1000" b="1" i="0" u="none" strike="noStrike" kern="1200" dirty="0">
                        <a:solidFill>
                          <a:srgbClr val="C00000"/>
                        </a:solidFill>
                        <a:effectLst/>
                        <a:latin typeface="Webdings" pitchFamily="18" charset="2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 smtClean="0">
                          <a:solidFill>
                            <a:srgbClr val="006600"/>
                          </a:solidFill>
                          <a:effectLst/>
                          <a:latin typeface="Webdings" pitchFamily="18" charset="2"/>
                        </a:rPr>
                        <a:t>n</a:t>
                      </a:r>
                      <a:endParaRPr lang="pt-BR" sz="1100" b="1" i="0" u="none" strike="noStrike" dirty="0">
                        <a:solidFill>
                          <a:srgbClr val="0066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867"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4" name="CaixaDeTexto 13"/>
          <p:cNvSpPr txBox="1"/>
          <p:nvPr/>
        </p:nvSpPr>
        <p:spPr>
          <a:xfrm rot="16200000">
            <a:off x="199422" y="3045987"/>
            <a:ext cx="3658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b="1" dirty="0" smtClean="0">
                <a:latin typeface="Arial" pitchFamily="34" charset="0"/>
                <a:cs typeface="Arial" pitchFamily="34" charset="0"/>
              </a:rPr>
              <a:t>R$</a:t>
            </a:r>
            <a:endParaRPr lang="pt-BR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808357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 l="15647" t="31185" r="6982" b="15896"/>
          <a:stretch>
            <a:fillRect/>
          </a:stretch>
        </p:blipFill>
        <p:spPr bwMode="auto">
          <a:xfrm>
            <a:off x="782357" y="1556792"/>
            <a:ext cx="7579286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8864" y="306596"/>
            <a:ext cx="8229600" cy="5301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Segmento – Combustível</a:t>
            </a:r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467544" y="836712"/>
            <a:ext cx="8280920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pt-BR" dirty="0" smtClean="0"/>
              <a:t>No acumulado janeiro a abril, a arrecadação ICMS do segmento Combustível apresentou um desvio negativo em relação à meta de 1,8% (R$ 4,0 milhões).</a:t>
            </a:r>
            <a:endParaRPr lang="pt-BR" dirty="0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886271" y="5013176"/>
            <a:ext cx="10214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b="1" dirty="0" smtClean="0">
                <a:latin typeface="Arial" pitchFamily="34" charset="0"/>
                <a:cs typeface="Arial" pitchFamily="34" charset="0"/>
              </a:rPr>
              <a:t>(R$ Milhões)</a:t>
            </a:r>
            <a:endParaRPr lang="pt-B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539552" y="6389600"/>
            <a:ext cx="38164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 smtClean="0"/>
              <a:t>Fonte: Menu de Gestão – Sistema Gestor</a:t>
            </a:r>
            <a:endParaRPr lang="pt-BR" sz="1000" dirty="0"/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153" y="4833176"/>
            <a:ext cx="5364000" cy="1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5066231"/>
              </p:ext>
            </p:extLst>
          </p:nvPr>
        </p:nvGraphicFramePr>
        <p:xfrm>
          <a:off x="323528" y="5262571"/>
          <a:ext cx="8405266" cy="1044000"/>
        </p:xfrm>
        <a:graphic>
          <a:graphicData uri="http://schemas.openxmlformats.org/drawingml/2006/table">
            <a:tbl>
              <a:tblPr/>
              <a:tblGrid>
                <a:gridCol w="1525378"/>
                <a:gridCol w="573324"/>
                <a:gridCol w="573324"/>
                <a:gridCol w="573324"/>
                <a:gridCol w="573324"/>
                <a:gridCol w="573324"/>
                <a:gridCol w="573324"/>
                <a:gridCol w="573324"/>
                <a:gridCol w="573324"/>
                <a:gridCol w="573324"/>
                <a:gridCol w="573324"/>
                <a:gridCol w="573324"/>
                <a:gridCol w="573324"/>
              </a:tblGrid>
              <a:tr h="20880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jan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fev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mar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abr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mai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jun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jul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ago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set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out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nov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dez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08800"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Previsto Acumulado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61,2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113,2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171,9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219,2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268,7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320,8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363,6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414,3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450,7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498,1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548,7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612,7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00"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Realizado Acumulado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60,3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111,8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155,9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215,1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00"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Desvio Acumulado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-0,9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-1,4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-16,0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-4,0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00"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Farol Acumulado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000" b="1" i="0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Webdings" pitchFamily="18" charset="2"/>
                          <a:ea typeface="+mn-ea"/>
                          <a:cs typeface="+mn-cs"/>
                        </a:rPr>
                        <a:t>n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000" b="1" i="0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Webdings" pitchFamily="18" charset="2"/>
                          <a:ea typeface="+mn-ea"/>
                          <a:cs typeface="+mn-cs"/>
                        </a:rPr>
                        <a:t>n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000" b="1" i="0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Webdings" pitchFamily="18" charset="2"/>
                          <a:ea typeface="+mn-ea"/>
                          <a:cs typeface="+mn-cs"/>
                        </a:rPr>
                        <a:t>n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000" b="1" i="0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Webdings" pitchFamily="18" charset="2"/>
                          <a:ea typeface="+mn-ea"/>
                          <a:cs typeface="+mn-cs"/>
                        </a:rPr>
                        <a:t>n</a:t>
                      </a:r>
                      <a:endParaRPr lang="pt-BR" sz="1000" b="1" i="0" u="none" strike="noStrike" kern="1200" dirty="0">
                        <a:solidFill>
                          <a:srgbClr val="C00000"/>
                        </a:solidFill>
                        <a:effectLst/>
                        <a:latin typeface="Webdings" pitchFamily="18" charset="2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CaixaDeTexto 13"/>
          <p:cNvSpPr txBox="1"/>
          <p:nvPr/>
        </p:nvSpPr>
        <p:spPr>
          <a:xfrm rot="16200000">
            <a:off x="199422" y="3045987"/>
            <a:ext cx="3658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b="1" dirty="0" smtClean="0">
                <a:latin typeface="Arial" pitchFamily="34" charset="0"/>
                <a:cs typeface="Arial" pitchFamily="34" charset="0"/>
              </a:rPr>
              <a:t>R$</a:t>
            </a:r>
            <a:endParaRPr lang="pt-BR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64220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577809" y="306596"/>
            <a:ext cx="8229600" cy="5301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Tratamento do Desvio</a:t>
            </a:r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983278"/>
              </p:ext>
            </p:extLst>
          </p:nvPr>
        </p:nvGraphicFramePr>
        <p:xfrm>
          <a:off x="611560" y="810247"/>
          <a:ext cx="7992543" cy="19938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/>
                <a:gridCol w="2808312"/>
                <a:gridCol w="1727162"/>
                <a:gridCol w="1296829"/>
              </a:tblGrid>
              <a:tr h="530863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CAUSA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AÇÃO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RESPONSÁVEL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PRAZO</a:t>
                      </a:r>
                      <a:endParaRPr lang="pt-BR" dirty="0"/>
                    </a:p>
                  </a:txBody>
                  <a:tcPr anchor="ctr"/>
                </a:tc>
              </a:tr>
              <a:tr h="89118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Dinâmica de venda do maior contribuinte deste segmento</a:t>
                      </a:r>
                      <a:r>
                        <a:rPr lang="pt-BR" sz="1600" b="0" i="1" baseline="0" dirty="0" smtClean="0">
                          <a:solidFill>
                            <a:srgbClr val="000000"/>
                          </a:solidFill>
                        </a:rPr>
                        <a:t>. </a:t>
                      </a:r>
                      <a:r>
                        <a:rPr lang="pt-B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Sem causa fiscal</a:t>
                      </a:r>
                    </a:p>
                  </a:txBody>
                  <a:tcPr marL="91434" marR="91434" marT="45705" marB="45705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pt-BR" sz="1800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Implantar novo sistema de monitoramento para o segmento combustível. Verificar sistemas utilizados em outros Estados.</a:t>
                      </a:r>
                    </a:p>
                  </a:txBody>
                  <a:tcPr marL="91434" marR="91434" marT="45705" marB="45705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Jacque Damasceno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 smtClean="0">
                          <a:solidFill>
                            <a:srgbClr val="000000"/>
                          </a:solidFill>
                        </a:rPr>
                        <a:t>30/08/2013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99962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 l="49409" t="34605" r="4523" b="12476"/>
          <a:stretch>
            <a:fillRect/>
          </a:stretch>
        </p:blipFill>
        <p:spPr bwMode="auto">
          <a:xfrm>
            <a:off x="1017002" y="1052776"/>
            <a:ext cx="7020000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577809" y="306596"/>
            <a:ext cx="8229600" cy="5301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Status do Plano de Ação - Combustível</a:t>
            </a:r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526488" y="6368265"/>
            <a:ext cx="48375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 smtClean="0"/>
              <a:t>Fonte: Plano de Ação do Segmento – </a:t>
            </a:r>
            <a:r>
              <a:rPr lang="pt-BR" sz="1100" dirty="0" err="1" smtClean="0"/>
              <a:t>Modus</a:t>
            </a:r>
            <a:r>
              <a:rPr lang="pt-BR" sz="1100" dirty="0" smtClean="0"/>
              <a:t> em 20/05/2013</a:t>
            </a:r>
            <a:endParaRPr lang="pt-BR" sz="1100" dirty="0"/>
          </a:p>
        </p:txBody>
      </p:sp>
      <p:sp>
        <p:nvSpPr>
          <p:cNvPr id="11" name="Retângulo 10"/>
          <p:cNvSpPr/>
          <p:nvPr/>
        </p:nvSpPr>
        <p:spPr>
          <a:xfrm>
            <a:off x="1115616" y="5805304"/>
            <a:ext cx="6696000" cy="32400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CaixaDeTexto 8"/>
          <p:cNvSpPr txBox="1"/>
          <p:nvPr/>
        </p:nvSpPr>
        <p:spPr>
          <a:xfrm>
            <a:off x="7236296" y="2132856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56%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7236296" y="3212976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26%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7236296" y="1259468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11%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13" name="Texto Explicativo 1 (Ênfase) 12"/>
          <p:cNvSpPr/>
          <p:nvPr/>
        </p:nvSpPr>
        <p:spPr>
          <a:xfrm>
            <a:off x="8388424" y="3501008"/>
            <a:ext cx="468000" cy="288000"/>
          </a:xfrm>
          <a:prstGeom prst="accentCallout1">
            <a:avLst>
              <a:gd name="adj1" fmla="val 51966"/>
              <a:gd name="adj2" fmla="val -9959"/>
              <a:gd name="adj3" fmla="val 108028"/>
              <a:gd name="adj4" fmla="val -79611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>7%</a:t>
            </a:r>
            <a:endParaRPr lang="pt-B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70354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577809" y="306596"/>
            <a:ext cx="8229600" cy="5301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Status do Plano de Ação - Combustível</a:t>
            </a:r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526488" y="6368265"/>
            <a:ext cx="48375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 smtClean="0"/>
              <a:t>Fonte: Plano de Ação do Segmento – </a:t>
            </a:r>
            <a:r>
              <a:rPr lang="pt-BR" sz="1100" dirty="0" err="1" smtClean="0"/>
              <a:t>Modus</a:t>
            </a:r>
            <a:r>
              <a:rPr lang="pt-BR" sz="1100" dirty="0" smtClean="0"/>
              <a:t> em 20/05/2013</a:t>
            </a:r>
            <a:endParaRPr lang="pt-BR" sz="1100" dirty="0"/>
          </a:p>
        </p:txBody>
      </p:sp>
      <p:sp>
        <p:nvSpPr>
          <p:cNvPr id="9" name="CaixaDeTexto 8"/>
          <p:cNvSpPr txBox="1"/>
          <p:nvPr/>
        </p:nvSpPr>
        <p:spPr>
          <a:xfrm>
            <a:off x="539552" y="692696"/>
            <a:ext cx="4752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Principais Ações Atrasadas:</a:t>
            </a:r>
            <a:endParaRPr lang="pt-BR" dirty="0"/>
          </a:p>
        </p:txBody>
      </p:sp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2125948"/>
              </p:ext>
            </p:extLst>
          </p:nvPr>
        </p:nvGraphicFramePr>
        <p:xfrm>
          <a:off x="604868" y="1124744"/>
          <a:ext cx="7992543" cy="2712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5044"/>
                <a:gridCol w="1944216"/>
                <a:gridCol w="1576454"/>
                <a:gridCol w="1296829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AÇÃO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RESPONSÁVEL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PRAZO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STATUS</a:t>
                      </a:r>
                      <a:endParaRPr lang="pt-BR" sz="1600" dirty="0"/>
                    </a:p>
                  </a:txBody>
                  <a:tcPr anchor="ctr"/>
                </a:tc>
              </a:tr>
              <a:tr h="888856">
                <a:tc>
                  <a:txBody>
                    <a:bodyPr/>
                    <a:lstStyle/>
                    <a:p>
                      <a:pPr algn="just"/>
                      <a:r>
                        <a:rPr lang="pt-BR" sz="1600" dirty="0" smtClean="0"/>
                        <a:t>Detalhar análise do contribuinte priorizado do CNAE Extração de petróleo e gás natural (</a:t>
                      </a:r>
                      <a:r>
                        <a:rPr lang="pt-BR" sz="1600" dirty="0" err="1" smtClean="0"/>
                        <a:t>DusDhehhl</a:t>
                      </a:r>
                      <a:r>
                        <a:rPr lang="pt-BR" sz="1600" dirty="0" smtClean="0"/>
                        <a:t>). Oportunidade R$ 10,7 milhões.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Jacque Damasceno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15/02/13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Webdings" pitchFamily="18" charset="2"/>
                        </a:rPr>
                        <a:t>n</a:t>
                      </a:r>
                    </a:p>
                  </a:txBody>
                  <a:tcPr anchor="ctr"/>
                </a:tc>
              </a:tr>
              <a:tr h="888856">
                <a:tc>
                  <a:txBody>
                    <a:bodyPr/>
                    <a:lstStyle/>
                    <a:p>
                      <a:pPr algn="just"/>
                      <a:r>
                        <a:rPr lang="pt-BR" sz="1600" dirty="0" smtClean="0"/>
                        <a:t>Detalhar análise do contribuinte priorizado do CNAE Comércio atacadista de combustíveis (</a:t>
                      </a:r>
                      <a:r>
                        <a:rPr lang="pt-BR" sz="1600" dirty="0" err="1" smtClean="0"/>
                        <a:t>DusDcsleu</a:t>
                      </a:r>
                      <a:r>
                        <a:rPr lang="pt-BR" sz="1600" dirty="0" smtClean="0"/>
                        <a:t>). Oportunidade R$ 1,1 milhões.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Jacque Damasceno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 smtClean="0"/>
                        <a:t>15/02/13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Webdings" pitchFamily="18" charset="2"/>
                        </a:rPr>
                        <a:t>n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370354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 l="15647" t="32130" r="7573" b="18731"/>
          <a:stretch>
            <a:fillRect/>
          </a:stretch>
        </p:blipFill>
        <p:spPr bwMode="auto">
          <a:xfrm>
            <a:off x="522000" y="1556792"/>
            <a:ext cx="8100000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4068" y="306596"/>
            <a:ext cx="8229600" cy="5301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Resultado Mensal da Arrecadação de ICMS</a:t>
            </a:r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539552" y="6389600"/>
            <a:ext cx="51845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 smtClean="0"/>
              <a:t>Fonte: Menu de Gestão – Sistema Gestor | IPCA Bacen | </a:t>
            </a:r>
            <a:r>
              <a:rPr lang="pt-BR" sz="1000" dirty="0" err="1" smtClean="0"/>
              <a:t>Seplande</a:t>
            </a:r>
            <a:r>
              <a:rPr lang="pt-BR" sz="1000" dirty="0" smtClean="0"/>
              <a:t> AL</a:t>
            </a:r>
            <a:endParaRPr lang="pt-BR" sz="1000" dirty="0"/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467544" y="836712"/>
            <a:ext cx="8208912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pt-BR" dirty="0" smtClean="0"/>
              <a:t>A arrecadação de ICMS do mês de abril foi 3,4% superior à meta. Desvio positivo de R$ 7,2 milhões e um Crescimento Real de 3,3%.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886271" y="5013176"/>
            <a:ext cx="10214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b="1" dirty="0" smtClean="0">
                <a:latin typeface="Arial" pitchFamily="34" charset="0"/>
                <a:cs typeface="Arial" pitchFamily="34" charset="0"/>
              </a:rPr>
              <a:t>(R$ Milhões)</a:t>
            </a:r>
            <a:endParaRPr lang="pt-BR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153" y="4869160"/>
            <a:ext cx="5364000" cy="1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9704954"/>
              </p:ext>
            </p:extLst>
          </p:nvPr>
        </p:nvGraphicFramePr>
        <p:xfrm>
          <a:off x="486655" y="5097473"/>
          <a:ext cx="8229604" cy="1376355"/>
        </p:xfrm>
        <a:graphic>
          <a:graphicData uri="http://schemas.openxmlformats.org/drawingml/2006/table">
            <a:tbl>
              <a:tblPr/>
              <a:tblGrid>
                <a:gridCol w="68939"/>
                <a:gridCol w="769819"/>
                <a:gridCol w="540023"/>
                <a:gridCol w="540023"/>
                <a:gridCol w="540023"/>
                <a:gridCol w="540023"/>
                <a:gridCol w="646304"/>
                <a:gridCol w="646304"/>
                <a:gridCol w="646304"/>
                <a:gridCol w="646304"/>
                <a:gridCol w="646304"/>
                <a:gridCol w="646304"/>
                <a:gridCol w="646304"/>
                <a:gridCol w="646304"/>
                <a:gridCol w="60322"/>
              </a:tblGrid>
              <a:tr h="156867"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0853"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jan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fev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abr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jun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jul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ago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set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out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nov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dez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0853"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Previsto</a:t>
                      </a:r>
                    </a:p>
                  </a:txBody>
                  <a:tcPr marL="8645" marR="8645" marT="8645" marB="0" anchor="b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246,7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207,7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217,7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205,4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214,2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200,7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214,4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212,1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229,6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246,3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261,7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0853"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Realizado</a:t>
                      </a:r>
                    </a:p>
                  </a:txBody>
                  <a:tcPr marL="8645" marR="8645" marT="8645" marB="0" anchor="b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261,4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222,4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194,8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217,7</a:t>
                      </a:r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0853"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Desvio</a:t>
                      </a:r>
                    </a:p>
                  </a:txBody>
                  <a:tcPr marL="8645" marR="8645" marT="8645" marB="0" anchor="b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-22,9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7,2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0853"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Farol</a:t>
                      </a:r>
                    </a:p>
                  </a:txBody>
                  <a:tcPr marL="8645" marR="8645" marT="8645" marB="0" anchor="b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6600"/>
                          </a:solidFill>
                          <a:effectLst/>
                          <a:latin typeface="Webdings"/>
                        </a:rPr>
                        <a:t>n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6600"/>
                          </a:solidFill>
                          <a:effectLst/>
                          <a:latin typeface="Webdings"/>
                        </a:rPr>
                        <a:t>n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kern="1200" dirty="0">
                          <a:solidFill>
                            <a:srgbClr val="C00000"/>
                          </a:solidFill>
                          <a:effectLst/>
                          <a:latin typeface="Webdings" pitchFamily="18" charset="2"/>
                          <a:ea typeface="+mn-ea"/>
                          <a:cs typeface="+mn-cs"/>
                        </a:rPr>
                        <a:t>n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pt-BR" sz="1000" b="0" i="0" u="none" strike="noStrike" dirty="0" smtClean="0">
                          <a:solidFill>
                            <a:srgbClr val="006600"/>
                          </a:solidFill>
                          <a:effectLst/>
                          <a:latin typeface="Webdings"/>
                        </a:rPr>
                        <a:t>n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45" marR="8645" marT="8645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867"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45" marR="8645" marT="8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5" name="CaixaDeTexto 14"/>
          <p:cNvSpPr txBox="1"/>
          <p:nvPr/>
        </p:nvSpPr>
        <p:spPr>
          <a:xfrm rot="16200000">
            <a:off x="199422" y="3045987"/>
            <a:ext cx="3658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b="1" dirty="0" smtClean="0">
                <a:latin typeface="Arial" pitchFamily="34" charset="0"/>
                <a:cs typeface="Arial" pitchFamily="34" charset="0"/>
              </a:rPr>
              <a:t>R$</a:t>
            </a:r>
            <a:endParaRPr lang="pt-BR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477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 l="15647" t="32130" r="7573" b="18731"/>
          <a:stretch>
            <a:fillRect/>
          </a:stretch>
        </p:blipFill>
        <p:spPr bwMode="auto">
          <a:xfrm>
            <a:off x="522000" y="1556792"/>
            <a:ext cx="8100000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4068" y="306596"/>
            <a:ext cx="8229600" cy="5301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Resultado Acumulado da Arrecadação de ICMS</a:t>
            </a:r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539552" y="6389600"/>
            <a:ext cx="51845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 smtClean="0"/>
              <a:t>Fonte: Menu de Gestão – Sistema Gestor | IPCA </a:t>
            </a:r>
            <a:r>
              <a:rPr lang="pt-BR" sz="1000" dirty="0" err="1" smtClean="0"/>
              <a:t>Bacen</a:t>
            </a:r>
            <a:r>
              <a:rPr lang="pt-BR" sz="1000" dirty="0" smtClean="0"/>
              <a:t> | PIB Seplande AL</a:t>
            </a:r>
            <a:endParaRPr lang="pt-BR" sz="1000" dirty="0"/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467544" y="836712"/>
            <a:ext cx="8208912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pt-BR" dirty="0" smtClean="0"/>
              <a:t>No acumulado janeiro a abril, a arrecadação de ICMS foi 1,5% superior à meta. Desvio positivo de R$ 13,7 milhões e um Crescimento Real de 1,2%.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886271" y="5013176"/>
            <a:ext cx="10214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b="1" dirty="0" smtClean="0">
                <a:latin typeface="Arial" pitchFamily="34" charset="0"/>
                <a:cs typeface="Arial" pitchFamily="34" charset="0"/>
              </a:rPr>
              <a:t>(R$ Milhões)</a:t>
            </a:r>
            <a:endParaRPr lang="pt-BR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153" y="4869160"/>
            <a:ext cx="5364000" cy="1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403631"/>
              </p:ext>
            </p:extLst>
          </p:nvPr>
        </p:nvGraphicFramePr>
        <p:xfrm>
          <a:off x="323528" y="5262571"/>
          <a:ext cx="8405266" cy="1044000"/>
        </p:xfrm>
        <a:graphic>
          <a:graphicData uri="http://schemas.openxmlformats.org/drawingml/2006/table">
            <a:tbl>
              <a:tblPr/>
              <a:tblGrid>
                <a:gridCol w="1525378"/>
                <a:gridCol w="573324"/>
                <a:gridCol w="573324"/>
                <a:gridCol w="573324"/>
                <a:gridCol w="573324"/>
                <a:gridCol w="573324"/>
                <a:gridCol w="573324"/>
                <a:gridCol w="573324"/>
                <a:gridCol w="573324"/>
                <a:gridCol w="573324"/>
                <a:gridCol w="573324"/>
                <a:gridCol w="573324"/>
                <a:gridCol w="573324"/>
              </a:tblGrid>
              <a:tr h="20880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jan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fev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mar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abr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mai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jun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jul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ago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set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out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nov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dez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08800"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Previsto Acumulado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246,7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454,4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672,1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882,5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1.087,9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1.302,1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1.502,9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1.717,3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1.929,4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2.158,9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2.405,3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2.667,0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00"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Realizado Acumulado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261,4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483,8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678,6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896,2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00"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Desvio Acumulado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14,7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29,3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6,4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13,7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00"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Farol Acumulado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 smtClean="0">
                          <a:solidFill>
                            <a:srgbClr val="006600"/>
                          </a:solidFill>
                          <a:effectLst/>
                          <a:latin typeface="Webdings" pitchFamily="18" charset="2"/>
                        </a:rPr>
                        <a:t>n</a:t>
                      </a:r>
                      <a:endParaRPr lang="pt-BR" sz="1000" b="1" i="0" u="none" strike="noStrike" dirty="0">
                        <a:solidFill>
                          <a:srgbClr val="006600"/>
                        </a:solidFill>
                        <a:effectLst/>
                        <a:latin typeface="Webdings" pitchFamily="18" charset="2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 smtClean="0">
                          <a:solidFill>
                            <a:srgbClr val="006600"/>
                          </a:solidFill>
                          <a:effectLst/>
                          <a:latin typeface="Webdings" pitchFamily="18" charset="2"/>
                        </a:rPr>
                        <a:t>n</a:t>
                      </a:r>
                      <a:endParaRPr lang="pt-BR" sz="1000" b="1" i="0" u="none" strike="noStrike" dirty="0">
                        <a:solidFill>
                          <a:srgbClr val="006600"/>
                        </a:solidFill>
                        <a:effectLst/>
                        <a:latin typeface="Webdings" pitchFamily="18" charset="2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 smtClean="0">
                          <a:solidFill>
                            <a:srgbClr val="FFFF66"/>
                          </a:solidFill>
                          <a:effectLst/>
                          <a:latin typeface="Webdings" pitchFamily="18" charset="2"/>
                        </a:rPr>
                        <a:t>n</a:t>
                      </a:r>
                      <a:endParaRPr lang="pt-BR" sz="1000" b="1" i="0" u="none" strike="noStrike" dirty="0">
                        <a:solidFill>
                          <a:srgbClr val="FFFF66"/>
                        </a:solidFill>
                        <a:effectLst/>
                        <a:latin typeface="Webdings" pitchFamily="18" charset="2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  <a:r>
                        <a:rPr lang="pt-BR" sz="1000" b="1" i="0" u="none" strike="noStrike" dirty="0" smtClean="0">
                          <a:solidFill>
                            <a:srgbClr val="006600"/>
                          </a:solidFill>
                          <a:effectLst/>
                          <a:latin typeface="Webdings" pitchFamily="18" charset="2"/>
                        </a:rPr>
                        <a:t>n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" name="CaixaDeTexto 14"/>
          <p:cNvSpPr txBox="1"/>
          <p:nvPr/>
        </p:nvSpPr>
        <p:spPr>
          <a:xfrm rot="16200000">
            <a:off x="199422" y="3045987"/>
            <a:ext cx="3658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b="1" dirty="0" smtClean="0">
                <a:latin typeface="Arial" pitchFamily="34" charset="0"/>
                <a:cs typeface="Arial" pitchFamily="34" charset="0"/>
              </a:rPr>
              <a:t>R$</a:t>
            </a:r>
            <a:endParaRPr lang="pt-BR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477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5" y="2313749"/>
            <a:ext cx="5184963" cy="3894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4068" y="306596"/>
            <a:ext cx="8229600" cy="530116"/>
          </a:xfrm>
        </p:spPr>
        <p:txBody>
          <a:bodyPr/>
          <a:lstStyle/>
          <a:p>
            <a:r>
              <a:rPr lang="pt-B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ICMS: </a:t>
            </a:r>
            <a:r>
              <a:rPr lang="pt-B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Crescimento por Tipo de Tributo</a:t>
            </a:r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534250" y="6389600"/>
            <a:ext cx="57365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 smtClean="0"/>
              <a:t>Fonte: Menu de Gestão – Sistema Gestor | IPCA Bacen | PIB Seplande AL</a:t>
            </a:r>
            <a:endParaRPr lang="pt-BR" sz="10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1646675" y="1772816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b="1" dirty="0" smtClean="0"/>
              <a:t>ICMS por Tipo de Tributo</a:t>
            </a:r>
            <a:endParaRPr lang="pt-BR" sz="1400" b="1" dirty="0"/>
          </a:p>
        </p:txBody>
      </p:sp>
      <p:grpSp>
        <p:nvGrpSpPr>
          <p:cNvPr id="13" name="Grupo 12"/>
          <p:cNvGrpSpPr/>
          <p:nvPr/>
        </p:nvGrpSpPr>
        <p:grpSpPr>
          <a:xfrm>
            <a:off x="4669838" y="2017202"/>
            <a:ext cx="373499" cy="377910"/>
            <a:chOff x="7740352" y="3411130"/>
            <a:chExt cx="373499" cy="377910"/>
          </a:xfrm>
        </p:grpSpPr>
        <p:sp>
          <p:nvSpPr>
            <p:cNvPr id="16" name="Elipse 15"/>
            <p:cNvSpPr/>
            <p:nvPr/>
          </p:nvSpPr>
          <p:spPr bwMode="auto">
            <a:xfrm>
              <a:off x="7815727" y="3411130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  <a:shade val="30000"/>
                    <a:satMod val="115000"/>
                  </a:schemeClr>
                </a:gs>
                <a:gs pos="50000">
                  <a:schemeClr val="tx1">
                    <a:lumMod val="75000"/>
                    <a:lumOff val="25000"/>
                    <a:shade val="67500"/>
                    <a:satMod val="115000"/>
                  </a:schemeClr>
                </a:gs>
                <a:gs pos="100000">
                  <a:schemeClr val="tx1">
                    <a:lumMod val="75000"/>
                    <a:lumOff val="25000"/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 sz="1050" b="1" dirty="0">
                <a:solidFill>
                  <a:srgbClr val="008000"/>
                </a:solidFill>
                <a:latin typeface="Calibri" pitchFamily="34" charset="0"/>
              </a:endParaRPr>
            </a:p>
          </p:txBody>
        </p:sp>
        <p:sp>
          <p:nvSpPr>
            <p:cNvPr id="17" name="Seta para baixo 16"/>
            <p:cNvSpPr/>
            <p:nvPr/>
          </p:nvSpPr>
          <p:spPr bwMode="auto">
            <a:xfrm flipV="1">
              <a:off x="7855888" y="3442715"/>
              <a:ext cx="137699" cy="159008"/>
            </a:xfrm>
            <a:prstGeom prst="downArrow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pt-BR" sz="1050" b="1" dirty="0">
                <a:solidFill>
                  <a:srgbClr val="008000"/>
                </a:solidFill>
                <a:latin typeface="Calibri" pitchFamily="34" charset="0"/>
              </a:endParaRPr>
            </a:p>
          </p:txBody>
        </p:sp>
        <p:sp>
          <p:nvSpPr>
            <p:cNvPr id="18" name="CaixaDeTexto 16"/>
            <p:cNvSpPr txBox="1">
              <a:spLocks noChangeArrowheads="1"/>
            </p:cNvSpPr>
            <p:nvPr/>
          </p:nvSpPr>
          <p:spPr bwMode="auto">
            <a:xfrm>
              <a:off x="7740352" y="3665928"/>
              <a:ext cx="373499" cy="123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800" b="1" dirty="0">
                  <a:latin typeface="Calibri" pitchFamily="34" charset="0"/>
                </a:rPr>
                <a:t>MELHOR</a:t>
              </a:r>
            </a:p>
          </p:txBody>
        </p:sp>
      </p:grpSp>
      <p:sp>
        <p:nvSpPr>
          <p:cNvPr id="14" name="CaixaDeTexto 13"/>
          <p:cNvSpPr txBox="1"/>
          <p:nvPr/>
        </p:nvSpPr>
        <p:spPr>
          <a:xfrm>
            <a:off x="505662" y="818710"/>
            <a:ext cx="80717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No período janeiro a abril/2013, o tributo ICMS Substituição Tributária foi o que mais contribuiu com o aumento da arrecadação em relação a 2012. </a:t>
            </a:r>
            <a:endParaRPr lang="pt-BR" dirty="0"/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4415906"/>
              </p:ext>
            </p:extLst>
          </p:nvPr>
        </p:nvGraphicFramePr>
        <p:xfrm>
          <a:off x="4887035" y="2911505"/>
          <a:ext cx="4102936" cy="292646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07688"/>
                <a:gridCol w="1141697"/>
                <a:gridCol w="1153551"/>
              </a:tblGrid>
              <a:tr h="794147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pt-BR" sz="1400" b="1" dirty="0" smtClean="0">
                          <a:solidFill>
                            <a:schemeClr val="tx1"/>
                          </a:solidFill>
                        </a:rPr>
                        <a:t>       ICMS Tipo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pt-BR" sz="1400" b="1" dirty="0" smtClean="0">
                          <a:solidFill>
                            <a:schemeClr val="tx1"/>
                          </a:solidFill>
                        </a:rPr>
                        <a:t>% Cresc. Nominal</a:t>
                      </a:r>
                    </a:p>
                    <a:p>
                      <a:pPr algn="ctr">
                        <a:defRPr/>
                      </a:pPr>
                      <a:r>
                        <a:rPr lang="pt-BR" sz="1400" b="1" dirty="0" smtClean="0">
                          <a:solidFill>
                            <a:schemeClr val="tx1"/>
                          </a:solidFill>
                        </a:rPr>
                        <a:t>2012 - 2013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pt-BR" sz="1400" b="1" dirty="0" smtClean="0">
                          <a:solidFill>
                            <a:schemeClr val="tx1"/>
                          </a:solidFill>
                        </a:rPr>
                        <a:t>% Cresc. Real</a:t>
                      </a:r>
                    </a:p>
                    <a:p>
                      <a:pPr algn="ctr">
                        <a:defRPr/>
                      </a:pPr>
                      <a:r>
                        <a:rPr lang="pt-BR" sz="1400" b="1" dirty="0" smtClean="0">
                          <a:solidFill>
                            <a:schemeClr val="tx1"/>
                          </a:solidFill>
                        </a:rPr>
                        <a:t>2012 - 2013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</a:tr>
              <a:tr h="355387">
                <a:tc>
                  <a:txBody>
                    <a:bodyPr/>
                    <a:lstStyle/>
                    <a:p>
                      <a:pPr algn="ctr"/>
                      <a:endParaRPr lang="pt-BR" sz="14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3,8</a:t>
                      </a:r>
                      <a:endParaRPr lang="pt-BR" sz="14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- 4,4</a:t>
                      </a:r>
                      <a:endParaRPr lang="pt-BR" sz="14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</a:tr>
              <a:tr h="355387">
                <a:tc>
                  <a:txBody>
                    <a:bodyPr/>
                    <a:lstStyle/>
                    <a:p>
                      <a:pPr algn="ctr"/>
                      <a:endParaRPr lang="pt-BR" sz="14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20,3</a:t>
                      </a:r>
                      <a:endParaRPr lang="pt-BR" sz="14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10,8</a:t>
                      </a:r>
                      <a:endParaRPr lang="pt-BR" sz="14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</a:tr>
              <a:tr h="355387">
                <a:tc>
                  <a:txBody>
                    <a:bodyPr/>
                    <a:lstStyle/>
                    <a:p>
                      <a:pPr algn="ctr"/>
                      <a:endParaRPr lang="pt-BR" sz="14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-</a:t>
                      </a:r>
                      <a:r>
                        <a:rPr lang="pt-BR" sz="1400" baseline="0" dirty="0" smtClean="0"/>
                        <a:t> 15,7</a:t>
                      </a:r>
                      <a:endParaRPr lang="pt-BR" sz="14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-</a:t>
                      </a:r>
                      <a:r>
                        <a:rPr lang="pt-BR" sz="1400" baseline="0" dirty="0" smtClean="0"/>
                        <a:t> 22,4</a:t>
                      </a:r>
                      <a:endParaRPr lang="pt-BR" sz="14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</a:tr>
              <a:tr h="355387">
                <a:tc>
                  <a:txBody>
                    <a:bodyPr/>
                    <a:lstStyle/>
                    <a:p>
                      <a:pPr algn="ctr"/>
                      <a:endParaRPr lang="pt-BR" sz="14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9,8</a:t>
                      </a:r>
                      <a:endParaRPr lang="pt-BR" sz="14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1,1</a:t>
                      </a:r>
                      <a:endParaRPr lang="pt-BR" sz="14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</a:tr>
              <a:tr h="355387">
                <a:tc>
                  <a:txBody>
                    <a:bodyPr/>
                    <a:lstStyle/>
                    <a:p>
                      <a:pPr algn="ctr"/>
                      <a:endParaRPr lang="pt-BR" sz="14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-4,4</a:t>
                      </a:r>
                      <a:endParaRPr lang="pt-BR" sz="14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- 11,9</a:t>
                      </a:r>
                      <a:endParaRPr lang="pt-BR" sz="14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</a:tr>
              <a:tr h="355387">
                <a:tc>
                  <a:txBody>
                    <a:bodyPr/>
                    <a:lstStyle/>
                    <a:p>
                      <a:pPr algn="ctr"/>
                      <a:r>
                        <a:rPr lang="pt-BR" sz="1400" b="1" dirty="0" smtClean="0"/>
                        <a:t>ICMS TOTAL</a:t>
                      </a:r>
                      <a:endParaRPr lang="pt-BR" sz="14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b="1" dirty="0" smtClean="0"/>
                        <a:t>8,0%</a:t>
                      </a:r>
                      <a:endParaRPr lang="pt-BR" sz="14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b="1" dirty="0" smtClean="0"/>
                        <a:t>1,2%</a:t>
                      </a:r>
                      <a:endParaRPr lang="pt-BR" sz="14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0448" y="3811115"/>
            <a:ext cx="1686588" cy="1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Seta em curva para baixo 18"/>
          <p:cNvSpPr/>
          <p:nvPr/>
        </p:nvSpPr>
        <p:spPr>
          <a:xfrm rot="20790744">
            <a:off x="2482397" y="2393611"/>
            <a:ext cx="727417" cy="360300"/>
          </a:xfrm>
          <a:prstGeom prst="curvedDownArrow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20" name="CaixaDeTexto 19"/>
          <p:cNvSpPr txBox="1"/>
          <p:nvPr/>
        </p:nvSpPr>
        <p:spPr>
          <a:xfrm>
            <a:off x="2598489" y="2495218"/>
            <a:ext cx="6433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000000"/>
                </a:solidFill>
              </a:rPr>
              <a:t>8</a:t>
            </a:r>
            <a:r>
              <a:rPr lang="pt-BR" sz="1600" dirty="0" smtClean="0">
                <a:solidFill>
                  <a:srgbClr val="000000"/>
                </a:solidFill>
              </a:rPr>
              <a:t>%</a:t>
            </a:r>
            <a:endParaRPr lang="pt-BR" sz="1600" dirty="0">
              <a:solidFill>
                <a:srgbClr val="000000"/>
              </a:solidFill>
            </a:endParaRPr>
          </a:p>
        </p:txBody>
      </p:sp>
      <p:sp>
        <p:nvSpPr>
          <p:cNvPr id="21" name="CaixaDeTexto 20"/>
          <p:cNvSpPr txBox="1"/>
          <p:nvPr/>
        </p:nvSpPr>
        <p:spPr>
          <a:xfrm>
            <a:off x="2275577" y="2833772"/>
            <a:ext cx="12613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dirty="0" smtClean="0">
                <a:solidFill>
                  <a:srgbClr val="000000"/>
                </a:solidFill>
              </a:rPr>
              <a:t>Crescimento Nominal</a:t>
            </a:r>
            <a:endParaRPr lang="pt-BR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425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2969" y="1595555"/>
            <a:ext cx="8487335" cy="47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8864" y="306596"/>
            <a:ext cx="8229600" cy="5301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Análise do Desvio </a:t>
            </a:r>
            <a:r>
              <a:rPr lang="pt-B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por Segmento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467544" y="718454"/>
            <a:ext cx="8280920" cy="9233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-177800" algn="just">
              <a:buSzPct val="80000"/>
            </a:pPr>
            <a:r>
              <a:rPr lang="pt-BR" dirty="0" smtClean="0">
                <a:latin typeface="Calibri" pitchFamily="34" charset="0"/>
              </a:rPr>
              <a:t>No resultado </a:t>
            </a:r>
            <a:r>
              <a:rPr lang="pt-BR" u="sng" dirty="0" smtClean="0">
                <a:latin typeface="Calibri" pitchFamily="34" charset="0"/>
              </a:rPr>
              <a:t>mensal</a:t>
            </a:r>
            <a:r>
              <a:rPr lang="pt-BR" dirty="0" smtClean="0">
                <a:latin typeface="Calibri" pitchFamily="34" charset="0"/>
              </a:rPr>
              <a:t>, os segmentos Departamentos e Têxtil, Comunicação, Sucroalcooleiro e Bebidas e Fumo apresentaram os maiores desvios em relação à meta, um total de R$ 9,8 milhões. </a:t>
            </a:r>
            <a:endParaRPr lang="pt-BR" dirty="0">
              <a:latin typeface="Calibri" pitchFamily="34" charset="0"/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323528" y="2094647"/>
            <a:ext cx="8496000" cy="115212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/>
          <p:cNvSpPr txBox="1"/>
          <p:nvPr/>
        </p:nvSpPr>
        <p:spPr>
          <a:xfrm>
            <a:off x="539552" y="6389600"/>
            <a:ext cx="31683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 smtClean="0"/>
              <a:t>Fonte: Menu de Gestão – Sistema Gestor</a:t>
            </a:r>
            <a:endParaRPr lang="pt-BR" sz="1000" dirty="0"/>
          </a:p>
        </p:txBody>
      </p:sp>
    </p:spTree>
    <p:extLst>
      <p:ext uri="{BB962C8B-B14F-4D97-AF65-F5344CB8AC3E}">
        <p14:creationId xmlns:p14="http://schemas.microsoft.com/office/powerpoint/2010/main" val="252236206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2969" y="1594800"/>
            <a:ext cx="8444077" cy="47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8864" y="306596"/>
            <a:ext cx="8229600" cy="5301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Análise do Desvio </a:t>
            </a:r>
            <a:r>
              <a:rPr lang="pt-B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por Segmento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467544" y="764704"/>
            <a:ext cx="8280920" cy="9233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-177800" algn="just">
              <a:buSzPct val="80000"/>
            </a:pPr>
            <a:r>
              <a:rPr lang="pt-BR" dirty="0" smtClean="0">
                <a:latin typeface="Calibri" pitchFamily="34" charset="0"/>
              </a:rPr>
              <a:t>No resultado </a:t>
            </a:r>
            <a:r>
              <a:rPr lang="pt-BR" u="sng" dirty="0" smtClean="0">
                <a:latin typeface="Calibri" pitchFamily="34" charset="0"/>
              </a:rPr>
              <a:t>acumulado</a:t>
            </a:r>
            <a:r>
              <a:rPr lang="pt-BR" dirty="0" smtClean="0">
                <a:latin typeface="Calibri" pitchFamily="34" charset="0"/>
              </a:rPr>
              <a:t>, os segmentos Sucroalcooleiro, Comunicação, Bebidas e Fumo e Combustível apresentaram os maiores desvios em relação à meta, um total de         R$ 26,1 milhões. </a:t>
            </a:r>
            <a:endParaRPr lang="pt-BR" dirty="0">
              <a:latin typeface="Calibri" pitchFamily="34" charset="0"/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360488" y="2081340"/>
            <a:ext cx="8424000" cy="113163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/>
          <p:cNvSpPr txBox="1"/>
          <p:nvPr/>
        </p:nvSpPr>
        <p:spPr>
          <a:xfrm>
            <a:off x="539552" y="6389600"/>
            <a:ext cx="31683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 smtClean="0"/>
              <a:t>Fonte: Menu de Gestão – Sistema Gestor</a:t>
            </a:r>
            <a:endParaRPr lang="pt-BR" sz="1000" dirty="0"/>
          </a:p>
        </p:txBody>
      </p:sp>
    </p:spTree>
    <p:extLst>
      <p:ext uri="{BB962C8B-B14F-4D97-AF65-F5344CB8AC3E}">
        <p14:creationId xmlns:p14="http://schemas.microsoft.com/office/powerpoint/2010/main" val="275530059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 l="15057" t="31185" r="6982" b="15896"/>
          <a:stretch>
            <a:fillRect/>
          </a:stretch>
        </p:blipFill>
        <p:spPr bwMode="auto">
          <a:xfrm>
            <a:off x="753429" y="1557152"/>
            <a:ext cx="7637143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8864" y="306596"/>
            <a:ext cx="8229600" cy="5301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Segmento - Sucroalcooleiro</a:t>
            </a:r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467544" y="836712"/>
            <a:ext cx="8280920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pt-BR" dirty="0" smtClean="0"/>
              <a:t>A arrecadação ICMS do segmento Sucroalcooleiro apresentou um desvio negativo em relação à meta de 51,4% (R$ 1,9 milhões) no mês de abril/13. </a:t>
            </a:r>
            <a:endParaRPr lang="pt-BR" dirty="0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886271" y="5013176"/>
            <a:ext cx="10214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b="1" dirty="0" smtClean="0">
                <a:latin typeface="Arial" pitchFamily="34" charset="0"/>
                <a:cs typeface="Arial" pitchFamily="34" charset="0"/>
              </a:rPr>
              <a:t>(R$ Milhões)</a:t>
            </a:r>
            <a:endParaRPr lang="pt-B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539552" y="6389600"/>
            <a:ext cx="38164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 smtClean="0"/>
              <a:t>Fonte: Menu de Gestão – Sistema Gestor</a:t>
            </a:r>
            <a:endParaRPr lang="pt-BR" sz="1000" dirty="0"/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153" y="4833176"/>
            <a:ext cx="5364000" cy="1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7473667"/>
              </p:ext>
            </p:extLst>
          </p:nvPr>
        </p:nvGraphicFramePr>
        <p:xfrm>
          <a:off x="611560" y="5274786"/>
          <a:ext cx="8051800" cy="1009650"/>
        </p:xfrm>
        <a:graphic>
          <a:graphicData uri="http://schemas.openxmlformats.org/drawingml/2006/table">
            <a:tbl>
              <a:tblPr/>
              <a:tblGrid>
                <a:gridCol w="736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jan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fev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mar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abr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mai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jun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jul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ago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set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out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nov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dez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Previsto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5,9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5,5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4,7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3,7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3,8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3,6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3,4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4,7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4,9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Realizado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3,8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Desvio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-2,9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-1,6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-2,7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-1,9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Farol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000" b="1" i="0" u="none" strike="noStrike" kern="1200" dirty="0">
                          <a:solidFill>
                            <a:srgbClr val="C00000"/>
                          </a:solidFill>
                          <a:effectLst/>
                          <a:latin typeface="Webdings" pitchFamily="18" charset="2"/>
                          <a:ea typeface="+mn-ea"/>
                          <a:cs typeface="+mn-cs"/>
                        </a:rPr>
                        <a:t> </a:t>
                      </a:r>
                      <a:r>
                        <a:rPr lang="pt-BR" sz="1000" b="1" i="0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Webdings" pitchFamily="18" charset="2"/>
                          <a:ea typeface="+mn-ea"/>
                          <a:cs typeface="+mn-cs"/>
                        </a:rPr>
                        <a:t>n</a:t>
                      </a:r>
                      <a:endParaRPr lang="pt-BR" sz="1000" b="1" i="0" u="none" strike="noStrike" kern="1200" dirty="0">
                        <a:solidFill>
                          <a:srgbClr val="C00000"/>
                        </a:solidFill>
                        <a:effectLst/>
                        <a:latin typeface="Webdings" pitchFamily="18" charset="2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000" b="1" i="0" u="none" strike="noStrike" kern="1200" dirty="0">
                          <a:solidFill>
                            <a:srgbClr val="C00000"/>
                          </a:solidFill>
                          <a:effectLst/>
                          <a:latin typeface="Webdings" pitchFamily="18" charset="2"/>
                          <a:ea typeface="+mn-ea"/>
                          <a:cs typeface="+mn-cs"/>
                        </a:rPr>
                        <a:t> </a:t>
                      </a:r>
                      <a:r>
                        <a:rPr lang="pt-BR" sz="1000" b="1" i="0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Webdings" pitchFamily="18" charset="2"/>
                          <a:ea typeface="+mn-ea"/>
                          <a:cs typeface="+mn-cs"/>
                        </a:rPr>
                        <a:t>n</a:t>
                      </a:r>
                      <a:endParaRPr lang="pt-BR" sz="1000" b="1" i="0" u="none" strike="noStrike" kern="1200" dirty="0">
                        <a:solidFill>
                          <a:srgbClr val="C00000"/>
                        </a:solidFill>
                        <a:effectLst/>
                        <a:latin typeface="Webdings" pitchFamily="18" charset="2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000" b="1" i="0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Webdings" pitchFamily="18" charset="2"/>
                          <a:ea typeface="+mn-ea"/>
                          <a:cs typeface="+mn-cs"/>
                        </a:rPr>
                        <a:t>n</a:t>
                      </a:r>
                      <a:endParaRPr lang="pt-BR" sz="1000" b="1" i="0" u="none" strike="noStrike" kern="1200" dirty="0">
                        <a:solidFill>
                          <a:srgbClr val="C00000"/>
                        </a:solidFill>
                        <a:effectLst/>
                        <a:latin typeface="Webdings" pitchFamily="18" charset="2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000" b="1" i="0" u="none" strike="noStrike" kern="1200" dirty="0">
                          <a:solidFill>
                            <a:srgbClr val="C00000"/>
                          </a:solidFill>
                          <a:effectLst/>
                          <a:latin typeface="Webdings" pitchFamily="18" charset="2"/>
                          <a:ea typeface="+mn-ea"/>
                          <a:cs typeface="+mn-cs"/>
                        </a:rPr>
                        <a:t> </a:t>
                      </a:r>
                      <a:r>
                        <a:rPr lang="pt-BR" sz="1000" b="1" i="0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Webdings" pitchFamily="18" charset="2"/>
                          <a:ea typeface="+mn-ea"/>
                          <a:cs typeface="+mn-cs"/>
                        </a:rPr>
                        <a:t>n</a:t>
                      </a:r>
                      <a:endParaRPr lang="pt-BR" sz="1000" b="1" i="0" u="none" strike="noStrike" kern="1200" dirty="0">
                        <a:solidFill>
                          <a:srgbClr val="C00000"/>
                        </a:solidFill>
                        <a:effectLst/>
                        <a:latin typeface="Webdings" pitchFamily="18" charset="2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CaixaDeTexto 11"/>
          <p:cNvSpPr txBox="1"/>
          <p:nvPr/>
        </p:nvSpPr>
        <p:spPr>
          <a:xfrm rot="16200000">
            <a:off x="199422" y="3045987"/>
            <a:ext cx="3658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b="1" dirty="0" smtClean="0">
                <a:latin typeface="Arial" pitchFamily="34" charset="0"/>
                <a:cs typeface="Arial" pitchFamily="34" charset="0"/>
              </a:rPr>
              <a:t>R$</a:t>
            </a:r>
            <a:endParaRPr lang="pt-BR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124856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 l="15057" t="31185" r="6982" b="17786"/>
          <a:stretch>
            <a:fillRect/>
          </a:stretch>
        </p:blipFill>
        <p:spPr bwMode="auto">
          <a:xfrm>
            <a:off x="612000" y="1557152"/>
            <a:ext cx="7920000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8864" y="306596"/>
            <a:ext cx="8229600" cy="5301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Segmento - Sucroalcooleiro</a:t>
            </a:r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467544" y="836712"/>
            <a:ext cx="8280920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pt-BR" dirty="0" smtClean="0"/>
              <a:t>No acumulado janeiro a abril, a arrecadação ICMS do segmento Sucroalcooleiro apresentou um desvio negativo em relação à meta de 46,2% (R$ 9,1 milhões).</a:t>
            </a:r>
            <a:endParaRPr lang="pt-BR" dirty="0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886271" y="5013176"/>
            <a:ext cx="10214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b="1" dirty="0" smtClean="0">
                <a:latin typeface="Arial" pitchFamily="34" charset="0"/>
                <a:cs typeface="Arial" pitchFamily="34" charset="0"/>
              </a:rPr>
              <a:t>(R$ Milhões)</a:t>
            </a:r>
            <a:endParaRPr lang="pt-B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539552" y="6389600"/>
            <a:ext cx="38164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 smtClean="0"/>
              <a:t>Fonte: Menu de Gestão – Sistema Gestor</a:t>
            </a:r>
            <a:endParaRPr lang="pt-BR" sz="1000" dirty="0"/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153" y="4833176"/>
            <a:ext cx="5364000" cy="1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6637759"/>
              </p:ext>
            </p:extLst>
          </p:nvPr>
        </p:nvGraphicFramePr>
        <p:xfrm>
          <a:off x="349953" y="5274786"/>
          <a:ext cx="8419195" cy="1034535"/>
        </p:xfrm>
        <a:graphic>
          <a:graphicData uri="http://schemas.openxmlformats.org/drawingml/2006/table">
            <a:tbl>
              <a:tblPr/>
              <a:tblGrid>
                <a:gridCol w="1557751"/>
                <a:gridCol w="571787"/>
                <a:gridCol w="571787"/>
                <a:gridCol w="571787"/>
                <a:gridCol w="571787"/>
                <a:gridCol w="571787"/>
                <a:gridCol w="571787"/>
                <a:gridCol w="571787"/>
                <a:gridCol w="571787"/>
                <a:gridCol w="571787"/>
                <a:gridCol w="571787"/>
                <a:gridCol w="571787"/>
                <a:gridCol w="571787"/>
              </a:tblGrid>
              <a:tr h="21471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jan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fev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mar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abr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mai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jun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jul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ago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set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out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nov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dez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04955"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Previsto Acumulado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5,9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11,4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16,1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19,8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23,6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26,9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30,5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33,7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37,2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41,9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46,8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52,9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955"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Realizado Acumulado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3,0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6,9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8,8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10,7</a:t>
                      </a:r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955"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Desvio Acumulado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-2,9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-4,5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-7,3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-9,1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955"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Farol Acumulado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kern="1200" dirty="0">
                          <a:solidFill>
                            <a:srgbClr val="C00000"/>
                          </a:solidFill>
                          <a:effectLst/>
                          <a:latin typeface="Webdings" pitchFamily="18" charset="2"/>
                          <a:ea typeface="+mn-ea"/>
                          <a:cs typeface="+mn-cs"/>
                        </a:rPr>
                        <a:t> </a:t>
                      </a:r>
                      <a:r>
                        <a:rPr lang="pt-BR" sz="1000" b="1" i="0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Webdings" pitchFamily="18" charset="2"/>
                          <a:ea typeface="+mn-ea"/>
                          <a:cs typeface="+mn-cs"/>
                        </a:rPr>
                        <a:t>n</a:t>
                      </a:r>
                      <a:endParaRPr lang="pt-BR" sz="1000" b="1" i="0" u="none" strike="noStrike" kern="1200" dirty="0">
                        <a:solidFill>
                          <a:srgbClr val="C00000"/>
                        </a:solidFill>
                        <a:effectLst/>
                        <a:latin typeface="Webdings" pitchFamily="18" charset="2"/>
                        <a:ea typeface="+mn-ea"/>
                        <a:cs typeface="+mn-cs"/>
                      </a:endParaRP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Webdings" pitchFamily="18" charset="2"/>
                          <a:ea typeface="+mn-ea"/>
                          <a:cs typeface="+mn-cs"/>
                        </a:rPr>
                        <a:t>n</a:t>
                      </a:r>
                      <a:endParaRPr lang="pt-BR" sz="1000" b="1" i="0" u="none" strike="noStrike" kern="1200" dirty="0">
                        <a:solidFill>
                          <a:srgbClr val="C00000"/>
                        </a:solidFill>
                        <a:effectLst/>
                        <a:latin typeface="Webdings" pitchFamily="18" charset="2"/>
                        <a:ea typeface="+mn-ea"/>
                        <a:cs typeface="+mn-cs"/>
                      </a:endParaRP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Webdings" pitchFamily="18" charset="2"/>
                          <a:ea typeface="+mn-ea"/>
                          <a:cs typeface="+mn-cs"/>
                        </a:rPr>
                        <a:t>n</a:t>
                      </a:r>
                      <a:r>
                        <a:rPr lang="pt-BR" sz="1000" b="1" i="0" u="none" strike="noStrike" kern="1200" dirty="0">
                          <a:solidFill>
                            <a:srgbClr val="C00000"/>
                          </a:solidFill>
                          <a:effectLst/>
                          <a:latin typeface="Webdings" pitchFamily="18" charset="2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Webdings" pitchFamily="18" charset="2"/>
                          <a:ea typeface="+mn-ea"/>
                          <a:cs typeface="+mn-cs"/>
                        </a:rPr>
                        <a:t>n</a:t>
                      </a:r>
                      <a:r>
                        <a:rPr lang="pt-BR" sz="1000" b="1" i="0" u="none" strike="noStrike" kern="1200" dirty="0">
                          <a:solidFill>
                            <a:srgbClr val="C00000"/>
                          </a:solidFill>
                          <a:effectLst/>
                          <a:latin typeface="Webdings" pitchFamily="18" charset="2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855" marR="8855" marT="8855" marB="0" anchor="ctr">
                    <a:lnL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ACA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CaixaDeTexto 11"/>
          <p:cNvSpPr txBox="1"/>
          <p:nvPr/>
        </p:nvSpPr>
        <p:spPr>
          <a:xfrm rot="16200000">
            <a:off x="199422" y="3045987"/>
            <a:ext cx="3658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b="1" dirty="0" smtClean="0">
                <a:latin typeface="Arial" pitchFamily="34" charset="0"/>
                <a:cs typeface="Arial" pitchFamily="34" charset="0"/>
              </a:rPr>
              <a:t>R$</a:t>
            </a:r>
            <a:endParaRPr lang="pt-BR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546973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ersonalizar design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Personalizar design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Personalizar design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Personalizar design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Personalizar design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roject_x0020_Document_x0020_Type xmlns="cdc7663a-08f0-4737-9e8c-148ce897a09c" xsi:nil="true"/>
    <Business_x0020_Area xmlns="cdc7663a-08f0-4737-9e8c-148ce897a09c" xsi:nil="true"/>
    <IDBDocs_x0020_Number xmlns="cdc7663a-08f0-4737-9e8c-148ce897a09c">38916365</IDBDocs_x0020_Number>
    <TaxCatchAll xmlns="cdc7663a-08f0-4737-9e8c-148ce897a09c">
      <Value>30</Value>
      <Value>23</Value>
      <Value>22</Value>
    </TaxCatchAll>
    <Phase xmlns="cdc7663a-08f0-4737-9e8c-148ce897a09c" xsi:nil="true"/>
    <SISCOR_x0020_Number xmlns="cdc7663a-08f0-4737-9e8c-148ce897a09c" xsi:nil="true"/>
    <Division_x0020_or_x0020_Unit xmlns="cdc7663a-08f0-4737-9e8c-148ce897a09c">INE/TSP</Division_x0020_or_x0020_Unit>
    <Approval_x0020_Number xmlns="cdc7663a-08f0-4737-9e8c-148ce897a09c">3061/OC-BR</Approval_x0020_Number>
    <Document_x0020_Author xmlns="cdc7663a-08f0-4737-9e8c-148ce897a09c">Lenci Pousada, Vera Lucia</Document_x0020_Author>
    <Fiscal_x0020_Year_x0020_IDB xmlns="cdc7663a-08f0-4737-9e8c-148ce897a09c">2014</Fiscal_x0020_Year_x0020_IDB>
    <Other_x0020_Author xmlns="cdc7663a-08f0-4737-9e8c-148ce897a09c" xsi:nil="true"/>
    <Project_x0020_Number xmlns="cdc7663a-08f0-4737-9e8c-148ce897a09c">BR-L1374</Project_x0020_Number>
    <Package_x0020_Code xmlns="cdc7663a-08f0-4737-9e8c-148ce897a09c" xsi:nil="true"/>
    <Key_x0020_Document xmlns="cdc7663a-08f0-4737-9e8c-148ce897a09c">false</Key_x0020_Document>
    <Migration_x0020_Info xmlns="cdc7663a-08f0-4737-9e8c-148ce897a09c">&lt;div class="ExternalClass8B658D53103844C797EA997428090E01"&gt;MS POWERPOINTLPLoan ProposalCGCommittee of the Whole0Aug  8 2014 12&amp;#58;00AMNSouth AmericaPO-BR-L1374-Disb1087602712&lt;/div&gt;</Migration_x0020_Info>
    <Operation_x0020_Type xmlns="cdc7663a-08f0-4737-9e8c-148ce897a09c" xsi:nil="true"/>
    <Record_x0020_Number xmlns="cdc7663a-08f0-4737-9e8c-148ce897a09c">R0002799427</Record_x0020_Number>
    <Document_x0020_Language_x0020_IDB xmlns="cdc7663a-08f0-4737-9e8c-148ce897a09c">Portuguese</Document_x0020_Language_x0020_IDB>
    <Identifier xmlns="cdc7663a-08f0-4737-9e8c-148ce897a09c">Caterina Vecco x.2460 TECFILE</Identifier>
    <Access_x0020_to_x0020_Information_x00a0_Policy xmlns="cdc7663a-08f0-4737-9e8c-148ce897a09c">Public</Access_x0020_to_x0020_Information_x00a0_Policy>
    <b26cdb1da78c4bb4b1c1bac2f6ac5911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Disbursement Transaction</TermName>
          <TermId xmlns="http://schemas.microsoft.com/office/infopath/2007/PartnerControls">7bf7bbf5-7014-4f19-9dc0-87c94a0156d8</TermId>
        </TermInfo>
      </Terms>
    </b26cdb1da78c4bb4b1c1bac2f6ac5911>
    <ic46d7e087fd4a108fb86518ca413cc6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Brazil</TermName>
          <TermId xmlns="http://schemas.microsoft.com/office/infopath/2007/PartnerControls">7deb27ec-6837-4974-9aa8-6cfbac841ef8</TermId>
        </TermInfo>
      </Terms>
    </ic46d7e087fd4a108fb86518ca413cc6>
    <e46fe2894295491da65140ffd2369f49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Disbursement</TermName>
          <TermId xmlns="http://schemas.microsoft.com/office/infopath/2007/PartnerControls">54262564-c4ef-4d6d-ab07-83ff01ea2a25</TermId>
        </TermInfo>
      </Terms>
    </e46fe2894295491da65140ffd2369f49>
    <b2ec7cfb18674cb8803df6b262e8b107 xmlns="cdc7663a-08f0-4737-9e8c-148ce897a09c">
      <Terms xmlns="http://schemas.microsoft.com/office/infopath/2007/PartnerControls"/>
    </b2ec7cfb18674cb8803df6b262e8b107>
    <g511464f9e53401d84b16fa9b379a574 xmlns="cdc7663a-08f0-4737-9e8c-148ce897a09c">
      <Terms xmlns="http://schemas.microsoft.com/office/infopath/2007/PartnerControls"/>
    </g511464f9e53401d84b16fa9b379a574>
    <Related_x0020_SisCor_x0020_Number xmlns="cdc7663a-08f0-4737-9e8c-148ce897a09c" xsi:nil="true"/>
    <nddeef1749674d76abdbe4b239a70bc6 xmlns="cdc7663a-08f0-4737-9e8c-148ce897a09c">
      <Terms xmlns="http://schemas.microsoft.com/office/infopath/2007/PartnerControls"/>
    </nddeef1749674d76abdbe4b239a70bc6>
    <Abstract xmlns="cdc7663a-08f0-4737-9e8c-148ce897a09c" xsi:nil="true"/>
    <Editor1 xmlns="cdc7663a-08f0-4737-9e8c-148ce897a09c" xsi:nil="true"/>
    <Disclosure_x0020_Activity xmlns="cdc7663a-08f0-4737-9e8c-148ce897a09c">Loan Proposal</Disclosure_x0020_Activity>
    <Region xmlns="cdc7663a-08f0-4737-9e8c-148ce897a09c" xsi:nil="true"/>
    <_dlc_DocId xmlns="cdc7663a-08f0-4737-9e8c-148ce897a09c">EZSHARE-1185062258-241</_dlc_DocId>
    <Publication_x0020_Type xmlns="cdc7663a-08f0-4737-9e8c-148ce897a09c" xsi:nil="true"/>
    <Issue_x0020_Date xmlns="cdc7663a-08f0-4737-9e8c-148ce897a09c" xsi:nil="true"/>
    <Webtopic xmlns="cdc7663a-08f0-4737-9e8c-148ce897a09c">Transportation</Webtopic>
    <Publishing_x0020_House xmlns="cdc7663a-08f0-4737-9e8c-148ce897a09c" xsi:nil="true"/>
    <Disclosed xmlns="cdc7663a-08f0-4737-9e8c-148ce897a09c">true</Disclosed>
    <KP_x0020_Topics xmlns="cdc7663a-08f0-4737-9e8c-148ce897a09c" xsi:nil="true"/>
    <_dlc_DocIdUrl xmlns="cdc7663a-08f0-4737-9e8c-148ce897a09c">
      <Url>https://idbg.sharepoint.com/teams/EZ-BR-LON/BR-L1374/_layouts/15/DocIdRedir.aspx?ID=EZSHARE-1185062258-241</Url>
      <Description>EZSHARE-1185062258-241</Description>
    </_dlc_DocIdUrl>
  </documentManagement>
</p:properties>
</file>

<file path=customXml/item3.xml><?xml version="1.0" encoding="utf-8"?>
<?mso-contentType ?>
<SharedContentType xmlns="Microsoft.SharePoint.Taxonomy.ContentTypeSync" SourceId="ae61f9b1-e23d-4f49-b3d7-56b991556c4b" ContentTypeId="0x0101001A458A224826124E8B45B1D613300CFC" PreviousValue="false"/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5.xml><?xml version="1.0" encoding="utf-8"?>
<ct:contentTypeSchema xmlns:ct="http://schemas.microsoft.com/office/2006/metadata/contentType" xmlns:ma="http://schemas.microsoft.com/office/2006/metadata/properties/metaAttributes" ct:_="" ma:_="" ma:contentTypeName="ez-Disclosure Operations" ma:contentTypeID="0x0101001A458A224826124E8B45B1D613300CFC00E5412FF8501848489F11A01C9FC84F08" ma:contentTypeVersion="3519" ma:contentTypeDescription="A content type to manage public (operations) IDB documents" ma:contentTypeScope="" ma:versionID="3927e38c2b84e9a96eacf6bb208fb9a7">
  <xsd:schema xmlns:xsd="http://www.w3.org/2001/XMLSchema" xmlns:xs="http://www.w3.org/2001/XMLSchema" xmlns:p="http://schemas.microsoft.com/office/2006/metadata/properties" xmlns:ns2="cdc7663a-08f0-4737-9e8c-148ce897a09c" targetNamespace="http://schemas.microsoft.com/office/2006/metadata/properties" ma:root="true" ma:fieldsID="5d3781321cad55452cadae92803181b2" ns2:_="">
    <xsd:import namespace="cdc7663a-08f0-4737-9e8c-148ce897a09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e46fe2894295491da65140ffd2369f49" minOccurs="0"/>
                <xsd:element ref="ns2:TaxCatchAll" minOccurs="0"/>
                <xsd:element ref="ns2:TaxCatchAllLabel" minOccurs="0"/>
                <xsd:element ref="ns2:Access_x0020_to_x0020_Information_x00a0_Policy"/>
                <xsd:element ref="ns2:b26cdb1da78c4bb4b1c1bac2f6ac5911" minOccurs="0"/>
                <xsd:element ref="ns2:Project_x0020_Number"/>
                <xsd:element ref="ns2:Webtopic" minOccurs="0"/>
                <xsd:element ref="ns2:Approval_x0020_Number" minOccurs="0"/>
                <xsd:element ref="ns2:Disclosure_x0020_Activity"/>
                <xsd:element ref="ns2:Document_x0020_Author" minOccurs="0"/>
                <xsd:element ref="ns2:Other_x0020_Author" minOccurs="0"/>
                <xsd:element ref="ns2:g511464f9e53401d84b16fa9b379a574" minOccurs="0"/>
                <xsd:element ref="ns2:nddeef1749674d76abdbe4b239a70bc6" minOccurs="0"/>
                <xsd:element ref="ns2:b2ec7cfb18674cb8803df6b262e8b107" minOccurs="0"/>
                <xsd:element ref="ns2:Document_x0020_Language_x0020_IDB"/>
                <xsd:element ref="ns2:Division_x0020_or_x0020_Unit"/>
                <xsd:element ref="ns2:Identifier" minOccurs="0"/>
                <xsd:element ref="ns2:Fiscal_x0020_Year_x0020_IDB" minOccurs="0"/>
                <xsd:element ref="ns2:ic46d7e087fd4a108fb86518ca413cc6" minOccurs="0"/>
                <xsd:element ref="ns2:Operation_x0020_Type" minOccurs="0"/>
                <xsd:element ref="ns2:Package_x0020_Code" minOccurs="0"/>
                <xsd:element ref="ns2:Phase" minOccurs="0"/>
                <xsd:element ref="ns2:Business_x0020_Area" minOccurs="0"/>
                <xsd:element ref="ns2:Key_x0020_Document" minOccurs="0"/>
                <xsd:element ref="ns2:Project_x0020_Document_x0020_Type" minOccurs="0"/>
                <xsd:element ref="ns2:Abstract" minOccurs="0"/>
                <xsd:element ref="ns2:Migration_x0020_Info" minOccurs="0"/>
                <xsd:element ref="ns2:SISCOR_x0020_Number" minOccurs="0"/>
                <xsd:element ref="ns2:IDBDocs_x0020_Number" minOccurs="0"/>
                <xsd:element ref="ns2:Editor1" minOccurs="0"/>
                <xsd:element ref="ns2:Issue_x0020_Date" minOccurs="0"/>
                <xsd:element ref="ns2:Publishing_x0020_House" minOccurs="0"/>
                <xsd:element ref="ns2:KP_x0020_Topics" minOccurs="0"/>
                <xsd:element ref="ns2:Region" minOccurs="0"/>
                <xsd:element ref="ns2:Publication_x0020_Type" minOccurs="0"/>
                <xsd:element ref="ns2:Disclosed" minOccurs="0"/>
                <xsd:element ref="ns2:Record_x0020_Number" minOccurs="0"/>
                <xsd:element ref="ns2:Related_x0020_SisCor_x0020_Numb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c7663a-08f0-4737-9e8c-148ce897a09c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e46fe2894295491da65140ffd2369f49" ma:index="11" ma:taxonomy="true" ma:internalName="e46fe2894295491da65140ffd2369f49" ma:taxonomyFieldName="Function_x0020_Operations_x0020_IDB" ma:displayName="Function Operations IDB" ma:readOnly="false" ma:default="" ma:fieldId="{e46fe289-4295-491d-a651-40ffd2369f49}" ma:sspId="ae61f9b1-e23d-4f49-b3d7-56b991556c4b" ma:termSetId="90662247-c2d7-4c02-8f80-a99fdf3aec7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2" nillable="true" ma:displayName="Taxonomy Catch All Column" ma:hidden="true" ma:list="{a21e8572-655e-4c0d-bfdb-c52ee7bb5839}" ma:internalName="TaxCatchAll" ma:showField="CatchAllData" ma:web="0ae48fe9-e043-4151-95b7-4d4bdf090f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3" nillable="true" ma:displayName="Taxonomy Catch All Column1" ma:hidden="true" ma:list="{a21e8572-655e-4c0d-bfdb-c52ee7bb5839}" ma:internalName="TaxCatchAllLabel" ma:readOnly="true" ma:showField="CatchAllDataLabel" ma:web="0ae48fe9-e043-4151-95b7-4d4bdf090f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ccess_x0020_to_x0020_Information_x00a0_Policy" ma:index="15" ma:displayName="Access to Information Policy" ma:default="Confidential" ma:format="Dropdown" ma:internalName="Access_x0020_to_x0020_Information_x00A0_Policy">
      <xsd:simpleType>
        <xsd:restriction base="dms:Choice">
          <xsd:enumeration value="Confidential"/>
          <xsd:enumeration value="Disclosed Over Time - 5 years"/>
          <xsd:enumeration value="Disclosed Over Time - 10 years"/>
          <xsd:enumeration value="Disclosed Over Time - 20 years"/>
          <xsd:enumeration value="Public"/>
          <xsd:enumeration value="Public - Simultaneous Disclosure"/>
        </xsd:restriction>
      </xsd:simpleType>
    </xsd:element>
    <xsd:element name="b26cdb1da78c4bb4b1c1bac2f6ac5911" ma:index="16" nillable="true" ma:taxonomy="true" ma:internalName="b26cdb1da78c4bb4b1c1bac2f6ac5911" ma:taxonomyFieldName="Series_x0020_Operations_x0020_IDB" ma:displayName="Series Operations IDB" ma:default="" ma:fieldId="{b26cdb1d-a78c-4bb4-b1c1-bac2f6ac5911}" ma:sspId="ae61f9b1-e23d-4f49-b3d7-56b991556c4b" ma:termSetId="aa8fb583-e935-416d-8a2e-4b97a8eb068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roject_x0020_Number" ma:index="18" ma:displayName="Project Number" ma:internalName="Project_x0020_Number" ma:readOnly="false">
      <xsd:simpleType>
        <xsd:restriction base="dms:Text">
          <xsd:maxLength value="255"/>
        </xsd:restriction>
      </xsd:simpleType>
    </xsd:element>
    <xsd:element name="Webtopic" ma:index="19" nillable="true" ma:displayName="Webtopic" ma:internalName="Webtopic">
      <xsd:simpleType>
        <xsd:restriction base="dms:Text">
          <xsd:maxLength value="255"/>
        </xsd:restriction>
      </xsd:simpleType>
    </xsd:element>
    <xsd:element name="Approval_x0020_Number" ma:index="20" nillable="true" ma:displayName="Approval Number" ma:internalName="Approval_x0020_Number">
      <xsd:simpleType>
        <xsd:restriction base="dms:Text">
          <xsd:maxLength value="255"/>
        </xsd:restriction>
      </xsd:simpleType>
    </xsd:element>
    <xsd:element name="Disclosure_x0020_Activity" ma:index="21" ma:displayName="Disclosure Activity" ma:internalName="Disclosure_x0020_Activity" ma:readOnly="false">
      <xsd:simpleType>
        <xsd:restriction base="dms:Text">
          <xsd:maxLength value="255"/>
        </xsd:restriction>
      </xsd:simpleType>
    </xsd:element>
    <xsd:element name="Document_x0020_Author" ma:index="22" nillable="true" ma:displayName="Document Author" ma:internalName="Document_x0020_Author">
      <xsd:simpleType>
        <xsd:restriction base="dms:Text">
          <xsd:maxLength value="255"/>
        </xsd:restriction>
      </xsd:simpleType>
    </xsd:element>
    <xsd:element name="Other_x0020_Author" ma:index="23" nillable="true" ma:displayName="Other Author" ma:internalName="Other_x0020_Author">
      <xsd:simpleType>
        <xsd:restriction base="dms:Text">
          <xsd:maxLength value="255"/>
        </xsd:restriction>
      </xsd:simpleType>
    </xsd:element>
    <xsd:element name="g511464f9e53401d84b16fa9b379a574" ma:index="24" nillable="true" ma:taxonomy="true" ma:internalName="g511464f9e53401d84b16fa9b379a574" ma:taxonomyFieldName="Fund_x0020_IDB" ma:displayName="Fund IDB" ma:default="" ma:fieldId="{0511464f-9e53-401d-84b1-6fa9b379a574}" ma:taxonomyMulti="true" ma:sspId="ae61f9b1-e23d-4f49-b3d7-56b991556c4b" ma:termSetId="69abb71a-f64f-4893-ac0e-66eb1be268a8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nddeef1749674d76abdbe4b239a70bc6" ma:index="26" nillable="true" ma:taxonomy="true" ma:internalName="nddeef1749674d76abdbe4b239a70bc6" ma:taxonomyFieldName="Sector_x0020_IDB" ma:displayName="Sector IDB" ma:default="" ma:fieldId="{7ddeef17-4967-4d76-abdb-e4b239a70bc6}" ma:taxonomyMulti="true" ma:sspId="ae61f9b1-e23d-4f49-b3d7-56b991556c4b" ma:termSetId="12408410-0417-4253-a5ed-d52c55de15dc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b2ec7cfb18674cb8803df6b262e8b107" ma:index="28" nillable="true" ma:taxonomy="true" ma:internalName="b2ec7cfb18674cb8803df6b262e8b107" ma:taxonomyFieldName="Sub_x002d_Sector" ma:displayName="Sub-Sector" ma:default="" ma:fieldId="{b2ec7cfb-1867-4cb8-803d-f6b262e8b107}" ma:taxonomyMulti="true" ma:sspId="ae61f9b1-e23d-4f49-b3d7-56b991556c4b" ma:termSetId="73c9b9c8-b29b-461e-b5a6-c7e93795fb0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ocument_x0020_Language_x0020_IDB" ma:index="30" ma:displayName="Document Language IDB" ma:format="Dropdown" ma:internalName="Document_x0020_Language_x0020_IDB" ma:readOnly="false">
      <xsd:simpleType>
        <xsd:restriction base="dms:Choice">
          <xsd:enumeration value="English"/>
          <xsd:enumeration value="French"/>
          <xsd:enumeration value="Italian"/>
          <xsd:enumeration value="Japanese"/>
          <xsd:enumeration value="Korean"/>
          <xsd:enumeration value="Other"/>
          <xsd:enumeration value="Portuguese"/>
          <xsd:enumeration value="Spanish"/>
        </xsd:restriction>
      </xsd:simpleType>
    </xsd:element>
    <xsd:element name="Division_x0020_or_x0020_Unit" ma:index="31" ma:displayName="Division or Unit" ma:internalName="Division_x0020_or_x0020_Unit" ma:readOnly="false">
      <xsd:simpleType>
        <xsd:restriction base="dms:Text">
          <xsd:maxLength value="255"/>
        </xsd:restriction>
      </xsd:simpleType>
    </xsd:element>
    <xsd:element name="Identifier" ma:index="32" nillable="true" ma:displayName="Identifier" ma:internalName="Identifier">
      <xsd:simpleType>
        <xsd:restriction base="dms:Text">
          <xsd:maxLength value="255"/>
        </xsd:restriction>
      </xsd:simpleType>
    </xsd:element>
    <xsd:element name="Fiscal_x0020_Year_x0020_IDB" ma:index="33" nillable="true" ma:displayName="Fiscal Year IDB" ma:internalName="Fiscal_x0020_Year_x0020_IDB">
      <xsd:simpleType>
        <xsd:restriction base="dms:Text">
          <xsd:maxLength value="255"/>
        </xsd:restriction>
      </xsd:simpleType>
    </xsd:element>
    <xsd:element name="ic46d7e087fd4a108fb86518ca413cc6" ma:index="34" nillable="true" ma:taxonomy="true" ma:internalName="ic46d7e087fd4a108fb86518ca413cc6" ma:taxonomyFieldName="Country" ma:displayName="Country" ma:default="" ma:fieldId="{2c46d7e0-87fd-4a10-8fb8-6518ca413cc6}" ma:taxonomyMulti="true" ma:sspId="ae61f9b1-e23d-4f49-b3d7-56b991556c4b" ma:termSetId="e1cf2cf4-6e0f-476b-b38c-a4927f870e8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peration_x0020_Type" ma:index="36" nillable="true" ma:displayName="Operation Type" ma:internalName="Operation_x0020_Type">
      <xsd:simpleType>
        <xsd:restriction base="dms:Text">
          <xsd:maxLength value="255"/>
        </xsd:restriction>
      </xsd:simpleType>
    </xsd:element>
    <xsd:element name="Package_x0020_Code" ma:index="37" nillable="true" ma:displayName="Package Code" ma:internalName="Package_x0020_Code">
      <xsd:simpleType>
        <xsd:restriction base="dms:Text">
          <xsd:maxLength value="255"/>
        </xsd:restriction>
      </xsd:simpleType>
    </xsd:element>
    <xsd:element name="Phase" ma:index="38" nillable="true" ma:displayName="Phase" ma:internalName="Phase">
      <xsd:simpleType>
        <xsd:restriction base="dms:Text">
          <xsd:maxLength value="255"/>
        </xsd:restriction>
      </xsd:simpleType>
    </xsd:element>
    <xsd:element name="Business_x0020_Area" ma:index="39" nillable="true" ma:displayName="Business Area" ma:internalName="Business_x0020_Area">
      <xsd:simpleType>
        <xsd:restriction base="dms:Text">
          <xsd:maxLength value="255"/>
        </xsd:restriction>
      </xsd:simpleType>
    </xsd:element>
    <xsd:element name="Key_x0020_Document" ma:index="40" nillable="true" ma:displayName="Key Document" ma:default="0" ma:internalName="Key_x0020_Document">
      <xsd:simpleType>
        <xsd:restriction base="dms:Boolean"/>
      </xsd:simpleType>
    </xsd:element>
    <xsd:element name="Project_x0020_Document_x0020_Type" ma:index="41" nillable="true" ma:displayName="Project Document Type" ma:internalName="Project_x0020_Document_x0020_Type">
      <xsd:simpleType>
        <xsd:restriction base="dms:Text">
          <xsd:maxLength value="255"/>
        </xsd:restriction>
      </xsd:simpleType>
    </xsd:element>
    <xsd:element name="Abstract" ma:index="42" nillable="true" ma:displayName="Abstract" ma:internalName="Abstract">
      <xsd:simpleType>
        <xsd:restriction base="dms:Note"/>
      </xsd:simpleType>
    </xsd:element>
    <xsd:element name="Migration_x0020_Info" ma:index="43" nillable="true" ma:displayName="Migration Info" ma:internalName="Migration_x0020_Info">
      <xsd:simpleType>
        <xsd:restriction base="dms:Note"/>
      </xsd:simpleType>
    </xsd:element>
    <xsd:element name="SISCOR_x0020_Number" ma:index="44" nillable="true" ma:displayName="SISCOR Number" ma:internalName="SISCOR_x0020_Number">
      <xsd:simpleType>
        <xsd:restriction base="dms:Text">
          <xsd:maxLength value="255"/>
        </xsd:restriction>
      </xsd:simpleType>
    </xsd:element>
    <xsd:element name="IDBDocs_x0020_Number" ma:index="45" nillable="true" ma:displayName="IDBDocs Number" ma:internalName="IDBDocs_x0020_Number">
      <xsd:simpleType>
        <xsd:restriction base="dms:Text">
          <xsd:maxLength value="255"/>
        </xsd:restriction>
      </xsd:simpleType>
    </xsd:element>
    <xsd:element name="Editor1" ma:index="46" nillable="true" ma:displayName="Editor" ma:internalName="Editor1">
      <xsd:simpleType>
        <xsd:restriction base="dms:Text">
          <xsd:maxLength value="255"/>
        </xsd:restriction>
      </xsd:simpleType>
    </xsd:element>
    <xsd:element name="Issue_x0020_Date" ma:index="47" nillable="true" ma:displayName="Issue Date" ma:format="DateOnly" ma:internalName="Issue_x0020_Date">
      <xsd:simpleType>
        <xsd:restriction base="dms:DateTime"/>
      </xsd:simpleType>
    </xsd:element>
    <xsd:element name="Publishing_x0020_House" ma:index="48" nillable="true" ma:displayName="Publishing House" ma:internalName="Publishing_x0020_House">
      <xsd:simpleType>
        <xsd:restriction base="dms:Text">
          <xsd:maxLength value="255"/>
        </xsd:restriction>
      </xsd:simpleType>
    </xsd:element>
    <xsd:element name="KP_x0020_Topics" ma:index="49" nillable="true" ma:displayName="KP Topics" ma:internalName="KP_x0020_Topics">
      <xsd:simpleType>
        <xsd:restriction base="dms:Text">
          <xsd:maxLength value="255"/>
        </xsd:restriction>
      </xsd:simpleType>
    </xsd:element>
    <xsd:element name="Region" ma:index="50" nillable="true" ma:displayName="Region" ma:internalName="Region">
      <xsd:simpleType>
        <xsd:restriction base="dms:Text">
          <xsd:maxLength value="255"/>
        </xsd:restriction>
      </xsd:simpleType>
    </xsd:element>
    <xsd:element name="Publication_x0020_Type" ma:index="51" nillable="true" ma:displayName="Publication Type" ma:internalName="Publication_x0020_Type">
      <xsd:simpleType>
        <xsd:restriction base="dms:Text">
          <xsd:maxLength value="255"/>
        </xsd:restriction>
      </xsd:simpleType>
    </xsd:element>
    <xsd:element name="Disclosed" ma:index="52" nillable="true" ma:displayName="Disclosed" ma:default="0" ma:internalName="Disclosed">
      <xsd:simpleType>
        <xsd:restriction base="dms:Boolean"/>
      </xsd:simpleType>
    </xsd:element>
    <xsd:element name="Record_x0020_Number" ma:index="53" nillable="true" ma:displayName="Record Number" ma:internalName="Record_x0020_Number">
      <xsd:simpleType>
        <xsd:restriction base="dms:Text">
          <xsd:maxLength value="255"/>
        </xsd:restriction>
      </xsd:simpleType>
    </xsd:element>
    <xsd:element name="Related_x0020_SisCor_x0020_Number" ma:index="54" nillable="true" ma:displayName="Related SisCor Number" ma:internalName="Related_x0020_SisCor_x0020_Number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6.xml><?xml version="1.0" encoding="utf-8"?>
<?mso-contentType ?>
<FormUrls xmlns="http://schemas.microsoft.com/sharepoint/v3/contenttype/forms/url">
  <Display>_catalogs/masterpage/ECMForms/DisclosureOperationsCT/View.aspx</Display>
  <Edit>_catalogs/masterpage/ECMForms/DisclosureOperationsCT/Edit.aspx</Edit>
</FormUrls>
</file>

<file path=customXml/itemProps1.xml><?xml version="1.0" encoding="utf-8"?>
<ds:datastoreItem xmlns:ds="http://schemas.openxmlformats.org/officeDocument/2006/customXml" ds:itemID="{083AE8FD-562D-4C2B-B116-37DD2A299A1C}"/>
</file>

<file path=customXml/itemProps2.xml><?xml version="1.0" encoding="utf-8"?>
<ds:datastoreItem xmlns:ds="http://schemas.openxmlformats.org/officeDocument/2006/customXml" ds:itemID="{FC00425A-D1AA-442F-BBE9-F8F1CAAA635F}"/>
</file>

<file path=customXml/itemProps3.xml><?xml version="1.0" encoding="utf-8"?>
<ds:datastoreItem xmlns:ds="http://schemas.openxmlformats.org/officeDocument/2006/customXml" ds:itemID="{FA7CF91E-5EAD-4B96-9CF0-8C2E78E62F56}"/>
</file>

<file path=customXml/itemProps4.xml><?xml version="1.0" encoding="utf-8"?>
<ds:datastoreItem xmlns:ds="http://schemas.openxmlformats.org/officeDocument/2006/customXml" ds:itemID="{73FCA926-8C7D-4777-8FFA-041F47CF80D4}"/>
</file>

<file path=customXml/itemProps5.xml><?xml version="1.0" encoding="utf-8"?>
<ds:datastoreItem xmlns:ds="http://schemas.openxmlformats.org/officeDocument/2006/customXml" ds:itemID="{06A0F814-54FC-472A-850D-770D5E1DCF49}"/>
</file>

<file path=customXml/itemProps6.xml><?xml version="1.0" encoding="utf-8"?>
<ds:datastoreItem xmlns:ds="http://schemas.openxmlformats.org/officeDocument/2006/customXml" ds:itemID="{838AA87C-60B1-42C6-85EA-EE7264562314}"/>
</file>

<file path=docProps/app.xml><?xml version="1.0" encoding="utf-8"?>
<Properties xmlns="http://schemas.openxmlformats.org/officeDocument/2006/extended-properties" xmlns:vt="http://schemas.openxmlformats.org/officeDocument/2006/docPropsVTypes">
  <TotalTime>9197</TotalTime>
  <Words>1730</Words>
  <Application>Microsoft Office PowerPoint</Application>
  <PresentationFormat>On-screen Show (4:3)</PresentationFormat>
  <Paragraphs>743</Paragraphs>
  <Slides>26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Personalizar design</vt:lpstr>
      <vt:lpstr>1_Personalizar design</vt:lpstr>
      <vt:lpstr>2_Personalizar design</vt:lpstr>
      <vt:lpstr>3_Personalizar design</vt:lpstr>
      <vt:lpstr>4_Personalizar design</vt:lpstr>
      <vt:lpstr>PowerPoint Presentation</vt:lpstr>
      <vt:lpstr>PowerPoint Presentation</vt:lpstr>
      <vt:lpstr>Resultado Mensal da Arrecadação de ICMS</vt:lpstr>
      <vt:lpstr>Resultado Acumulado da Arrecadação de ICMS</vt:lpstr>
      <vt:lpstr>ICMS: Crescimento por Tipo de Tributo</vt:lpstr>
      <vt:lpstr>Análise do Desvio por Segmento</vt:lpstr>
      <vt:lpstr>Análise do Desvio por Segmento</vt:lpstr>
      <vt:lpstr>Segmento - Sucroalcooleiro</vt:lpstr>
      <vt:lpstr>Segmento - Sucroalcooleiro</vt:lpstr>
      <vt:lpstr>Tratamento do Desvio</vt:lpstr>
      <vt:lpstr>Status do Plano de Ação - Sucroalcooleiro</vt:lpstr>
      <vt:lpstr>Status do Plano de Ação - Sucroalcooleiro</vt:lpstr>
      <vt:lpstr>Segmento – Comunicação</vt:lpstr>
      <vt:lpstr>Segmento – Comunicação</vt:lpstr>
      <vt:lpstr>Tratamento do Desvio</vt:lpstr>
      <vt:lpstr>Status do Plano de Ação - Comunicação</vt:lpstr>
      <vt:lpstr>Status do Plano de Ação - Comunicação</vt:lpstr>
      <vt:lpstr>Segmento – Bebidas e Fumo</vt:lpstr>
      <vt:lpstr>Segmento – Bebidas e Fumo</vt:lpstr>
      <vt:lpstr>Tratamento do Desvio</vt:lpstr>
      <vt:lpstr>Status do Plano de Ação – Bebidas e Fumo</vt:lpstr>
      <vt:lpstr>Segmento – Combustível</vt:lpstr>
      <vt:lpstr>Segmento – Combustível</vt:lpstr>
      <vt:lpstr>Tratamento do Desvio</vt:lpstr>
      <vt:lpstr>Status do Plano de Ação - Combustível</vt:lpstr>
      <vt:lpstr>Status do Plano de Ação - Combustível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EE_27 - Componente 2_1_ Condiciones Especiales - Cláusula 2_04 (b)(A)(v) _ 2do Desembolso_</dc:title>
  <dc:creator>Consultor</dc:creator>
  <cp:lastModifiedBy>Inter-American Development Bank</cp:lastModifiedBy>
  <cp:revision>707</cp:revision>
  <cp:lastPrinted>2013-04-24T12:44:08Z</cp:lastPrinted>
  <dcterms:created xsi:type="dcterms:W3CDTF">2012-09-23T21:52:12Z</dcterms:created>
  <dcterms:modified xsi:type="dcterms:W3CDTF">2014-07-10T15:37:54Z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0x0101001A458A224826124E8B45B1D613300CFC00E5412FF8501848489F11A01C9FC84F08</vt:lpwstr>
  </property>
  <property fmtid="{D5CDD505-2E9C-101B-9397-08002B2CF9AE}" pid="3" name="TaxKeyword">
    <vt:lpwstr/>
  </property>
  <property fmtid="{D5CDD505-2E9C-101B-9397-08002B2CF9AE}" pid="4" name="Sub_x002d_Sector">
    <vt:lpwstr/>
  </property>
  <property fmtid="{D5CDD505-2E9C-101B-9397-08002B2CF9AE}" pid="5" name="TaxKeywordTaxHTField">
    <vt:lpwstr/>
  </property>
  <property fmtid="{D5CDD505-2E9C-101B-9397-08002B2CF9AE}" pid="6" name="Series Operations IDB">
    <vt:lpwstr>12;#Disbursement Transaction|7bf7bbf5-7014-4f19-9dc0-87c94a0156d8</vt:lpwstr>
  </property>
  <property fmtid="{D5CDD505-2E9C-101B-9397-08002B2CF9AE}" pid="8" name="Country">
    <vt:lpwstr>30;#Brazil|7deb27ec-6837-4974-9aa8-6cfbac841ef8</vt:lpwstr>
  </property>
  <property fmtid="{D5CDD505-2E9C-101B-9397-08002B2CF9AE}" pid="9" name="Fund IDB">
    <vt:lpwstr/>
  </property>
  <property fmtid="{D5CDD505-2E9C-101B-9397-08002B2CF9AE}" pid="10" name="Series_x0020_Operations_x0020_IDB">
    <vt:lpwstr>12;#Disbursement Transaction|7bf7bbf5-7014-4f19-9dc0-87c94a0156d8</vt:lpwstr>
  </property>
  <property fmtid="{D5CDD505-2E9C-101B-9397-08002B2CF9AE}" pid="13" name="Sector IDB">
    <vt:lpwstr/>
  </property>
  <property fmtid="{D5CDD505-2E9C-101B-9397-08002B2CF9AE}" pid="14" name="Function Operations IDB">
    <vt:lpwstr>22;#Disbursement|54262564-c4ef-4d6d-ab07-83ff01ea2a25</vt:lpwstr>
  </property>
  <property fmtid="{D5CDD505-2E9C-101B-9397-08002B2CF9AE}" pid="15" name="Sub-Sector">
    <vt:lpwstr/>
  </property>
  <property fmtid="{D5CDD505-2E9C-101B-9397-08002B2CF9AE}" pid="16" name="Order">
    <vt:r8>24100</vt:r8>
  </property>
  <property fmtid="{D5CDD505-2E9C-101B-9397-08002B2CF9AE}" pid="17" name="_dlc_DocIdItemGuid">
    <vt:lpwstr>511dda3c-74c5-427f-920b-5de1adc58854</vt:lpwstr>
  </property>
</Properties>
</file>