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layout1.xml" ContentType="application/vnd.openxmlformats-officedocument.drawingml.diagramLayout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layout2.xml" ContentType="application/vnd.openxmlformats-officedocument.drawingml.diagram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7" r:id="rId2"/>
    <p:sldMasterId id="2147483699" r:id="rId3"/>
    <p:sldMasterId id="2147483711" r:id="rId4"/>
    <p:sldMasterId id="2147483723" r:id="rId5"/>
  </p:sldMasterIdLst>
  <p:notesMasterIdLst>
    <p:notesMasterId r:id="rId22"/>
  </p:notesMasterIdLst>
  <p:sldIdLst>
    <p:sldId id="258" r:id="rId6"/>
    <p:sldId id="257" r:id="rId7"/>
    <p:sldId id="264" r:id="rId8"/>
    <p:sldId id="280" r:id="rId9"/>
    <p:sldId id="260" r:id="rId10"/>
    <p:sldId id="261" r:id="rId11"/>
    <p:sldId id="278" r:id="rId12"/>
    <p:sldId id="262" r:id="rId13"/>
    <p:sldId id="279" r:id="rId14"/>
    <p:sldId id="266" r:id="rId15"/>
    <p:sldId id="265" r:id="rId16"/>
    <p:sldId id="295" r:id="rId17"/>
    <p:sldId id="281" r:id="rId18"/>
    <p:sldId id="292" r:id="rId19"/>
    <p:sldId id="297" r:id="rId20"/>
    <p:sldId id="298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7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customXml" Target="../customXml/item8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30" Type="http://schemas.openxmlformats.org/officeDocument/2006/relationships/customXml" Target="../customXml/item4.xml"/><Relationship Id="rId35" Type="http://schemas.openxmlformats.org/officeDocument/2006/relationships/customXml" Target="../customXml/item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D9AB0B-DF8A-45B0-A4FD-CEC533F97ECA}" type="doc">
      <dgm:prSet loTypeId="urn:microsoft.com/office/officeart/2005/8/layout/cycle4#1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DD74604C-28D7-48DF-83A9-D0096FE44687}">
      <dgm:prSet phldrT="[Texto]" custT="1"/>
      <dgm:spPr>
        <a:xfrm>
          <a:off x="3221456" y="209969"/>
          <a:ext cx="1311543" cy="1311543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3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</a:t>
          </a:r>
          <a:endParaRPr lang="pt-BR" sz="36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B5A96B0-DC14-42CF-942E-3C3271EA896E}" type="parTrans" cxnId="{8672D22D-14A5-46AC-9019-938FF83A59C2}">
      <dgm:prSet/>
      <dgm:spPr/>
      <dgm:t>
        <a:bodyPr/>
        <a:lstStyle/>
        <a:p>
          <a:endParaRPr lang="pt-BR" sz="5400"/>
        </a:p>
      </dgm:t>
    </dgm:pt>
    <dgm:pt modelId="{41653465-1668-4FBD-BD21-D9746A10ECF2}" type="sibTrans" cxnId="{8672D22D-14A5-46AC-9019-938FF83A59C2}">
      <dgm:prSet/>
      <dgm:spPr/>
      <dgm:t>
        <a:bodyPr/>
        <a:lstStyle/>
        <a:p>
          <a:endParaRPr lang="pt-BR" sz="5400"/>
        </a:p>
      </dgm:t>
    </dgm:pt>
    <dgm:pt modelId="{C9A0BD1A-2927-488F-AFA9-E6C2F00729DF}">
      <dgm:prSet phldrT="[Texto]" custT="1"/>
      <dgm:spPr>
        <a:xfrm>
          <a:off x="19948" y="89602"/>
          <a:ext cx="4045844" cy="969270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pt-BR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Executar ações corretivas em função dos resultados</a:t>
          </a:r>
          <a:endParaRPr lang="pt-BR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642C5F1-4F7E-450B-908E-63573C867159}" type="parTrans" cxnId="{46358F5F-82A6-4DF3-9027-B47C2B911CD9}">
      <dgm:prSet/>
      <dgm:spPr/>
      <dgm:t>
        <a:bodyPr/>
        <a:lstStyle/>
        <a:p>
          <a:endParaRPr lang="pt-BR" sz="5400"/>
        </a:p>
      </dgm:t>
    </dgm:pt>
    <dgm:pt modelId="{284578AD-A17C-42AA-8F18-DF48C0E52CDA}" type="sibTrans" cxnId="{46358F5F-82A6-4DF3-9027-B47C2B911CD9}">
      <dgm:prSet/>
      <dgm:spPr/>
      <dgm:t>
        <a:bodyPr/>
        <a:lstStyle/>
        <a:p>
          <a:endParaRPr lang="pt-BR" sz="5400"/>
        </a:p>
      </dgm:t>
    </dgm:pt>
    <dgm:pt modelId="{E0DC6DA0-F604-41F9-99EF-21BB48FA21CE}">
      <dgm:prSet phldrT="[Texto]" custT="1"/>
      <dgm:spPr>
        <a:xfrm rot="5400000">
          <a:off x="4593579" y="209969"/>
          <a:ext cx="1311543" cy="1311543"/>
        </a:xfr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3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</a:t>
          </a:r>
          <a:endParaRPr lang="pt-BR" sz="36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C35752A-9C86-4711-8F3F-5EF1EC247550}" type="parTrans" cxnId="{6F1148F5-882A-4C22-8D74-CEC8726296D3}">
      <dgm:prSet/>
      <dgm:spPr/>
      <dgm:t>
        <a:bodyPr/>
        <a:lstStyle/>
        <a:p>
          <a:endParaRPr lang="pt-BR" sz="5400"/>
        </a:p>
      </dgm:t>
    </dgm:pt>
    <dgm:pt modelId="{24D2DD2A-2F85-48F1-9F1B-7B5A05FB7CD2}" type="sibTrans" cxnId="{6F1148F5-882A-4C22-8D74-CEC8726296D3}">
      <dgm:prSet/>
      <dgm:spPr/>
      <dgm:t>
        <a:bodyPr/>
        <a:lstStyle/>
        <a:p>
          <a:endParaRPr lang="pt-BR" sz="5400"/>
        </a:p>
      </dgm:t>
    </dgm:pt>
    <dgm:pt modelId="{D8596E5F-BEEB-433F-AA77-8C4B99900EF3}">
      <dgm:prSet phldrT="[Texto]" custT="1"/>
      <dgm:spPr>
        <a:xfrm>
          <a:off x="4718055" y="83171"/>
          <a:ext cx="4262465" cy="126781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Identificação do Problema</a:t>
          </a:r>
          <a:endParaRPr lang="pt-BR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B4F8635-1BC1-45B0-891B-B6324ECE73A9}" type="parTrans" cxnId="{B9374A27-967A-45EE-B630-EB736843CA1B}">
      <dgm:prSet/>
      <dgm:spPr/>
      <dgm:t>
        <a:bodyPr/>
        <a:lstStyle/>
        <a:p>
          <a:endParaRPr lang="pt-BR" sz="5400"/>
        </a:p>
      </dgm:t>
    </dgm:pt>
    <dgm:pt modelId="{08C5E8D2-88B0-42E1-BD8E-D642606B66B8}" type="sibTrans" cxnId="{B9374A27-967A-45EE-B630-EB736843CA1B}">
      <dgm:prSet/>
      <dgm:spPr/>
      <dgm:t>
        <a:bodyPr/>
        <a:lstStyle/>
        <a:p>
          <a:endParaRPr lang="pt-BR" sz="5400"/>
        </a:p>
      </dgm:t>
    </dgm:pt>
    <dgm:pt modelId="{23CCB25F-DF79-47D1-9D8B-592040417B70}">
      <dgm:prSet phldrT="[Texto]" custT="1"/>
      <dgm:spPr>
        <a:xfrm rot="10800000">
          <a:off x="4593579" y="1582092"/>
          <a:ext cx="1311543" cy="1311543"/>
        </a:xfr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3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</a:t>
          </a:r>
          <a:endParaRPr lang="pt-BR" sz="36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6C0933F-FFFF-4145-8BBF-5D402A4EB665}" type="parTrans" cxnId="{4669D1EE-D4CF-4149-BD96-1A8FA4A3F299}">
      <dgm:prSet/>
      <dgm:spPr/>
      <dgm:t>
        <a:bodyPr/>
        <a:lstStyle/>
        <a:p>
          <a:endParaRPr lang="pt-BR" sz="5400"/>
        </a:p>
      </dgm:t>
    </dgm:pt>
    <dgm:pt modelId="{5834B2A5-6D85-4E7C-9ACF-32543B46AA13}" type="sibTrans" cxnId="{4669D1EE-D4CF-4149-BD96-1A8FA4A3F299}">
      <dgm:prSet/>
      <dgm:spPr/>
      <dgm:t>
        <a:bodyPr/>
        <a:lstStyle/>
        <a:p>
          <a:endParaRPr lang="pt-BR" sz="5400"/>
        </a:p>
      </dgm:t>
    </dgm:pt>
    <dgm:pt modelId="{902D6B5A-C5EA-48BF-8114-4399EDDDA713}">
      <dgm:prSet phldrT="[Texto]" custT="1"/>
      <dgm:spPr>
        <a:xfrm>
          <a:off x="4943048" y="1964975"/>
          <a:ext cx="4045844" cy="969270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pt-BR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Execução do Plano de Ação</a:t>
          </a:r>
          <a:endParaRPr lang="pt-BR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C05B59E-F10D-40AF-9CF7-4F0B9519850D}" type="parTrans" cxnId="{BD9B5402-B711-41F9-9FD6-A3621532F46F}">
      <dgm:prSet/>
      <dgm:spPr/>
      <dgm:t>
        <a:bodyPr/>
        <a:lstStyle/>
        <a:p>
          <a:endParaRPr lang="pt-BR" sz="5400"/>
        </a:p>
      </dgm:t>
    </dgm:pt>
    <dgm:pt modelId="{8824BE57-4DF5-4961-9D55-1FD6D4488CEA}" type="sibTrans" cxnId="{BD9B5402-B711-41F9-9FD6-A3621532F46F}">
      <dgm:prSet/>
      <dgm:spPr/>
      <dgm:t>
        <a:bodyPr/>
        <a:lstStyle/>
        <a:p>
          <a:endParaRPr lang="pt-BR" sz="5400"/>
        </a:p>
      </dgm:t>
    </dgm:pt>
    <dgm:pt modelId="{99D7F560-E2E9-44DA-B4B1-C9D3ADA6FC09}">
      <dgm:prSet phldrT="[Texto]" custT="1"/>
      <dgm:spPr>
        <a:xfrm rot="16200000">
          <a:off x="3221456" y="1582092"/>
          <a:ext cx="1311543" cy="1311543"/>
        </a:xfrm>
        <a:solidFill>
          <a:srgbClr val="E2A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3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</a:t>
          </a:r>
          <a:endParaRPr lang="pt-BR" sz="36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B376330-44E4-4659-BC19-641A67FE2CC2}" type="parTrans" cxnId="{1D17F967-59D2-4871-ADFB-1E129872635B}">
      <dgm:prSet/>
      <dgm:spPr/>
      <dgm:t>
        <a:bodyPr/>
        <a:lstStyle/>
        <a:p>
          <a:endParaRPr lang="pt-BR" sz="5400"/>
        </a:p>
      </dgm:t>
    </dgm:pt>
    <dgm:pt modelId="{6486B7DA-ED54-4A5F-B909-B927CC4F92CD}" type="sibTrans" cxnId="{1D17F967-59D2-4871-ADFB-1E129872635B}">
      <dgm:prSet/>
      <dgm:spPr/>
      <dgm:t>
        <a:bodyPr/>
        <a:lstStyle/>
        <a:p>
          <a:endParaRPr lang="pt-BR" sz="5400"/>
        </a:p>
      </dgm:t>
    </dgm:pt>
    <dgm:pt modelId="{365263E1-499C-4B49-BC41-B81AD12F2318}">
      <dgm:prSet phldrT="[Texto]" custT="1"/>
      <dgm:spPr>
        <a:xfrm>
          <a:off x="64793" y="1929335"/>
          <a:ext cx="4045844" cy="969270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pt-BR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Verificação dos resultados</a:t>
          </a:r>
          <a:endParaRPr lang="pt-BR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283DF35-D1A2-41F0-B5EC-F7CF652489DD}" type="parTrans" cxnId="{491DF80E-8237-4F9A-9012-6F51DE157621}">
      <dgm:prSet/>
      <dgm:spPr/>
      <dgm:t>
        <a:bodyPr/>
        <a:lstStyle/>
        <a:p>
          <a:endParaRPr lang="pt-BR" sz="5400"/>
        </a:p>
      </dgm:t>
    </dgm:pt>
    <dgm:pt modelId="{290756B8-DEFF-4A5A-AD02-2B20A37258C6}" type="sibTrans" cxnId="{491DF80E-8237-4F9A-9012-6F51DE157621}">
      <dgm:prSet/>
      <dgm:spPr/>
      <dgm:t>
        <a:bodyPr/>
        <a:lstStyle/>
        <a:p>
          <a:endParaRPr lang="pt-BR" sz="5400"/>
        </a:p>
      </dgm:t>
    </dgm:pt>
    <dgm:pt modelId="{917C77D4-0A87-479C-AC2E-8FC765D0A155}">
      <dgm:prSet phldrT="[Texto]" custT="1"/>
      <dgm:spPr>
        <a:xfrm>
          <a:off x="4718055" y="83171"/>
          <a:ext cx="4262465" cy="126781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Análise do Fenômeno</a:t>
          </a:r>
          <a:endParaRPr lang="pt-BR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3D30B5A-64BC-42DC-BEFB-2973FB4D68AA}" type="parTrans" cxnId="{56C2BF07-B133-40FC-9DF2-72CF814B07E7}">
      <dgm:prSet/>
      <dgm:spPr/>
      <dgm:t>
        <a:bodyPr/>
        <a:lstStyle/>
        <a:p>
          <a:endParaRPr lang="pt-BR" sz="5400"/>
        </a:p>
      </dgm:t>
    </dgm:pt>
    <dgm:pt modelId="{324B2A32-356A-4D6B-9C94-4EABF7D2066A}" type="sibTrans" cxnId="{56C2BF07-B133-40FC-9DF2-72CF814B07E7}">
      <dgm:prSet/>
      <dgm:spPr/>
      <dgm:t>
        <a:bodyPr/>
        <a:lstStyle/>
        <a:p>
          <a:endParaRPr lang="pt-BR" sz="5400"/>
        </a:p>
      </dgm:t>
    </dgm:pt>
    <dgm:pt modelId="{7535314C-FCED-4112-A8CF-02E920A90B86}">
      <dgm:prSet phldrT="[Texto]" custT="1"/>
      <dgm:spPr>
        <a:xfrm>
          <a:off x="4718055" y="83171"/>
          <a:ext cx="4262465" cy="126781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Análise do Processo</a:t>
          </a:r>
          <a:endParaRPr lang="pt-BR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22A6C42-5014-46B2-BCB5-0D820AA2AF0E}" type="parTrans" cxnId="{CCC7D66F-4953-4FC5-904B-530D926B6F29}">
      <dgm:prSet/>
      <dgm:spPr/>
      <dgm:t>
        <a:bodyPr/>
        <a:lstStyle/>
        <a:p>
          <a:endParaRPr lang="pt-BR" sz="5400"/>
        </a:p>
      </dgm:t>
    </dgm:pt>
    <dgm:pt modelId="{8FD25FEF-0387-48A0-B1B0-4DAF818DBD10}" type="sibTrans" cxnId="{CCC7D66F-4953-4FC5-904B-530D926B6F29}">
      <dgm:prSet/>
      <dgm:spPr/>
      <dgm:t>
        <a:bodyPr/>
        <a:lstStyle/>
        <a:p>
          <a:endParaRPr lang="pt-BR" sz="5400"/>
        </a:p>
      </dgm:t>
    </dgm:pt>
    <dgm:pt modelId="{278E5796-A229-4B84-941F-F232BF4E17DF}">
      <dgm:prSet phldrT="[Texto]" custT="1"/>
      <dgm:spPr>
        <a:xfrm>
          <a:off x="4718055" y="83171"/>
          <a:ext cx="4262465" cy="126781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Elaboração do Plano de Ação</a:t>
          </a:r>
          <a:endParaRPr lang="pt-BR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6110BA3-A4DD-479B-BF1D-8C752D9590C1}" type="parTrans" cxnId="{B951CE68-B6B6-4BBF-ADFC-1CD6FE57BF49}">
      <dgm:prSet/>
      <dgm:spPr/>
      <dgm:t>
        <a:bodyPr/>
        <a:lstStyle/>
        <a:p>
          <a:endParaRPr lang="pt-BR" sz="5400"/>
        </a:p>
      </dgm:t>
    </dgm:pt>
    <dgm:pt modelId="{68512FA2-40F0-4D33-B43E-6645A4BCF510}" type="sibTrans" cxnId="{B951CE68-B6B6-4BBF-ADFC-1CD6FE57BF49}">
      <dgm:prSet/>
      <dgm:spPr/>
      <dgm:t>
        <a:bodyPr/>
        <a:lstStyle/>
        <a:p>
          <a:endParaRPr lang="pt-BR" sz="5400"/>
        </a:p>
      </dgm:t>
    </dgm:pt>
    <dgm:pt modelId="{D4E7E88E-6831-4DD4-837A-85209C4923AC}" type="pres">
      <dgm:prSet presAssocID="{3CD9AB0B-DF8A-45B0-A4FD-CEC533F97EC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31872B5-F013-4371-8550-69DB1B111D3F}" type="pres">
      <dgm:prSet presAssocID="{3CD9AB0B-DF8A-45B0-A4FD-CEC533F97ECA}" presName="children" presStyleCnt="0"/>
      <dgm:spPr/>
    </dgm:pt>
    <dgm:pt modelId="{35B1C517-1C38-4269-B41E-DEC0A5C1BBA1}" type="pres">
      <dgm:prSet presAssocID="{3CD9AB0B-DF8A-45B0-A4FD-CEC533F97ECA}" presName="child1group" presStyleCnt="0"/>
      <dgm:spPr/>
    </dgm:pt>
    <dgm:pt modelId="{D007D714-8E71-4621-8CAC-0EC519AFFEFC}" type="pres">
      <dgm:prSet presAssocID="{3CD9AB0B-DF8A-45B0-A4FD-CEC533F97ECA}" presName="child1" presStyleLbl="bgAcc1" presStyleIdx="0" presStyleCnt="4" custScaleX="270388" custLinFactNeighborX="-83244" custLinFactNeighborY="-2306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4A2AA10D-638A-43FA-A1CB-BB8C98145B2B}" type="pres">
      <dgm:prSet presAssocID="{3CD9AB0B-DF8A-45B0-A4FD-CEC533F97ECA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C978AF-89C0-4597-A49C-218E91822121}" type="pres">
      <dgm:prSet presAssocID="{3CD9AB0B-DF8A-45B0-A4FD-CEC533F97ECA}" presName="child2group" presStyleCnt="0"/>
      <dgm:spPr/>
    </dgm:pt>
    <dgm:pt modelId="{23DE4355-994D-488F-AA1A-099BD7897D31}" type="pres">
      <dgm:prSet presAssocID="{3CD9AB0B-DF8A-45B0-A4FD-CEC533F97ECA}" presName="child2" presStyleLbl="bgAcc1" presStyleIdx="1" presStyleCnt="4" custScaleX="284865" custScaleY="130801" custLinFactNeighborX="74816" custLinFactNeighborY="12431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CD7EB8A1-0036-4B6C-BB57-A39FCE8B51F5}" type="pres">
      <dgm:prSet presAssocID="{3CD9AB0B-DF8A-45B0-A4FD-CEC533F97ECA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00230E-DD36-4711-96BD-22A7582576B7}" type="pres">
      <dgm:prSet presAssocID="{3CD9AB0B-DF8A-45B0-A4FD-CEC533F97ECA}" presName="child3group" presStyleCnt="0"/>
      <dgm:spPr/>
    </dgm:pt>
    <dgm:pt modelId="{57ACA3E0-A394-4A76-AB63-840C4CF3BA16}" type="pres">
      <dgm:prSet presAssocID="{3CD9AB0B-DF8A-45B0-A4FD-CEC533F97ECA}" presName="child3" presStyleLbl="bgAcc1" presStyleIdx="2" presStyleCnt="4" custScaleX="270388" custLinFactNeighborX="82614" custLinFactNeighborY="-2132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E605F6E1-F0C5-4C73-869A-A10ED9D2A3F0}" type="pres">
      <dgm:prSet presAssocID="{3CD9AB0B-DF8A-45B0-A4FD-CEC533F97ECA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0F99DB-DCEF-4710-9553-0A4785687934}" type="pres">
      <dgm:prSet presAssocID="{3CD9AB0B-DF8A-45B0-A4FD-CEC533F97ECA}" presName="child4group" presStyleCnt="0"/>
      <dgm:spPr/>
    </dgm:pt>
    <dgm:pt modelId="{7D6AEDDD-DC69-453C-A5B2-3E882A65FBC3}" type="pres">
      <dgm:prSet presAssocID="{3CD9AB0B-DF8A-45B0-A4FD-CEC533F97ECA}" presName="child4" presStyleLbl="bgAcc1" presStyleIdx="3" presStyleCnt="4" custScaleX="270388" custLinFactNeighborX="-80247" custLinFactNeighborY="-25000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D5296A6A-2A91-4E13-B0C1-A8A63AE750A4}" type="pres">
      <dgm:prSet presAssocID="{3CD9AB0B-DF8A-45B0-A4FD-CEC533F97ECA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E527A5A-82C7-477F-A38E-01F4450924E3}" type="pres">
      <dgm:prSet presAssocID="{3CD9AB0B-DF8A-45B0-A4FD-CEC533F97ECA}" presName="childPlaceholder" presStyleCnt="0"/>
      <dgm:spPr/>
    </dgm:pt>
    <dgm:pt modelId="{CB62EE45-2223-4190-92F8-E707D09B0494}" type="pres">
      <dgm:prSet presAssocID="{3CD9AB0B-DF8A-45B0-A4FD-CEC533F97ECA}" presName="circle" presStyleCnt="0"/>
      <dgm:spPr/>
    </dgm:pt>
    <dgm:pt modelId="{2A808BFD-AEDB-469B-BCE2-D90B2A1A9C38}" type="pres">
      <dgm:prSet presAssocID="{3CD9AB0B-DF8A-45B0-A4FD-CEC533F97ECA}" presName="quadrant1" presStyleLbl="node1" presStyleIdx="0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pt-BR"/>
        </a:p>
      </dgm:t>
    </dgm:pt>
    <dgm:pt modelId="{E7B91D09-C0AC-4776-9EC4-634212C2F21A}" type="pres">
      <dgm:prSet presAssocID="{3CD9AB0B-DF8A-45B0-A4FD-CEC533F97ECA}" presName="quadrant2" presStyleLbl="node1" presStyleIdx="1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pt-BR"/>
        </a:p>
      </dgm:t>
    </dgm:pt>
    <dgm:pt modelId="{BC828065-9819-4D4D-8268-BFA28C312498}" type="pres">
      <dgm:prSet presAssocID="{3CD9AB0B-DF8A-45B0-A4FD-CEC533F97ECA}" presName="quadrant3" presStyleLbl="node1" presStyleIdx="2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pt-BR"/>
        </a:p>
      </dgm:t>
    </dgm:pt>
    <dgm:pt modelId="{8CA9768A-1C19-4A82-8018-4AF122B2FB5E}" type="pres">
      <dgm:prSet presAssocID="{3CD9AB0B-DF8A-45B0-A4FD-CEC533F97ECA}" presName="quadrant4" presStyleLbl="node1" presStyleIdx="3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pt-BR"/>
        </a:p>
      </dgm:t>
    </dgm:pt>
    <dgm:pt modelId="{13ADEB62-B39C-4AD7-94FD-9E8C72E4B6E6}" type="pres">
      <dgm:prSet presAssocID="{3CD9AB0B-DF8A-45B0-A4FD-CEC533F97ECA}" presName="quadrantPlaceholder" presStyleCnt="0"/>
      <dgm:spPr/>
    </dgm:pt>
    <dgm:pt modelId="{5F226DB6-1C7D-4DFB-9465-72B6639474FD}" type="pres">
      <dgm:prSet presAssocID="{3CD9AB0B-DF8A-45B0-A4FD-CEC533F97ECA}" presName="center1" presStyleLbl="fgShp" presStyleIdx="0" presStyleCnt="2" custScaleX="198045" custScaleY="246988" custLinFactNeighborX="-6010"/>
      <dgm:spPr>
        <a:xfrm>
          <a:off x="4087669" y="989800"/>
          <a:ext cx="896808" cy="972554"/>
        </a:xfrm>
        <a:prstGeom prst="circularArrow">
          <a:avLst/>
        </a:prstGeom>
        <a:solidFill>
          <a:srgbClr val="C0504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ysClr val="window" lastClr="FFFFFF"/>
          </a:contourClr>
        </a:sp3d>
      </dgm:spPr>
      <dgm:t>
        <a:bodyPr/>
        <a:lstStyle/>
        <a:p>
          <a:endParaRPr lang="pt-BR"/>
        </a:p>
      </dgm:t>
    </dgm:pt>
    <dgm:pt modelId="{4894E29D-A0B6-4E31-8A63-796F5E249AB1}" type="pres">
      <dgm:prSet presAssocID="{3CD9AB0B-DF8A-45B0-A4FD-CEC533F97ECA}" presName="center2" presStyleLbl="fgShp" presStyleIdx="1" presStyleCnt="2" custScaleX="198045" custScaleY="242803" custLinFactNeighborX="-6010"/>
      <dgm:spPr>
        <a:xfrm rot="10800000">
          <a:off x="4087669" y="1149488"/>
          <a:ext cx="896808" cy="956075"/>
        </a:xfrm>
        <a:prstGeom prst="circularArrow">
          <a:avLst/>
        </a:prstGeom>
        <a:solidFill>
          <a:srgbClr val="C0504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ysClr val="window" lastClr="FFFFFF"/>
          </a:contourClr>
        </a:sp3d>
      </dgm:spPr>
      <dgm:t>
        <a:bodyPr/>
        <a:lstStyle/>
        <a:p>
          <a:endParaRPr lang="pt-BR"/>
        </a:p>
      </dgm:t>
    </dgm:pt>
  </dgm:ptLst>
  <dgm:cxnLst>
    <dgm:cxn modelId="{D64EBFA4-A466-4968-92FE-7C7381D8FEAC}" type="presOf" srcId="{917C77D4-0A87-479C-AC2E-8FC765D0A155}" destId="{23DE4355-994D-488F-AA1A-099BD7897D31}" srcOrd="0" destOrd="1" presId="urn:microsoft.com/office/officeart/2005/8/layout/cycle4#1"/>
    <dgm:cxn modelId="{8672D22D-14A5-46AC-9019-938FF83A59C2}" srcId="{3CD9AB0B-DF8A-45B0-A4FD-CEC533F97ECA}" destId="{DD74604C-28D7-48DF-83A9-D0096FE44687}" srcOrd="0" destOrd="0" parTransId="{DB5A96B0-DC14-42CF-942E-3C3271EA896E}" sibTransId="{41653465-1668-4FBD-BD21-D9746A10ECF2}"/>
    <dgm:cxn modelId="{4A58DBA4-AE7E-4921-A88C-C2FD78037AD7}" type="presOf" srcId="{D8596E5F-BEEB-433F-AA77-8C4B99900EF3}" destId="{CD7EB8A1-0036-4B6C-BB57-A39FCE8B51F5}" srcOrd="1" destOrd="0" presId="urn:microsoft.com/office/officeart/2005/8/layout/cycle4#1"/>
    <dgm:cxn modelId="{E7060741-FA39-4BEA-8E3D-BF9941D9C7C6}" type="presOf" srcId="{278E5796-A229-4B84-941F-F232BF4E17DF}" destId="{CD7EB8A1-0036-4B6C-BB57-A39FCE8B51F5}" srcOrd="1" destOrd="3" presId="urn:microsoft.com/office/officeart/2005/8/layout/cycle4#1"/>
    <dgm:cxn modelId="{C924E7FA-A78A-407C-B5A9-3F533B850487}" type="presOf" srcId="{C9A0BD1A-2927-488F-AFA9-E6C2F00729DF}" destId="{4A2AA10D-638A-43FA-A1CB-BB8C98145B2B}" srcOrd="1" destOrd="0" presId="urn:microsoft.com/office/officeart/2005/8/layout/cycle4#1"/>
    <dgm:cxn modelId="{56C2BF07-B133-40FC-9DF2-72CF814B07E7}" srcId="{E0DC6DA0-F604-41F9-99EF-21BB48FA21CE}" destId="{917C77D4-0A87-479C-AC2E-8FC765D0A155}" srcOrd="1" destOrd="0" parTransId="{E3D30B5A-64BC-42DC-BEFB-2973FB4D68AA}" sibTransId="{324B2A32-356A-4D6B-9C94-4EABF7D2066A}"/>
    <dgm:cxn modelId="{CCC7D66F-4953-4FC5-904B-530D926B6F29}" srcId="{E0DC6DA0-F604-41F9-99EF-21BB48FA21CE}" destId="{7535314C-FCED-4112-A8CF-02E920A90B86}" srcOrd="2" destOrd="0" parTransId="{D22A6C42-5014-46B2-BCB5-0D820AA2AF0E}" sibTransId="{8FD25FEF-0387-48A0-B1B0-4DAF818DBD10}"/>
    <dgm:cxn modelId="{491DF80E-8237-4F9A-9012-6F51DE157621}" srcId="{99D7F560-E2E9-44DA-B4B1-C9D3ADA6FC09}" destId="{365263E1-499C-4B49-BC41-B81AD12F2318}" srcOrd="0" destOrd="0" parTransId="{6283DF35-D1A2-41F0-B5EC-F7CF652489DD}" sibTransId="{290756B8-DEFF-4A5A-AD02-2B20A37258C6}"/>
    <dgm:cxn modelId="{795E64D0-EFB5-4778-80B0-1428C7F76282}" type="presOf" srcId="{DD74604C-28D7-48DF-83A9-D0096FE44687}" destId="{2A808BFD-AEDB-469B-BCE2-D90B2A1A9C38}" srcOrd="0" destOrd="0" presId="urn:microsoft.com/office/officeart/2005/8/layout/cycle4#1"/>
    <dgm:cxn modelId="{9F80D357-7685-4195-BD1B-3EBA4EB6496B}" type="presOf" srcId="{917C77D4-0A87-479C-AC2E-8FC765D0A155}" destId="{CD7EB8A1-0036-4B6C-BB57-A39FCE8B51F5}" srcOrd="1" destOrd="1" presId="urn:microsoft.com/office/officeart/2005/8/layout/cycle4#1"/>
    <dgm:cxn modelId="{46358F5F-82A6-4DF3-9027-B47C2B911CD9}" srcId="{DD74604C-28D7-48DF-83A9-D0096FE44687}" destId="{C9A0BD1A-2927-488F-AFA9-E6C2F00729DF}" srcOrd="0" destOrd="0" parTransId="{4642C5F1-4F7E-450B-908E-63573C867159}" sibTransId="{284578AD-A17C-42AA-8F18-DF48C0E52CDA}"/>
    <dgm:cxn modelId="{7294B2E4-EEBF-4186-98F9-CCC9856A7D81}" type="presOf" srcId="{365263E1-499C-4B49-BC41-B81AD12F2318}" destId="{7D6AEDDD-DC69-453C-A5B2-3E882A65FBC3}" srcOrd="0" destOrd="0" presId="urn:microsoft.com/office/officeart/2005/8/layout/cycle4#1"/>
    <dgm:cxn modelId="{8831DDAA-6AD2-4414-9725-691339ABF0E0}" type="presOf" srcId="{C9A0BD1A-2927-488F-AFA9-E6C2F00729DF}" destId="{D007D714-8E71-4621-8CAC-0EC519AFFEFC}" srcOrd="0" destOrd="0" presId="urn:microsoft.com/office/officeart/2005/8/layout/cycle4#1"/>
    <dgm:cxn modelId="{A0514CA2-21C7-4FF2-BF15-D95671C6B43E}" type="presOf" srcId="{365263E1-499C-4B49-BC41-B81AD12F2318}" destId="{D5296A6A-2A91-4E13-B0C1-A8A63AE750A4}" srcOrd="1" destOrd="0" presId="urn:microsoft.com/office/officeart/2005/8/layout/cycle4#1"/>
    <dgm:cxn modelId="{6F1148F5-882A-4C22-8D74-CEC8726296D3}" srcId="{3CD9AB0B-DF8A-45B0-A4FD-CEC533F97ECA}" destId="{E0DC6DA0-F604-41F9-99EF-21BB48FA21CE}" srcOrd="1" destOrd="0" parTransId="{BC35752A-9C86-4711-8F3F-5EF1EC247550}" sibTransId="{24D2DD2A-2F85-48F1-9F1B-7B5A05FB7CD2}"/>
    <dgm:cxn modelId="{12A8C29A-9141-484A-9746-3CC759DFC665}" type="presOf" srcId="{99D7F560-E2E9-44DA-B4B1-C9D3ADA6FC09}" destId="{8CA9768A-1C19-4A82-8018-4AF122B2FB5E}" srcOrd="0" destOrd="0" presId="urn:microsoft.com/office/officeart/2005/8/layout/cycle4#1"/>
    <dgm:cxn modelId="{3C0AB184-A4AB-4B69-8087-9F5350312977}" type="presOf" srcId="{3CD9AB0B-DF8A-45B0-A4FD-CEC533F97ECA}" destId="{D4E7E88E-6831-4DD4-837A-85209C4923AC}" srcOrd="0" destOrd="0" presId="urn:microsoft.com/office/officeart/2005/8/layout/cycle4#1"/>
    <dgm:cxn modelId="{E42A7AFE-BE92-472D-80BF-6624E1C70386}" type="presOf" srcId="{D8596E5F-BEEB-433F-AA77-8C4B99900EF3}" destId="{23DE4355-994D-488F-AA1A-099BD7897D31}" srcOrd="0" destOrd="0" presId="urn:microsoft.com/office/officeart/2005/8/layout/cycle4#1"/>
    <dgm:cxn modelId="{91751680-599B-4177-A45C-53532A186868}" type="presOf" srcId="{902D6B5A-C5EA-48BF-8114-4399EDDDA713}" destId="{57ACA3E0-A394-4A76-AB63-840C4CF3BA16}" srcOrd="0" destOrd="0" presId="urn:microsoft.com/office/officeart/2005/8/layout/cycle4#1"/>
    <dgm:cxn modelId="{4669D1EE-D4CF-4149-BD96-1A8FA4A3F299}" srcId="{3CD9AB0B-DF8A-45B0-A4FD-CEC533F97ECA}" destId="{23CCB25F-DF79-47D1-9D8B-592040417B70}" srcOrd="2" destOrd="0" parTransId="{F6C0933F-FFFF-4145-8BBF-5D402A4EB665}" sibTransId="{5834B2A5-6D85-4E7C-9ACF-32543B46AA13}"/>
    <dgm:cxn modelId="{407E1294-15FA-4B3E-898D-162A99925300}" type="presOf" srcId="{7535314C-FCED-4112-A8CF-02E920A90B86}" destId="{CD7EB8A1-0036-4B6C-BB57-A39FCE8B51F5}" srcOrd="1" destOrd="2" presId="urn:microsoft.com/office/officeart/2005/8/layout/cycle4#1"/>
    <dgm:cxn modelId="{A8783200-DAF8-42B6-9D6B-67A26F63AE05}" type="presOf" srcId="{E0DC6DA0-F604-41F9-99EF-21BB48FA21CE}" destId="{E7B91D09-C0AC-4776-9EC4-634212C2F21A}" srcOrd="0" destOrd="0" presId="urn:microsoft.com/office/officeart/2005/8/layout/cycle4#1"/>
    <dgm:cxn modelId="{1F290FF8-0DC8-4153-A64C-33B9F41B7820}" type="presOf" srcId="{23CCB25F-DF79-47D1-9D8B-592040417B70}" destId="{BC828065-9819-4D4D-8268-BFA28C312498}" srcOrd="0" destOrd="0" presId="urn:microsoft.com/office/officeart/2005/8/layout/cycle4#1"/>
    <dgm:cxn modelId="{49CF3F52-E364-47DD-BD50-F58DCD4FC7C7}" type="presOf" srcId="{902D6B5A-C5EA-48BF-8114-4399EDDDA713}" destId="{E605F6E1-F0C5-4C73-869A-A10ED9D2A3F0}" srcOrd="1" destOrd="0" presId="urn:microsoft.com/office/officeart/2005/8/layout/cycle4#1"/>
    <dgm:cxn modelId="{E87BFFFF-E3AD-40EE-ACD7-845549887AA9}" type="presOf" srcId="{7535314C-FCED-4112-A8CF-02E920A90B86}" destId="{23DE4355-994D-488F-AA1A-099BD7897D31}" srcOrd="0" destOrd="2" presId="urn:microsoft.com/office/officeart/2005/8/layout/cycle4#1"/>
    <dgm:cxn modelId="{B951CE68-B6B6-4BBF-ADFC-1CD6FE57BF49}" srcId="{E0DC6DA0-F604-41F9-99EF-21BB48FA21CE}" destId="{278E5796-A229-4B84-941F-F232BF4E17DF}" srcOrd="3" destOrd="0" parTransId="{F6110BA3-A4DD-479B-BF1D-8C752D9590C1}" sibTransId="{68512FA2-40F0-4D33-B43E-6645A4BCF510}"/>
    <dgm:cxn modelId="{B9374A27-967A-45EE-B630-EB736843CA1B}" srcId="{E0DC6DA0-F604-41F9-99EF-21BB48FA21CE}" destId="{D8596E5F-BEEB-433F-AA77-8C4B99900EF3}" srcOrd="0" destOrd="0" parTransId="{DB4F8635-1BC1-45B0-891B-B6324ECE73A9}" sibTransId="{08C5E8D2-88B0-42E1-BD8E-D642606B66B8}"/>
    <dgm:cxn modelId="{BD9B5402-B711-41F9-9FD6-A3621532F46F}" srcId="{23CCB25F-DF79-47D1-9D8B-592040417B70}" destId="{902D6B5A-C5EA-48BF-8114-4399EDDDA713}" srcOrd="0" destOrd="0" parTransId="{EC05B59E-F10D-40AF-9CF7-4F0B9519850D}" sibTransId="{8824BE57-4DF5-4961-9D55-1FD6D4488CEA}"/>
    <dgm:cxn modelId="{E84808B1-6C04-4CA9-81AA-F3BA1485FA93}" type="presOf" srcId="{278E5796-A229-4B84-941F-F232BF4E17DF}" destId="{23DE4355-994D-488F-AA1A-099BD7897D31}" srcOrd="0" destOrd="3" presId="urn:microsoft.com/office/officeart/2005/8/layout/cycle4#1"/>
    <dgm:cxn modelId="{1D17F967-59D2-4871-ADFB-1E129872635B}" srcId="{3CD9AB0B-DF8A-45B0-A4FD-CEC533F97ECA}" destId="{99D7F560-E2E9-44DA-B4B1-C9D3ADA6FC09}" srcOrd="3" destOrd="0" parTransId="{3B376330-44E4-4659-BC19-641A67FE2CC2}" sibTransId="{6486B7DA-ED54-4A5F-B909-B927CC4F92CD}"/>
    <dgm:cxn modelId="{D353A183-4F45-4E0D-8147-0A6A26E3E09F}" type="presParOf" srcId="{D4E7E88E-6831-4DD4-837A-85209C4923AC}" destId="{031872B5-F013-4371-8550-69DB1B111D3F}" srcOrd="0" destOrd="0" presId="urn:microsoft.com/office/officeart/2005/8/layout/cycle4#1"/>
    <dgm:cxn modelId="{366DB945-DED8-4D4C-9D67-46E35B2E3ABA}" type="presParOf" srcId="{031872B5-F013-4371-8550-69DB1B111D3F}" destId="{35B1C517-1C38-4269-B41E-DEC0A5C1BBA1}" srcOrd="0" destOrd="0" presId="urn:microsoft.com/office/officeart/2005/8/layout/cycle4#1"/>
    <dgm:cxn modelId="{880753C5-1E6F-42E5-B5AB-BC7F6F39D4D3}" type="presParOf" srcId="{35B1C517-1C38-4269-B41E-DEC0A5C1BBA1}" destId="{D007D714-8E71-4621-8CAC-0EC519AFFEFC}" srcOrd="0" destOrd="0" presId="urn:microsoft.com/office/officeart/2005/8/layout/cycle4#1"/>
    <dgm:cxn modelId="{34DEF4A7-0187-48CC-A25E-8A3CAC468FA9}" type="presParOf" srcId="{35B1C517-1C38-4269-B41E-DEC0A5C1BBA1}" destId="{4A2AA10D-638A-43FA-A1CB-BB8C98145B2B}" srcOrd="1" destOrd="0" presId="urn:microsoft.com/office/officeart/2005/8/layout/cycle4#1"/>
    <dgm:cxn modelId="{84D90A1A-53ED-4597-9F6B-CF04C2A5023A}" type="presParOf" srcId="{031872B5-F013-4371-8550-69DB1B111D3F}" destId="{0AC978AF-89C0-4597-A49C-218E91822121}" srcOrd="1" destOrd="0" presId="urn:microsoft.com/office/officeart/2005/8/layout/cycle4#1"/>
    <dgm:cxn modelId="{04349314-7588-4133-82B4-3B5380C7078D}" type="presParOf" srcId="{0AC978AF-89C0-4597-A49C-218E91822121}" destId="{23DE4355-994D-488F-AA1A-099BD7897D31}" srcOrd="0" destOrd="0" presId="urn:microsoft.com/office/officeart/2005/8/layout/cycle4#1"/>
    <dgm:cxn modelId="{32AD9A1D-FF38-41A3-B8DD-516EC9A7E6A6}" type="presParOf" srcId="{0AC978AF-89C0-4597-A49C-218E91822121}" destId="{CD7EB8A1-0036-4B6C-BB57-A39FCE8B51F5}" srcOrd="1" destOrd="0" presId="urn:microsoft.com/office/officeart/2005/8/layout/cycle4#1"/>
    <dgm:cxn modelId="{61831C22-8DB8-4382-BCEF-80B4F26F109D}" type="presParOf" srcId="{031872B5-F013-4371-8550-69DB1B111D3F}" destId="{8000230E-DD36-4711-96BD-22A7582576B7}" srcOrd="2" destOrd="0" presId="urn:microsoft.com/office/officeart/2005/8/layout/cycle4#1"/>
    <dgm:cxn modelId="{37B5A26C-E10E-4C63-914B-B99C00D9D198}" type="presParOf" srcId="{8000230E-DD36-4711-96BD-22A7582576B7}" destId="{57ACA3E0-A394-4A76-AB63-840C4CF3BA16}" srcOrd="0" destOrd="0" presId="urn:microsoft.com/office/officeart/2005/8/layout/cycle4#1"/>
    <dgm:cxn modelId="{1FA382BD-EE78-4E99-9FFD-1B32CF5D16B2}" type="presParOf" srcId="{8000230E-DD36-4711-96BD-22A7582576B7}" destId="{E605F6E1-F0C5-4C73-869A-A10ED9D2A3F0}" srcOrd="1" destOrd="0" presId="urn:microsoft.com/office/officeart/2005/8/layout/cycle4#1"/>
    <dgm:cxn modelId="{24467FA8-554C-4111-AB91-FF16D187D6F6}" type="presParOf" srcId="{031872B5-F013-4371-8550-69DB1B111D3F}" destId="{A80F99DB-DCEF-4710-9553-0A4785687934}" srcOrd="3" destOrd="0" presId="urn:microsoft.com/office/officeart/2005/8/layout/cycle4#1"/>
    <dgm:cxn modelId="{B8038E62-A71A-411D-ADE7-449E2BB69719}" type="presParOf" srcId="{A80F99DB-DCEF-4710-9553-0A4785687934}" destId="{7D6AEDDD-DC69-453C-A5B2-3E882A65FBC3}" srcOrd="0" destOrd="0" presId="urn:microsoft.com/office/officeart/2005/8/layout/cycle4#1"/>
    <dgm:cxn modelId="{8132D323-0DB0-4E5E-BF09-DC3EA69A15FF}" type="presParOf" srcId="{A80F99DB-DCEF-4710-9553-0A4785687934}" destId="{D5296A6A-2A91-4E13-B0C1-A8A63AE750A4}" srcOrd="1" destOrd="0" presId="urn:microsoft.com/office/officeart/2005/8/layout/cycle4#1"/>
    <dgm:cxn modelId="{4820F2C3-23FD-4FE7-A7BC-8A96ED0D2A7B}" type="presParOf" srcId="{031872B5-F013-4371-8550-69DB1B111D3F}" destId="{1E527A5A-82C7-477F-A38E-01F4450924E3}" srcOrd="4" destOrd="0" presId="urn:microsoft.com/office/officeart/2005/8/layout/cycle4#1"/>
    <dgm:cxn modelId="{2C6AEAE9-5674-42FC-B657-4ABBB1AB65A1}" type="presParOf" srcId="{D4E7E88E-6831-4DD4-837A-85209C4923AC}" destId="{CB62EE45-2223-4190-92F8-E707D09B0494}" srcOrd="1" destOrd="0" presId="urn:microsoft.com/office/officeart/2005/8/layout/cycle4#1"/>
    <dgm:cxn modelId="{70D527EE-AAB5-4B80-A866-14417F8E4203}" type="presParOf" srcId="{CB62EE45-2223-4190-92F8-E707D09B0494}" destId="{2A808BFD-AEDB-469B-BCE2-D90B2A1A9C38}" srcOrd="0" destOrd="0" presId="urn:microsoft.com/office/officeart/2005/8/layout/cycle4#1"/>
    <dgm:cxn modelId="{87395BCA-30F1-4E03-B693-FC6063207BAB}" type="presParOf" srcId="{CB62EE45-2223-4190-92F8-E707D09B0494}" destId="{E7B91D09-C0AC-4776-9EC4-634212C2F21A}" srcOrd="1" destOrd="0" presId="urn:microsoft.com/office/officeart/2005/8/layout/cycle4#1"/>
    <dgm:cxn modelId="{E2966739-0B9E-4CE5-B7B1-F933089AD254}" type="presParOf" srcId="{CB62EE45-2223-4190-92F8-E707D09B0494}" destId="{BC828065-9819-4D4D-8268-BFA28C312498}" srcOrd="2" destOrd="0" presId="urn:microsoft.com/office/officeart/2005/8/layout/cycle4#1"/>
    <dgm:cxn modelId="{D3967BB2-D725-4FF3-84FB-668561C41A9D}" type="presParOf" srcId="{CB62EE45-2223-4190-92F8-E707D09B0494}" destId="{8CA9768A-1C19-4A82-8018-4AF122B2FB5E}" srcOrd="3" destOrd="0" presId="urn:microsoft.com/office/officeart/2005/8/layout/cycle4#1"/>
    <dgm:cxn modelId="{67C0C21D-8900-431C-A501-E1937D155669}" type="presParOf" srcId="{CB62EE45-2223-4190-92F8-E707D09B0494}" destId="{13ADEB62-B39C-4AD7-94FD-9E8C72E4B6E6}" srcOrd="4" destOrd="0" presId="urn:microsoft.com/office/officeart/2005/8/layout/cycle4#1"/>
    <dgm:cxn modelId="{5D637620-5746-40CB-ACB4-038DCF862412}" type="presParOf" srcId="{D4E7E88E-6831-4DD4-837A-85209C4923AC}" destId="{5F226DB6-1C7D-4DFB-9465-72B6639474FD}" srcOrd="2" destOrd="0" presId="urn:microsoft.com/office/officeart/2005/8/layout/cycle4#1"/>
    <dgm:cxn modelId="{26DFDBDE-8C2D-477D-9B66-9F5A6A1EC5E5}" type="presParOf" srcId="{D4E7E88E-6831-4DD4-837A-85209C4923AC}" destId="{4894E29D-A0B6-4E31-8A63-796F5E249AB1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3AA6C3-BBC5-449D-A154-9C7CB34442B4}" type="doc">
      <dgm:prSet loTypeId="urn:microsoft.com/office/officeart/2005/8/layout/cycle2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20F91C2C-308B-4F25-95BB-4B4DB25BC28C}">
      <dgm:prSet phldrT="[Texto]" custT="1"/>
      <dgm:spPr>
        <a:xfrm>
          <a:off x="2080046" y="618"/>
          <a:ext cx="1188224" cy="1188224"/>
        </a:xfr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100" b="1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Atualização das ferramentas de controle</a:t>
          </a:r>
          <a:endParaRPr lang="pt-BR" sz="1100" b="1" dirty="0">
            <a:solidFill>
              <a:schemeClr val="bg1"/>
            </a:solidFill>
            <a:latin typeface="Calibri"/>
            <a:ea typeface="+mn-ea"/>
            <a:cs typeface="+mn-cs"/>
          </a:endParaRPr>
        </a:p>
      </dgm:t>
    </dgm:pt>
    <dgm:pt modelId="{D0713046-8B06-4B33-860B-DBC360F01979}" type="parTrans" cxnId="{1053F4B9-C3CB-4879-A24B-E159A7319548}">
      <dgm:prSet/>
      <dgm:spPr/>
      <dgm:t>
        <a:bodyPr/>
        <a:lstStyle/>
        <a:p>
          <a:endParaRPr lang="pt-BR" sz="1100" b="1">
            <a:solidFill>
              <a:schemeClr val="tx1"/>
            </a:solidFill>
          </a:endParaRPr>
        </a:p>
      </dgm:t>
    </dgm:pt>
    <dgm:pt modelId="{20AC5409-A028-4295-B525-532F9C4DECEB}" type="sibTrans" cxnId="{1053F4B9-C3CB-4879-A24B-E159A7319548}">
      <dgm:prSet custT="1"/>
      <dgm:spPr>
        <a:xfrm rot="1542857">
          <a:off x="3312010" y="777511"/>
          <a:ext cx="316129" cy="401025"/>
        </a:xfr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100" b="1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2C6A7C2-CB11-49DB-AB55-A82E2588CAB6}">
      <dgm:prSet phldrT="[Texto]" custT="1"/>
      <dgm:spPr>
        <a:xfrm>
          <a:off x="3688001" y="774968"/>
          <a:ext cx="1188224" cy="1188224"/>
        </a:xfr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1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Análise preliminar dos resultados</a:t>
          </a:r>
          <a:endParaRPr lang="pt-BR" sz="11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A14AF67A-A56C-40D7-8B68-C6C22C31D8B5}" type="parTrans" cxnId="{9F129706-CCC2-4AF4-A8F7-F3B4F6FBF96D}">
      <dgm:prSet/>
      <dgm:spPr/>
      <dgm:t>
        <a:bodyPr/>
        <a:lstStyle/>
        <a:p>
          <a:endParaRPr lang="pt-BR" sz="1100" b="1">
            <a:solidFill>
              <a:schemeClr val="tx1"/>
            </a:solidFill>
          </a:endParaRPr>
        </a:p>
      </dgm:t>
    </dgm:pt>
    <dgm:pt modelId="{3FC088E4-6266-4904-920F-67D82D821368}" type="sibTrans" cxnId="{9F129706-CCC2-4AF4-A8F7-F3B4F6FBF96D}">
      <dgm:prSet custT="1"/>
      <dgm:spPr>
        <a:xfrm rot="4628571">
          <a:off x="4320624" y="2029820"/>
          <a:ext cx="316129" cy="401025"/>
        </a:xfr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100" b="1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C0DCAB1F-DEEB-439E-B41E-4A59169E848A}">
      <dgm:prSet phldrT="[Texto]" custT="1"/>
      <dgm:spPr>
        <a:xfrm>
          <a:off x="4085133" y="2514917"/>
          <a:ext cx="1188224" cy="1188224"/>
        </a:xfr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1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Execução das reuniões de 3º nível</a:t>
          </a:r>
          <a:endParaRPr lang="pt-BR" sz="11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834C7757-4D1A-42F5-B391-D8A71372047D}" type="parTrans" cxnId="{08922794-F104-4523-A074-47C20CF3F92A}">
      <dgm:prSet/>
      <dgm:spPr/>
      <dgm:t>
        <a:bodyPr/>
        <a:lstStyle/>
        <a:p>
          <a:endParaRPr lang="pt-BR" sz="1100" b="1">
            <a:solidFill>
              <a:schemeClr val="tx1"/>
            </a:solidFill>
          </a:endParaRPr>
        </a:p>
      </dgm:t>
    </dgm:pt>
    <dgm:pt modelId="{CBA78E7D-7DD9-475A-B9FD-2F2FD5A8AD41}" type="sibTrans" cxnId="{08922794-F104-4523-A074-47C20CF3F92A}">
      <dgm:prSet custT="1"/>
      <dgm:spPr>
        <a:xfrm rot="7714286">
          <a:off x="3970389" y="3599187"/>
          <a:ext cx="316129" cy="401025"/>
        </a:xfr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100" b="1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47DD995-249C-4FEA-9FFE-5E6DA9A652C9}">
      <dgm:prSet phldrT="[Texto]" custT="1"/>
      <dgm:spPr>
        <a:xfrm>
          <a:off x="2972394" y="3910248"/>
          <a:ext cx="1188224" cy="1188224"/>
        </a:xfr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1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Elaboração final do relatório de desvios</a:t>
          </a:r>
          <a:endParaRPr lang="pt-BR" sz="11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0794016D-D8EC-45BB-BF48-A9B5DCDB03E6}" type="parTrans" cxnId="{2F498229-B2F1-4A4E-A936-514BD1B378A3}">
      <dgm:prSet/>
      <dgm:spPr/>
      <dgm:t>
        <a:bodyPr/>
        <a:lstStyle/>
        <a:p>
          <a:endParaRPr lang="pt-BR" sz="1100" b="1">
            <a:solidFill>
              <a:schemeClr val="tx1"/>
            </a:solidFill>
          </a:endParaRPr>
        </a:p>
      </dgm:t>
    </dgm:pt>
    <dgm:pt modelId="{97FED6D1-3586-4D75-B32B-5A677161AF53}" type="sibTrans" cxnId="{2F498229-B2F1-4A4E-A936-514BD1B378A3}">
      <dgm:prSet custT="1"/>
      <dgm:spPr>
        <a:xfrm rot="10800000">
          <a:off x="2525041" y="4303847"/>
          <a:ext cx="316129" cy="401025"/>
        </a:xfr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100" b="1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4F630B06-DE46-4119-98EC-FAC63F65EA02}">
      <dgm:prSet phldrT="[Texto]" custT="1"/>
      <dgm:spPr>
        <a:xfrm>
          <a:off x="1187699" y="3910248"/>
          <a:ext cx="1188224" cy="1188224"/>
        </a:xfr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1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Validação dos relatórios em reunião de 2º nível</a:t>
          </a:r>
          <a:endParaRPr lang="pt-BR" sz="11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B6BFB8EA-302C-4DEB-AD0F-03352FB20687}" type="parTrans" cxnId="{8172EB1B-0C66-40B9-A59B-BD57765F8252}">
      <dgm:prSet/>
      <dgm:spPr/>
      <dgm:t>
        <a:bodyPr/>
        <a:lstStyle/>
        <a:p>
          <a:endParaRPr lang="pt-BR" sz="1100" b="1">
            <a:solidFill>
              <a:schemeClr val="tx1"/>
            </a:solidFill>
          </a:endParaRPr>
        </a:p>
      </dgm:t>
    </dgm:pt>
    <dgm:pt modelId="{0E8DBFD8-384D-4373-B5E1-B3A3DE757B13}" type="sibTrans" cxnId="{8172EB1B-0C66-40B9-A59B-BD57765F8252}">
      <dgm:prSet custT="1"/>
      <dgm:spPr>
        <a:xfrm rot="13885714">
          <a:off x="1072955" y="3613177"/>
          <a:ext cx="316129" cy="401025"/>
        </a:xfr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100" b="1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0D3B052E-EC46-4CCE-B275-5938B6B2AB0A}">
      <dgm:prSet phldrT="[Texto]" custT="1"/>
      <dgm:spPr>
        <a:xfrm>
          <a:off x="74959" y="2514917"/>
          <a:ext cx="1188224" cy="1188224"/>
        </a:xfrm>
        <a:gradFill rotWithShape="0">
          <a:gsLst>
            <a:gs pos="0">
              <a:srgbClr val="C0504D">
                <a:hueOff val="3901266"/>
                <a:satOff val="-4866"/>
                <a:lumOff val="1144"/>
                <a:alphaOff val="0"/>
                <a:shade val="51000"/>
                <a:satMod val="130000"/>
              </a:srgbClr>
            </a:gs>
            <a:gs pos="80000">
              <a:srgbClr val="C0504D">
                <a:hueOff val="3901266"/>
                <a:satOff val="-4866"/>
                <a:lumOff val="1144"/>
                <a:alphaOff val="0"/>
                <a:shade val="93000"/>
                <a:satMod val="130000"/>
              </a:srgbClr>
            </a:gs>
            <a:gs pos="100000">
              <a:srgbClr val="C0504D">
                <a:hueOff val="3901266"/>
                <a:satOff val="-4866"/>
                <a:lumOff val="1144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1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Reunião de 1º nível</a:t>
          </a:r>
          <a:endParaRPr lang="pt-BR" sz="11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F6EB5317-A002-4ACE-B8E2-E973CA6F81CB}" type="parTrans" cxnId="{002E206F-5BA8-498B-B81D-B0933F3DBAB9}">
      <dgm:prSet/>
      <dgm:spPr/>
      <dgm:t>
        <a:bodyPr/>
        <a:lstStyle/>
        <a:p>
          <a:endParaRPr lang="pt-BR" sz="1100" b="1">
            <a:solidFill>
              <a:schemeClr val="tx1"/>
            </a:solidFill>
          </a:endParaRPr>
        </a:p>
      </dgm:t>
    </dgm:pt>
    <dgm:pt modelId="{62A1976D-C173-42E2-A15E-740F82584CDC}" type="sibTrans" cxnId="{002E206F-5BA8-498B-B81D-B0933F3DBAB9}">
      <dgm:prSet custT="1"/>
      <dgm:spPr>
        <a:xfrm rot="16971429">
          <a:off x="707582" y="2047265"/>
          <a:ext cx="316129" cy="401025"/>
        </a:xfr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100" b="1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15630AC-419A-413F-91ED-0F375866DBE2}">
      <dgm:prSet phldrT="[Texto]" custT="1"/>
      <dgm:spPr>
        <a:xfrm>
          <a:off x="472091" y="774968"/>
          <a:ext cx="1188224" cy="1188224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1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Execução dos Planos de Ação e Arrecadação</a:t>
          </a:r>
          <a:endParaRPr lang="pt-BR" sz="11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85E17EAD-0B31-43C6-991B-665DD089DBC5}" type="parTrans" cxnId="{5A174282-D3E7-4FAE-93B2-BE8D37AF0A8A}">
      <dgm:prSet/>
      <dgm:spPr/>
      <dgm:t>
        <a:bodyPr/>
        <a:lstStyle/>
        <a:p>
          <a:endParaRPr lang="pt-BR" sz="1100" b="1">
            <a:solidFill>
              <a:schemeClr val="tx1"/>
            </a:solidFill>
          </a:endParaRPr>
        </a:p>
      </dgm:t>
    </dgm:pt>
    <dgm:pt modelId="{D3E4C29E-5D99-472B-A69A-3BD45E8066F0}" type="sibTrans" cxnId="{5A174282-D3E7-4FAE-93B2-BE8D37AF0A8A}">
      <dgm:prSet custT="1"/>
      <dgm:spPr>
        <a:xfrm rot="20057143">
          <a:off x="1704056" y="785275"/>
          <a:ext cx="316129" cy="401025"/>
        </a:xfr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100" b="1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A959F194-41CD-4D25-B763-CE408B93C139}" type="pres">
      <dgm:prSet presAssocID="{AC3AA6C3-BBC5-449D-A154-9C7CB34442B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D92F8CF-B30B-4032-B948-858D213A0E99}" type="pres">
      <dgm:prSet presAssocID="{20F91C2C-308B-4F25-95BB-4B4DB25BC28C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2BFE08F5-8544-45FE-B26C-BF6001EEDE2B}" type="pres">
      <dgm:prSet presAssocID="{20AC5409-A028-4295-B525-532F9C4DECEB}" presName="sibTrans" presStyleLbl="sibTrans2D1" presStyleIdx="0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pt-BR"/>
        </a:p>
      </dgm:t>
    </dgm:pt>
    <dgm:pt modelId="{7B4D10A0-60B0-4295-AAD9-067F182E339B}" type="pres">
      <dgm:prSet presAssocID="{20AC5409-A028-4295-B525-532F9C4DECEB}" presName="connectorText" presStyleLbl="sibTrans2D1" presStyleIdx="0" presStyleCnt="7"/>
      <dgm:spPr/>
      <dgm:t>
        <a:bodyPr/>
        <a:lstStyle/>
        <a:p>
          <a:endParaRPr lang="pt-BR"/>
        </a:p>
      </dgm:t>
    </dgm:pt>
    <dgm:pt modelId="{CA6D0801-6875-479D-AD40-263D6CE4E745}" type="pres">
      <dgm:prSet presAssocID="{62C6A7C2-CB11-49DB-AB55-A82E2588CAB6}" presName="node" presStyleLbl="node1" presStyleIdx="1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6B080A8-7100-43BB-A9F3-8E682A1B871D}" type="pres">
      <dgm:prSet presAssocID="{3FC088E4-6266-4904-920F-67D82D821368}" presName="sibTrans" presStyleLbl="sibTrans2D1" presStyleIdx="1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pt-BR"/>
        </a:p>
      </dgm:t>
    </dgm:pt>
    <dgm:pt modelId="{8ACE3761-EA30-4ED1-BA57-5967EF281612}" type="pres">
      <dgm:prSet presAssocID="{3FC088E4-6266-4904-920F-67D82D821368}" presName="connectorText" presStyleLbl="sibTrans2D1" presStyleIdx="1" presStyleCnt="7"/>
      <dgm:spPr/>
      <dgm:t>
        <a:bodyPr/>
        <a:lstStyle/>
        <a:p>
          <a:endParaRPr lang="pt-BR"/>
        </a:p>
      </dgm:t>
    </dgm:pt>
    <dgm:pt modelId="{E3FAFD2E-CB4C-4D85-AE4F-A77C8170DBD3}" type="pres">
      <dgm:prSet presAssocID="{C0DCAB1F-DEEB-439E-B41E-4A59169E848A}" presName="node" presStyleLbl="node1" presStyleIdx="2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B1593AB3-77F7-4976-BD62-3DF0AB0D8C5E}" type="pres">
      <dgm:prSet presAssocID="{CBA78E7D-7DD9-475A-B9FD-2F2FD5A8AD41}" presName="sibTrans" presStyleLbl="sibTrans2D1" presStyleIdx="2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pt-BR"/>
        </a:p>
      </dgm:t>
    </dgm:pt>
    <dgm:pt modelId="{6DC607A8-CA09-4DE5-9BB0-E138181494AE}" type="pres">
      <dgm:prSet presAssocID="{CBA78E7D-7DD9-475A-B9FD-2F2FD5A8AD41}" presName="connectorText" presStyleLbl="sibTrans2D1" presStyleIdx="2" presStyleCnt="7"/>
      <dgm:spPr/>
      <dgm:t>
        <a:bodyPr/>
        <a:lstStyle/>
        <a:p>
          <a:endParaRPr lang="pt-BR"/>
        </a:p>
      </dgm:t>
    </dgm:pt>
    <dgm:pt modelId="{06626632-3C02-439E-87D3-4E9338E68F6D}" type="pres">
      <dgm:prSet presAssocID="{647DD995-249C-4FEA-9FFE-5E6DA9A652C9}" presName="node" presStyleLbl="node1" presStyleIdx="3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81827E2D-AE3F-44D7-BC50-67311FD0DBAE}" type="pres">
      <dgm:prSet presAssocID="{97FED6D1-3586-4D75-B32B-5A677161AF53}" presName="sibTrans" presStyleLbl="sibTrans2D1" presStyleIdx="3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pt-BR"/>
        </a:p>
      </dgm:t>
    </dgm:pt>
    <dgm:pt modelId="{51BA51A5-309C-4A0A-9EAD-CA9DDC8DD949}" type="pres">
      <dgm:prSet presAssocID="{97FED6D1-3586-4D75-B32B-5A677161AF53}" presName="connectorText" presStyleLbl="sibTrans2D1" presStyleIdx="3" presStyleCnt="7"/>
      <dgm:spPr/>
      <dgm:t>
        <a:bodyPr/>
        <a:lstStyle/>
        <a:p>
          <a:endParaRPr lang="pt-BR"/>
        </a:p>
      </dgm:t>
    </dgm:pt>
    <dgm:pt modelId="{986A1C23-2AE8-47AB-BB33-2D0ABF1AD76E}" type="pres">
      <dgm:prSet presAssocID="{4F630B06-DE46-4119-98EC-FAC63F65EA02}" presName="node" presStyleLbl="node1" presStyleIdx="4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D8EDAF34-9E4C-4338-8121-5893ECA39362}" type="pres">
      <dgm:prSet presAssocID="{0E8DBFD8-384D-4373-B5E1-B3A3DE757B13}" presName="sibTrans" presStyleLbl="sibTrans2D1" presStyleIdx="4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pt-BR"/>
        </a:p>
      </dgm:t>
    </dgm:pt>
    <dgm:pt modelId="{35FB6BA9-AE40-46D5-B874-B71DB5BE1BB3}" type="pres">
      <dgm:prSet presAssocID="{0E8DBFD8-384D-4373-B5E1-B3A3DE757B13}" presName="connectorText" presStyleLbl="sibTrans2D1" presStyleIdx="4" presStyleCnt="7"/>
      <dgm:spPr/>
      <dgm:t>
        <a:bodyPr/>
        <a:lstStyle/>
        <a:p>
          <a:endParaRPr lang="pt-BR"/>
        </a:p>
      </dgm:t>
    </dgm:pt>
    <dgm:pt modelId="{1FE661CF-FCF5-47DA-AF43-493824DC3AED}" type="pres">
      <dgm:prSet presAssocID="{0D3B052E-EC46-4CCE-B275-5938B6B2AB0A}" presName="node" presStyleLbl="node1" presStyleIdx="5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767A1704-7E7C-4D2E-ADB8-85EC1E44D387}" type="pres">
      <dgm:prSet presAssocID="{62A1976D-C173-42E2-A15E-740F82584CDC}" presName="sibTrans" presStyleLbl="sibTrans2D1" presStyleIdx="5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pt-BR"/>
        </a:p>
      </dgm:t>
    </dgm:pt>
    <dgm:pt modelId="{5978F8B5-22A5-48DD-BD47-3ACABFDA15C7}" type="pres">
      <dgm:prSet presAssocID="{62A1976D-C173-42E2-A15E-740F82584CDC}" presName="connectorText" presStyleLbl="sibTrans2D1" presStyleIdx="5" presStyleCnt="7"/>
      <dgm:spPr/>
      <dgm:t>
        <a:bodyPr/>
        <a:lstStyle/>
        <a:p>
          <a:endParaRPr lang="pt-BR"/>
        </a:p>
      </dgm:t>
    </dgm:pt>
    <dgm:pt modelId="{07331DE0-46FA-4BDD-8785-E1A71C05B8AA}" type="pres">
      <dgm:prSet presAssocID="{615630AC-419A-413F-91ED-0F375866DBE2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97E91266-1C38-4DDE-B571-F296DA996DE9}" type="pres">
      <dgm:prSet presAssocID="{D3E4C29E-5D99-472B-A69A-3BD45E8066F0}" presName="sibTrans" presStyleLbl="sibTrans2D1" presStyleIdx="6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pt-BR"/>
        </a:p>
      </dgm:t>
    </dgm:pt>
    <dgm:pt modelId="{FE14FF35-D3EA-4092-8EB2-23B16D8DA8E5}" type="pres">
      <dgm:prSet presAssocID="{D3E4C29E-5D99-472B-A69A-3BD45E8066F0}" presName="connectorText" presStyleLbl="sibTrans2D1" presStyleIdx="6" presStyleCnt="7"/>
      <dgm:spPr/>
      <dgm:t>
        <a:bodyPr/>
        <a:lstStyle/>
        <a:p>
          <a:endParaRPr lang="pt-BR"/>
        </a:p>
      </dgm:t>
    </dgm:pt>
  </dgm:ptLst>
  <dgm:cxnLst>
    <dgm:cxn modelId="{08922794-F104-4523-A074-47C20CF3F92A}" srcId="{AC3AA6C3-BBC5-449D-A154-9C7CB34442B4}" destId="{C0DCAB1F-DEEB-439E-B41E-4A59169E848A}" srcOrd="2" destOrd="0" parTransId="{834C7757-4D1A-42F5-B391-D8A71372047D}" sibTransId="{CBA78E7D-7DD9-475A-B9FD-2F2FD5A8AD41}"/>
    <dgm:cxn modelId="{2F498229-B2F1-4A4E-A936-514BD1B378A3}" srcId="{AC3AA6C3-BBC5-449D-A154-9C7CB34442B4}" destId="{647DD995-249C-4FEA-9FFE-5E6DA9A652C9}" srcOrd="3" destOrd="0" parTransId="{0794016D-D8EC-45BB-BF48-A9B5DCDB03E6}" sibTransId="{97FED6D1-3586-4D75-B32B-5A677161AF53}"/>
    <dgm:cxn modelId="{48B55A56-F8E9-42DD-9A80-B6A88FD3A5CD}" type="presOf" srcId="{0E8DBFD8-384D-4373-B5E1-B3A3DE757B13}" destId="{35FB6BA9-AE40-46D5-B874-B71DB5BE1BB3}" srcOrd="1" destOrd="0" presId="urn:microsoft.com/office/officeart/2005/8/layout/cycle2"/>
    <dgm:cxn modelId="{093857E3-F122-41A0-B7A4-DAC59833F4F1}" type="presOf" srcId="{20F91C2C-308B-4F25-95BB-4B4DB25BC28C}" destId="{FD92F8CF-B30B-4032-B948-858D213A0E99}" srcOrd="0" destOrd="0" presId="urn:microsoft.com/office/officeart/2005/8/layout/cycle2"/>
    <dgm:cxn modelId="{8BB92BA2-9C8D-4BA5-95DF-00D1C6FB5721}" type="presOf" srcId="{4F630B06-DE46-4119-98EC-FAC63F65EA02}" destId="{986A1C23-2AE8-47AB-BB33-2D0ABF1AD76E}" srcOrd="0" destOrd="0" presId="urn:microsoft.com/office/officeart/2005/8/layout/cycle2"/>
    <dgm:cxn modelId="{E33AD95B-591F-4C8B-A693-222A9E08D510}" type="presOf" srcId="{3FC088E4-6266-4904-920F-67D82D821368}" destId="{56B080A8-7100-43BB-A9F3-8E682A1B871D}" srcOrd="0" destOrd="0" presId="urn:microsoft.com/office/officeart/2005/8/layout/cycle2"/>
    <dgm:cxn modelId="{104E52E4-C274-4F26-A819-95BCBA98F34A}" type="presOf" srcId="{20AC5409-A028-4295-B525-532F9C4DECEB}" destId="{2BFE08F5-8544-45FE-B26C-BF6001EEDE2B}" srcOrd="0" destOrd="0" presId="urn:microsoft.com/office/officeart/2005/8/layout/cycle2"/>
    <dgm:cxn modelId="{002E206F-5BA8-498B-B81D-B0933F3DBAB9}" srcId="{AC3AA6C3-BBC5-449D-A154-9C7CB34442B4}" destId="{0D3B052E-EC46-4CCE-B275-5938B6B2AB0A}" srcOrd="5" destOrd="0" parTransId="{F6EB5317-A002-4ACE-B8E2-E973CA6F81CB}" sibTransId="{62A1976D-C173-42E2-A15E-740F82584CDC}"/>
    <dgm:cxn modelId="{EE6308AD-E60E-4977-806E-2B0A3E793ABD}" type="presOf" srcId="{647DD995-249C-4FEA-9FFE-5E6DA9A652C9}" destId="{06626632-3C02-439E-87D3-4E9338E68F6D}" srcOrd="0" destOrd="0" presId="urn:microsoft.com/office/officeart/2005/8/layout/cycle2"/>
    <dgm:cxn modelId="{20EEA990-9891-48BC-A0F6-1B20A00D6710}" type="presOf" srcId="{0E8DBFD8-384D-4373-B5E1-B3A3DE757B13}" destId="{D8EDAF34-9E4C-4338-8121-5893ECA39362}" srcOrd="0" destOrd="0" presId="urn:microsoft.com/office/officeart/2005/8/layout/cycle2"/>
    <dgm:cxn modelId="{A0754C93-172B-4EEE-8F52-5395ED5066F1}" type="presOf" srcId="{0D3B052E-EC46-4CCE-B275-5938B6B2AB0A}" destId="{1FE661CF-FCF5-47DA-AF43-493824DC3AED}" srcOrd="0" destOrd="0" presId="urn:microsoft.com/office/officeart/2005/8/layout/cycle2"/>
    <dgm:cxn modelId="{986BAD43-4B72-4A46-9AE3-851DDBB20377}" type="presOf" srcId="{D3E4C29E-5D99-472B-A69A-3BD45E8066F0}" destId="{FE14FF35-D3EA-4092-8EB2-23B16D8DA8E5}" srcOrd="1" destOrd="0" presId="urn:microsoft.com/office/officeart/2005/8/layout/cycle2"/>
    <dgm:cxn modelId="{9F129706-CCC2-4AF4-A8F7-F3B4F6FBF96D}" srcId="{AC3AA6C3-BBC5-449D-A154-9C7CB34442B4}" destId="{62C6A7C2-CB11-49DB-AB55-A82E2588CAB6}" srcOrd="1" destOrd="0" parTransId="{A14AF67A-A56C-40D7-8B68-C6C22C31D8B5}" sibTransId="{3FC088E4-6266-4904-920F-67D82D821368}"/>
    <dgm:cxn modelId="{1053F4B9-C3CB-4879-A24B-E159A7319548}" srcId="{AC3AA6C3-BBC5-449D-A154-9C7CB34442B4}" destId="{20F91C2C-308B-4F25-95BB-4B4DB25BC28C}" srcOrd="0" destOrd="0" parTransId="{D0713046-8B06-4B33-860B-DBC360F01979}" sibTransId="{20AC5409-A028-4295-B525-532F9C4DECEB}"/>
    <dgm:cxn modelId="{C1E5A268-D798-4468-8EE2-FC70C291E57B}" type="presOf" srcId="{62C6A7C2-CB11-49DB-AB55-A82E2588CAB6}" destId="{CA6D0801-6875-479D-AD40-263D6CE4E745}" srcOrd="0" destOrd="0" presId="urn:microsoft.com/office/officeart/2005/8/layout/cycle2"/>
    <dgm:cxn modelId="{4CAF94D8-7E80-4B00-B516-9E4973F4E1DA}" type="presOf" srcId="{C0DCAB1F-DEEB-439E-B41E-4A59169E848A}" destId="{E3FAFD2E-CB4C-4D85-AE4F-A77C8170DBD3}" srcOrd="0" destOrd="0" presId="urn:microsoft.com/office/officeart/2005/8/layout/cycle2"/>
    <dgm:cxn modelId="{99A77482-4021-4F35-A333-5954EE0DC9C6}" type="presOf" srcId="{3FC088E4-6266-4904-920F-67D82D821368}" destId="{8ACE3761-EA30-4ED1-BA57-5967EF281612}" srcOrd="1" destOrd="0" presId="urn:microsoft.com/office/officeart/2005/8/layout/cycle2"/>
    <dgm:cxn modelId="{B7C85FB0-EE56-4AAD-AC2B-DC5C1EB3C1AE}" type="presOf" srcId="{615630AC-419A-413F-91ED-0F375866DBE2}" destId="{07331DE0-46FA-4BDD-8785-E1A71C05B8AA}" srcOrd="0" destOrd="0" presId="urn:microsoft.com/office/officeart/2005/8/layout/cycle2"/>
    <dgm:cxn modelId="{D3D5F4EB-6542-42A4-92F7-F296AF69A586}" type="presOf" srcId="{97FED6D1-3586-4D75-B32B-5A677161AF53}" destId="{51BA51A5-309C-4A0A-9EAD-CA9DDC8DD949}" srcOrd="1" destOrd="0" presId="urn:microsoft.com/office/officeart/2005/8/layout/cycle2"/>
    <dgm:cxn modelId="{518F97FC-5A58-40AB-8FBB-65BAE1184B23}" type="presOf" srcId="{AC3AA6C3-BBC5-449D-A154-9C7CB34442B4}" destId="{A959F194-41CD-4D25-B763-CE408B93C139}" srcOrd="0" destOrd="0" presId="urn:microsoft.com/office/officeart/2005/8/layout/cycle2"/>
    <dgm:cxn modelId="{5A174282-D3E7-4FAE-93B2-BE8D37AF0A8A}" srcId="{AC3AA6C3-BBC5-449D-A154-9C7CB34442B4}" destId="{615630AC-419A-413F-91ED-0F375866DBE2}" srcOrd="6" destOrd="0" parTransId="{85E17EAD-0B31-43C6-991B-665DD089DBC5}" sibTransId="{D3E4C29E-5D99-472B-A69A-3BD45E8066F0}"/>
    <dgm:cxn modelId="{B2B24EF6-5031-44C1-9D5C-7803568F8427}" type="presOf" srcId="{CBA78E7D-7DD9-475A-B9FD-2F2FD5A8AD41}" destId="{B1593AB3-77F7-4976-BD62-3DF0AB0D8C5E}" srcOrd="0" destOrd="0" presId="urn:microsoft.com/office/officeart/2005/8/layout/cycle2"/>
    <dgm:cxn modelId="{6D89B035-1BDE-4FD0-B298-45EBFDBA08B7}" type="presOf" srcId="{CBA78E7D-7DD9-475A-B9FD-2F2FD5A8AD41}" destId="{6DC607A8-CA09-4DE5-9BB0-E138181494AE}" srcOrd="1" destOrd="0" presId="urn:microsoft.com/office/officeart/2005/8/layout/cycle2"/>
    <dgm:cxn modelId="{30647D16-496D-43D5-8B90-1DE31064187F}" type="presOf" srcId="{62A1976D-C173-42E2-A15E-740F82584CDC}" destId="{5978F8B5-22A5-48DD-BD47-3ACABFDA15C7}" srcOrd="1" destOrd="0" presId="urn:microsoft.com/office/officeart/2005/8/layout/cycle2"/>
    <dgm:cxn modelId="{ED3A8005-7A3F-44A8-BB24-43701ACA7B60}" type="presOf" srcId="{62A1976D-C173-42E2-A15E-740F82584CDC}" destId="{767A1704-7E7C-4D2E-ADB8-85EC1E44D387}" srcOrd="0" destOrd="0" presId="urn:microsoft.com/office/officeart/2005/8/layout/cycle2"/>
    <dgm:cxn modelId="{3B82357B-AA6D-4EE3-ACF4-785FD7EDAAAE}" type="presOf" srcId="{97FED6D1-3586-4D75-B32B-5A677161AF53}" destId="{81827E2D-AE3F-44D7-BC50-67311FD0DBAE}" srcOrd="0" destOrd="0" presId="urn:microsoft.com/office/officeart/2005/8/layout/cycle2"/>
    <dgm:cxn modelId="{9607D026-6FA4-4D81-93F8-40A2A60FB3FD}" type="presOf" srcId="{20AC5409-A028-4295-B525-532F9C4DECEB}" destId="{7B4D10A0-60B0-4295-AAD9-067F182E339B}" srcOrd="1" destOrd="0" presId="urn:microsoft.com/office/officeart/2005/8/layout/cycle2"/>
    <dgm:cxn modelId="{BC4CED9A-B479-4A1B-BDC9-FAA97DE15C6D}" type="presOf" srcId="{D3E4C29E-5D99-472B-A69A-3BD45E8066F0}" destId="{97E91266-1C38-4DDE-B571-F296DA996DE9}" srcOrd="0" destOrd="0" presId="urn:microsoft.com/office/officeart/2005/8/layout/cycle2"/>
    <dgm:cxn modelId="{8172EB1B-0C66-40B9-A59B-BD57765F8252}" srcId="{AC3AA6C3-BBC5-449D-A154-9C7CB34442B4}" destId="{4F630B06-DE46-4119-98EC-FAC63F65EA02}" srcOrd="4" destOrd="0" parTransId="{B6BFB8EA-302C-4DEB-AD0F-03352FB20687}" sibTransId="{0E8DBFD8-384D-4373-B5E1-B3A3DE757B13}"/>
    <dgm:cxn modelId="{A4ADB280-C96B-497E-808E-A5B93399B26C}" type="presParOf" srcId="{A959F194-41CD-4D25-B763-CE408B93C139}" destId="{FD92F8CF-B30B-4032-B948-858D213A0E99}" srcOrd="0" destOrd="0" presId="urn:microsoft.com/office/officeart/2005/8/layout/cycle2"/>
    <dgm:cxn modelId="{C5777D3F-421F-424C-A65A-7AC160EAB0D2}" type="presParOf" srcId="{A959F194-41CD-4D25-B763-CE408B93C139}" destId="{2BFE08F5-8544-45FE-B26C-BF6001EEDE2B}" srcOrd="1" destOrd="0" presId="urn:microsoft.com/office/officeart/2005/8/layout/cycle2"/>
    <dgm:cxn modelId="{F12E8E6F-199F-4249-9B7F-113A118A7AEC}" type="presParOf" srcId="{2BFE08F5-8544-45FE-B26C-BF6001EEDE2B}" destId="{7B4D10A0-60B0-4295-AAD9-067F182E339B}" srcOrd="0" destOrd="0" presId="urn:microsoft.com/office/officeart/2005/8/layout/cycle2"/>
    <dgm:cxn modelId="{286446FC-C37A-4FEF-8558-3E044CB3C3CE}" type="presParOf" srcId="{A959F194-41CD-4D25-B763-CE408B93C139}" destId="{CA6D0801-6875-479D-AD40-263D6CE4E745}" srcOrd="2" destOrd="0" presId="urn:microsoft.com/office/officeart/2005/8/layout/cycle2"/>
    <dgm:cxn modelId="{85F6662B-1098-46AD-BFAD-2A787290FD3C}" type="presParOf" srcId="{A959F194-41CD-4D25-B763-CE408B93C139}" destId="{56B080A8-7100-43BB-A9F3-8E682A1B871D}" srcOrd="3" destOrd="0" presId="urn:microsoft.com/office/officeart/2005/8/layout/cycle2"/>
    <dgm:cxn modelId="{D8C4BDE3-31FA-4094-A743-107EFC218177}" type="presParOf" srcId="{56B080A8-7100-43BB-A9F3-8E682A1B871D}" destId="{8ACE3761-EA30-4ED1-BA57-5967EF281612}" srcOrd="0" destOrd="0" presId="urn:microsoft.com/office/officeart/2005/8/layout/cycle2"/>
    <dgm:cxn modelId="{6C9B93C9-FD59-47A6-A0A6-742F833D6ECF}" type="presParOf" srcId="{A959F194-41CD-4D25-B763-CE408B93C139}" destId="{E3FAFD2E-CB4C-4D85-AE4F-A77C8170DBD3}" srcOrd="4" destOrd="0" presId="urn:microsoft.com/office/officeart/2005/8/layout/cycle2"/>
    <dgm:cxn modelId="{59A635A3-EB2C-4145-BA41-8C2C440D2BED}" type="presParOf" srcId="{A959F194-41CD-4D25-B763-CE408B93C139}" destId="{B1593AB3-77F7-4976-BD62-3DF0AB0D8C5E}" srcOrd="5" destOrd="0" presId="urn:microsoft.com/office/officeart/2005/8/layout/cycle2"/>
    <dgm:cxn modelId="{6A6F6A32-98E6-43BD-AD52-7C682D50DD17}" type="presParOf" srcId="{B1593AB3-77F7-4976-BD62-3DF0AB0D8C5E}" destId="{6DC607A8-CA09-4DE5-9BB0-E138181494AE}" srcOrd="0" destOrd="0" presId="urn:microsoft.com/office/officeart/2005/8/layout/cycle2"/>
    <dgm:cxn modelId="{F4F32CD8-0EC2-4A42-9E29-EE8AC19BB0A0}" type="presParOf" srcId="{A959F194-41CD-4D25-B763-CE408B93C139}" destId="{06626632-3C02-439E-87D3-4E9338E68F6D}" srcOrd="6" destOrd="0" presId="urn:microsoft.com/office/officeart/2005/8/layout/cycle2"/>
    <dgm:cxn modelId="{26645502-A961-462A-A358-79C617E262D6}" type="presParOf" srcId="{A959F194-41CD-4D25-B763-CE408B93C139}" destId="{81827E2D-AE3F-44D7-BC50-67311FD0DBAE}" srcOrd="7" destOrd="0" presId="urn:microsoft.com/office/officeart/2005/8/layout/cycle2"/>
    <dgm:cxn modelId="{FA78CC54-812F-4ACC-B265-4E5AC7687796}" type="presParOf" srcId="{81827E2D-AE3F-44D7-BC50-67311FD0DBAE}" destId="{51BA51A5-309C-4A0A-9EAD-CA9DDC8DD949}" srcOrd="0" destOrd="0" presId="urn:microsoft.com/office/officeart/2005/8/layout/cycle2"/>
    <dgm:cxn modelId="{C6E50031-5A3B-4979-9128-7C97D3A164BC}" type="presParOf" srcId="{A959F194-41CD-4D25-B763-CE408B93C139}" destId="{986A1C23-2AE8-47AB-BB33-2D0ABF1AD76E}" srcOrd="8" destOrd="0" presId="urn:microsoft.com/office/officeart/2005/8/layout/cycle2"/>
    <dgm:cxn modelId="{B074D617-9010-41AF-8EB1-B6D2E65DD394}" type="presParOf" srcId="{A959F194-41CD-4D25-B763-CE408B93C139}" destId="{D8EDAF34-9E4C-4338-8121-5893ECA39362}" srcOrd="9" destOrd="0" presId="urn:microsoft.com/office/officeart/2005/8/layout/cycle2"/>
    <dgm:cxn modelId="{0D70138A-E416-430E-847D-09F48ECB3368}" type="presParOf" srcId="{D8EDAF34-9E4C-4338-8121-5893ECA39362}" destId="{35FB6BA9-AE40-46D5-B874-B71DB5BE1BB3}" srcOrd="0" destOrd="0" presId="urn:microsoft.com/office/officeart/2005/8/layout/cycle2"/>
    <dgm:cxn modelId="{0AE33928-A5AD-4307-9C84-692325DD003C}" type="presParOf" srcId="{A959F194-41CD-4D25-B763-CE408B93C139}" destId="{1FE661CF-FCF5-47DA-AF43-493824DC3AED}" srcOrd="10" destOrd="0" presId="urn:microsoft.com/office/officeart/2005/8/layout/cycle2"/>
    <dgm:cxn modelId="{CB297E9A-4259-449C-A0C8-ADDBA62C5825}" type="presParOf" srcId="{A959F194-41CD-4D25-B763-CE408B93C139}" destId="{767A1704-7E7C-4D2E-ADB8-85EC1E44D387}" srcOrd="11" destOrd="0" presId="urn:microsoft.com/office/officeart/2005/8/layout/cycle2"/>
    <dgm:cxn modelId="{9686964A-0994-44AF-9A1C-1CDB3274247C}" type="presParOf" srcId="{767A1704-7E7C-4D2E-ADB8-85EC1E44D387}" destId="{5978F8B5-22A5-48DD-BD47-3ACABFDA15C7}" srcOrd="0" destOrd="0" presId="urn:microsoft.com/office/officeart/2005/8/layout/cycle2"/>
    <dgm:cxn modelId="{FBA94AB6-F131-48CD-B674-B4AFAA6BD48A}" type="presParOf" srcId="{A959F194-41CD-4D25-B763-CE408B93C139}" destId="{07331DE0-46FA-4BDD-8785-E1A71C05B8AA}" srcOrd="12" destOrd="0" presId="urn:microsoft.com/office/officeart/2005/8/layout/cycle2"/>
    <dgm:cxn modelId="{46D716D4-5DA7-49B4-8F44-2AD0E9D85C7A}" type="presParOf" srcId="{A959F194-41CD-4D25-B763-CE408B93C139}" destId="{97E91266-1C38-4DDE-B571-F296DA996DE9}" srcOrd="13" destOrd="0" presId="urn:microsoft.com/office/officeart/2005/8/layout/cycle2"/>
    <dgm:cxn modelId="{9C46329F-0E3E-4E54-9187-321BC777547E}" type="presParOf" srcId="{97E91266-1C38-4DDE-B571-F296DA996DE9}" destId="{FE14FF35-D3EA-4092-8EB2-23B16D8DA8E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CA3E0-A394-4A76-AB63-840C4CF3BA16}">
      <dsp:nvSpPr>
        <dsp:cNvPr id="0" name=""/>
        <dsp:cNvSpPr/>
      </dsp:nvSpPr>
      <dsp:spPr>
        <a:xfrm>
          <a:off x="4913978" y="1814561"/>
          <a:ext cx="3736143" cy="89507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Execução do Plano de Ação</a:t>
          </a:r>
          <a:endParaRPr lang="pt-BR" sz="16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6054484" y="2057991"/>
        <a:ext cx="2575976" cy="631981"/>
      </dsp:txXfrm>
    </dsp:sp>
    <dsp:sp modelId="{7D6AEDDD-DC69-453C-A5B2-3E882A65FBC3}">
      <dsp:nvSpPr>
        <dsp:cNvPr id="0" name=""/>
        <dsp:cNvSpPr/>
      </dsp:nvSpPr>
      <dsp:spPr>
        <a:xfrm>
          <a:off x="409143" y="1781649"/>
          <a:ext cx="3736143" cy="89507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Verificação dos resultados</a:t>
          </a:r>
          <a:endParaRPr lang="pt-BR" sz="16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28805" y="2025079"/>
        <a:ext cx="2575976" cy="631981"/>
      </dsp:txXfrm>
    </dsp:sp>
    <dsp:sp modelId="{23DE4355-994D-488F-AA1A-099BD7897D31}">
      <dsp:nvSpPr>
        <dsp:cNvPr id="0" name=""/>
        <dsp:cNvSpPr/>
      </dsp:nvSpPr>
      <dsp:spPr>
        <a:xfrm>
          <a:off x="4706208" y="76805"/>
          <a:ext cx="3936182" cy="117076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Identificação do Problema</a:t>
          </a:r>
          <a:endParaRPr lang="pt-BR" sz="14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Análise do Fenômeno</a:t>
          </a:r>
          <a:endParaRPr lang="pt-BR" sz="14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Análise do Processo</a:t>
          </a:r>
          <a:endParaRPr lang="pt-BR" sz="14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Elaboração do Plano de Ação</a:t>
          </a:r>
          <a:endParaRPr lang="pt-BR" sz="14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912781" y="102523"/>
        <a:ext cx="2703892" cy="826638"/>
      </dsp:txXfrm>
    </dsp:sp>
    <dsp:sp modelId="{D007D714-8E71-4621-8CAC-0EC519AFFEFC}">
      <dsp:nvSpPr>
        <dsp:cNvPr id="0" name=""/>
        <dsp:cNvSpPr/>
      </dsp:nvSpPr>
      <dsp:spPr>
        <a:xfrm>
          <a:off x="367731" y="82744"/>
          <a:ext cx="3736143" cy="89507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Executar ações corretivas em função dos resultados</a:t>
          </a:r>
          <a:endParaRPr lang="pt-BR" sz="16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87393" y="102406"/>
        <a:ext cx="2575976" cy="631981"/>
      </dsp:txXfrm>
    </dsp:sp>
    <dsp:sp modelId="{2A808BFD-AEDB-469B-BCE2-D90B2A1A9C38}">
      <dsp:nvSpPr>
        <dsp:cNvPr id="0" name=""/>
        <dsp:cNvSpPr/>
      </dsp:nvSpPr>
      <dsp:spPr>
        <a:xfrm>
          <a:off x="3324170" y="193896"/>
          <a:ext cx="1211147" cy="1211147"/>
        </a:xfrm>
        <a:prstGeom prst="pieWedg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</a:t>
          </a:r>
          <a:endParaRPr lang="pt-BR" sz="36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678907" y="548633"/>
        <a:ext cx="856410" cy="856410"/>
      </dsp:txXfrm>
    </dsp:sp>
    <dsp:sp modelId="{E7B91D09-C0AC-4776-9EC4-634212C2F21A}">
      <dsp:nvSpPr>
        <dsp:cNvPr id="0" name=""/>
        <dsp:cNvSpPr/>
      </dsp:nvSpPr>
      <dsp:spPr>
        <a:xfrm rot="5400000">
          <a:off x="4591260" y="193896"/>
          <a:ext cx="1211147" cy="1211147"/>
        </a:xfrm>
        <a:prstGeom prst="pieWedg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</a:t>
          </a:r>
          <a:endParaRPr lang="pt-BR" sz="36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4591260" y="548633"/>
        <a:ext cx="856410" cy="856410"/>
      </dsp:txXfrm>
    </dsp:sp>
    <dsp:sp modelId="{BC828065-9819-4D4D-8268-BFA28C312498}">
      <dsp:nvSpPr>
        <dsp:cNvPr id="0" name=""/>
        <dsp:cNvSpPr/>
      </dsp:nvSpPr>
      <dsp:spPr>
        <a:xfrm rot="10800000">
          <a:off x="4591260" y="1460986"/>
          <a:ext cx="1211147" cy="1211147"/>
        </a:xfrm>
        <a:prstGeom prst="pieWedg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</a:t>
          </a:r>
          <a:endParaRPr lang="pt-BR" sz="36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4591260" y="1460986"/>
        <a:ext cx="856410" cy="856410"/>
      </dsp:txXfrm>
    </dsp:sp>
    <dsp:sp modelId="{8CA9768A-1C19-4A82-8018-4AF122B2FB5E}">
      <dsp:nvSpPr>
        <dsp:cNvPr id="0" name=""/>
        <dsp:cNvSpPr/>
      </dsp:nvSpPr>
      <dsp:spPr>
        <a:xfrm rot="16200000">
          <a:off x="3324170" y="1460986"/>
          <a:ext cx="1211147" cy="1211147"/>
        </a:xfrm>
        <a:prstGeom prst="pieWedge">
          <a:avLst/>
        </a:prstGeom>
        <a:solidFill>
          <a:srgbClr val="E2A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</a:t>
          </a:r>
          <a:endParaRPr lang="pt-BR" sz="36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5400000">
        <a:off x="3678907" y="1460986"/>
        <a:ext cx="856410" cy="856410"/>
      </dsp:txXfrm>
    </dsp:sp>
    <dsp:sp modelId="{5F226DB6-1C7D-4DFB-9465-72B6639474FD}">
      <dsp:nvSpPr>
        <dsp:cNvPr id="0" name=""/>
        <dsp:cNvSpPr/>
      </dsp:nvSpPr>
      <dsp:spPr>
        <a:xfrm>
          <a:off x="4124077" y="914033"/>
          <a:ext cx="828160" cy="898107"/>
        </a:xfrm>
        <a:prstGeom prst="circularArrow">
          <a:avLst/>
        </a:prstGeom>
        <a:solidFill>
          <a:srgbClr val="C0504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94E29D-A0B6-4E31-8A63-796F5E249AB1}">
      <dsp:nvSpPr>
        <dsp:cNvPr id="0" name=""/>
        <dsp:cNvSpPr/>
      </dsp:nvSpPr>
      <dsp:spPr>
        <a:xfrm rot="10800000">
          <a:off x="4124077" y="1061498"/>
          <a:ext cx="828160" cy="882890"/>
        </a:xfrm>
        <a:prstGeom prst="circularArrow">
          <a:avLst/>
        </a:prstGeom>
        <a:solidFill>
          <a:srgbClr val="C0504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2F8CF-B30B-4032-B948-858D213A0E99}">
      <dsp:nvSpPr>
        <dsp:cNvPr id="0" name=""/>
        <dsp:cNvSpPr/>
      </dsp:nvSpPr>
      <dsp:spPr>
        <a:xfrm>
          <a:off x="2132276" y="1550"/>
          <a:ext cx="1083765" cy="1083765"/>
        </a:xfrm>
        <a:prstGeom prst="ellipse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1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Atualização das ferramentas de controle</a:t>
          </a:r>
          <a:endParaRPr lang="pt-BR" sz="1100" b="1" kern="1200" dirty="0">
            <a:solidFill>
              <a:schemeClr val="bg1"/>
            </a:solidFill>
            <a:latin typeface="Calibri"/>
            <a:ea typeface="+mn-ea"/>
            <a:cs typeface="+mn-cs"/>
          </a:endParaRPr>
        </a:p>
      </dsp:txBody>
      <dsp:txXfrm>
        <a:off x="2290990" y="160264"/>
        <a:ext cx="766337" cy="766337"/>
      </dsp:txXfrm>
    </dsp:sp>
    <dsp:sp modelId="{2BFE08F5-8544-45FE-B26C-BF6001EEDE2B}">
      <dsp:nvSpPr>
        <dsp:cNvPr id="0" name=""/>
        <dsp:cNvSpPr/>
      </dsp:nvSpPr>
      <dsp:spPr>
        <a:xfrm rot="1542857">
          <a:off x="3256018" y="710246"/>
          <a:ext cx="288592" cy="365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b="1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260305" y="764618"/>
        <a:ext cx="202014" cy="219462"/>
      </dsp:txXfrm>
    </dsp:sp>
    <dsp:sp modelId="{CA6D0801-6875-479D-AD40-263D6CE4E745}">
      <dsp:nvSpPr>
        <dsp:cNvPr id="0" name=""/>
        <dsp:cNvSpPr/>
      </dsp:nvSpPr>
      <dsp:spPr>
        <a:xfrm>
          <a:off x="3599306" y="708035"/>
          <a:ext cx="1083765" cy="1083765"/>
        </a:xfrm>
        <a:prstGeom prst="ellipse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Análise preliminar dos resultados</a:t>
          </a:r>
          <a:endParaRPr lang="pt-BR" sz="11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758020" y="866749"/>
        <a:ext cx="766337" cy="766337"/>
      </dsp:txXfrm>
    </dsp:sp>
    <dsp:sp modelId="{56B080A8-7100-43BB-A9F3-8E682A1B871D}">
      <dsp:nvSpPr>
        <dsp:cNvPr id="0" name=""/>
        <dsp:cNvSpPr/>
      </dsp:nvSpPr>
      <dsp:spPr>
        <a:xfrm rot="4628571">
          <a:off x="4176238" y="1852797"/>
          <a:ext cx="288592" cy="365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b="1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209894" y="1883747"/>
        <a:ext cx="202014" cy="219462"/>
      </dsp:txXfrm>
    </dsp:sp>
    <dsp:sp modelId="{E3FAFD2E-CB4C-4D85-AE4F-A77C8170DBD3}">
      <dsp:nvSpPr>
        <dsp:cNvPr id="0" name=""/>
        <dsp:cNvSpPr/>
      </dsp:nvSpPr>
      <dsp:spPr>
        <a:xfrm>
          <a:off x="3961632" y="2295491"/>
          <a:ext cx="1083765" cy="1083765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Execução das reuniões de 3º nível</a:t>
          </a:r>
          <a:endParaRPr lang="pt-BR" sz="11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120346" y="2454205"/>
        <a:ext cx="766337" cy="766337"/>
      </dsp:txXfrm>
    </dsp:sp>
    <dsp:sp modelId="{B1593AB3-77F7-4976-BD62-3DF0AB0D8C5E}">
      <dsp:nvSpPr>
        <dsp:cNvPr id="0" name=""/>
        <dsp:cNvSpPr/>
      </dsp:nvSpPr>
      <dsp:spPr>
        <a:xfrm rot="7714286">
          <a:off x="3856703" y="3284623"/>
          <a:ext cx="288592" cy="365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b="1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 rot="10800000">
        <a:off x="3926982" y="3323932"/>
        <a:ext cx="202014" cy="219462"/>
      </dsp:txXfrm>
    </dsp:sp>
    <dsp:sp modelId="{06626632-3C02-439E-87D3-4E9338E68F6D}">
      <dsp:nvSpPr>
        <dsp:cNvPr id="0" name=""/>
        <dsp:cNvSpPr/>
      </dsp:nvSpPr>
      <dsp:spPr>
        <a:xfrm>
          <a:off x="2946416" y="3568532"/>
          <a:ext cx="1083765" cy="1083765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Elaboração final do relatório de desvios</a:t>
          </a:r>
          <a:endParaRPr lang="pt-BR" sz="11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105130" y="3727246"/>
        <a:ext cx="766337" cy="766337"/>
      </dsp:txXfrm>
    </dsp:sp>
    <dsp:sp modelId="{81827E2D-AE3F-44D7-BC50-67311FD0DBAE}">
      <dsp:nvSpPr>
        <dsp:cNvPr id="0" name=""/>
        <dsp:cNvSpPr/>
      </dsp:nvSpPr>
      <dsp:spPr>
        <a:xfrm rot="10800000">
          <a:off x="2538030" y="3927529"/>
          <a:ext cx="288592" cy="365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b="1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 rot="10800000">
        <a:off x="2624608" y="4000683"/>
        <a:ext cx="202014" cy="219462"/>
      </dsp:txXfrm>
    </dsp:sp>
    <dsp:sp modelId="{986A1C23-2AE8-47AB-BB33-2D0ABF1AD76E}">
      <dsp:nvSpPr>
        <dsp:cNvPr id="0" name=""/>
        <dsp:cNvSpPr/>
      </dsp:nvSpPr>
      <dsp:spPr>
        <a:xfrm>
          <a:off x="1318135" y="3568532"/>
          <a:ext cx="1083765" cy="1083765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Validação dos relatórios em reunião de 2º nível</a:t>
          </a:r>
          <a:endParaRPr lang="pt-BR" sz="11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476849" y="3727246"/>
        <a:ext cx="766337" cy="766337"/>
      </dsp:txXfrm>
    </dsp:sp>
    <dsp:sp modelId="{D8EDAF34-9E4C-4338-8121-5893ECA39362}">
      <dsp:nvSpPr>
        <dsp:cNvPr id="0" name=""/>
        <dsp:cNvSpPr/>
      </dsp:nvSpPr>
      <dsp:spPr>
        <a:xfrm rot="13885714">
          <a:off x="1213206" y="3297395"/>
          <a:ext cx="288592" cy="365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b="1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 rot="10800000">
        <a:off x="1283485" y="3404394"/>
        <a:ext cx="202014" cy="219462"/>
      </dsp:txXfrm>
    </dsp:sp>
    <dsp:sp modelId="{1FE661CF-FCF5-47DA-AF43-493824DC3AED}">
      <dsp:nvSpPr>
        <dsp:cNvPr id="0" name=""/>
        <dsp:cNvSpPr/>
      </dsp:nvSpPr>
      <dsp:spPr>
        <a:xfrm>
          <a:off x="302919" y="2295491"/>
          <a:ext cx="1083765" cy="1083765"/>
        </a:xfrm>
        <a:prstGeom prst="ellipse">
          <a:avLst/>
        </a:prstGeom>
        <a:gradFill rotWithShape="0">
          <a:gsLst>
            <a:gs pos="0">
              <a:srgbClr val="C0504D">
                <a:hueOff val="3901266"/>
                <a:satOff val="-4866"/>
                <a:lumOff val="1144"/>
                <a:alphaOff val="0"/>
                <a:shade val="51000"/>
                <a:satMod val="130000"/>
              </a:srgbClr>
            </a:gs>
            <a:gs pos="80000">
              <a:srgbClr val="C0504D">
                <a:hueOff val="3901266"/>
                <a:satOff val="-4866"/>
                <a:lumOff val="1144"/>
                <a:alphaOff val="0"/>
                <a:shade val="93000"/>
                <a:satMod val="130000"/>
              </a:srgbClr>
            </a:gs>
            <a:gs pos="100000">
              <a:srgbClr val="C0504D">
                <a:hueOff val="3901266"/>
                <a:satOff val="-4866"/>
                <a:lumOff val="1144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Reunião de 1º nível</a:t>
          </a:r>
          <a:endParaRPr lang="pt-BR" sz="11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61633" y="2454205"/>
        <a:ext cx="766337" cy="766337"/>
      </dsp:txXfrm>
    </dsp:sp>
    <dsp:sp modelId="{767A1704-7E7C-4D2E-ADB8-85EC1E44D387}">
      <dsp:nvSpPr>
        <dsp:cNvPr id="0" name=""/>
        <dsp:cNvSpPr/>
      </dsp:nvSpPr>
      <dsp:spPr>
        <a:xfrm rot="16971429">
          <a:off x="879851" y="1868723"/>
          <a:ext cx="288592" cy="365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b="1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913507" y="1984081"/>
        <a:ext cx="202014" cy="219462"/>
      </dsp:txXfrm>
    </dsp:sp>
    <dsp:sp modelId="{07331DE0-46FA-4BDD-8785-E1A71C05B8AA}">
      <dsp:nvSpPr>
        <dsp:cNvPr id="0" name=""/>
        <dsp:cNvSpPr/>
      </dsp:nvSpPr>
      <dsp:spPr>
        <a:xfrm>
          <a:off x="665246" y="708035"/>
          <a:ext cx="1083765" cy="1083765"/>
        </a:xfrm>
        <a:prstGeom prst="ellipse">
          <a:avLst/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Execução dos Planos de Ação e Arrecadação</a:t>
          </a:r>
          <a:endParaRPr lang="pt-BR" sz="11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823960" y="866749"/>
        <a:ext cx="766337" cy="766337"/>
      </dsp:txXfrm>
    </dsp:sp>
    <dsp:sp modelId="{97E91266-1C38-4DDE-B571-F296DA996DE9}">
      <dsp:nvSpPr>
        <dsp:cNvPr id="0" name=""/>
        <dsp:cNvSpPr/>
      </dsp:nvSpPr>
      <dsp:spPr>
        <a:xfrm rot="20057143">
          <a:off x="1788988" y="717334"/>
          <a:ext cx="288592" cy="365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b="1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793275" y="809270"/>
        <a:ext cx="202014" cy="219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CD9E6-9FF1-404A-88A1-FE966EBFD2B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9F0F-DAF2-4D49-B2CD-B0EC292BDEF9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1953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3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15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16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5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6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7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8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9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10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11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454" y="8685241"/>
            <a:ext cx="2971909" cy="45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F2D6F5-C886-4302-BA95-8FC8EDDD019D}" type="slidenum">
              <a:rPr lang="pt-BR" sz="1200"/>
              <a:pPr algn="r"/>
              <a:t>12</a:t>
            </a:fld>
            <a:endParaRPr lang="pt-BR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/>
            <a:endParaRPr lang="pt-B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01416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84584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293707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3120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7942" y="533258"/>
            <a:ext cx="8229600" cy="530116"/>
          </a:xfrm>
          <a:prstGeom prst="rect">
            <a:avLst/>
          </a:prstGeom>
        </p:spPr>
        <p:txBody>
          <a:bodyPr vert="horz"/>
          <a:lstStyle>
            <a:lvl1pPr algn="l">
              <a:defRPr sz="2400" b="1">
                <a:solidFill>
                  <a:srgbClr val="135229"/>
                </a:solidFill>
              </a:defRPr>
            </a:lvl1pPr>
          </a:lstStyle>
          <a:p>
            <a:r>
              <a:rPr lang="pt-BR" noProof="0" smtClean="0"/>
              <a:t>Clique para editar o estilo do título mestre</a:t>
            </a:r>
            <a:endParaRPr lang="pt-BR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97942" y="993069"/>
            <a:ext cx="8344433" cy="551215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None/>
              <a:defRPr sz="1800" b="0">
                <a:solidFill>
                  <a:srgbClr val="595959"/>
                </a:solidFill>
              </a:defRPr>
            </a:lvl1pPr>
            <a:lvl2pPr marL="358775" indent="0">
              <a:lnSpc>
                <a:spcPts val="2400"/>
              </a:lnSpc>
              <a:spcBef>
                <a:spcPts val="0"/>
              </a:spcBef>
              <a:buNone/>
              <a:defRPr sz="1600" b="1">
                <a:solidFill>
                  <a:srgbClr val="595959"/>
                </a:solidFill>
              </a:defRPr>
            </a:lvl2pPr>
            <a:lvl3pPr marL="358775" indent="0">
              <a:lnSpc>
                <a:spcPts val="2400"/>
              </a:lnSpc>
              <a:spcBef>
                <a:spcPts val="0"/>
              </a:spcBef>
              <a:buNone/>
              <a:defRPr sz="1600">
                <a:solidFill>
                  <a:srgbClr val="155D18"/>
                </a:solidFill>
              </a:defRPr>
            </a:lvl3pPr>
            <a:lvl4pPr marL="358775" indent="0">
              <a:lnSpc>
                <a:spcPts val="2400"/>
              </a:lnSpc>
              <a:spcBef>
                <a:spcPts val="0"/>
              </a:spcBef>
              <a:buNone/>
              <a:defRPr sz="1200" b="1">
                <a:solidFill>
                  <a:srgbClr val="595959"/>
                </a:solidFill>
              </a:defRPr>
            </a:lvl4pPr>
            <a:lvl5pPr marL="358775" indent="0">
              <a:lnSpc>
                <a:spcPts val="2400"/>
              </a:lnSpc>
              <a:spcBef>
                <a:spcPts val="0"/>
              </a:spcBef>
              <a:buNone/>
              <a:defRPr sz="1200">
                <a:solidFill>
                  <a:srgbClr val="155D18"/>
                </a:solidFill>
              </a:defRPr>
            </a:lvl5pPr>
          </a:lstStyle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42888" y="214313"/>
            <a:ext cx="8599487" cy="31894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>
                <a:solidFill>
                  <a:srgbClr val="13522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pt-BR" noProof="0" smtClean="0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29681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udo com titulo de 1 lin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1" descr="cliente_indg_agenda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m 2" descr="moldura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>
            <a:spLocks noGrp="1"/>
          </p:cNvSpPr>
          <p:nvPr>
            <p:ph type="title" hasCustomPrompt="1"/>
          </p:nvPr>
        </p:nvSpPr>
        <p:spPr>
          <a:xfrm>
            <a:off x="214282" y="142852"/>
            <a:ext cx="8501122" cy="428628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rgbClr val="007E3A"/>
                </a:solidFill>
                <a:latin typeface="Arial Black" pitchFamily="34" charset="0"/>
              </a:defRPr>
            </a:lvl1pPr>
          </a:lstStyle>
          <a:p>
            <a:r>
              <a:rPr lang="pt-BR" dirty="0" smtClean="0"/>
              <a:t>Clique para editar o título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66178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- 1 lin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aixa logo" descr="faixa_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272114"/>
            <a:ext cx="9144000" cy="517922"/>
          </a:xfrm>
          <a:prstGeom prst="rect">
            <a:avLst/>
          </a:prstGeom>
          <a:effectLst>
            <a:outerShdw blurRad="50800" dist="254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8" name="faixa_base" descr="faixa_bas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786562"/>
            <a:ext cx="9144000" cy="71438"/>
          </a:xfrm>
          <a:prstGeom prst="rect">
            <a:avLst/>
          </a:prstGeom>
        </p:spPr>
      </p:pic>
      <p:sp>
        <p:nvSpPr>
          <p:cNvPr id="9" name="fundo titulo"/>
          <p:cNvSpPr/>
          <p:nvPr userDrawn="1"/>
        </p:nvSpPr>
        <p:spPr bwMode="auto">
          <a:xfrm>
            <a:off x="0" y="0"/>
            <a:ext cx="9144000" cy="684000"/>
          </a:xfrm>
          <a:prstGeom prst="rect">
            <a:avLst/>
          </a:prstGeom>
          <a:ln>
            <a:noFill/>
            <a:headEnd/>
            <a:tailEnd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endParaRPr lang="pt-BR" sz="12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faixa topo" descr="faixa_topo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160734"/>
          </a:xfrm>
          <a:prstGeom prst="rect">
            <a:avLst/>
          </a:prstGeom>
        </p:spPr>
      </p:pic>
      <p:pic>
        <p:nvPicPr>
          <p:cNvPr id="11" name="logo" descr="logo_interno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79512" y="6381328"/>
            <a:ext cx="3048000" cy="314325"/>
          </a:xfrm>
          <a:prstGeom prst="rect">
            <a:avLst/>
          </a:prstGeom>
        </p:spPr>
      </p:pic>
      <p:pic>
        <p:nvPicPr>
          <p:cNvPr id="12" name="www" descr="www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740352" y="6453336"/>
            <a:ext cx="1104900" cy="161925"/>
          </a:xfrm>
          <a:prstGeom prst="rect">
            <a:avLst/>
          </a:prstGeom>
        </p:spPr>
      </p:pic>
      <p:sp>
        <p:nvSpPr>
          <p:cNvPr id="16" name="Título 15"/>
          <p:cNvSpPr>
            <a:spLocks noGrp="1"/>
          </p:cNvSpPr>
          <p:nvPr>
            <p:ph type="title"/>
          </p:nvPr>
        </p:nvSpPr>
        <p:spPr>
          <a:xfrm>
            <a:off x="179512" y="160734"/>
            <a:ext cx="8784976" cy="523266"/>
          </a:xfrm>
          <a:prstGeom prst="rect">
            <a:avLst/>
          </a:prstGeom>
        </p:spPr>
        <p:txBody>
          <a:bodyPr/>
          <a:lstStyle>
            <a:lvl1pPr algn="l">
              <a:defRPr lang="pt-BR" sz="2200" kern="1200" dirty="0">
                <a:solidFill>
                  <a:schemeClr val="tx1"/>
                </a:solidFill>
                <a:latin typeface="Arial Black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50522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udo com titulo de 2 linh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1" descr="cliente_indg_agend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m 2" descr="moldura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>
            <a:spLocks noGrp="1"/>
          </p:cNvSpPr>
          <p:nvPr>
            <p:ph type="title" hasCustomPrompt="1"/>
          </p:nvPr>
        </p:nvSpPr>
        <p:spPr>
          <a:xfrm>
            <a:off x="214282" y="90464"/>
            <a:ext cx="8501122" cy="695330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rgbClr val="007E3A"/>
                </a:solidFill>
                <a:latin typeface="Arial Black" pitchFamily="34" charset="0"/>
              </a:defRPr>
            </a:lvl1pPr>
          </a:lstStyle>
          <a:p>
            <a:r>
              <a:rPr lang="pt-BR" dirty="0" smtClean="0"/>
              <a:t>Clique para editar o título do slide</a:t>
            </a:r>
            <a:br>
              <a:rPr lang="pt-BR" dirty="0" smtClean="0"/>
            </a:br>
            <a:r>
              <a:rPr lang="pt-BR" dirty="0" smtClean="0"/>
              <a:t>Clique para editar o título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556132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udo com titulo de 1 linha e sub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ub"/>
          <p:cNvPicPr>
            <a:picLocks noChangeAspect="1" noChangeArrowheads="1"/>
          </p:cNvPicPr>
          <p:nvPr userDrawn="1"/>
        </p:nvPicPr>
        <p:blipFill>
          <a:blip r:embed="rId2" cstate="print"/>
          <a:srcRect l="2185"/>
          <a:stretch>
            <a:fillRect/>
          </a:stretch>
        </p:blipFill>
        <p:spPr bwMode="auto">
          <a:xfrm>
            <a:off x="0" y="142875"/>
            <a:ext cx="81026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m 1" descr="cliente_indg_agenda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2" descr="moldura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01122" cy="428628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rgbClr val="007E3A"/>
                </a:solidFill>
                <a:latin typeface="Arial Black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667905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95293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38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7203445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9147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6540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580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8913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11402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19431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23116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77086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7308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597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9818112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847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58599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16053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37921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94892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97969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30278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20726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9704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FEBEB4-EE71-4E87-8E25-D19772B306E4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8D572-D524-41DB-ABD3-07BE2D36AE8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629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3152655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04624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87680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09417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67405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85627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57921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35235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0461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96561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50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8628171"/>
      </p:ext>
    </p:extLst>
  </p:cSld>
  <p:clrMapOvr>
    <a:masterClrMapping/>
  </p:clrMapOvr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4BA9BC-F2F7-4CA0-8F64-FE337DBC35F8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4106CC-8ABE-4C8A-9BA8-C089CD06A5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25157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141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034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181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526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281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1813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417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163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0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2418138"/>
      </p:ext>
    </p:extLst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458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>
                <a:solidFill>
                  <a:prstClr val="black"/>
                </a:solidFill>
              </a:rPr>
              <a:pPr/>
              <a:t>10/07/2014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3EC12-76D5-4CB9-B66A-E76138791370}" type="slidenum">
              <a:rPr lang="pt-BR" smtClean="0">
                <a:solidFill>
                  <a:prstClr val="black"/>
                </a:solidFill>
              </a:rPr>
              <a:pPr/>
              <a:t>‹#›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370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7942" y="533258"/>
            <a:ext cx="8229600" cy="530116"/>
          </a:xfrm>
          <a:prstGeom prst="rect">
            <a:avLst/>
          </a:prstGeom>
        </p:spPr>
        <p:txBody>
          <a:bodyPr vert="horz"/>
          <a:lstStyle>
            <a:lvl1pPr algn="l">
              <a:defRPr sz="2400" b="1">
                <a:solidFill>
                  <a:srgbClr val="135229"/>
                </a:solidFill>
              </a:defRPr>
            </a:lvl1pPr>
          </a:lstStyle>
          <a:p>
            <a:r>
              <a:rPr lang="pt-BR" noProof="0" smtClean="0"/>
              <a:t>Clique para editar o estilo do título mestre</a:t>
            </a:r>
            <a:endParaRPr lang="pt-BR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97942" y="993069"/>
            <a:ext cx="8344433" cy="551215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None/>
              <a:defRPr sz="1800" b="0">
                <a:solidFill>
                  <a:srgbClr val="595959"/>
                </a:solidFill>
              </a:defRPr>
            </a:lvl1pPr>
            <a:lvl2pPr marL="358775" indent="0">
              <a:lnSpc>
                <a:spcPts val="2400"/>
              </a:lnSpc>
              <a:spcBef>
                <a:spcPts val="0"/>
              </a:spcBef>
              <a:buNone/>
              <a:defRPr sz="1600" b="1">
                <a:solidFill>
                  <a:srgbClr val="595959"/>
                </a:solidFill>
              </a:defRPr>
            </a:lvl2pPr>
            <a:lvl3pPr marL="358775" indent="0">
              <a:lnSpc>
                <a:spcPts val="2400"/>
              </a:lnSpc>
              <a:spcBef>
                <a:spcPts val="0"/>
              </a:spcBef>
              <a:buNone/>
              <a:defRPr sz="1600">
                <a:solidFill>
                  <a:srgbClr val="155D18"/>
                </a:solidFill>
              </a:defRPr>
            </a:lvl3pPr>
            <a:lvl4pPr marL="358775" indent="0">
              <a:lnSpc>
                <a:spcPts val="2400"/>
              </a:lnSpc>
              <a:spcBef>
                <a:spcPts val="0"/>
              </a:spcBef>
              <a:buNone/>
              <a:defRPr sz="1200" b="1">
                <a:solidFill>
                  <a:srgbClr val="595959"/>
                </a:solidFill>
              </a:defRPr>
            </a:lvl4pPr>
            <a:lvl5pPr marL="358775" indent="0">
              <a:lnSpc>
                <a:spcPts val="2400"/>
              </a:lnSpc>
              <a:spcBef>
                <a:spcPts val="0"/>
              </a:spcBef>
              <a:buNone/>
              <a:defRPr sz="1200">
                <a:solidFill>
                  <a:srgbClr val="155D18"/>
                </a:solidFill>
              </a:defRPr>
            </a:lvl5pPr>
          </a:lstStyle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42888" y="214313"/>
            <a:ext cx="8599487" cy="31894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>
                <a:solidFill>
                  <a:srgbClr val="13522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pt-BR" noProof="0" smtClean="0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29681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424178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121639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A17795-F8BD-41EF-A703-48877084910E}" type="datetimeFigureOut">
              <a:rPr lang="pt-BR" smtClean="0"/>
              <a:pPr/>
              <a:t>10/07/2014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B716B40-2290-4665-8500-17B6D3C27C3E}" type="slidenum">
              <a:rPr lang="pt-BR" smtClean="0">
                <a:solidFill>
                  <a:prstClr val="black">
                    <a:lumMod val="65000"/>
                    <a:lumOff val="35000"/>
                  </a:prstClr>
                </a:solidFill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t-BR" dirty="0">
              <a:solidFill>
                <a:prstClr val="black">
                  <a:lumMod val="65000"/>
                  <a:lumOff val="3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480567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1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36" y="6322020"/>
            <a:ext cx="921627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ixaDeTexto 45"/>
          <p:cNvSpPr txBox="1"/>
          <p:nvPr/>
        </p:nvSpPr>
        <p:spPr>
          <a:xfrm>
            <a:off x="5755236" y="6374378"/>
            <a:ext cx="1769092" cy="46290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000" b="1" i="0" baseline="0" dirty="0">
                <a:latin typeface="+mj-lt"/>
                <a:cs typeface="Arial" pitchFamily="34" charset="0"/>
              </a:rPr>
              <a:t>SECRETARIA DE ESTADO </a:t>
            </a:r>
            <a:endParaRPr lang="pt-BR" sz="1000" b="1" i="0" baseline="0" dirty="0" smtClean="0">
              <a:latin typeface="+mj-lt"/>
              <a:cs typeface="Arial" pitchFamily="34" charset="0"/>
            </a:endParaRPr>
          </a:p>
          <a:p>
            <a:pPr algn="r"/>
            <a:r>
              <a:rPr lang="pt-BR" sz="1000" b="1" i="0" baseline="0" dirty="0" smtClean="0">
                <a:latin typeface="+mj-lt"/>
                <a:cs typeface="Arial" pitchFamily="34" charset="0"/>
              </a:rPr>
              <a:t>DA FAZENDA</a:t>
            </a:r>
            <a:endParaRPr lang="pt-BR" sz="1000" b="1" i="0" baseline="0" dirty="0">
              <a:latin typeface="+mj-lt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0" y="6583312"/>
            <a:ext cx="5040000" cy="13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76" y="692696"/>
            <a:ext cx="7920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06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67" r:id="rId14"/>
    <p:sldLayoutId id="2147483670" r:id="rId15"/>
    <p:sldLayoutId id="2147483671" r:id="rId16"/>
    <p:sldLayoutId id="2147483672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84" y="-2306"/>
            <a:ext cx="9160884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rredondar Retângulo no Mesmo Canto Lateral 7"/>
          <p:cNvSpPr/>
          <p:nvPr/>
        </p:nvSpPr>
        <p:spPr>
          <a:xfrm>
            <a:off x="539552" y="594562"/>
            <a:ext cx="5760640" cy="6237312"/>
          </a:xfrm>
          <a:prstGeom prst="round2SameRect">
            <a:avLst/>
          </a:prstGeom>
          <a:solidFill>
            <a:schemeClr val="bg1">
              <a:alpha val="66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Picture 6" descr="\\ati-server\Público\INDG\3. ROP 2010\11 - Arquivos de apoio\Brasao Alagoas.png"/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41919"/>
            <a:ext cx="17954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53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43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84" y="-2306"/>
            <a:ext cx="9160884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50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36" y="6322020"/>
            <a:ext cx="921627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ixaDeTexto 45"/>
          <p:cNvSpPr txBox="1"/>
          <p:nvPr/>
        </p:nvSpPr>
        <p:spPr>
          <a:xfrm>
            <a:off x="5755236" y="6374378"/>
            <a:ext cx="1769092" cy="46290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000" b="1" dirty="0">
                <a:solidFill>
                  <a:prstClr val="black"/>
                </a:solidFill>
                <a:cs typeface="Arial" pitchFamily="34" charset="0"/>
              </a:rPr>
              <a:t>SECRETARIA DE ESTADO </a:t>
            </a:r>
            <a:endParaRPr lang="pt-BR" sz="10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algn="r"/>
            <a:r>
              <a:rPr lang="pt-BR" sz="1000" b="1" dirty="0" smtClean="0">
                <a:solidFill>
                  <a:prstClr val="black"/>
                </a:solidFill>
                <a:cs typeface="Arial" pitchFamily="34" charset="0"/>
              </a:rPr>
              <a:t>DA FAZENDA</a:t>
            </a:r>
            <a:endParaRPr lang="pt-BR" sz="1000" b="1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0" y="6583312"/>
            <a:ext cx="5040000" cy="13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76" y="692696"/>
            <a:ext cx="7920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06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2.xml"/><Relationship Id="rId11" Type="http://schemas.openxmlformats.org/officeDocument/2006/relationships/hyperlink" Target="http://www.agenciaalagoas.al.gov.br/galeria/dezembro-2007/fotos-dia-19/Reuniao%20Sefaz_AC0043.jpg/image_view_fullscreen" TargetMode="Externa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21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3429000"/>
            <a:ext cx="5386686" cy="2490192"/>
          </a:xfrm>
        </p:spPr>
        <p:txBody>
          <a:bodyPr/>
          <a:lstStyle/>
          <a:p>
            <a: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  <a:t>Gestão por Resultados</a:t>
            </a:r>
            <a:b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</a:br>
            <a: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  <a:t>e</a:t>
            </a:r>
            <a:b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</a:br>
            <a: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  <a:t>Gerenciamento </a:t>
            </a:r>
            <a:b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</a:br>
            <a: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  <a:t>Matricial de Receita</a:t>
            </a:r>
            <a:br>
              <a:rPr lang="pt-B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/>
              </a:rPr>
            </a:br>
            <a:r>
              <a:rPr lang="pt-BR" sz="2800" dirty="0" smtClean="0"/>
              <a:t/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99592" y="980728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Arial"/>
              </a:rPr>
              <a:t>Secretaria de Estado da Fazenda</a:t>
            </a:r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 l="16667" t="9091" r="10715"/>
          <a:stretch>
            <a:fillRect/>
          </a:stretch>
        </p:blipFill>
        <p:spPr bwMode="auto">
          <a:xfrm>
            <a:off x="2915816" y="1772816"/>
            <a:ext cx="864096" cy="9361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009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49170" y="744869"/>
            <a:ext cx="5690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dirty="0" err="1" smtClean="0"/>
              <a:t>Detalhamento</a:t>
            </a:r>
            <a:r>
              <a:rPr lang="en-CA" dirty="0" smtClean="0"/>
              <a:t> das </a:t>
            </a:r>
            <a:r>
              <a:rPr lang="en-CA" dirty="0" err="1" smtClean="0"/>
              <a:t>Atividades</a:t>
            </a:r>
            <a:r>
              <a:rPr lang="en-CA" dirty="0"/>
              <a:t> </a:t>
            </a:r>
            <a:r>
              <a:rPr lang="en-CA" dirty="0" err="1" smtClean="0"/>
              <a:t>Básicas</a:t>
            </a:r>
            <a:r>
              <a:rPr lang="en-CA" dirty="0" smtClean="0"/>
              <a:t> do </a:t>
            </a:r>
            <a:r>
              <a:rPr lang="en-CA" dirty="0" err="1" smtClean="0"/>
              <a:t>Acompanhamento</a:t>
            </a:r>
            <a:endParaRPr lang="pt-BR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4041162367"/>
              </p:ext>
            </p:extLst>
          </p:nvPr>
        </p:nvGraphicFramePr>
        <p:xfrm>
          <a:off x="1587713" y="1902977"/>
          <a:ext cx="5348318" cy="4653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tângulo 10"/>
          <p:cNvSpPr/>
          <p:nvPr/>
        </p:nvSpPr>
        <p:spPr>
          <a:xfrm>
            <a:off x="250824" y="1592133"/>
            <a:ext cx="8929688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1600" dirty="0" smtClean="0">
                <a:latin typeface="+mn-lt"/>
              </a:rPr>
              <a:t>A figura abaixo apresenta as 07 atividades básicas do fluxo de acompanhamento mensal dos resultados. </a:t>
            </a:r>
            <a:endParaRPr lang="pt-BR" sz="1400" b="1" dirty="0">
              <a:latin typeface="+mn-lt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39593" y="2231532"/>
            <a:ext cx="2154267" cy="1220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4" descr="C:\INDG\Projetos\Alagoas\01 - GMR\02 - Acompanhamento\04 - Reunião de Controle\200803\Fotos\Reunião 26_02 - 0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1032" y="2016876"/>
            <a:ext cx="1643085" cy="1095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3" descr="C:\Lott\01. INDG\Governo AL\01. Aumento de Receita\07. Acompanhamento\04. Reunião_ de_Controle\2007.11\Reunião_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2674" y="3164357"/>
            <a:ext cx="1447352" cy="1085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14" descr="Reunião Sefaz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9751" y="5435239"/>
            <a:ext cx="1821353" cy="1117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Acompanhamento de Resultados</a:t>
            </a:r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263108" y="1090770"/>
            <a:ext cx="86293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 smtClean="0"/>
              <a:t>As atividades necessárias ao acompanhamento das metas com base no PDCA foram </a:t>
            </a:r>
            <a:r>
              <a:rPr lang="pt-BR" sz="1600" b="1" dirty="0" smtClean="0"/>
              <a:t>padronizadas</a:t>
            </a:r>
            <a:r>
              <a:rPr lang="pt-BR" sz="1600" dirty="0" smtClean="0"/>
              <a:t>, e as </a:t>
            </a:r>
            <a:r>
              <a:rPr lang="pt-BR" sz="1600" b="1" dirty="0" smtClean="0"/>
              <a:t>funções e responsabilidades</a:t>
            </a:r>
            <a:r>
              <a:rPr lang="pt-BR" sz="1600" dirty="0" smtClean="0"/>
              <a:t> atribuídas.</a:t>
            </a:r>
            <a:endParaRPr lang="pt-BR" sz="1600" dirty="0"/>
          </a:p>
        </p:txBody>
      </p:sp>
      <p:pic>
        <p:nvPicPr>
          <p:cNvPr id="13" name="Imagem 12"/>
          <p:cNvPicPr/>
          <p:nvPr/>
        </p:nvPicPr>
        <p:blipFill>
          <a:blip r:embed="rId13" cstate="print"/>
          <a:srcRect l="19308" t="10997" r="17098" b="7161"/>
          <a:stretch>
            <a:fillRect/>
          </a:stretch>
        </p:blipFill>
        <p:spPr bwMode="auto">
          <a:xfrm>
            <a:off x="6660232" y="4509120"/>
            <a:ext cx="2256589" cy="1440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9718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48810" y="744869"/>
            <a:ext cx="29579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dirty="0" err="1" smtClean="0"/>
              <a:t>Reuniões</a:t>
            </a:r>
            <a:r>
              <a:rPr lang="en-CA" dirty="0" smtClean="0"/>
              <a:t> </a:t>
            </a:r>
            <a:r>
              <a:rPr lang="en-CA" dirty="0" err="1" smtClean="0"/>
              <a:t>Mensais</a:t>
            </a:r>
            <a:r>
              <a:rPr lang="en-CA" dirty="0" smtClean="0"/>
              <a:t> de 1º </a:t>
            </a:r>
            <a:r>
              <a:rPr lang="en-CA" dirty="0" err="1" smtClean="0"/>
              <a:t>Nível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235258" y="1124744"/>
            <a:ext cx="8715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600" dirty="0" smtClean="0">
                <a:latin typeface="+mn-lt"/>
              </a:rPr>
              <a:t>As reuniões mensais de 1º nível representam o fechamento do ciclo de análise. Com participação de todo o corpo gerencial da SEFAZ e Gestores de Setor Econômico, é o momento de apresentação das ações corretivas planejadas e validação dessas pelas lideranças</a:t>
            </a:r>
            <a:r>
              <a:rPr lang="pt-BR" sz="1600" dirty="0"/>
              <a:t>.</a:t>
            </a:r>
            <a:endParaRPr lang="pt-BR" sz="1600" dirty="0" smtClean="0">
              <a:latin typeface="+mn-lt"/>
            </a:endParaRPr>
          </a:p>
        </p:txBody>
      </p:sp>
      <p:pic>
        <p:nvPicPr>
          <p:cNvPr id="13" name="Picture 2" descr="C:\Lott\01. INDG\Governo AL\01. Aumento de Receita\07. Acompanhamento\04. Reunião_ de_Controle\2007.11\Reunião_1.jpg"/>
          <p:cNvPicPr>
            <a:picLocks noChangeAspect="1" noChangeArrowheads="1"/>
          </p:cNvPicPr>
          <p:nvPr/>
        </p:nvPicPr>
        <p:blipFill>
          <a:blip r:embed="rId3" cstate="print"/>
          <a:srcRect r="12566"/>
          <a:stretch>
            <a:fillRect/>
          </a:stretch>
        </p:blipFill>
        <p:spPr bwMode="auto">
          <a:xfrm>
            <a:off x="395536" y="2420888"/>
            <a:ext cx="2940441" cy="2523575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4" name="CaixaDeTexto 12"/>
          <p:cNvSpPr txBox="1">
            <a:spLocks noChangeArrowheads="1"/>
          </p:cNvSpPr>
          <p:nvPr/>
        </p:nvSpPr>
        <p:spPr bwMode="auto">
          <a:xfrm>
            <a:off x="539552" y="5301208"/>
            <a:ext cx="2408138" cy="22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pt-BR" sz="1400" b="1" dirty="0">
                <a:solidFill>
                  <a:srgbClr val="435E40"/>
                </a:solidFill>
              </a:rPr>
              <a:t>Reunião de 1º Nível </a:t>
            </a:r>
          </a:p>
        </p:txBody>
      </p:sp>
      <p:pic>
        <p:nvPicPr>
          <p:cNvPr id="18" name="Picture 11" descr="C:\Documents and Settings\all\Meus documentos\Caline\Fotos\INDG\Reuni%C3%A3o%20INDG%20-%20resultados%20de%20maio%20-%20Sefaz-AL%20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429000"/>
            <a:ext cx="3110664" cy="2071702"/>
          </a:xfrm>
          <a:prstGeom prst="round2Diag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9" name="CaixaDeTexto 12"/>
          <p:cNvSpPr txBox="1">
            <a:spLocks noChangeArrowheads="1"/>
          </p:cNvSpPr>
          <p:nvPr/>
        </p:nvSpPr>
        <p:spPr bwMode="auto">
          <a:xfrm>
            <a:off x="5364088" y="2996952"/>
            <a:ext cx="2310333" cy="278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pt-BR" sz="1400" b="1" dirty="0">
                <a:solidFill>
                  <a:srgbClr val="435E40"/>
                </a:solidFill>
              </a:rPr>
              <a:t>Reunião de 1º Nível </a:t>
            </a: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Acompanhamento de Resultados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77933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Conteúdo 2"/>
          <p:cNvSpPr txBox="1">
            <a:spLocks/>
          </p:cNvSpPr>
          <p:nvPr/>
        </p:nvSpPr>
        <p:spPr>
          <a:xfrm>
            <a:off x="251520" y="836712"/>
            <a:ext cx="8640960" cy="554461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Desenvolvimento da cultura de metas e reforço do foco das</a:t>
            </a: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ações da SEFAZ;</a:t>
            </a: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Disseminação de boas práticas através de reuniões interdepartamentais;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Desdobramento de metas e definição de responsabilidades em vários níveis gerenciais;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Tratamento de desvios de arrecadação conforme o grau de prioridade;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lang="pt-BR" dirty="0" smtClean="0">
                <a:solidFill>
                  <a:sysClr val="windowText" lastClr="000000"/>
                </a:solidFill>
              </a:rPr>
              <a:t>Aumento </a:t>
            </a:r>
            <a:r>
              <a:rPr lang="pt-BR" dirty="0">
                <a:solidFill>
                  <a:sysClr val="windowText" lastClr="000000"/>
                </a:solidFill>
              </a:rPr>
              <a:t>capacidade analítica e especialização na legislação setorial dos </a:t>
            </a:r>
            <a:r>
              <a:rPr lang="pt-BR" dirty="0" smtClean="0">
                <a:solidFill>
                  <a:sysClr val="windowText" lastClr="000000"/>
                </a:solidFill>
              </a:rPr>
              <a:t>gestores;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lang="pt-BR" dirty="0" smtClean="0">
                <a:solidFill>
                  <a:sysClr val="windowText" lastClr="000000"/>
                </a:solidFill>
              </a:rPr>
              <a:t>Criado </a:t>
            </a:r>
            <a:r>
              <a:rPr lang="pt-BR" dirty="0">
                <a:solidFill>
                  <a:sysClr val="windowText" lastClr="000000"/>
                </a:solidFill>
              </a:rPr>
              <a:t>o Grupo de Monitoramento de ICMS na Diretoria de Articulação Regional composto por 10 gestores econômico-fiscais</a:t>
            </a:r>
            <a:r>
              <a:rPr lang="pt-BR" dirty="0" smtClean="0">
                <a:solidFill>
                  <a:sysClr val="windowText" lastClr="000000"/>
                </a:solidFill>
              </a:rPr>
              <a:t>;</a:t>
            </a: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 smtClean="0">
                <a:solidFill>
                  <a:sysClr val="windowText" lastClr="000000"/>
                </a:solidFill>
              </a:rPr>
              <a:t>Elaborado Menu de Gestão para controle da arrecadação segmentada em 12 setores, 65 </a:t>
            </a:r>
            <a:r>
              <a:rPr lang="pt-BR" dirty="0" err="1" smtClean="0">
                <a:solidFill>
                  <a:sysClr val="windowText" lastClr="000000"/>
                </a:solidFill>
              </a:rPr>
              <a:t>subsetores</a:t>
            </a:r>
            <a:r>
              <a:rPr lang="pt-BR" dirty="0" smtClean="0">
                <a:solidFill>
                  <a:sysClr val="windowText" lastClr="000000"/>
                </a:solidFill>
              </a:rPr>
              <a:t> e 30 mil contribuintes (financeiro e indicadores);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 smtClean="0">
                <a:solidFill>
                  <a:sysClr val="windowText" lastClr="000000"/>
                </a:solidFill>
              </a:rPr>
              <a:t>Busca de aprendizado em estratégias para previsão de receitas e ferramentas tecnológicas que auxiliam e aumentam a produtividade na fiscalização e auditoria (SQL, </a:t>
            </a:r>
            <a:r>
              <a:rPr lang="pt-BR" dirty="0" err="1" smtClean="0">
                <a:solidFill>
                  <a:sysClr val="windowText" lastClr="000000"/>
                </a:solidFill>
              </a:rPr>
              <a:t>Sintegra</a:t>
            </a:r>
            <a:r>
              <a:rPr lang="pt-BR" dirty="0" smtClean="0">
                <a:solidFill>
                  <a:sysClr val="windowText" lastClr="000000"/>
                </a:solidFill>
              </a:rPr>
              <a:t>, Fronteiras, Excel, índices econômicos e funções estatísticas).</a:t>
            </a:r>
          </a:p>
          <a:p>
            <a:pPr marL="342900" indent="-342900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endParaRPr lang="pt-BR" dirty="0" smtClean="0">
              <a:solidFill>
                <a:sysClr val="windowText" lastClr="00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6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Principais Medidas Implementadas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0372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457200" eaLnBrk="0" fontAlgn="base" hangingPunct="0">
              <a:spcAft>
                <a:spcPct val="0"/>
              </a:spcAft>
            </a:pPr>
            <a:r>
              <a:rPr lang="pt-BR" sz="2800" b="1" dirty="0" smtClean="0">
                <a:solidFill>
                  <a:srgbClr val="005392"/>
                </a:solidFill>
                <a:ea typeface="MS PGothic" pitchFamily="34" charset="-128"/>
                <a:cs typeface="ＭＳ Ｐゴシック" charset="-128"/>
              </a:rPr>
              <a:t>Secretaria de Estado da Fazenda</a:t>
            </a:r>
            <a:endParaRPr lang="pt-BR" sz="2800" b="1" dirty="0">
              <a:solidFill>
                <a:srgbClr val="005392"/>
              </a:solidFill>
              <a:ea typeface="MS PGothic" pitchFamily="34" charset="-128"/>
              <a:cs typeface="ＭＳ Ｐゴシック" charset="-128"/>
            </a:endParaRPr>
          </a:p>
        </p:txBody>
      </p:sp>
      <p:pic>
        <p:nvPicPr>
          <p:cNvPr id="6" name="Imagem 5" descr="fundo_titul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665" y="1470372"/>
            <a:ext cx="8712968" cy="3830836"/>
          </a:xfrm>
          <a:prstGeom prst="rect">
            <a:avLst/>
          </a:prstGeom>
        </p:spPr>
      </p:pic>
      <p:sp>
        <p:nvSpPr>
          <p:cNvPr id="13" name="Título 1"/>
          <p:cNvSpPr txBox="1">
            <a:spLocks/>
          </p:cNvSpPr>
          <p:nvPr/>
        </p:nvSpPr>
        <p:spPr bwMode="auto">
          <a:xfrm>
            <a:off x="251520" y="1844824"/>
            <a:ext cx="83529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pt-BR" sz="3200" dirty="0" smtClean="0"/>
              <a:t>Alinhamento Estratégico</a:t>
            </a:r>
          </a:p>
          <a:p>
            <a:pPr algn="ctr">
              <a:lnSpc>
                <a:spcPct val="150000"/>
              </a:lnSpc>
            </a:pPr>
            <a:r>
              <a:rPr lang="pt-BR" sz="3200" dirty="0" smtClean="0"/>
              <a:t>Desdobramento de Metas</a:t>
            </a:r>
          </a:p>
        </p:txBody>
      </p:sp>
    </p:spTree>
    <p:extLst>
      <p:ext uri="{BB962C8B-B14F-4D97-AF65-F5344CB8AC3E}">
        <p14:creationId xmlns:p14="http://schemas.microsoft.com/office/powerpoint/2010/main" val="764633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ítulo 5"/>
          <p:cNvSpPr txBox="1">
            <a:spLocks/>
          </p:cNvSpPr>
          <p:nvPr/>
        </p:nvSpPr>
        <p:spPr bwMode="auto">
          <a:xfrm>
            <a:off x="279331" y="634336"/>
            <a:ext cx="85411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40000"/>
              </a:spcBef>
              <a:defRPr/>
            </a:pPr>
            <a:r>
              <a:rPr lang="pt-BR" sz="1600" dirty="0"/>
              <a:t>D</a:t>
            </a:r>
            <a:r>
              <a:rPr lang="pt-BR" sz="1600" dirty="0" smtClean="0"/>
              <a:t>esdobramento </a:t>
            </a:r>
            <a:r>
              <a:rPr lang="pt-BR" sz="1600" dirty="0"/>
              <a:t>das metas estratégicas definidas para </a:t>
            </a:r>
            <a:r>
              <a:rPr lang="pt-BR" sz="1600" dirty="0" smtClean="0"/>
              <a:t>2013 </a:t>
            </a:r>
            <a:r>
              <a:rPr lang="pt-BR" sz="1600" dirty="0"/>
              <a:t>e aprimoramento do acompanhamento de resultados. </a:t>
            </a: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 meta Global da SEFAZ foi desdobrada nos tributos e setores econômicos, e é suportada por metas </a:t>
            </a:r>
            <a:r>
              <a:rPr lang="pt-BR" sz="1600" kern="0" dirty="0" smtClean="0">
                <a:solidFill>
                  <a:sysClr val="windowText" lastClr="000000"/>
                </a:solidFill>
              </a:rPr>
              <a:t>de indicadores</a:t>
            </a: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relacionados aos principais processos da Arrecadação.</a:t>
            </a:r>
          </a:p>
        </p:txBody>
      </p:sp>
      <p:sp>
        <p:nvSpPr>
          <p:cNvPr id="112" name="Retângulo de cantos arredondados 111"/>
          <p:cNvSpPr/>
          <p:nvPr/>
        </p:nvSpPr>
        <p:spPr bwMode="auto">
          <a:xfrm>
            <a:off x="265770" y="2898886"/>
            <a:ext cx="1785950" cy="1500198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Meta Global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(Crescimento Real da Arrecadação Tributária)</a:t>
            </a:r>
          </a:p>
        </p:txBody>
      </p:sp>
      <p:sp>
        <p:nvSpPr>
          <p:cNvPr id="113" name="Retângulo de cantos arredondados 112"/>
          <p:cNvSpPr/>
          <p:nvPr/>
        </p:nvSpPr>
        <p:spPr bwMode="auto">
          <a:xfrm>
            <a:off x="2643174" y="2301624"/>
            <a:ext cx="1201567" cy="714380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Meta de ICMS</a:t>
            </a:r>
            <a:endParaRPr kumimoji="0" lang="pt-B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4" name="Retângulo de cantos arredondados 113"/>
          <p:cNvSpPr/>
          <p:nvPr/>
        </p:nvSpPr>
        <p:spPr bwMode="auto">
          <a:xfrm>
            <a:off x="2643174" y="3899018"/>
            <a:ext cx="1201567" cy="714380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Meta de IPVA</a:t>
            </a:r>
            <a:endParaRPr kumimoji="0" lang="pt-B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5" name="Retângulo de cantos arredondados 114"/>
          <p:cNvSpPr/>
          <p:nvPr/>
        </p:nvSpPr>
        <p:spPr bwMode="auto">
          <a:xfrm>
            <a:off x="2656053" y="4899150"/>
            <a:ext cx="1201567" cy="714380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Outras Receitas</a:t>
            </a:r>
            <a:endParaRPr kumimoji="0" lang="pt-B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116" name="Conector angulado 115"/>
          <p:cNvCxnSpPr>
            <a:stCxn id="113" idx="1"/>
            <a:endCxn id="112" idx="3"/>
          </p:cNvCxnSpPr>
          <p:nvPr/>
        </p:nvCxnSpPr>
        <p:spPr bwMode="auto">
          <a:xfrm rot="10800000" flipV="1">
            <a:off x="2051720" y="2658813"/>
            <a:ext cx="591454" cy="99017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7" name="Conector angulado 116"/>
          <p:cNvCxnSpPr>
            <a:stCxn id="114" idx="1"/>
            <a:endCxn id="112" idx="3"/>
          </p:cNvCxnSpPr>
          <p:nvPr/>
        </p:nvCxnSpPr>
        <p:spPr bwMode="auto">
          <a:xfrm rot="10800000">
            <a:off x="2051720" y="3648986"/>
            <a:ext cx="591454" cy="60722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8" name="Conector angulado 117"/>
          <p:cNvCxnSpPr>
            <a:stCxn id="115" idx="1"/>
            <a:endCxn id="112" idx="3"/>
          </p:cNvCxnSpPr>
          <p:nvPr/>
        </p:nvCxnSpPr>
        <p:spPr bwMode="auto">
          <a:xfrm rot="10800000">
            <a:off x="2051721" y="3648986"/>
            <a:ext cx="604333" cy="1607355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9" name="Retângulo de cantos arredondados 118"/>
          <p:cNvSpPr/>
          <p:nvPr/>
        </p:nvSpPr>
        <p:spPr bwMode="auto">
          <a:xfrm>
            <a:off x="4456089" y="2020501"/>
            <a:ext cx="1273005" cy="500066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Setor Econômico</a:t>
            </a:r>
            <a:endParaRPr kumimoji="0" lang="pt-B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0" name="Retângulo de cantos arredondados 119"/>
          <p:cNvSpPr/>
          <p:nvPr/>
        </p:nvSpPr>
        <p:spPr bwMode="auto">
          <a:xfrm>
            <a:off x="4443210" y="2747760"/>
            <a:ext cx="1273005" cy="500066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Setor Econômico</a:t>
            </a:r>
            <a:endParaRPr kumimoji="0" lang="pt-B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1" name="Retângulo de cantos arredondados 120"/>
          <p:cNvSpPr/>
          <p:nvPr/>
        </p:nvSpPr>
        <p:spPr bwMode="auto">
          <a:xfrm>
            <a:off x="4443210" y="3462140"/>
            <a:ext cx="1273005" cy="500066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Setor Econômico</a:t>
            </a:r>
            <a:endParaRPr kumimoji="0" lang="pt-BR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122" name="Conector angulado 121"/>
          <p:cNvCxnSpPr>
            <a:stCxn id="119" idx="1"/>
          </p:cNvCxnSpPr>
          <p:nvPr/>
        </p:nvCxnSpPr>
        <p:spPr bwMode="auto">
          <a:xfrm rot="10800000" flipV="1">
            <a:off x="3844741" y="2270534"/>
            <a:ext cx="611348" cy="405788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3" name="Conector angulado 122"/>
          <p:cNvCxnSpPr>
            <a:stCxn id="120" idx="1"/>
          </p:cNvCxnSpPr>
          <p:nvPr/>
        </p:nvCxnSpPr>
        <p:spPr bwMode="auto">
          <a:xfrm rot="10800000">
            <a:off x="3844742" y="2676323"/>
            <a:ext cx="598469" cy="32147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4" name="Conector angulado 123"/>
          <p:cNvCxnSpPr>
            <a:stCxn id="121" idx="1"/>
          </p:cNvCxnSpPr>
          <p:nvPr/>
        </p:nvCxnSpPr>
        <p:spPr bwMode="auto">
          <a:xfrm rot="10800000">
            <a:off x="3844742" y="2676323"/>
            <a:ext cx="598469" cy="103585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5" name="Retângulo de cantos arredondados 124"/>
          <p:cNvSpPr/>
          <p:nvPr/>
        </p:nvSpPr>
        <p:spPr bwMode="auto">
          <a:xfrm>
            <a:off x="6279469" y="1968985"/>
            <a:ext cx="1332000" cy="408706"/>
          </a:xfrm>
          <a:prstGeom prst="round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Cadastro / Declaração</a:t>
            </a:r>
            <a:endParaRPr kumimoji="0" lang="pt-B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6" name="Retângulo de cantos arredondados 125"/>
          <p:cNvSpPr/>
          <p:nvPr/>
        </p:nvSpPr>
        <p:spPr bwMode="auto">
          <a:xfrm>
            <a:off x="6279469" y="2864878"/>
            <a:ext cx="1332000" cy="408706"/>
          </a:xfrm>
          <a:prstGeom prst="round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Planejamento</a:t>
            </a:r>
            <a:endParaRPr kumimoji="0" lang="pt-B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7" name="Retângulo de cantos arredondados 126"/>
          <p:cNvSpPr/>
          <p:nvPr/>
        </p:nvSpPr>
        <p:spPr bwMode="auto">
          <a:xfrm>
            <a:off x="6279469" y="3722134"/>
            <a:ext cx="1332000" cy="408706"/>
          </a:xfrm>
          <a:prstGeom prst="round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Fiscalização</a:t>
            </a:r>
            <a:endParaRPr kumimoji="0" lang="pt-B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8" name="Retângulo de cantos arredondados 127"/>
          <p:cNvSpPr/>
          <p:nvPr/>
        </p:nvSpPr>
        <p:spPr bwMode="auto">
          <a:xfrm>
            <a:off x="6279469" y="4546589"/>
            <a:ext cx="1332000" cy="408706"/>
          </a:xfrm>
          <a:prstGeom prst="round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Crédito Tributário</a:t>
            </a:r>
            <a:endParaRPr kumimoji="0" lang="pt-BR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129" name="Conector de seta reta 128"/>
          <p:cNvCxnSpPr/>
          <p:nvPr/>
        </p:nvCxnSpPr>
        <p:spPr bwMode="auto">
          <a:xfrm rot="10800000">
            <a:off x="7686358" y="2202014"/>
            <a:ext cx="1152000" cy="158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0" name="Conector de seta reta 129"/>
          <p:cNvCxnSpPr/>
          <p:nvPr/>
        </p:nvCxnSpPr>
        <p:spPr bwMode="auto">
          <a:xfrm rot="5400000">
            <a:off x="7838226" y="1916262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1" name="Conector de seta reta 130"/>
          <p:cNvCxnSpPr/>
          <p:nvPr/>
        </p:nvCxnSpPr>
        <p:spPr bwMode="auto">
          <a:xfrm rot="5400000">
            <a:off x="8123978" y="1916262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2" name="Conector de seta reta 131"/>
          <p:cNvCxnSpPr/>
          <p:nvPr/>
        </p:nvCxnSpPr>
        <p:spPr bwMode="auto">
          <a:xfrm rot="5400000">
            <a:off x="8409730" y="1916262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3" name="Conector de seta reta 132"/>
          <p:cNvCxnSpPr/>
          <p:nvPr/>
        </p:nvCxnSpPr>
        <p:spPr bwMode="auto">
          <a:xfrm rot="16200000" flipV="1">
            <a:off x="7880385" y="2244173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4" name="Conector de seta reta 133"/>
          <p:cNvCxnSpPr/>
          <p:nvPr/>
        </p:nvCxnSpPr>
        <p:spPr bwMode="auto">
          <a:xfrm rot="16200000" flipV="1">
            <a:off x="8166137" y="2244173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5" name="Conector de seta reta 134"/>
          <p:cNvCxnSpPr/>
          <p:nvPr/>
        </p:nvCxnSpPr>
        <p:spPr bwMode="auto">
          <a:xfrm rot="16200000" flipV="1">
            <a:off x="8494047" y="2214893"/>
            <a:ext cx="285752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6" name="Conector angulado 135"/>
          <p:cNvCxnSpPr>
            <a:stCxn id="125" idx="1"/>
          </p:cNvCxnSpPr>
          <p:nvPr/>
        </p:nvCxnSpPr>
        <p:spPr bwMode="auto">
          <a:xfrm rot="10800000" flipV="1">
            <a:off x="5729095" y="2173338"/>
            <a:ext cx="550375" cy="97196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7" name="Conector angulado 136"/>
          <p:cNvCxnSpPr>
            <a:stCxn id="126" idx="1"/>
          </p:cNvCxnSpPr>
          <p:nvPr/>
        </p:nvCxnSpPr>
        <p:spPr bwMode="auto">
          <a:xfrm rot="10800000">
            <a:off x="5729095" y="2270535"/>
            <a:ext cx="550375" cy="798697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8" name="Conector angulado 137"/>
          <p:cNvCxnSpPr>
            <a:stCxn id="127" idx="1"/>
          </p:cNvCxnSpPr>
          <p:nvPr/>
        </p:nvCxnSpPr>
        <p:spPr bwMode="auto">
          <a:xfrm rot="10800000">
            <a:off x="5729095" y="2270535"/>
            <a:ext cx="550375" cy="165595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9" name="Conector angulado 138"/>
          <p:cNvCxnSpPr>
            <a:stCxn id="128" idx="1"/>
          </p:cNvCxnSpPr>
          <p:nvPr/>
        </p:nvCxnSpPr>
        <p:spPr bwMode="auto">
          <a:xfrm rot="10800000">
            <a:off x="5729095" y="2270534"/>
            <a:ext cx="550375" cy="2480408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0" name="Conector de seta reta 139"/>
          <p:cNvCxnSpPr/>
          <p:nvPr/>
        </p:nvCxnSpPr>
        <p:spPr bwMode="auto">
          <a:xfrm rot="10800000">
            <a:off x="7695350" y="3059269"/>
            <a:ext cx="1152000" cy="158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1" name="Conector de seta reta 140"/>
          <p:cNvCxnSpPr/>
          <p:nvPr/>
        </p:nvCxnSpPr>
        <p:spPr bwMode="auto">
          <a:xfrm rot="5400000">
            <a:off x="7847218" y="2773517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2" name="Conector de seta reta 141"/>
          <p:cNvCxnSpPr/>
          <p:nvPr/>
        </p:nvCxnSpPr>
        <p:spPr bwMode="auto">
          <a:xfrm rot="5400000">
            <a:off x="8132970" y="2773517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3" name="Conector de seta reta 142"/>
          <p:cNvCxnSpPr/>
          <p:nvPr/>
        </p:nvCxnSpPr>
        <p:spPr bwMode="auto">
          <a:xfrm rot="5400000">
            <a:off x="8418722" y="2773517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4" name="Conector de seta reta 143"/>
          <p:cNvCxnSpPr/>
          <p:nvPr/>
        </p:nvCxnSpPr>
        <p:spPr bwMode="auto">
          <a:xfrm rot="16200000" flipV="1">
            <a:off x="7889377" y="3101428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5" name="Conector de seta reta 144"/>
          <p:cNvCxnSpPr/>
          <p:nvPr/>
        </p:nvCxnSpPr>
        <p:spPr bwMode="auto">
          <a:xfrm rot="16200000" flipV="1">
            <a:off x="8175129" y="3101428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6" name="Conector de seta reta 145"/>
          <p:cNvCxnSpPr/>
          <p:nvPr/>
        </p:nvCxnSpPr>
        <p:spPr bwMode="auto">
          <a:xfrm rot="16200000" flipV="1">
            <a:off x="8503039" y="3072148"/>
            <a:ext cx="285752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7" name="Conector de seta reta 146"/>
          <p:cNvCxnSpPr/>
          <p:nvPr/>
        </p:nvCxnSpPr>
        <p:spPr bwMode="auto">
          <a:xfrm rot="10800000">
            <a:off x="7695350" y="3916525"/>
            <a:ext cx="1152000" cy="158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8" name="Conector de seta reta 147"/>
          <p:cNvCxnSpPr/>
          <p:nvPr/>
        </p:nvCxnSpPr>
        <p:spPr bwMode="auto">
          <a:xfrm rot="5400000">
            <a:off x="7847218" y="3630773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9" name="Conector de seta reta 148"/>
          <p:cNvCxnSpPr/>
          <p:nvPr/>
        </p:nvCxnSpPr>
        <p:spPr bwMode="auto">
          <a:xfrm rot="5400000">
            <a:off x="8132970" y="3630773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0" name="Conector de seta reta 149"/>
          <p:cNvCxnSpPr/>
          <p:nvPr/>
        </p:nvCxnSpPr>
        <p:spPr bwMode="auto">
          <a:xfrm rot="5400000">
            <a:off x="8418722" y="3630773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1" name="Conector de seta reta 150"/>
          <p:cNvCxnSpPr/>
          <p:nvPr/>
        </p:nvCxnSpPr>
        <p:spPr bwMode="auto">
          <a:xfrm rot="16200000" flipV="1">
            <a:off x="7889377" y="3958684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2" name="Conector de seta reta 151"/>
          <p:cNvCxnSpPr/>
          <p:nvPr/>
        </p:nvCxnSpPr>
        <p:spPr bwMode="auto">
          <a:xfrm rot="16200000" flipV="1">
            <a:off x="8175129" y="3958684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3" name="Conector de seta reta 152"/>
          <p:cNvCxnSpPr/>
          <p:nvPr/>
        </p:nvCxnSpPr>
        <p:spPr bwMode="auto">
          <a:xfrm rot="16200000" flipV="1">
            <a:off x="8503039" y="3929404"/>
            <a:ext cx="285752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4" name="Conector de seta reta 153"/>
          <p:cNvCxnSpPr/>
          <p:nvPr/>
        </p:nvCxnSpPr>
        <p:spPr bwMode="auto">
          <a:xfrm rot="10800000">
            <a:off x="7695350" y="4753860"/>
            <a:ext cx="1152000" cy="158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Conector de seta reta 154"/>
          <p:cNvCxnSpPr/>
          <p:nvPr/>
        </p:nvCxnSpPr>
        <p:spPr bwMode="auto">
          <a:xfrm rot="5400000">
            <a:off x="7847218" y="4468108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6" name="Conector de seta reta 155"/>
          <p:cNvCxnSpPr/>
          <p:nvPr/>
        </p:nvCxnSpPr>
        <p:spPr bwMode="auto">
          <a:xfrm rot="5400000">
            <a:off x="8132970" y="4468108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7" name="Conector de seta reta 156"/>
          <p:cNvCxnSpPr/>
          <p:nvPr/>
        </p:nvCxnSpPr>
        <p:spPr bwMode="auto">
          <a:xfrm rot="5400000">
            <a:off x="8418722" y="4468108"/>
            <a:ext cx="357190" cy="21431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8" name="Conector de seta reta 157"/>
          <p:cNvCxnSpPr/>
          <p:nvPr/>
        </p:nvCxnSpPr>
        <p:spPr bwMode="auto">
          <a:xfrm rot="16200000" flipV="1">
            <a:off x="7889377" y="4796019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9" name="Conector de seta reta 158"/>
          <p:cNvCxnSpPr/>
          <p:nvPr/>
        </p:nvCxnSpPr>
        <p:spPr bwMode="auto">
          <a:xfrm rot="16200000" flipV="1">
            <a:off x="8175129" y="4796019"/>
            <a:ext cx="344311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60" name="Conector de seta reta 159"/>
          <p:cNvCxnSpPr/>
          <p:nvPr/>
        </p:nvCxnSpPr>
        <p:spPr bwMode="auto">
          <a:xfrm rot="16200000" flipV="1">
            <a:off x="8503039" y="4766739"/>
            <a:ext cx="285752" cy="28575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61" name="CaixaDeTexto 160"/>
          <p:cNvSpPr txBox="1"/>
          <p:nvPr/>
        </p:nvSpPr>
        <p:spPr>
          <a:xfrm>
            <a:off x="1214414" y="1497663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Desdobramento da Arrecadação</a:t>
            </a: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CaixaDeTexto 161"/>
          <p:cNvSpPr txBox="1"/>
          <p:nvPr/>
        </p:nvSpPr>
        <p:spPr>
          <a:xfrm>
            <a:off x="5857884" y="148478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Indicadores</a:t>
            </a: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Retângulo de cantos arredondados 162"/>
          <p:cNvSpPr/>
          <p:nvPr/>
        </p:nvSpPr>
        <p:spPr bwMode="auto">
          <a:xfrm>
            <a:off x="4429124" y="4190606"/>
            <a:ext cx="1273005" cy="500066"/>
          </a:xfrm>
          <a:prstGeom prst="roundRect">
            <a:avLst/>
          </a:prstGeom>
          <a:gradFill rotWithShape="1">
            <a:gsLst>
              <a:gs pos="0">
                <a:srgbClr val="8FB08C">
                  <a:tint val="50000"/>
                  <a:satMod val="300000"/>
                </a:srgbClr>
              </a:gs>
              <a:gs pos="35000">
                <a:srgbClr val="8FB08C">
                  <a:tint val="37000"/>
                  <a:satMod val="300000"/>
                </a:srgbClr>
              </a:gs>
              <a:gs pos="100000">
                <a:srgbClr val="8FB08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FB08C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...</a:t>
            </a:r>
            <a:endParaRPr kumimoji="0" lang="pt-BR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164" name="Conector angulado 163"/>
          <p:cNvCxnSpPr>
            <a:stCxn id="163" idx="1"/>
            <a:endCxn id="113" idx="3"/>
          </p:cNvCxnSpPr>
          <p:nvPr/>
        </p:nvCxnSpPr>
        <p:spPr bwMode="auto">
          <a:xfrm rot="10800000">
            <a:off x="3844742" y="2658815"/>
            <a:ext cx="584383" cy="1781825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8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Desdobramento de Metas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251520" y="5805264"/>
            <a:ext cx="72590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100" dirty="0" smtClean="0">
                <a:latin typeface="Calibri" pitchFamily="34" charset="0"/>
                <a:cs typeface="Calibri" pitchFamily="34" charset="0"/>
              </a:rPr>
              <a:t>Metas </a:t>
            </a:r>
            <a:r>
              <a:rPr lang="pt-BR" sz="1100" dirty="0">
                <a:latin typeface="Calibri" pitchFamily="34" charset="0"/>
                <a:cs typeface="Calibri" pitchFamily="34" charset="0"/>
              </a:rPr>
              <a:t>desdobradas por Segmento </a:t>
            </a:r>
            <a:r>
              <a:rPr lang="pt-BR" sz="1100" dirty="0" smtClean="0">
                <a:latin typeface="Calibri" pitchFamily="34" charset="0"/>
                <a:cs typeface="Calibri" pitchFamily="34" charset="0"/>
              </a:rPr>
              <a:t>: Alimentação</a:t>
            </a:r>
            <a:r>
              <a:rPr lang="pt-BR" sz="1100" dirty="0">
                <a:latin typeface="Calibri" pitchFamily="34" charset="0"/>
                <a:cs typeface="Calibri" pitchFamily="34" charset="0"/>
              </a:rPr>
              <a:t>, Automotivos, Bebidas/Fumo, Combustíveis, Comunicação, Construção Civil, Departamentos/Têxtil, Energia Elétrica, Mineral, Outros, Químicos, Sem Classificação e Sucroalcooleiro </a:t>
            </a:r>
            <a:r>
              <a:rPr lang="pt-BR" sz="1100" dirty="0" smtClean="0">
                <a:latin typeface="Calibri" pitchFamily="34" charset="0"/>
                <a:cs typeface="Calibri" pitchFamily="34" charset="0"/>
              </a:rPr>
              <a:t>.</a:t>
            </a:r>
            <a:endParaRPr lang="pt-BR" sz="11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122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Conteúdo 2"/>
          <p:cNvSpPr txBox="1">
            <a:spLocks/>
          </p:cNvSpPr>
          <p:nvPr/>
        </p:nvSpPr>
        <p:spPr>
          <a:xfrm>
            <a:off x="228386" y="836712"/>
            <a:ext cx="8592086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/>
              <a:t>A</a:t>
            </a:r>
            <a:r>
              <a:rPr lang="pt-BR" dirty="0" smtClean="0"/>
              <a:t>linhamento </a:t>
            </a:r>
            <a:r>
              <a:rPr lang="pt-BR" dirty="0"/>
              <a:t>de todos os esforços da organização à sua visão e </a:t>
            </a:r>
            <a:r>
              <a:rPr lang="pt-BR" dirty="0" smtClean="0"/>
              <a:t>missão;</a:t>
            </a:r>
          </a:p>
          <a:p>
            <a:pPr marL="34290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/>
              <a:t>D</a:t>
            </a:r>
            <a:r>
              <a:rPr lang="pt-BR" dirty="0" smtClean="0"/>
              <a:t>esenvolvimento </a:t>
            </a:r>
            <a:r>
              <a:rPr lang="pt-BR" dirty="0"/>
              <a:t>do pensamento estratégico na organização, com foco nos resultados de médio e longo </a:t>
            </a:r>
            <a:r>
              <a:rPr lang="pt-BR" dirty="0" smtClean="0"/>
              <a:t>prazo;</a:t>
            </a:r>
          </a:p>
          <a:p>
            <a:pPr marL="34290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/>
              <a:t>E</a:t>
            </a:r>
            <a:r>
              <a:rPr lang="pt-BR" dirty="0" smtClean="0"/>
              <a:t>struturação </a:t>
            </a:r>
            <a:r>
              <a:rPr lang="pt-BR" dirty="0"/>
              <a:t>e sistematização do acompanhamento e controle das metas e dos planos de </a:t>
            </a:r>
            <a:r>
              <a:rPr lang="pt-BR" dirty="0" smtClean="0"/>
              <a:t>ação;</a:t>
            </a:r>
          </a:p>
          <a:p>
            <a:pPr marL="34290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 smtClean="0"/>
              <a:t>Maior </a:t>
            </a:r>
            <a:r>
              <a:rPr lang="pt-BR" dirty="0"/>
              <a:t>interação entre as áreas (realização das reuniões de 2º e 1º nível envolvendo Monitoramento e Diretorias</a:t>
            </a:r>
            <a:r>
              <a:rPr lang="pt-BR" dirty="0" smtClean="0"/>
              <a:t>);</a:t>
            </a:r>
          </a:p>
          <a:p>
            <a:pPr marL="342900" lvl="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 smtClean="0"/>
              <a:t>Integração da função Monitoramento à estrutura e processos da SEFAZ, com a criação da DAMIF – Diretoria de Análise e Monitoramento das Informações Fiscais;</a:t>
            </a:r>
            <a:endParaRPr lang="pt-BR" dirty="0"/>
          </a:p>
          <a:p>
            <a:pPr marL="342900" lvl="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r>
              <a:rPr lang="pt-BR" dirty="0"/>
              <a:t>D</a:t>
            </a:r>
            <a:r>
              <a:rPr lang="pt-BR" dirty="0" smtClean="0"/>
              <a:t>efinição </a:t>
            </a:r>
            <a:r>
              <a:rPr lang="pt-BR" dirty="0"/>
              <a:t>de indicadores estratégicos e de controle da arrecadação de ICMS </a:t>
            </a:r>
            <a:r>
              <a:rPr lang="pt-BR" dirty="0" smtClean="0"/>
              <a:t>(</a:t>
            </a:r>
            <a:r>
              <a:rPr lang="pt-BR" dirty="0"/>
              <a:t>indicadores para todas as Diretorias</a:t>
            </a:r>
            <a:r>
              <a:rPr lang="pt-BR" dirty="0" smtClean="0"/>
              <a:t>).</a:t>
            </a:r>
          </a:p>
          <a:p>
            <a:pPr marL="342900" lvl="0" indent="-342900" algn="just">
              <a:lnSpc>
                <a:spcPct val="160000"/>
              </a:lnSpc>
              <a:spcBef>
                <a:spcPct val="20000"/>
              </a:spcBef>
              <a:buSzPct val="75000"/>
              <a:defRPr/>
            </a:pPr>
            <a:endParaRPr lang="pt-BR" dirty="0"/>
          </a:p>
          <a:p>
            <a:pPr algn="just">
              <a:lnSpc>
                <a:spcPct val="160000"/>
              </a:lnSpc>
              <a:spcBef>
                <a:spcPct val="20000"/>
              </a:spcBef>
              <a:buSzPct val="75000"/>
              <a:defRPr/>
            </a:pPr>
            <a:endParaRPr lang="pt-BR" dirty="0"/>
          </a:p>
          <a:p>
            <a:pPr marL="342900" lvl="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Principais Medidas Implementadas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75466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Conteúdo 2"/>
          <p:cNvSpPr txBox="1">
            <a:spLocks/>
          </p:cNvSpPr>
          <p:nvPr/>
        </p:nvSpPr>
        <p:spPr>
          <a:xfrm>
            <a:off x="251520" y="2852936"/>
            <a:ext cx="8592086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lnSpc>
                <a:spcPct val="160000"/>
              </a:lnSpc>
              <a:spcBef>
                <a:spcPct val="20000"/>
              </a:spcBef>
              <a:buSzPct val="75000"/>
              <a:defRPr/>
            </a:pPr>
            <a:endParaRPr lang="pt-BR" dirty="0"/>
          </a:p>
          <a:p>
            <a:pPr algn="just">
              <a:lnSpc>
                <a:spcPct val="160000"/>
              </a:lnSpc>
              <a:spcBef>
                <a:spcPct val="20000"/>
              </a:spcBef>
              <a:buSzPct val="75000"/>
              <a:defRPr/>
            </a:pPr>
            <a:endParaRPr lang="pt-BR" dirty="0"/>
          </a:p>
          <a:p>
            <a:pPr marL="342900" lvl="0" indent="-342900" algn="just">
              <a:lnSpc>
                <a:spcPct val="160000"/>
              </a:lnSpc>
              <a:spcBef>
                <a:spcPct val="20000"/>
              </a:spcBef>
              <a:buSzPct val="75000"/>
              <a:buFont typeface="Wingdings" pitchFamily="2" charset="2"/>
              <a:buChar char="ü"/>
              <a:defRPr/>
            </a:pP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11560" y="260648"/>
            <a:ext cx="6120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800" b="1" dirty="0" smtClean="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rPr>
              <a:t>Secretaria de Estado da Fazenda</a:t>
            </a:r>
          </a:p>
        </p:txBody>
      </p:sp>
      <p:sp>
        <p:nvSpPr>
          <p:cNvPr id="6" name="Retângulo 5"/>
          <p:cNvSpPr/>
          <p:nvPr/>
        </p:nvSpPr>
        <p:spPr>
          <a:xfrm>
            <a:off x="2949280" y="3244334"/>
            <a:ext cx="3206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rPr>
              <a:t>Vamos ao trabalho!</a:t>
            </a:r>
          </a:p>
        </p:txBody>
      </p:sp>
    </p:spTree>
    <p:extLst>
      <p:ext uri="{BB962C8B-B14F-4D97-AF65-F5344CB8AC3E}">
        <p14:creationId xmlns:p14="http://schemas.microsoft.com/office/powerpoint/2010/main" val="3475466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457200" eaLnBrk="0" fontAlgn="base" hangingPunct="0">
              <a:spcAft>
                <a:spcPct val="0"/>
              </a:spcAft>
            </a:pPr>
            <a:r>
              <a:rPr lang="pt-BR" sz="2800" b="1" dirty="0" smtClean="0">
                <a:solidFill>
                  <a:srgbClr val="005392"/>
                </a:solidFill>
                <a:ea typeface="MS PGothic" pitchFamily="34" charset="-128"/>
                <a:cs typeface="ＭＳ Ｐゴシック" charset="-128"/>
              </a:rPr>
              <a:t>Secretaria de Estado da Fazenda</a:t>
            </a:r>
            <a:endParaRPr lang="pt-BR" sz="2800" b="1" dirty="0">
              <a:solidFill>
                <a:srgbClr val="005392"/>
              </a:solidFill>
              <a:ea typeface="MS PGothic" pitchFamily="34" charset="-128"/>
              <a:cs typeface="ＭＳ Ｐゴシック" charset="-128"/>
            </a:endParaRPr>
          </a:p>
        </p:txBody>
      </p:sp>
      <p:pic>
        <p:nvPicPr>
          <p:cNvPr id="6" name="Imagem 5" descr="fundo_titul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665" y="1470372"/>
            <a:ext cx="8712968" cy="3830836"/>
          </a:xfrm>
          <a:prstGeom prst="rect">
            <a:avLst/>
          </a:prstGeom>
        </p:spPr>
      </p:pic>
      <p:sp>
        <p:nvSpPr>
          <p:cNvPr id="13" name="Título 1"/>
          <p:cNvSpPr txBox="1">
            <a:spLocks/>
          </p:cNvSpPr>
          <p:nvPr/>
        </p:nvSpPr>
        <p:spPr bwMode="auto">
          <a:xfrm>
            <a:off x="449850" y="1534352"/>
            <a:ext cx="8154598" cy="347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/>
            <a:r>
              <a:rPr lang="pt-BR" dirty="0" smtClean="0"/>
              <a:t>Gestão por Resultados</a:t>
            </a:r>
          </a:p>
          <a:p>
            <a:pPr algn="ctr"/>
            <a:r>
              <a:rPr lang="pt-BR" dirty="0" smtClean="0"/>
              <a:t>Aumento de Receitas </a:t>
            </a:r>
          </a:p>
          <a:p>
            <a:pPr algn="ctr"/>
            <a:r>
              <a:rPr lang="pt-BR" dirty="0" smtClean="0"/>
              <a:t>ICMS</a:t>
            </a:r>
          </a:p>
        </p:txBody>
      </p:sp>
    </p:spTree>
    <p:extLst>
      <p:ext uri="{BB962C8B-B14F-4D97-AF65-F5344CB8AC3E}">
        <p14:creationId xmlns:p14="http://schemas.microsoft.com/office/powerpoint/2010/main" val="1107455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47650" y="900009"/>
            <a:ext cx="86202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600" dirty="0" smtClean="0"/>
              <a:t>A p</a:t>
            </a:r>
            <a:r>
              <a:rPr lang="pt-BR" sz="1600" dirty="0" smtClean="0">
                <a:latin typeface="+mn-lt"/>
              </a:rPr>
              <a:t>remissa principal dos trabalhos é a aplicação e capacitação do corpo técnico e gerencial da SEFAZ no uso do método PDCA, destacando a importância do Planejamento para atingir resultados.</a:t>
            </a:r>
            <a:endParaRPr lang="pt-BR" sz="1400" dirty="0">
              <a:latin typeface="+mn-lt"/>
            </a:endParaRPr>
          </a:p>
        </p:txBody>
      </p:sp>
      <p:sp>
        <p:nvSpPr>
          <p:cNvPr id="27" name="Freeform 3"/>
          <p:cNvSpPr>
            <a:spLocks/>
          </p:cNvSpPr>
          <p:nvPr/>
        </p:nvSpPr>
        <p:spPr bwMode="auto">
          <a:xfrm>
            <a:off x="1947495" y="4729111"/>
            <a:ext cx="2773363" cy="1182708"/>
          </a:xfrm>
          <a:custGeom>
            <a:avLst/>
            <a:gdLst/>
            <a:ahLst/>
            <a:cxnLst>
              <a:cxn ang="0">
                <a:pos x="1723" y="0"/>
              </a:cxn>
              <a:cxn ang="0">
                <a:pos x="0" y="0"/>
              </a:cxn>
              <a:cxn ang="0">
                <a:pos x="984" y="1974"/>
              </a:cxn>
              <a:cxn ang="0">
                <a:pos x="1230" y="1974"/>
              </a:cxn>
              <a:cxn ang="0">
                <a:pos x="1230" y="1840"/>
              </a:cxn>
              <a:cxn ang="0">
                <a:pos x="1233" y="1708"/>
              </a:cxn>
              <a:cxn ang="0">
                <a:pos x="1239" y="1582"/>
              </a:cxn>
              <a:cxn ang="0">
                <a:pos x="1244" y="1461"/>
              </a:cxn>
              <a:cxn ang="0">
                <a:pos x="1250" y="1343"/>
              </a:cxn>
              <a:cxn ang="0">
                <a:pos x="1258" y="1231"/>
              </a:cxn>
              <a:cxn ang="0">
                <a:pos x="1269" y="1124"/>
              </a:cxn>
              <a:cxn ang="0">
                <a:pos x="1280" y="1020"/>
              </a:cxn>
              <a:cxn ang="0">
                <a:pos x="1293" y="924"/>
              </a:cxn>
              <a:cxn ang="0">
                <a:pos x="1310" y="831"/>
              </a:cxn>
              <a:cxn ang="0">
                <a:pos x="1326" y="743"/>
              </a:cxn>
              <a:cxn ang="0">
                <a:pos x="1342" y="658"/>
              </a:cxn>
              <a:cxn ang="0">
                <a:pos x="1364" y="579"/>
              </a:cxn>
              <a:cxn ang="0">
                <a:pos x="1383" y="505"/>
              </a:cxn>
              <a:cxn ang="0">
                <a:pos x="1408" y="436"/>
              </a:cxn>
              <a:cxn ang="0">
                <a:pos x="1433" y="370"/>
              </a:cxn>
              <a:cxn ang="0">
                <a:pos x="1457" y="310"/>
              </a:cxn>
              <a:cxn ang="0">
                <a:pos x="1485" y="255"/>
              </a:cxn>
              <a:cxn ang="0">
                <a:pos x="1515" y="206"/>
              </a:cxn>
              <a:cxn ang="0">
                <a:pos x="1545" y="159"/>
              </a:cxn>
              <a:cxn ang="0">
                <a:pos x="1578" y="118"/>
              </a:cxn>
              <a:cxn ang="0">
                <a:pos x="1610" y="82"/>
              </a:cxn>
              <a:cxn ang="0">
                <a:pos x="1646" y="49"/>
              </a:cxn>
              <a:cxn ang="0">
                <a:pos x="1684" y="22"/>
              </a:cxn>
              <a:cxn ang="0">
                <a:pos x="1723" y="0"/>
              </a:cxn>
            </a:cxnLst>
            <a:rect l="0" t="0" r="r" b="b"/>
            <a:pathLst>
              <a:path w="1723" h="1974">
                <a:moveTo>
                  <a:pt x="1723" y="0"/>
                </a:moveTo>
                <a:lnTo>
                  <a:pt x="0" y="0"/>
                </a:lnTo>
                <a:lnTo>
                  <a:pt x="984" y="1974"/>
                </a:lnTo>
                <a:lnTo>
                  <a:pt x="1230" y="1974"/>
                </a:lnTo>
                <a:lnTo>
                  <a:pt x="1230" y="1840"/>
                </a:lnTo>
                <a:lnTo>
                  <a:pt x="1233" y="1708"/>
                </a:lnTo>
                <a:lnTo>
                  <a:pt x="1239" y="1582"/>
                </a:lnTo>
                <a:lnTo>
                  <a:pt x="1244" y="1461"/>
                </a:lnTo>
                <a:lnTo>
                  <a:pt x="1250" y="1343"/>
                </a:lnTo>
                <a:lnTo>
                  <a:pt x="1258" y="1231"/>
                </a:lnTo>
                <a:lnTo>
                  <a:pt x="1269" y="1124"/>
                </a:lnTo>
                <a:lnTo>
                  <a:pt x="1280" y="1020"/>
                </a:lnTo>
                <a:lnTo>
                  <a:pt x="1293" y="924"/>
                </a:lnTo>
                <a:lnTo>
                  <a:pt x="1310" y="831"/>
                </a:lnTo>
                <a:lnTo>
                  <a:pt x="1326" y="743"/>
                </a:lnTo>
                <a:lnTo>
                  <a:pt x="1342" y="658"/>
                </a:lnTo>
                <a:lnTo>
                  <a:pt x="1364" y="579"/>
                </a:lnTo>
                <a:lnTo>
                  <a:pt x="1383" y="505"/>
                </a:lnTo>
                <a:lnTo>
                  <a:pt x="1408" y="436"/>
                </a:lnTo>
                <a:lnTo>
                  <a:pt x="1433" y="370"/>
                </a:lnTo>
                <a:lnTo>
                  <a:pt x="1457" y="310"/>
                </a:lnTo>
                <a:lnTo>
                  <a:pt x="1485" y="255"/>
                </a:lnTo>
                <a:lnTo>
                  <a:pt x="1515" y="206"/>
                </a:lnTo>
                <a:lnTo>
                  <a:pt x="1545" y="159"/>
                </a:lnTo>
                <a:lnTo>
                  <a:pt x="1578" y="118"/>
                </a:lnTo>
                <a:lnTo>
                  <a:pt x="1610" y="82"/>
                </a:lnTo>
                <a:lnTo>
                  <a:pt x="1646" y="49"/>
                </a:lnTo>
                <a:lnTo>
                  <a:pt x="1684" y="22"/>
                </a:lnTo>
                <a:lnTo>
                  <a:pt x="1723" y="0"/>
                </a:lnTo>
                <a:close/>
              </a:path>
            </a:pathLst>
          </a:custGeom>
          <a:solidFill>
            <a:srgbClr val="FFC000"/>
          </a:solidFill>
          <a:ln w="4826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Rectangle 4"/>
          <p:cNvSpPr>
            <a:spLocks noChangeAspect="1" noChangeArrowheads="1"/>
          </p:cNvSpPr>
          <p:nvPr/>
        </p:nvSpPr>
        <p:spPr bwMode="auto">
          <a:xfrm>
            <a:off x="3152907" y="4692151"/>
            <a:ext cx="407572" cy="59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0" b="1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</a:rPr>
              <a:t>C</a:t>
            </a:r>
            <a:endParaRPr kumimoji="0" lang="pt-BR" sz="6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>
            <a:off x="3900097" y="4729110"/>
            <a:ext cx="3200400" cy="1182708"/>
          </a:xfrm>
          <a:custGeom>
            <a:avLst/>
            <a:gdLst/>
            <a:ahLst/>
            <a:cxnLst>
              <a:cxn ang="0">
                <a:pos x="0" y="1974"/>
              </a:cxn>
              <a:cxn ang="0">
                <a:pos x="369" y="1974"/>
              </a:cxn>
              <a:cxn ang="0">
                <a:pos x="397" y="1867"/>
              </a:cxn>
              <a:cxn ang="0">
                <a:pos x="427" y="1763"/>
              </a:cxn>
              <a:cxn ang="0">
                <a:pos x="460" y="1659"/>
              </a:cxn>
              <a:cxn ang="0">
                <a:pos x="498" y="1557"/>
              </a:cxn>
              <a:cxn ang="0">
                <a:pos x="542" y="1459"/>
              </a:cxn>
              <a:cxn ang="0">
                <a:pos x="588" y="1360"/>
              </a:cxn>
              <a:cxn ang="0">
                <a:pos x="640" y="1267"/>
              </a:cxn>
              <a:cxn ang="0">
                <a:pos x="695" y="1174"/>
              </a:cxn>
              <a:cxn ang="0">
                <a:pos x="755" y="1083"/>
              </a:cxn>
              <a:cxn ang="0">
                <a:pos x="821" y="993"/>
              </a:cxn>
              <a:cxn ang="0">
                <a:pos x="889" y="908"/>
              </a:cxn>
              <a:cxn ang="0">
                <a:pos x="960" y="823"/>
              </a:cxn>
              <a:cxn ang="0">
                <a:pos x="1037" y="740"/>
              </a:cxn>
              <a:cxn ang="0">
                <a:pos x="1116" y="661"/>
              </a:cxn>
              <a:cxn ang="0">
                <a:pos x="1201" y="581"/>
              </a:cxn>
              <a:cxn ang="0">
                <a:pos x="1291" y="505"/>
              </a:cxn>
              <a:cxn ang="0">
                <a:pos x="1384" y="431"/>
              </a:cxn>
              <a:cxn ang="0">
                <a:pos x="1482" y="359"/>
              </a:cxn>
              <a:cxn ang="0">
                <a:pos x="1583" y="291"/>
              </a:cxn>
              <a:cxn ang="0">
                <a:pos x="1687" y="222"/>
              </a:cxn>
              <a:cxn ang="0">
                <a:pos x="1799" y="156"/>
              </a:cxn>
              <a:cxn ang="0">
                <a:pos x="1911" y="93"/>
              </a:cxn>
              <a:cxn ang="0">
                <a:pos x="2032" y="33"/>
              </a:cxn>
              <a:cxn ang="0">
                <a:pos x="2032" y="0"/>
              </a:cxn>
              <a:cxn ang="0">
                <a:pos x="493" y="0"/>
              </a:cxn>
              <a:cxn ang="0">
                <a:pos x="454" y="22"/>
              </a:cxn>
              <a:cxn ang="0">
                <a:pos x="416" y="49"/>
              </a:cxn>
              <a:cxn ang="0">
                <a:pos x="380" y="82"/>
              </a:cxn>
              <a:cxn ang="0">
                <a:pos x="348" y="118"/>
              </a:cxn>
              <a:cxn ang="0">
                <a:pos x="315" y="159"/>
              </a:cxn>
              <a:cxn ang="0">
                <a:pos x="285" y="206"/>
              </a:cxn>
              <a:cxn ang="0">
                <a:pos x="255" y="255"/>
              </a:cxn>
              <a:cxn ang="0">
                <a:pos x="227" y="310"/>
              </a:cxn>
              <a:cxn ang="0">
                <a:pos x="203" y="370"/>
              </a:cxn>
              <a:cxn ang="0">
                <a:pos x="178" y="436"/>
              </a:cxn>
              <a:cxn ang="0">
                <a:pos x="153" y="505"/>
              </a:cxn>
              <a:cxn ang="0">
                <a:pos x="134" y="579"/>
              </a:cxn>
              <a:cxn ang="0">
                <a:pos x="112" y="658"/>
              </a:cxn>
              <a:cxn ang="0">
                <a:pos x="96" y="743"/>
              </a:cxn>
              <a:cxn ang="0">
                <a:pos x="80" y="831"/>
              </a:cxn>
              <a:cxn ang="0">
                <a:pos x="63" y="924"/>
              </a:cxn>
              <a:cxn ang="0">
                <a:pos x="50" y="1020"/>
              </a:cxn>
              <a:cxn ang="0">
                <a:pos x="39" y="1124"/>
              </a:cxn>
              <a:cxn ang="0">
                <a:pos x="28" y="1231"/>
              </a:cxn>
              <a:cxn ang="0">
                <a:pos x="20" y="1343"/>
              </a:cxn>
              <a:cxn ang="0">
                <a:pos x="14" y="1461"/>
              </a:cxn>
              <a:cxn ang="0">
                <a:pos x="9" y="1582"/>
              </a:cxn>
              <a:cxn ang="0">
                <a:pos x="3" y="1708"/>
              </a:cxn>
              <a:cxn ang="0">
                <a:pos x="0" y="1840"/>
              </a:cxn>
              <a:cxn ang="0">
                <a:pos x="0" y="1974"/>
              </a:cxn>
            </a:cxnLst>
            <a:rect l="0" t="0" r="r" b="b"/>
            <a:pathLst>
              <a:path w="2032" h="1974">
                <a:moveTo>
                  <a:pt x="0" y="1974"/>
                </a:moveTo>
                <a:lnTo>
                  <a:pt x="369" y="1974"/>
                </a:lnTo>
                <a:lnTo>
                  <a:pt x="397" y="1867"/>
                </a:lnTo>
                <a:lnTo>
                  <a:pt x="427" y="1763"/>
                </a:lnTo>
                <a:lnTo>
                  <a:pt x="460" y="1659"/>
                </a:lnTo>
                <a:lnTo>
                  <a:pt x="498" y="1557"/>
                </a:lnTo>
                <a:lnTo>
                  <a:pt x="542" y="1459"/>
                </a:lnTo>
                <a:lnTo>
                  <a:pt x="588" y="1360"/>
                </a:lnTo>
                <a:lnTo>
                  <a:pt x="640" y="1267"/>
                </a:lnTo>
                <a:lnTo>
                  <a:pt x="695" y="1174"/>
                </a:lnTo>
                <a:lnTo>
                  <a:pt x="755" y="1083"/>
                </a:lnTo>
                <a:lnTo>
                  <a:pt x="821" y="993"/>
                </a:lnTo>
                <a:lnTo>
                  <a:pt x="889" y="908"/>
                </a:lnTo>
                <a:lnTo>
                  <a:pt x="960" y="823"/>
                </a:lnTo>
                <a:lnTo>
                  <a:pt x="1037" y="740"/>
                </a:lnTo>
                <a:lnTo>
                  <a:pt x="1116" y="661"/>
                </a:lnTo>
                <a:lnTo>
                  <a:pt x="1201" y="581"/>
                </a:lnTo>
                <a:lnTo>
                  <a:pt x="1291" y="505"/>
                </a:lnTo>
                <a:lnTo>
                  <a:pt x="1384" y="431"/>
                </a:lnTo>
                <a:lnTo>
                  <a:pt x="1482" y="359"/>
                </a:lnTo>
                <a:lnTo>
                  <a:pt x="1583" y="291"/>
                </a:lnTo>
                <a:lnTo>
                  <a:pt x="1687" y="222"/>
                </a:lnTo>
                <a:lnTo>
                  <a:pt x="1799" y="156"/>
                </a:lnTo>
                <a:lnTo>
                  <a:pt x="1911" y="93"/>
                </a:lnTo>
                <a:lnTo>
                  <a:pt x="2032" y="33"/>
                </a:lnTo>
                <a:lnTo>
                  <a:pt x="2032" y="0"/>
                </a:lnTo>
                <a:lnTo>
                  <a:pt x="493" y="0"/>
                </a:lnTo>
                <a:lnTo>
                  <a:pt x="454" y="22"/>
                </a:lnTo>
                <a:lnTo>
                  <a:pt x="416" y="49"/>
                </a:lnTo>
                <a:lnTo>
                  <a:pt x="380" y="82"/>
                </a:lnTo>
                <a:lnTo>
                  <a:pt x="348" y="118"/>
                </a:lnTo>
                <a:lnTo>
                  <a:pt x="315" y="159"/>
                </a:lnTo>
                <a:lnTo>
                  <a:pt x="285" y="206"/>
                </a:lnTo>
                <a:lnTo>
                  <a:pt x="255" y="255"/>
                </a:lnTo>
                <a:lnTo>
                  <a:pt x="227" y="310"/>
                </a:lnTo>
                <a:lnTo>
                  <a:pt x="203" y="370"/>
                </a:lnTo>
                <a:lnTo>
                  <a:pt x="178" y="436"/>
                </a:lnTo>
                <a:lnTo>
                  <a:pt x="153" y="505"/>
                </a:lnTo>
                <a:lnTo>
                  <a:pt x="134" y="579"/>
                </a:lnTo>
                <a:lnTo>
                  <a:pt x="112" y="658"/>
                </a:lnTo>
                <a:lnTo>
                  <a:pt x="96" y="743"/>
                </a:lnTo>
                <a:lnTo>
                  <a:pt x="80" y="831"/>
                </a:lnTo>
                <a:lnTo>
                  <a:pt x="63" y="924"/>
                </a:lnTo>
                <a:lnTo>
                  <a:pt x="50" y="1020"/>
                </a:lnTo>
                <a:lnTo>
                  <a:pt x="39" y="1124"/>
                </a:lnTo>
                <a:lnTo>
                  <a:pt x="28" y="1231"/>
                </a:lnTo>
                <a:lnTo>
                  <a:pt x="20" y="1343"/>
                </a:lnTo>
                <a:lnTo>
                  <a:pt x="14" y="1461"/>
                </a:lnTo>
                <a:lnTo>
                  <a:pt x="9" y="1582"/>
                </a:lnTo>
                <a:lnTo>
                  <a:pt x="3" y="1708"/>
                </a:lnTo>
                <a:lnTo>
                  <a:pt x="0" y="1840"/>
                </a:lnTo>
                <a:lnTo>
                  <a:pt x="0" y="1974"/>
                </a:lnTo>
                <a:close/>
              </a:path>
            </a:pathLst>
          </a:custGeom>
          <a:solidFill>
            <a:srgbClr val="C0504D"/>
          </a:solidFill>
          <a:ln w="4826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Rectangle 8"/>
          <p:cNvSpPr>
            <a:spLocks noChangeAspect="1" noChangeArrowheads="1"/>
          </p:cNvSpPr>
          <p:nvPr/>
        </p:nvSpPr>
        <p:spPr bwMode="auto">
          <a:xfrm>
            <a:off x="4284459" y="4752723"/>
            <a:ext cx="466725" cy="59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0" b="1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</a:rPr>
              <a:t>A</a:t>
            </a:r>
            <a:endParaRPr kumimoji="0" lang="pt-BR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rot="60000">
            <a:off x="7073043" y="4733217"/>
            <a:ext cx="0" cy="16427"/>
          </a:xfrm>
          <a:prstGeom prst="line">
            <a:avLst/>
          </a:prstGeom>
          <a:noFill/>
          <a:ln w="76200">
            <a:solidFill>
              <a:srgbClr val="FF9966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0488" tIns="108000" rIns="90488" bIns="4445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39"/>
          <p:cNvSpPr>
            <a:spLocks/>
          </p:cNvSpPr>
          <p:nvPr/>
        </p:nvSpPr>
        <p:spPr bwMode="auto">
          <a:xfrm>
            <a:off x="342510" y="4733868"/>
            <a:ext cx="1635125" cy="1182708"/>
          </a:xfrm>
          <a:custGeom>
            <a:avLst/>
            <a:gdLst/>
            <a:ahLst/>
            <a:cxnLst>
              <a:cxn ang="0">
                <a:pos x="0" y="1974"/>
              </a:cxn>
              <a:cxn ang="0">
                <a:pos x="0" y="0"/>
              </a:cxn>
              <a:cxn ang="0">
                <a:pos x="984" y="1974"/>
              </a:cxn>
              <a:cxn ang="0">
                <a:pos x="0" y="1974"/>
              </a:cxn>
            </a:cxnLst>
            <a:rect l="0" t="0" r="r" b="b"/>
            <a:pathLst>
              <a:path w="984" h="1974">
                <a:moveTo>
                  <a:pt x="0" y="1974"/>
                </a:moveTo>
                <a:lnTo>
                  <a:pt x="0" y="0"/>
                </a:lnTo>
                <a:lnTo>
                  <a:pt x="984" y="1974"/>
                </a:lnTo>
                <a:lnTo>
                  <a:pt x="0" y="1974"/>
                </a:lnTo>
                <a:close/>
              </a:path>
            </a:pathLst>
          </a:custGeom>
          <a:solidFill>
            <a:srgbClr val="1F497D">
              <a:lumMod val="60000"/>
              <a:lumOff val="40000"/>
            </a:srgbClr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Rectangle 40"/>
          <p:cNvSpPr>
            <a:spLocks noChangeAspect="1" noChangeArrowheads="1"/>
          </p:cNvSpPr>
          <p:nvPr/>
        </p:nvSpPr>
        <p:spPr bwMode="auto">
          <a:xfrm>
            <a:off x="524191" y="5057835"/>
            <a:ext cx="408781" cy="59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0" b="1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</a:rPr>
              <a:t>P</a:t>
            </a:r>
            <a:endParaRPr kumimoji="0" lang="pt-BR" sz="6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AutoShape 45"/>
          <p:cNvSpPr>
            <a:spLocks noChangeArrowheads="1"/>
          </p:cNvSpPr>
          <p:nvPr/>
        </p:nvSpPr>
        <p:spPr bwMode="auto">
          <a:xfrm flipH="1">
            <a:off x="6886677" y="4719183"/>
            <a:ext cx="1981259" cy="584208"/>
          </a:xfrm>
          <a:prstGeom prst="rightArrowCallout">
            <a:avLst>
              <a:gd name="adj1" fmla="val 26787"/>
              <a:gd name="adj2" fmla="val 25000"/>
              <a:gd name="adj3" fmla="val 19227"/>
              <a:gd name="adj4" fmla="val 79583"/>
            </a:avLst>
          </a:prstGeom>
          <a:gradFill>
            <a:gsLst>
              <a:gs pos="0">
                <a:srgbClr val="FF0000"/>
              </a:gs>
              <a:gs pos="80000">
                <a:sysClr val="window" lastClr="FFFFFF"/>
              </a:gs>
            </a:gsLst>
            <a:lin ang="10800000" scaled="0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1"/>
          <a:lstStyle/>
          <a:p>
            <a:pPr marL="0" marR="0" lvl="0" indent="0" algn="ctr" defTabSz="914400" eaLnBrk="0" fontAlgn="auto" latinLnBrk="0" hangingPunct="0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Correndo Atrás </a:t>
            </a:r>
          </a:p>
          <a:p>
            <a:pPr marL="0" marR="0" lvl="0" indent="0" algn="ctr" defTabSz="914400" eaLnBrk="0" fontAlgn="auto" latinLnBrk="0" hangingPunct="0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(sem planejamento)</a:t>
            </a:r>
            <a:endParaRPr kumimoji="0" lang="pt-BR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Freeform 240"/>
          <p:cNvSpPr>
            <a:spLocks/>
          </p:cNvSpPr>
          <p:nvPr/>
        </p:nvSpPr>
        <p:spPr bwMode="auto">
          <a:xfrm>
            <a:off x="342510" y="4733873"/>
            <a:ext cx="3200400" cy="1182708"/>
          </a:xfrm>
          <a:custGeom>
            <a:avLst/>
            <a:gdLst/>
            <a:ahLst/>
            <a:cxnLst>
              <a:cxn ang="0">
                <a:pos x="984" y="1974"/>
              </a:cxn>
              <a:cxn ang="0">
                <a:pos x="0" y="0"/>
              </a:cxn>
              <a:cxn ang="0">
                <a:pos x="984" y="0"/>
              </a:cxn>
              <a:cxn ang="0">
                <a:pos x="1968" y="1974"/>
              </a:cxn>
              <a:cxn ang="0">
                <a:pos x="984" y="1974"/>
              </a:cxn>
            </a:cxnLst>
            <a:rect l="0" t="0" r="r" b="b"/>
            <a:pathLst>
              <a:path w="1968" h="1974">
                <a:moveTo>
                  <a:pt x="984" y="1974"/>
                </a:moveTo>
                <a:lnTo>
                  <a:pt x="0" y="0"/>
                </a:lnTo>
                <a:lnTo>
                  <a:pt x="984" y="0"/>
                </a:lnTo>
                <a:lnTo>
                  <a:pt x="1968" y="1974"/>
                </a:lnTo>
                <a:lnTo>
                  <a:pt x="984" y="1974"/>
                </a:lnTo>
                <a:close/>
              </a:path>
            </a:pathLst>
          </a:custGeom>
          <a:solidFill>
            <a:srgbClr val="00B050"/>
          </a:solidFill>
          <a:ln w="4826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Rectangle 241"/>
          <p:cNvSpPr>
            <a:spLocks noChangeAspect="1" noChangeArrowheads="1"/>
          </p:cNvSpPr>
          <p:nvPr/>
        </p:nvSpPr>
        <p:spPr bwMode="auto">
          <a:xfrm>
            <a:off x="1717285" y="4802317"/>
            <a:ext cx="485775" cy="59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0" b="1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</a:rPr>
              <a:t>D</a:t>
            </a:r>
            <a:endParaRPr kumimoji="0" lang="pt-BR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AutoShape 244"/>
          <p:cNvSpPr>
            <a:spLocks noChangeArrowheads="1"/>
          </p:cNvSpPr>
          <p:nvPr/>
        </p:nvSpPr>
        <p:spPr bwMode="auto">
          <a:xfrm flipH="1">
            <a:off x="4846799" y="5414658"/>
            <a:ext cx="1500198" cy="492795"/>
          </a:xfrm>
          <a:prstGeom prst="rightArrowCallout">
            <a:avLst>
              <a:gd name="adj1" fmla="val 26787"/>
              <a:gd name="adj2" fmla="val 25000"/>
              <a:gd name="adj3" fmla="val 19227"/>
              <a:gd name="adj4" fmla="val 79583"/>
            </a:avLst>
          </a:prstGeom>
          <a:gradFill>
            <a:gsLst>
              <a:gs pos="0">
                <a:srgbClr val="00B050"/>
              </a:gs>
              <a:gs pos="80000">
                <a:sysClr val="window" lastClr="FFFFFF"/>
              </a:gs>
            </a:gsLst>
            <a:lin ang="10800000" scaled="0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1"/>
          <a:lstStyle/>
          <a:p>
            <a:pPr marL="0" marR="0" lvl="0" indent="0" algn="ctr" defTabSz="914400" eaLnBrk="0" fontAlgn="auto" latinLnBrk="0" hangingPunct="0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Chegando</a:t>
            </a:r>
          </a:p>
          <a:p>
            <a:pPr marL="0" marR="0" lvl="0" indent="0" algn="ctr" defTabSz="914400" eaLnBrk="0" fontAlgn="auto" latinLnBrk="0" hangingPunct="0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Na Frente</a:t>
            </a:r>
          </a:p>
        </p:txBody>
      </p:sp>
      <p:graphicFrame>
        <p:nvGraphicFramePr>
          <p:cNvPr id="38" name="Diagrama 37"/>
          <p:cNvGraphicFramePr/>
          <p:nvPr>
            <p:extLst>
              <p:ext uri="{D42A27DB-BD31-4B8C-83A1-F6EECF244321}">
                <p14:modId xmlns:p14="http://schemas.microsoft.com/office/powerpoint/2010/main" val="3955125248"/>
              </p:ext>
            </p:extLst>
          </p:nvPr>
        </p:nvGraphicFramePr>
        <p:xfrm>
          <a:off x="32411" y="1628800"/>
          <a:ext cx="9126579" cy="2866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9" name="Grupo 38"/>
          <p:cNvGrpSpPr/>
          <p:nvPr/>
        </p:nvGrpSpPr>
        <p:grpSpPr>
          <a:xfrm>
            <a:off x="341183" y="5848430"/>
            <a:ext cx="7139545" cy="511182"/>
            <a:chOff x="226953" y="5984910"/>
            <a:chExt cx="7772400" cy="511182"/>
          </a:xfrm>
        </p:grpSpPr>
        <p:sp>
          <p:nvSpPr>
            <p:cNvPr id="40" name="AutoShape 253"/>
            <p:cNvSpPr>
              <a:spLocks noChangeArrowheads="1"/>
            </p:cNvSpPr>
            <p:nvPr/>
          </p:nvSpPr>
          <p:spPr bwMode="auto">
            <a:xfrm>
              <a:off x="226953" y="5984910"/>
              <a:ext cx="7772400" cy="511182"/>
            </a:xfrm>
            <a:prstGeom prst="rightArrow">
              <a:avLst>
                <a:gd name="adj1" fmla="val 42500"/>
                <a:gd name="adj2" fmla="val 53125"/>
              </a:avLst>
            </a:prstGeom>
            <a:gradFill rotWithShape="1">
              <a:gsLst>
                <a:gs pos="0">
                  <a:srgbClr val="EEECE1">
                    <a:tint val="40000"/>
                    <a:satMod val="350000"/>
                  </a:srgbClr>
                </a:gs>
                <a:gs pos="40000">
                  <a:srgbClr val="EEECE1">
                    <a:tint val="45000"/>
                    <a:shade val="99000"/>
                    <a:satMod val="350000"/>
                  </a:srgbClr>
                </a:gs>
                <a:gs pos="100000">
                  <a:srgbClr val="EEECE1">
                    <a:shade val="20000"/>
                    <a:satMod val="255000"/>
                  </a:srgbClr>
                </a:gs>
              </a:gsLst>
              <a:path path="circle">
                <a:fillToRect l="50000" t="-80000" r="50000" b="180000"/>
              </a:path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108000" rIns="90488" bIns="44450" anchor="b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2410167" y="6094678"/>
              <a:ext cx="36772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ESFORÇO PARA ALCANÇAR METAS</a:t>
              </a:r>
              <a:endPara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  Método de Gestão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8390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457200" eaLnBrk="0" fontAlgn="base" hangingPunct="0">
              <a:spcAft>
                <a:spcPct val="0"/>
              </a:spcAft>
            </a:pPr>
            <a:r>
              <a:rPr lang="pt-BR" sz="2800" b="1" dirty="0" smtClean="0">
                <a:solidFill>
                  <a:srgbClr val="005392"/>
                </a:solidFill>
                <a:ea typeface="MS PGothic" pitchFamily="34" charset="-128"/>
                <a:cs typeface="ＭＳ Ｐゴシック" charset="-128"/>
              </a:rPr>
              <a:t>Secretaria de Estado da Fazenda</a:t>
            </a:r>
            <a:endParaRPr lang="pt-BR" sz="2800" b="1" dirty="0">
              <a:solidFill>
                <a:srgbClr val="005392"/>
              </a:solidFill>
              <a:ea typeface="MS PGothic" pitchFamily="34" charset="-128"/>
              <a:cs typeface="ＭＳ Ｐゴシック" charset="-128"/>
            </a:endParaRPr>
          </a:p>
        </p:txBody>
      </p:sp>
      <p:pic>
        <p:nvPicPr>
          <p:cNvPr id="6" name="Imagem 5" descr="fundo_titul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8712968" cy="3830836"/>
          </a:xfrm>
          <a:prstGeom prst="rect">
            <a:avLst/>
          </a:prstGeom>
        </p:spPr>
      </p:pic>
      <p:sp>
        <p:nvSpPr>
          <p:cNvPr id="13" name="Título 1"/>
          <p:cNvSpPr txBox="1">
            <a:spLocks/>
          </p:cNvSpPr>
          <p:nvPr/>
        </p:nvSpPr>
        <p:spPr bwMode="auto">
          <a:xfrm>
            <a:off x="449850" y="1700808"/>
            <a:ext cx="808259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/>
            <a:r>
              <a:rPr lang="pt-BR" sz="3200" dirty="0" smtClean="0"/>
              <a:t>Gerenciamento </a:t>
            </a:r>
          </a:p>
          <a:p>
            <a:pPr algn="ctr"/>
            <a:r>
              <a:rPr lang="pt-BR" sz="3200" dirty="0" smtClean="0"/>
              <a:t>Matricial de Receita</a:t>
            </a:r>
          </a:p>
        </p:txBody>
      </p:sp>
    </p:spTree>
    <p:extLst>
      <p:ext uri="{BB962C8B-B14F-4D97-AF65-F5344CB8AC3E}">
        <p14:creationId xmlns:p14="http://schemas.microsoft.com/office/powerpoint/2010/main" val="3973632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372402" y="2119649"/>
            <a:ext cx="8088030" cy="3757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Aumento da arrecadação, sem aumento de impostos;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Melhoria qualitativa do gerenciamento;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Capacitação do corpo técnico e gerencial para cumprir as metas estabelecidas;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Melhoria da produtividade do corpo fiscal;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Disseminação das melhores práticas;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Pct val="75000"/>
              <a:buFont typeface="Wingdings" pitchFamily="2" charset="2"/>
              <a:buChar char="ü"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Melhoria da gestão do processo de arrecadação por setores da economia.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l" defTabSz="457200" eaLnBrk="0" fontAlgn="base" hangingPunct="0">
              <a:spcAft>
                <a:spcPct val="0"/>
              </a:spcAft>
            </a:pPr>
            <a:r>
              <a:rPr lang="pt-BR" sz="2800" b="1" dirty="0" smtClean="0">
                <a:solidFill>
                  <a:srgbClr val="005392"/>
                </a:solidFill>
                <a:ea typeface="MS PGothic" pitchFamily="34" charset="-128"/>
                <a:cs typeface="ＭＳ Ｐゴシック" charset="-128"/>
              </a:rPr>
              <a:t>Gerenciamento Matricial de Receita - GMR</a:t>
            </a:r>
            <a:endParaRPr lang="pt-BR" sz="2800" b="1" dirty="0">
              <a:solidFill>
                <a:srgbClr val="005392"/>
              </a:solidFill>
              <a:ea typeface="MS PGothic" pitchFamily="34" charset="-128"/>
              <a:cs typeface="ＭＳ Ｐゴシック" charset="-128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322832" y="1157843"/>
            <a:ext cx="8209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dirty="0" smtClean="0"/>
              <a:t>Adicionalmente aos ganhos financeiros e os seguintes objetivos qualitativos, também foram perseguidos: </a:t>
            </a:r>
            <a:endParaRPr lang="pt-BR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8658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51520" y="1209467"/>
            <a:ext cx="8430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600" dirty="0" smtClean="0">
                <a:latin typeface="+mn-lt"/>
              </a:rPr>
              <a:t>Foi otimizada a função </a:t>
            </a:r>
            <a:r>
              <a:rPr lang="pt-BR" sz="1600" b="1" dirty="0" smtClean="0">
                <a:latin typeface="+mn-lt"/>
              </a:rPr>
              <a:t>Monitoramento</a:t>
            </a:r>
            <a:r>
              <a:rPr lang="pt-BR" sz="1600" dirty="0" smtClean="0">
                <a:latin typeface="+mn-lt"/>
              </a:rPr>
              <a:t>, como forma de realizar análises sistemáticas do comportamento dos contribuintes e arrecadação, gerando insumos para um melhor planejamento da ação fiscal. </a:t>
            </a:r>
            <a:endParaRPr lang="pt-BR" sz="1400" b="1" dirty="0">
              <a:latin typeface="+mn-lt"/>
            </a:endParaRP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66580" y="830183"/>
            <a:ext cx="40229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dirty="0" err="1" smtClean="0"/>
              <a:t>Implantação</a:t>
            </a:r>
            <a:r>
              <a:rPr lang="en-CA" dirty="0" smtClean="0"/>
              <a:t> da </a:t>
            </a:r>
            <a:r>
              <a:rPr lang="en-CA" dirty="0" err="1" smtClean="0"/>
              <a:t>Função</a:t>
            </a:r>
            <a:r>
              <a:rPr lang="en-CA" dirty="0" smtClean="0"/>
              <a:t> </a:t>
            </a:r>
            <a:r>
              <a:rPr lang="en-CA" dirty="0" err="1" smtClean="0"/>
              <a:t>Monitoramento</a:t>
            </a:r>
            <a:endParaRPr lang="pt-BR" dirty="0"/>
          </a:p>
        </p:txBody>
      </p:sp>
      <p:sp>
        <p:nvSpPr>
          <p:cNvPr id="28" name="AutoShape 3"/>
          <p:cNvSpPr>
            <a:spLocks noChangeArrowheads="1"/>
          </p:cNvSpPr>
          <p:nvPr/>
        </p:nvSpPr>
        <p:spPr bwMode="auto">
          <a:xfrm>
            <a:off x="248787" y="2184480"/>
            <a:ext cx="1692000" cy="1188000"/>
          </a:xfrm>
          <a:prstGeom prst="homePlate">
            <a:avLst>
              <a:gd name="adj" fmla="val 35967"/>
            </a:avLst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lIns="77751" tIns="38876" rIns="77751" bIns="38876" anchor="ctr"/>
          <a:lstStyle/>
          <a:p>
            <a:pPr algn="ctr" defTabSz="777875"/>
            <a:r>
              <a:rPr lang="pt-BR" sz="1200" b="1" dirty="0">
                <a:latin typeface="Tahoma" pitchFamily="34" charset="0"/>
              </a:rPr>
              <a:t>Recebimento das</a:t>
            </a:r>
          </a:p>
          <a:p>
            <a:pPr algn="ctr" defTabSz="777875"/>
            <a:r>
              <a:rPr lang="pt-BR" sz="1200" b="1" dirty="0">
                <a:latin typeface="Tahoma" pitchFamily="34" charset="0"/>
              </a:rPr>
              <a:t>Informações do </a:t>
            </a:r>
          </a:p>
          <a:p>
            <a:pPr algn="ctr" defTabSz="777875"/>
            <a:r>
              <a:rPr lang="pt-BR" sz="1200" b="1" dirty="0">
                <a:latin typeface="Tahoma" pitchFamily="34" charset="0"/>
              </a:rPr>
              <a:t>Contribuinte</a:t>
            </a:r>
          </a:p>
        </p:txBody>
      </p:sp>
      <p:sp>
        <p:nvSpPr>
          <p:cNvPr id="29" name="AutoShape 4"/>
          <p:cNvSpPr>
            <a:spLocks noChangeArrowheads="1"/>
          </p:cNvSpPr>
          <p:nvPr/>
        </p:nvSpPr>
        <p:spPr bwMode="auto">
          <a:xfrm>
            <a:off x="2913083" y="2204478"/>
            <a:ext cx="1692000" cy="1117881"/>
          </a:xfrm>
          <a:prstGeom prst="chevron">
            <a:avLst>
              <a:gd name="adj" fmla="val 38915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77751" tIns="38876" rIns="77751" bIns="38876" anchor="ctr"/>
          <a:lstStyle/>
          <a:p>
            <a:pPr defTabSz="777875"/>
            <a:endParaRPr lang="en-US" sz="1200" b="1">
              <a:latin typeface="Tahoma" pitchFamily="34" charset="0"/>
              <a:cs typeface="Arial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3201115" y="2410266"/>
            <a:ext cx="1188000" cy="63250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77751" tIns="38876" rIns="77751" bIns="38876">
            <a:spAutoFit/>
          </a:bodyPr>
          <a:lstStyle/>
          <a:p>
            <a:pPr algn="ctr" defTabSz="777875"/>
            <a:r>
              <a:rPr lang="pt-BR" sz="1200" b="1" dirty="0">
                <a:latin typeface="Tahoma" pitchFamily="34" charset="0"/>
              </a:rPr>
              <a:t>Monitoramento</a:t>
            </a:r>
          </a:p>
          <a:p>
            <a:pPr algn="ctr" defTabSz="777875"/>
            <a:r>
              <a:rPr lang="pt-BR" sz="1200" b="1" dirty="0" smtClean="0">
                <a:latin typeface="Tahoma" pitchFamily="34" charset="0"/>
              </a:rPr>
              <a:t>  de</a:t>
            </a:r>
            <a:endParaRPr lang="pt-BR" sz="1200" b="1" dirty="0">
              <a:latin typeface="Tahoma" pitchFamily="34" charset="0"/>
            </a:endParaRPr>
          </a:p>
          <a:p>
            <a:pPr algn="ctr" defTabSz="777875"/>
            <a:r>
              <a:rPr lang="pt-BR" sz="1200" b="1" dirty="0" smtClean="0">
                <a:latin typeface="Tahoma" pitchFamily="34" charset="0"/>
              </a:rPr>
              <a:t>  Contribuintes</a:t>
            </a:r>
            <a:endParaRPr lang="pt-BR" sz="1200" b="1" dirty="0">
              <a:latin typeface="Tahoma" pitchFamily="34" charset="0"/>
            </a:endParaRPr>
          </a:p>
        </p:txBody>
      </p:sp>
      <p:grpSp>
        <p:nvGrpSpPr>
          <p:cNvPr id="31" name="Group 17"/>
          <p:cNvGrpSpPr>
            <a:grpSpLocks/>
          </p:cNvGrpSpPr>
          <p:nvPr/>
        </p:nvGrpSpPr>
        <p:grpSpPr bwMode="auto">
          <a:xfrm>
            <a:off x="1571104" y="2190830"/>
            <a:ext cx="1692000" cy="1177925"/>
            <a:chOff x="2304" y="1570"/>
            <a:chExt cx="1155" cy="742"/>
          </a:xfrm>
        </p:grpSpPr>
        <p:sp>
          <p:nvSpPr>
            <p:cNvPr id="32" name="AutoShape 7"/>
            <p:cNvSpPr>
              <a:spLocks noChangeArrowheads="1"/>
            </p:cNvSpPr>
            <p:nvPr/>
          </p:nvSpPr>
          <p:spPr bwMode="auto">
            <a:xfrm>
              <a:off x="2304" y="1570"/>
              <a:ext cx="1155" cy="742"/>
            </a:xfrm>
            <a:prstGeom prst="chevron">
              <a:avLst>
                <a:gd name="adj" fmla="val 38915"/>
              </a:avLst>
            </a:prstGeom>
            <a:solidFill>
              <a:srgbClr val="DDDDDD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lIns="77751" tIns="38876" rIns="77751" bIns="38876" anchor="ctr"/>
            <a:lstStyle/>
            <a:p>
              <a:pPr defTabSz="777875"/>
              <a:endParaRPr lang="en-US" sz="1200" b="1">
                <a:latin typeface="Tahoma" pitchFamily="34" charset="0"/>
                <a:cs typeface="Arial" charset="0"/>
              </a:endParaRPr>
            </a:p>
          </p:txBody>
        </p:sp>
        <p:sp>
          <p:nvSpPr>
            <p:cNvPr id="33" name="Text Box 8"/>
            <p:cNvSpPr txBox="1">
              <a:spLocks noChangeArrowheads="1"/>
            </p:cNvSpPr>
            <p:nvPr/>
          </p:nvSpPr>
          <p:spPr bwMode="auto">
            <a:xfrm>
              <a:off x="2559" y="1763"/>
              <a:ext cx="797" cy="28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77751" tIns="38876" rIns="77751" bIns="38876">
              <a:spAutoFit/>
            </a:bodyPr>
            <a:lstStyle/>
            <a:p>
              <a:pPr algn="ctr" defTabSz="777875"/>
              <a:r>
                <a:rPr lang="pt-BR" sz="1200" b="1" dirty="0">
                  <a:latin typeface="Tahoma" pitchFamily="34" charset="0"/>
                </a:rPr>
                <a:t>Arrecadação</a:t>
              </a:r>
            </a:p>
            <a:p>
              <a:pPr algn="ctr" defTabSz="777875"/>
              <a:r>
                <a:rPr lang="pt-BR" sz="1200" b="1" dirty="0">
                  <a:latin typeface="Tahoma" pitchFamily="34" charset="0"/>
                </a:rPr>
                <a:t>Espontânea</a:t>
              </a:r>
            </a:p>
          </p:txBody>
        </p:sp>
      </p:grpSp>
      <p:grpSp>
        <p:nvGrpSpPr>
          <p:cNvPr id="34" name="Group 18"/>
          <p:cNvGrpSpPr>
            <a:grpSpLocks/>
          </p:cNvGrpSpPr>
          <p:nvPr/>
        </p:nvGrpSpPr>
        <p:grpSpPr bwMode="auto">
          <a:xfrm>
            <a:off x="5660323" y="2189243"/>
            <a:ext cx="1833562" cy="1179512"/>
            <a:chOff x="3378" y="1553"/>
            <a:chExt cx="1155" cy="743"/>
          </a:xfrm>
        </p:grpSpPr>
        <p:sp>
          <p:nvSpPr>
            <p:cNvPr id="35" name="AutoShape 9"/>
            <p:cNvSpPr>
              <a:spLocks noChangeArrowheads="1"/>
            </p:cNvSpPr>
            <p:nvPr/>
          </p:nvSpPr>
          <p:spPr bwMode="auto">
            <a:xfrm>
              <a:off x="3378" y="1553"/>
              <a:ext cx="1155" cy="743"/>
            </a:xfrm>
            <a:prstGeom prst="chevron">
              <a:avLst>
                <a:gd name="adj" fmla="val 38863"/>
              </a:avLst>
            </a:prstGeom>
            <a:solidFill>
              <a:srgbClr val="DDDDDD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lIns="77751" tIns="38876" rIns="77751" bIns="38876" anchor="ctr"/>
            <a:lstStyle/>
            <a:p>
              <a:pPr defTabSz="777875"/>
              <a:endParaRPr lang="en-US" sz="1200" b="1">
                <a:latin typeface="Tahoma" pitchFamily="34" charset="0"/>
                <a:cs typeface="Arial" charset="0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3687" y="1772"/>
              <a:ext cx="672" cy="278"/>
            </a:xfrm>
            <a:prstGeom prst="rect">
              <a:avLst/>
            </a:prstGeom>
            <a:solidFill>
              <a:srgbClr val="DDDDDD"/>
            </a:solidFill>
            <a:ln w="38100">
              <a:noFill/>
              <a:miter lim="800000"/>
              <a:headEnd/>
              <a:tailEnd/>
            </a:ln>
          </p:spPr>
          <p:txBody>
            <a:bodyPr wrap="none" lIns="77751" tIns="38876" rIns="77751" bIns="38876">
              <a:spAutoFit/>
            </a:bodyPr>
            <a:lstStyle/>
            <a:p>
              <a:pPr defTabSz="777875"/>
              <a:r>
                <a:rPr lang="pt-BR" sz="1200" b="1">
                  <a:latin typeface="Tahoma" pitchFamily="34" charset="0"/>
                </a:rPr>
                <a:t>Fiscalização</a:t>
              </a:r>
            </a:p>
            <a:p>
              <a:pPr defTabSz="777875"/>
              <a:r>
                <a:rPr lang="pt-BR" sz="1200" b="1">
                  <a:latin typeface="Tahoma" pitchFamily="34" charset="0"/>
                </a:rPr>
                <a:t> / Autuação</a:t>
              </a:r>
            </a:p>
          </p:txBody>
        </p:sp>
      </p:grpSp>
      <p:grpSp>
        <p:nvGrpSpPr>
          <p:cNvPr id="37" name="Group 19"/>
          <p:cNvGrpSpPr>
            <a:grpSpLocks/>
          </p:cNvGrpSpPr>
          <p:nvPr/>
        </p:nvGrpSpPr>
        <p:grpSpPr bwMode="auto">
          <a:xfrm>
            <a:off x="7092280" y="2189243"/>
            <a:ext cx="1833563" cy="1179512"/>
            <a:chOff x="4442" y="1554"/>
            <a:chExt cx="1155" cy="743"/>
          </a:xfrm>
        </p:grpSpPr>
        <p:sp>
          <p:nvSpPr>
            <p:cNvPr id="38" name="AutoShape 11"/>
            <p:cNvSpPr>
              <a:spLocks noChangeArrowheads="1"/>
            </p:cNvSpPr>
            <p:nvPr/>
          </p:nvSpPr>
          <p:spPr bwMode="auto">
            <a:xfrm>
              <a:off x="4442" y="1554"/>
              <a:ext cx="1155" cy="743"/>
            </a:xfrm>
            <a:prstGeom prst="chevron">
              <a:avLst>
                <a:gd name="adj" fmla="val 38863"/>
              </a:avLst>
            </a:prstGeom>
            <a:solidFill>
              <a:srgbClr val="DDDDDD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lIns="77751" tIns="38876" rIns="77751" bIns="38876" anchor="ctr"/>
            <a:lstStyle/>
            <a:p>
              <a:pPr defTabSz="777875"/>
              <a:endParaRPr lang="en-US" sz="1200" b="1">
                <a:latin typeface="Tahoma" pitchFamily="34" charset="0"/>
                <a:cs typeface="Arial" charset="0"/>
              </a:endParaRPr>
            </a:p>
          </p:txBody>
        </p:sp>
        <p:sp>
          <p:nvSpPr>
            <p:cNvPr id="39" name="Text Box 12"/>
            <p:cNvSpPr txBox="1">
              <a:spLocks noChangeArrowheads="1"/>
            </p:cNvSpPr>
            <p:nvPr/>
          </p:nvSpPr>
          <p:spPr bwMode="auto">
            <a:xfrm>
              <a:off x="4714" y="1716"/>
              <a:ext cx="704" cy="398"/>
            </a:xfrm>
            <a:prstGeom prst="rect">
              <a:avLst/>
            </a:prstGeom>
            <a:solidFill>
              <a:srgbClr val="DDDDDD"/>
            </a:solidFill>
            <a:ln w="38100">
              <a:noFill/>
              <a:miter lim="800000"/>
              <a:headEnd/>
              <a:tailEnd/>
            </a:ln>
          </p:spPr>
          <p:txBody>
            <a:bodyPr wrap="none" lIns="77751" tIns="38876" rIns="77751" bIns="38876">
              <a:spAutoFit/>
            </a:bodyPr>
            <a:lstStyle/>
            <a:p>
              <a:pPr algn="ctr" defTabSz="777875"/>
              <a:r>
                <a:rPr lang="pt-BR" sz="1200" b="1" dirty="0">
                  <a:latin typeface="Tahoma" pitchFamily="34" charset="0"/>
                </a:rPr>
                <a:t>Arrecadação</a:t>
              </a:r>
            </a:p>
            <a:p>
              <a:pPr algn="ctr" defTabSz="777875"/>
              <a:r>
                <a:rPr lang="pt-BR" sz="1200" b="1" dirty="0">
                  <a:latin typeface="Tahoma" pitchFamily="34" charset="0"/>
                </a:rPr>
                <a:t>Total</a:t>
              </a:r>
            </a:p>
            <a:p>
              <a:pPr algn="ctr" defTabSz="777875"/>
              <a:r>
                <a:rPr lang="pt-BR" sz="1200" b="1" dirty="0">
                  <a:latin typeface="Tahoma" pitchFamily="34" charset="0"/>
                </a:rPr>
                <a:t>ICMS</a:t>
              </a:r>
            </a:p>
          </p:txBody>
        </p:sp>
      </p:grpSp>
      <p:sp>
        <p:nvSpPr>
          <p:cNvPr id="40" name="AutoShape 14"/>
          <p:cNvSpPr>
            <a:spLocks noChangeArrowheads="1"/>
          </p:cNvSpPr>
          <p:nvPr/>
        </p:nvSpPr>
        <p:spPr bwMode="auto">
          <a:xfrm>
            <a:off x="4234018" y="2190830"/>
            <a:ext cx="1833562" cy="1177925"/>
          </a:xfrm>
          <a:prstGeom prst="chevron">
            <a:avLst>
              <a:gd name="adj" fmla="val 38915"/>
            </a:avLst>
          </a:prstGeom>
          <a:solidFill>
            <a:srgbClr val="DDDDDD"/>
          </a:solidFill>
          <a:ln w="12700" algn="ctr">
            <a:noFill/>
            <a:miter lim="800000"/>
            <a:headEnd/>
            <a:tailEnd/>
          </a:ln>
        </p:spPr>
        <p:txBody>
          <a:bodyPr wrap="none" lIns="77751" tIns="38876" rIns="77751" bIns="38876" anchor="ctr"/>
          <a:lstStyle/>
          <a:p>
            <a:pPr algn="ctr" defTabSz="777875"/>
            <a:r>
              <a:rPr lang="en-US" sz="1200" b="1" dirty="0" smtClean="0">
                <a:latin typeface="Tahoma" pitchFamily="34" charset="0"/>
                <a:cs typeface="Arial" charset="0"/>
              </a:rPr>
              <a:t>    </a:t>
            </a:r>
            <a:r>
              <a:rPr lang="en-US" sz="1200" b="1" dirty="0" err="1" smtClean="0">
                <a:latin typeface="Tahoma" pitchFamily="34" charset="0"/>
                <a:cs typeface="Arial" charset="0"/>
              </a:rPr>
              <a:t>Planejamento</a:t>
            </a:r>
            <a:r>
              <a:rPr lang="en-US" sz="1200" b="1" dirty="0" smtClean="0">
                <a:latin typeface="Tahoma" pitchFamily="34" charset="0"/>
                <a:cs typeface="Arial" charset="0"/>
              </a:rPr>
              <a:t>  </a:t>
            </a:r>
            <a:endParaRPr lang="en-US" sz="1200" b="1" dirty="0">
              <a:latin typeface="Tahoma" pitchFamily="34" charset="0"/>
              <a:cs typeface="Arial" charset="0"/>
            </a:endParaRPr>
          </a:p>
          <a:p>
            <a:pPr algn="ctr" defTabSz="777875"/>
            <a:r>
              <a:rPr lang="en-US" sz="1200" b="1" dirty="0">
                <a:latin typeface="Tahoma" pitchFamily="34" charset="0"/>
                <a:cs typeface="Arial" charset="0"/>
              </a:rPr>
              <a:t>d</a:t>
            </a:r>
            <a:r>
              <a:rPr lang="en-US" sz="1200" b="1" dirty="0" smtClean="0">
                <a:latin typeface="Tahoma" pitchFamily="34" charset="0"/>
                <a:cs typeface="Arial" charset="0"/>
              </a:rPr>
              <a:t>a</a:t>
            </a:r>
            <a:endParaRPr lang="en-US" sz="1200" b="1" dirty="0">
              <a:latin typeface="Tahoma" pitchFamily="34" charset="0"/>
              <a:cs typeface="Arial" charset="0"/>
            </a:endParaRPr>
          </a:p>
          <a:p>
            <a:pPr algn="ctr" defTabSz="777875"/>
            <a:r>
              <a:rPr lang="en-US" sz="1200" b="1" dirty="0">
                <a:latin typeface="Tahoma" pitchFamily="34" charset="0"/>
                <a:cs typeface="Arial" charset="0"/>
              </a:rPr>
              <a:t> </a:t>
            </a:r>
            <a:r>
              <a:rPr lang="en-US" sz="1200" b="1" dirty="0" err="1">
                <a:latin typeface="Tahoma" pitchFamily="34" charset="0"/>
                <a:cs typeface="Arial" charset="0"/>
              </a:rPr>
              <a:t>Ação</a:t>
            </a:r>
            <a:r>
              <a:rPr lang="en-US" sz="1200" b="1" dirty="0">
                <a:latin typeface="Tahoma" pitchFamily="34" charset="0"/>
                <a:cs typeface="Arial" charset="0"/>
              </a:rPr>
              <a:t> Fiscal</a:t>
            </a:r>
          </a:p>
        </p:txBody>
      </p:sp>
      <p:sp>
        <p:nvSpPr>
          <p:cNvPr id="53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Monitoramento dos Setores Econômicos</a:t>
            </a:r>
            <a:endParaRPr lang="pt-BR" dirty="0"/>
          </a:p>
        </p:txBody>
      </p:sp>
      <p:sp>
        <p:nvSpPr>
          <p:cNvPr id="61" name="Retângulo de cantos arredondados 60"/>
          <p:cNvSpPr/>
          <p:nvPr/>
        </p:nvSpPr>
        <p:spPr>
          <a:xfrm>
            <a:off x="318780" y="4293096"/>
            <a:ext cx="2000264" cy="1285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Utilização de Informações Internas e Externas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2" name="Retângulo de cantos arredondados 61"/>
          <p:cNvSpPr/>
          <p:nvPr/>
        </p:nvSpPr>
        <p:spPr>
          <a:xfrm>
            <a:off x="2461920" y="4293096"/>
            <a:ext cx="2000264" cy="1285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Definição de Estratégias de Análise por Setor Econômico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3" name="Retângulo de cantos arredondados 62"/>
          <p:cNvSpPr/>
          <p:nvPr/>
        </p:nvSpPr>
        <p:spPr>
          <a:xfrm>
            <a:off x="4591412" y="4293096"/>
            <a:ext cx="2000264" cy="1285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Identificação das Oportunidades e Foco de Atuação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4" name="Retângulo de cantos arredondados 63"/>
          <p:cNvSpPr/>
          <p:nvPr/>
        </p:nvSpPr>
        <p:spPr>
          <a:xfrm>
            <a:off x="6748200" y="4293096"/>
            <a:ext cx="2000264" cy="1285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Medição de Resultados e Melhoria do Monitoramento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5" name="AutoShape 4"/>
          <p:cNvSpPr>
            <a:spLocks noChangeArrowheads="1"/>
          </p:cNvSpPr>
          <p:nvPr/>
        </p:nvSpPr>
        <p:spPr bwMode="auto">
          <a:xfrm>
            <a:off x="2899412" y="2210042"/>
            <a:ext cx="1728000" cy="1117881"/>
          </a:xfrm>
          <a:prstGeom prst="chevron">
            <a:avLst>
              <a:gd name="adj" fmla="val 38915"/>
            </a:avLst>
          </a:prstGeom>
          <a:noFill/>
          <a:ln w="25400">
            <a:solidFill>
              <a:srgbClr val="FF000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77751" tIns="38876" rIns="77751" bIns="38876" anchor="ctr"/>
          <a:lstStyle/>
          <a:p>
            <a:pPr defTabSz="777875"/>
            <a:endParaRPr lang="en-US" sz="1200" b="1">
              <a:latin typeface="Tahoma" pitchFamily="34" charset="0"/>
              <a:cs typeface="Arial" charset="0"/>
            </a:endParaRPr>
          </a:p>
        </p:txBody>
      </p:sp>
      <p:cxnSp>
        <p:nvCxnSpPr>
          <p:cNvPr id="66" name="Conector reto 65"/>
          <p:cNvCxnSpPr/>
          <p:nvPr/>
        </p:nvCxnSpPr>
        <p:spPr>
          <a:xfrm flipH="1">
            <a:off x="414740" y="3386335"/>
            <a:ext cx="2470817" cy="84404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/>
          <p:cNvCxnSpPr/>
          <p:nvPr/>
        </p:nvCxnSpPr>
        <p:spPr>
          <a:xfrm flipH="1" flipV="1">
            <a:off x="4199589" y="3386399"/>
            <a:ext cx="4428236" cy="83012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882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66580" y="634336"/>
            <a:ext cx="30346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dirty="0" err="1" smtClean="0"/>
              <a:t>Infraestrutura</a:t>
            </a:r>
            <a:r>
              <a:rPr lang="en-CA" dirty="0" smtClean="0"/>
              <a:t> e </a:t>
            </a:r>
            <a:r>
              <a:rPr lang="en-CA" dirty="0" err="1" smtClean="0"/>
              <a:t>Gestão</a:t>
            </a:r>
            <a:r>
              <a:rPr lang="en-CA" dirty="0" smtClean="0"/>
              <a:t> à Vista</a:t>
            </a:r>
            <a:endParaRPr lang="pt-BR" dirty="0"/>
          </a:p>
        </p:txBody>
      </p:sp>
      <p:sp>
        <p:nvSpPr>
          <p:cNvPr id="53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Monitoramento dos Setores Econômicos</a:t>
            </a:r>
            <a:endParaRPr lang="pt-BR" dirty="0"/>
          </a:p>
        </p:txBody>
      </p:sp>
      <p:sp>
        <p:nvSpPr>
          <p:cNvPr id="25" name="CaixaDeTexto 24"/>
          <p:cNvSpPr txBox="1">
            <a:spLocks noChangeArrowheads="1"/>
          </p:cNvSpPr>
          <p:nvPr/>
        </p:nvSpPr>
        <p:spPr bwMode="auto">
          <a:xfrm>
            <a:off x="248405" y="980728"/>
            <a:ext cx="85582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pt-BR" sz="1600" dirty="0" smtClean="0">
                <a:latin typeface="+mn-lt"/>
              </a:rPr>
              <a:t>Foi </a:t>
            </a:r>
            <a:r>
              <a:rPr lang="pt-BR" sz="1600" dirty="0">
                <a:latin typeface="+mn-lt"/>
              </a:rPr>
              <a:t>estruturada uma sala de </a:t>
            </a:r>
            <a:r>
              <a:rPr lang="pt-BR" sz="1600" dirty="0" smtClean="0">
                <a:latin typeface="+mn-lt"/>
              </a:rPr>
              <a:t>Monitoramento </a:t>
            </a:r>
            <a:r>
              <a:rPr lang="pt-BR" sz="1600" dirty="0">
                <a:latin typeface="+mn-lt"/>
              </a:rPr>
              <a:t>da </a:t>
            </a:r>
            <a:r>
              <a:rPr lang="pt-BR" sz="1600" dirty="0" smtClean="0">
                <a:latin typeface="+mn-lt"/>
              </a:rPr>
              <a:t>Arrecadação </a:t>
            </a:r>
            <a:r>
              <a:rPr lang="pt-BR" sz="1600" dirty="0">
                <a:latin typeface="+mn-lt"/>
              </a:rPr>
              <a:t>do </a:t>
            </a:r>
            <a:r>
              <a:rPr lang="pt-BR" sz="1600" dirty="0" smtClean="0">
                <a:latin typeface="+mn-lt"/>
              </a:rPr>
              <a:t>Estado</a:t>
            </a:r>
            <a:r>
              <a:rPr lang="pt-BR" sz="1600" dirty="0">
                <a:latin typeface="+mn-lt"/>
              </a:rPr>
              <a:t>. Os gestores de setor econômico monitoram </a:t>
            </a:r>
            <a:r>
              <a:rPr lang="pt-BR" sz="1600" dirty="0" smtClean="0">
                <a:latin typeface="+mn-lt"/>
              </a:rPr>
              <a:t>mais de 30 </a:t>
            </a:r>
            <a:r>
              <a:rPr lang="pt-BR" sz="1600" dirty="0">
                <a:latin typeface="+mn-lt"/>
              </a:rPr>
              <a:t>mil contribuintes diariamente e respondem pelos resultados setoriais.</a:t>
            </a:r>
          </a:p>
        </p:txBody>
      </p:sp>
      <p:grpSp>
        <p:nvGrpSpPr>
          <p:cNvPr id="26" name="Grupo 7"/>
          <p:cNvGrpSpPr>
            <a:grpSpLocks/>
          </p:cNvGrpSpPr>
          <p:nvPr/>
        </p:nvGrpSpPr>
        <p:grpSpPr bwMode="auto">
          <a:xfrm>
            <a:off x="467544" y="1830969"/>
            <a:ext cx="8183061" cy="4550359"/>
            <a:chOff x="436564" y="1643050"/>
            <a:chExt cx="8318674" cy="4467006"/>
          </a:xfrm>
        </p:grpSpPr>
        <p:pic>
          <p:nvPicPr>
            <p:cNvPr id="27" name="Picture 11" descr="E:\Fotos GMR\Foto 00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6564" y="1643050"/>
              <a:ext cx="4278312" cy="3209925"/>
            </a:xfrm>
            <a:prstGeom prst="round2DiagRect">
              <a:avLst/>
            </a:prstGeom>
            <a:ln w="28575">
              <a:solidFill>
                <a:srgbClr val="435E4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1" name="CaixaDeTexto 10"/>
            <p:cNvSpPr txBox="1">
              <a:spLocks noChangeArrowheads="1"/>
            </p:cNvSpPr>
            <p:nvPr/>
          </p:nvSpPr>
          <p:spPr bwMode="auto">
            <a:xfrm>
              <a:off x="5462587" y="5803900"/>
              <a:ext cx="1966912" cy="306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pt-BR" sz="1600" b="1" dirty="0">
                  <a:solidFill>
                    <a:srgbClr val="435E40"/>
                  </a:solidFill>
                </a:rPr>
                <a:t>Gestão à Vista SEFAZ.</a:t>
              </a:r>
            </a:p>
          </p:txBody>
        </p:sp>
        <p:sp>
          <p:nvSpPr>
            <p:cNvPr id="42" name="CaixaDeTexto 15"/>
            <p:cNvSpPr txBox="1">
              <a:spLocks noChangeArrowheads="1"/>
            </p:cNvSpPr>
            <p:nvPr/>
          </p:nvSpPr>
          <p:spPr bwMode="auto">
            <a:xfrm>
              <a:off x="571500" y="4929188"/>
              <a:ext cx="3702050" cy="500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pt-BR" sz="1600" b="1" dirty="0">
                  <a:solidFill>
                    <a:srgbClr val="435E40"/>
                  </a:solidFill>
                </a:rPr>
                <a:t>Sala Equipada para uso dos </a:t>
              </a:r>
              <a:endParaRPr lang="pt-BR" sz="1600" b="1" dirty="0" smtClean="0">
                <a:solidFill>
                  <a:srgbClr val="435E40"/>
                </a:solidFill>
              </a:endParaRPr>
            </a:p>
            <a:p>
              <a:pPr algn="ctr"/>
              <a:r>
                <a:rPr lang="pt-BR" sz="1600" b="1" dirty="0" smtClean="0">
                  <a:solidFill>
                    <a:srgbClr val="435E40"/>
                  </a:solidFill>
                </a:rPr>
                <a:t>Gestores </a:t>
              </a:r>
              <a:r>
                <a:rPr lang="pt-BR" sz="1600" b="1" dirty="0">
                  <a:solidFill>
                    <a:srgbClr val="435E40"/>
                  </a:solidFill>
                </a:rPr>
                <a:t>de Setor </a:t>
              </a:r>
              <a:r>
                <a:rPr lang="pt-BR" sz="1600" b="1" dirty="0" smtClean="0">
                  <a:solidFill>
                    <a:srgbClr val="435E40"/>
                  </a:solidFill>
                </a:rPr>
                <a:t>Econômico</a:t>
              </a:r>
              <a:endParaRPr lang="pt-BR" sz="1600" b="1" dirty="0">
                <a:solidFill>
                  <a:srgbClr val="435E40"/>
                </a:solidFill>
              </a:endParaRPr>
            </a:p>
          </p:txBody>
        </p:sp>
        <p:pic>
          <p:nvPicPr>
            <p:cNvPr id="43" name="Picture 12" descr="E:\Fotos GMR\Foto 01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62638" y="2563161"/>
              <a:ext cx="4292600" cy="3217862"/>
            </a:xfrm>
            <a:prstGeom prst="round2DiagRect">
              <a:avLst/>
            </a:prstGeom>
            <a:noFill/>
            <a:ln w="28575">
              <a:solidFill>
                <a:srgbClr val="435E40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7912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45522" y="1184570"/>
            <a:ext cx="8705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600" dirty="0" smtClean="0">
                <a:latin typeface="+mn-lt"/>
              </a:rPr>
              <a:t>Para atender às premissas e à necessidade de melhoria da função Monitoramento, foi criado o Grupo de Gestores de Setor Econômico, com atribuição de atuar no </a:t>
            </a:r>
            <a:r>
              <a:rPr lang="pt-BR" sz="1600" b="1" dirty="0" smtClean="0">
                <a:latin typeface="+mn-lt"/>
              </a:rPr>
              <a:t>planejamento anual de metas e suas revisões</a:t>
            </a:r>
            <a:r>
              <a:rPr lang="pt-BR" sz="1600" dirty="0" smtClean="0">
                <a:latin typeface="+mn-lt"/>
              </a:rPr>
              <a:t>, </a:t>
            </a:r>
            <a:r>
              <a:rPr lang="pt-BR" sz="1600" b="1" dirty="0" smtClean="0">
                <a:latin typeface="+mn-lt"/>
              </a:rPr>
              <a:t>monitoramento da arrecadação e apoio à definição de ações junto às áreas de execução.</a:t>
            </a:r>
            <a:endParaRPr lang="pt-BR" sz="1400" b="1" dirty="0">
              <a:latin typeface="+mn-lt"/>
            </a:endParaRP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51520" y="744869"/>
            <a:ext cx="61177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dirty="0" err="1" smtClean="0"/>
              <a:t>Definição</a:t>
            </a:r>
            <a:r>
              <a:rPr lang="en-CA" dirty="0" smtClean="0"/>
              <a:t> da </a:t>
            </a:r>
            <a:r>
              <a:rPr lang="en-CA" dirty="0" err="1" smtClean="0"/>
              <a:t>Estrutura</a:t>
            </a:r>
            <a:r>
              <a:rPr lang="en-CA" dirty="0" smtClean="0"/>
              <a:t> </a:t>
            </a:r>
            <a:r>
              <a:rPr lang="en-CA" dirty="0" err="1" smtClean="0"/>
              <a:t>Matricial</a:t>
            </a:r>
            <a:r>
              <a:rPr lang="en-CA" dirty="0" smtClean="0"/>
              <a:t> – </a:t>
            </a:r>
            <a:r>
              <a:rPr lang="en-CA" dirty="0" err="1" smtClean="0"/>
              <a:t>Gestores</a:t>
            </a:r>
            <a:r>
              <a:rPr lang="en-CA" dirty="0" smtClean="0"/>
              <a:t> de </a:t>
            </a:r>
            <a:r>
              <a:rPr lang="en-CA" dirty="0" err="1" smtClean="0"/>
              <a:t>Setor</a:t>
            </a:r>
            <a:r>
              <a:rPr lang="en-CA" dirty="0" smtClean="0"/>
              <a:t> </a:t>
            </a:r>
            <a:r>
              <a:rPr lang="en-CA" dirty="0" err="1" smtClean="0"/>
              <a:t>Econômico</a:t>
            </a:r>
            <a:endParaRPr lang="pt-BR" dirty="0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 t="31586"/>
          <a:stretch>
            <a:fillRect/>
          </a:stretch>
        </p:blipFill>
        <p:spPr bwMode="auto">
          <a:xfrm>
            <a:off x="247650" y="2868696"/>
            <a:ext cx="8644830" cy="348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o explicativo em seta para baixo 23"/>
          <p:cNvSpPr/>
          <p:nvPr/>
        </p:nvSpPr>
        <p:spPr>
          <a:xfrm>
            <a:off x="1545925" y="2732220"/>
            <a:ext cx="2438428" cy="2848213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32224"/>
            </a:avLst>
          </a:prstGeom>
          <a:gradFill>
            <a:gsLst>
              <a:gs pos="0">
                <a:srgbClr val="FF0000">
                  <a:alpha val="39000"/>
                </a:srgbClr>
              </a:gs>
              <a:gs pos="100000">
                <a:schemeClr val="bg1"/>
              </a:gs>
            </a:gsLst>
            <a:lin ang="16200000" scaled="0"/>
          </a:gra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dirty="0" smtClean="0"/>
              <a:t>Arrecadação de ICMS Normal</a:t>
            </a:r>
            <a:endParaRPr lang="pt-BR" sz="1600" b="1" dirty="0"/>
          </a:p>
        </p:txBody>
      </p:sp>
      <p:sp>
        <p:nvSpPr>
          <p:cNvPr id="25" name="Texto explicativo em seta para baixo 24"/>
          <p:cNvSpPr/>
          <p:nvPr/>
        </p:nvSpPr>
        <p:spPr>
          <a:xfrm>
            <a:off x="4135970" y="2732220"/>
            <a:ext cx="2297070" cy="2848213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32224"/>
            </a:avLst>
          </a:prstGeom>
          <a:gradFill>
            <a:gsLst>
              <a:gs pos="0">
                <a:srgbClr val="FF0000">
                  <a:alpha val="39000"/>
                </a:srgbClr>
              </a:gs>
              <a:gs pos="100000">
                <a:schemeClr val="bg1"/>
              </a:gs>
            </a:gsLst>
            <a:lin ang="16200000" scaled="0"/>
          </a:gra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b="1" dirty="0" smtClean="0"/>
              <a:t>Arrecadação de ICMS Substituição Tributária</a:t>
            </a:r>
          </a:p>
          <a:p>
            <a:pPr algn="ctr"/>
            <a:r>
              <a:rPr lang="pt-BR" sz="1400" b="1" dirty="0" smtClean="0"/>
              <a:t>(Gerência Substituição)</a:t>
            </a:r>
            <a:endParaRPr lang="pt-BR" sz="1400" b="1" dirty="0"/>
          </a:p>
        </p:txBody>
      </p:sp>
      <p:sp>
        <p:nvSpPr>
          <p:cNvPr id="26" name="Seta para a direita 25"/>
          <p:cNvSpPr/>
          <p:nvPr/>
        </p:nvSpPr>
        <p:spPr>
          <a:xfrm>
            <a:off x="1298745" y="4111052"/>
            <a:ext cx="7279943" cy="292104"/>
          </a:xfrm>
          <a:prstGeom prst="rightArrow">
            <a:avLst/>
          </a:prstGeom>
          <a:gradFill flip="none" rotWithShape="1">
            <a:gsLst>
              <a:gs pos="20000">
                <a:srgbClr val="FFFF00">
                  <a:alpha val="60000"/>
                </a:srgbClr>
              </a:gs>
              <a:gs pos="100000">
                <a:schemeClr val="bg1">
                  <a:alpha val="3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para a direita 26"/>
          <p:cNvSpPr/>
          <p:nvPr/>
        </p:nvSpPr>
        <p:spPr>
          <a:xfrm>
            <a:off x="1298745" y="4439669"/>
            <a:ext cx="7279943" cy="292104"/>
          </a:xfrm>
          <a:prstGeom prst="rightArrow">
            <a:avLst/>
          </a:prstGeom>
          <a:gradFill flip="none" rotWithShape="1">
            <a:gsLst>
              <a:gs pos="20000">
                <a:srgbClr val="FFFF00">
                  <a:alpha val="60000"/>
                </a:srgbClr>
              </a:gs>
              <a:gs pos="100000">
                <a:schemeClr val="bg1">
                  <a:alpha val="3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Seta para a direita 30"/>
          <p:cNvSpPr/>
          <p:nvPr/>
        </p:nvSpPr>
        <p:spPr>
          <a:xfrm>
            <a:off x="1298745" y="4768286"/>
            <a:ext cx="7279943" cy="292104"/>
          </a:xfrm>
          <a:prstGeom prst="rightArrow">
            <a:avLst/>
          </a:prstGeom>
          <a:gradFill flip="none" rotWithShape="1">
            <a:gsLst>
              <a:gs pos="20000">
                <a:srgbClr val="FFFF00">
                  <a:alpha val="60000"/>
                </a:srgbClr>
              </a:gs>
              <a:gs pos="100000">
                <a:schemeClr val="bg1">
                  <a:alpha val="3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Seta para a direita 33"/>
          <p:cNvSpPr/>
          <p:nvPr/>
        </p:nvSpPr>
        <p:spPr>
          <a:xfrm>
            <a:off x="1298745" y="5096903"/>
            <a:ext cx="7279943" cy="292104"/>
          </a:xfrm>
          <a:prstGeom prst="rightArrow">
            <a:avLst/>
          </a:prstGeom>
          <a:gradFill flip="none" rotWithShape="1">
            <a:gsLst>
              <a:gs pos="20000">
                <a:srgbClr val="FFFF00">
                  <a:alpha val="60000"/>
                </a:srgbClr>
              </a:gs>
              <a:gs pos="100000">
                <a:schemeClr val="bg1">
                  <a:alpha val="3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Seta para a direita 36"/>
          <p:cNvSpPr/>
          <p:nvPr/>
        </p:nvSpPr>
        <p:spPr>
          <a:xfrm>
            <a:off x="1298745" y="5425520"/>
            <a:ext cx="7279943" cy="292104"/>
          </a:xfrm>
          <a:prstGeom prst="rightArrow">
            <a:avLst/>
          </a:prstGeom>
          <a:gradFill flip="none" rotWithShape="1">
            <a:gsLst>
              <a:gs pos="20000">
                <a:srgbClr val="FFFF00">
                  <a:alpha val="60000"/>
                </a:srgbClr>
              </a:gs>
              <a:gs pos="100000">
                <a:schemeClr val="bg1">
                  <a:alpha val="3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Seta para a direita 45"/>
          <p:cNvSpPr/>
          <p:nvPr/>
        </p:nvSpPr>
        <p:spPr>
          <a:xfrm>
            <a:off x="1298745" y="5754137"/>
            <a:ext cx="7279943" cy="292104"/>
          </a:xfrm>
          <a:prstGeom prst="rightArrow">
            <a:avLst/>
          </a:prstGeom>
          <a:gradFill flip="none" rotWithShape="1">
            <a:gsLst>
              <a:gs pos="20000">
                <a:srgbClr val="FFFF00">
                  <a:alpha val="60000"/>
                </a:srgbClr>
              </a:gs>
              <a:gs pos="100000">
                <a:schemeClr val="bg1">
                  <a:alpha val="3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7" name="Seta para a direita 46"/>
          <p:cNvSpPr/>
          <p:nvPr/>
        </p:nvSpPr>
        <p:spPr>
          <a:xfrm>
            <a:off x="1298745" y="6082754"/>
            <a:ext cx="7279943" cy="292104"/>
          </a:xfrm>
          <a:prstGeom prst="rightArrow">
            <a:avLst/>
          </a:prstGeom>
          <a:gradFill flip="none" rotWithShape="1">
            <a:gsLst>
              <a:gs pos="20000">
                <a:srgbClr val="FFFF00">
                  <a:alpha val="60000"/>
                </a:srgbClr>
              </a:gs>
              <a:gs pos="100000">
                <a:schemeClr val="bg1">
                  <a:alpha val="3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 rot="16200000">
            <a:off x="297537" y="4801506"/>
            <a:ext cx="2780440" cy="523220"/>
          </a:xfrm>
          <a:prstGeom prst="rect">
            <a:avLst/>
          </a:prstGeom>
          <a:solidFill>
            <a:schemeClr val="bg1"/>
          </a:solidFill>
          <a:ln>
            <a:solidFill>
              <a:srgbClr val="E2AC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latin typeface="+mn-lt"/>
              </a:rPr>
              <a:t>Planejamento da Arrecadação e Monitoramento</a:t>
            </a:r>
            <a:endParaRPr lang="pt-BR" sz="1400" b="1" dirty="0">
              <a:latin typeface="+mn-lt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245522" y="1980129"/>
            <a:ext cx="87051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600" dirty="0" smtClean="0">
                <a:latin typeface="+mn-lt"/>
              </a:rPr>
              <a:t>A estrutura matricial elaborada </a:t>
            </a:r>
            <a:r>
              <a:rPr lang="pt-BR" sz="1600" dirty="0" smtClean="0"/>
              <a:t>foi</a:t>
            </a:r>
            <a:r>
              <a:rPr lang="pt-BR" sz="1600" dirty="0" smtClean="0">
                <a:latin typeface="+mn-lt"/>
              </a:rPr>
              <a:t> composta por </a:t>
            </a:r>
            <a:r>
              <a:rPr lang="pt-BR" sz="1600" b="1" dirty="0" smtClean="0">
                <a:latin typeface="+mn-lt"/>
              </a:rPr>
              <a:t>12 setores econômicos agrupando 65 subsetores, 2666 </a:t>
            </a:r>
            <a:r>
              <a:rPr lang="pt-BR" sz="1600" b="1" dirty="0" err="1" smtClean="0">
                <a:latin typeface="+mn-lt"/>
              </a:rPr>
              <a:t>CNAEs</a:t>
            </a:r>
            <a:r>
              <a:rPr lang="pt-BR" sz="1600" b="1" dirty="0" smtClean="0">
                <a:latin typeface="+mn-lt"/>
              </a:rPr>
              <a:t> e 30 mil contribuintes</a:t>
            </a:r>
            <a:r>
              <a:rPr lang="pt-BR" sz="1600" dirty="0" smtClean="0">
                <a:latin typeface="+mn-lt"/>
              </a:rPr>
              <a:t>. Toda a arrecadação de ICMS está sob esta estrutura.</a:t>
            </a:r>
            <a:endParaRPr lang="pt-BR" sz="1400" b="1" dirty="0">
              <a:latin typeface="+mn-lt"/>
            </a:endParaRP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Monitoramento dos Setores Econômicos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16534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31" grpId="0" animBg="1"/>
      <p:bldP spid="34" grpId="0" animBg="1"/>
      <p:bldP spid="37" grpId="0" animBg="1"/>
      <p:bldP spid="46" grpId="0" animBg="1"/>
      <p:bldP spid="47" grpId="0" animBg="1"/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66580" y="830183"/>
            <a:ext cx="37326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dirty="0" err="1" smtClean="0"/>
              <a:t>Utilização</a:t>
            </a:r>
            <a:r>
              <a:rPr lang="en-CA" dirty="0" smtClean="0"/>
              <a:t> das </a:t>
            </a:r>
            <a:r>
              <a:rPr lang="en-CA" dirty="0" err="1" smtClean="0"/>
              <a:t>Ferramentas</a:t>
            </a:r>
            <a:r>
              <a:rPr lang="en-CA" dirty="0" smtClean="0"/>
              <a:t> </a:t>
            </a:r>
            <a:r>
              <a:rPr lang="en-CA" dirty="0" err="1" smtClean="0"/>
              <a:t>Gerenciais</a:t>
            </a:r>
            <a:endParaRPr lang="pt-BR" dirty="0"/>
          </a:p>
        </p:txBody>
      </p:sp>
      <p:sp>
        <p:nvSpPr>
          <p:cNvPr id="53" name="Título 1"/>
          <p:cNvSpPr txBox="1">
            <a:spLocks/>
          </p:cNvSpPr>
          <p:nvPr/>
        </p:nvSpPr>
        <p:spPr>
          <a:xfrm>
            <a:off x="247650" y="246063"/>
            <a:ext cx="8439150" cy="95408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5392"/>
                </a:solidFill>
                <a:latin typeface="+mj-lt"/>
                <a:ea typeface="MS PGothic" pitchFamily="34" charset="-128"/>
                <a:cs typeface="ＭＳ Ｐゴシック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392"/>
                </a:solidFill>
                <a:latin typeface="Calibri" charset="0"/>
                <a:ea typeface="MS PGothic" pitchFamily="34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pt-BR" dirty="0" smtClean="0"/>
              <a:t>Acompanhamento de Resultados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250824" y="1170296"/>
            <a:ext cx="8569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600" dirty="0" smtClean="0">
                <a:latin typeface="+mn-lt"/>
              </a:rPr>
              <a:t>O Menu de Gestão desenvolvido na Sefaz contempla toda a receita tributária acompanhada na SEFAZ, além dos módulos , matrizes de arrecadação, calendário gerencial e modelo dos relatórios de análise.</a:t>
            </a:r>
            <a:endParaRPr lang="pt-BR" sz="1400" dirty="0">
              <a:latin typeface="+mn-lt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92896"/>
            <a:ext cx="640871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ixaDeTexto 14"/>
          <p:cNvSpPr txBox="1"/>
          <p:nvPr/>
        </p:nvSpPr>
        <p:spPr>
          <a:xfrm>
            <a:off x="2483768" y="5733256"/>
            <a:ext cx="3090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ICMS: Setores e Áreas executoras</a:t>
            </a:r>
            <a:endParaRPr kumimoji="0" lang="pt-BR" sz="14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05735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 - sefaz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2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38916374</IDBDocs_x0020_Number>
    <TaxCatchAll xmlns="cdc7663a-08f0-4737-9e8c-148ce897a09c"/>
    <Phase xmlns="cdc7663a-08f0-4737-9e8c-148ce897a09c" xsi:nil="true"/>
    <SISCOR_x0020_Number xmlns="cdc7663a-08f0-4737-9e8c-148ce897a09c" xsi:nil="true"/>
    <Division_x0020_or_x0020_Unit xmlns="cdc7663a-08f0-4737-9e8c-148ce897a09c">INE/TSP</Division_x0020_or_x0020_Unit>
    <Approval_x0020_Number xmlns="cdc7663a-08f0-4737-9e8c-148ce897a09c">3061/OC-BR</Approval_x0020_Number>
    <Document_x0020_Author xmlns="cdc7663a-08f0-4737-9e8c-148ce897a09c">Lenci Pousada, Vera Lucia</Document_x0020_Author>
    <Fiscal_x0020_Year_x0020_IDB xmlns="cdc7663a-08f0-4737-9e8c-148ce897a09c">2014</Fiscal_x0020_Year_x0020_IDB>
    <Other_x0020_Author xmlns="cdc7663a-08f0-4737-9e8c-148ce897a09c" xsi:nil="true"/>
    <Project_x0020_Number xmlns="cdc7663a-08f0-4737-9e8c-148ce897a09c">BR-L1374</Project_x0020_Number>
    <Package_x0020_Code xmlns="cdc7663a-08f0-4737-9e8c-148ce897a09c" xsi:nil="true"/>
    <Key_x0020_Document xmlns="cdc7663a-08f0-4737-9e8c-148ce897a09c">false</Key_x0020_Document>
    <Migration_x0020_Info xmlns="cdc7663a-08f0-4737-9e8c-148ce897a09c">MS POWERPOINTLPLoan ProposalCGCommittee of the Whole0Aug  8 2014 12&amp;#58;00AMNSouth AmericaPO-BR-L1374-Disb1087602712</Migration_x0020_Info>
    <Operation_x0020_Type xmlns="cdc7663a-08f0-4737-9e8c-148ce897a09c" xsi:nil="true"/>
    <Record_x0020_Number xmlns="cdc7663a-08f0-4737-9e8c-148ce897a09c">R0002799428</Record_x0020_Number>
    <Document_x0020_Language_x0020_IDB xmlns="cdc7663a-08f0-4737-9e8c-148ce897a09c">Portuguese</Document_x0020_Language_x0020_IDB>
    <Identifier xmlns="cdc7663a-08f0-4737-9e8c-148ce897a09c">Caterina Vecco x.2460 TECFILE</Identifier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/>
    </ic46d7e087fd4a108fb86518ca413cc6>
    <e46fe2894295491da65140ffd2369f49 xmlns="cdc7663a-08f0-4737-9e8c-148ce897a09c">
      <Terms xmlns="http://schemas.microsoft.com/office/infopath/2007/PartnerControls"/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_dlc_DocId xmlns="cdc7663a-08f0-4737-9e8c-148ce897a09c">EZSHARE-1185062258-242</_dlc_DocId>
    <From_x003a_ xmlns="cdc7663a-08f0-4737-9e8c-148ce897a09c" xsi:nil="true"/>
    <To_x003a_ xmlns="cdc7663a-08f0-4737-9e8c-148ce897a09c" xsi:nil="true"/>
    <_dlc_DocIdUrl xmlns="cdc7663a-08f0-4737-9e8c-148ce897a09c">
      <Url>https://idbg.sharepoint.com/teams/EZ-BR-LON/BR-L1374/_layouts/15/DocIdRedir.aspx?ID=EZSHARE-1185062258-242</Url>
      <Description>EZSHARE-1185062258-242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A5F52CA6511E8F4FBD2B9D10187177C8" ma:contentTypeVersion="839" ma:contentTypeDescription="The base project type from which other project content types inherit their information." ma:contentTypeScope="" ma:versionID="c4bc32f3b18da9f82b882230035da7a5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f7e235ab9b5fa7c807f9bd565e74bd22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  <xsd:element name="Record_x0020_Number" ma:index="45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46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A5F52CA6511E8F4FBD2B9D10187177C8" ma:contentTypeVersion="1088" ma:contentTypeDescription="The base project type from which other project content types inherit their information." ma:contentTypeScope="" ma:versionID="b08cce5610381eca76692131dc33c92c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f7e235ab9b5fa7c807f9bd565e74bd22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  <xsd:element name="Record_x0020_Number" ma:index="45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46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8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A5F52CA6511E8F4FBD2B9D10187177C8" ma:contentTypeVersion="3519" ma:contentTypeDescription="The base project type from which other project content types inherit their information." ma:contentTypeScope="" ma:versionID="f18288db888d5433f3940aac41193759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debd62a969ab0658bee3269b05fb97a4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  <xsd:element name="Record_x0020_Number" ma:index="45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46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9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Props1.xml><?xml version="1.0" encoding="utf-8"?>
<ds:datastoreItem xmlns:ds="http://schemas.openxmlformats.org/officeDocument/2006/customXml" ds:itemID="{3F4C0CEE-C6F3-4C89-B0B7-5382AADA3310}"/>
</file>

<file path=customXml/itemProps2.xml><?xml version="1.0" encoding="utf-8"?>
<ds:datastoreItem xmlns:ds="http://schemas.openxmlformats.org/officeDocument/2006/customXml" ds:itemID="{EA1B33D1-C2A6-4103-AA12-9EF226EF2F89}"/>
</file>

<file path=customXml/itemProps3.xml><?xml version="1.0" encoding="utf-8"?>
<ds:datastoreItem xmlns:ds="http://schemas.openxmlformats.org/officeDocument/2006/customXml" ds:itemID="{5E8E97D8-911C-41A6-A6D1-3A04ECD7D6DB}"/>
</file>

<file path=customXml/itemProps4.xml><?xml version="1.0" encoding="utf-8"?>
<ds:datastoreItem xmlns:ds="http://schemas.openxmlformats.org/officeDocument/2006/customXml" ds:itemID="{6ED63332-E729-4412-AEFD-E40E3A3F4D05}"/>
</file>

<file path=customXml/itemProps5.xml><?xml version="1.0" encoding="utf-8"?>
<ds:datastoreItem xmlns:ds="http://schemas.openxmlformats.org/officeDocument/2006/customXml" ds:itemID="{7D4E326E-8C96-4377-A734-5E2CC560B3E4}"/>
</file>

<file path=customXml/itemProps6.xml><?xml version="1.0" encoding="utf-8"?>
<ds:datastoreItem xmlns:ds="http://schemas.openxmlformats.org/officeDocument/2006/customXml" ds:itemID="{FAD012F1-24B6-4131-AFA1-846E82CCC505}"/>
</file>

<file path=customXml/itemProps7.xml><?xml version="1.0" encoding="utf-8"?>
<ds:datastoreItem xmlns:ds="http://schemas.openxmlformats.org/officeDocument/2006/customXml" ds:itemID="{88D4C458-C9B4-4EA3-AFD5-1F619B5E3EE8}"/>
</file>

<file path=customXml/itemProps8.xml><?xml version="1.0" encoding="utf-8"?>
<ds:datastoreItem xmlns:ds="http://schemas.openxmlformats.org/officeDocument/2006/customXml" ds:itemID="{F31DC097-E2B1-445E-85F4-53AB66516A9B}"/>
</file>

<file path=customXml/itemProps9.xml><?xml version="1.0" encoding="utf-8"?>
<ds:datastoreItem xmlns:ds="http://schemas.openxmlformats.org/officeDocument/2006/customXml" ds:itemID="{8F14092B-01AB-4657-BC0E-11AF0A1180C3}"/>
</file>

<file path=docProps/app.xml><?xml version="1.0" encoding="utf-8"?>
<Properties xmlns="http://schemas.openxmlformats.org/officeDocument/2006/extended-properties" xmlns:vt="http://schemas.openxmlformats.org/officeDocument/2006/docPropsVTypes">
  <Template>Tema1 - sefaz</Template>
  <TotalTime>618</TotalTime>
  <Words>1025</Words>
  <Application>Microsoft Office PowerPoint</Application>
  <PresentationFormat>On-screen Show (4:3)</PresentationFormat>
  <Paragraphs>148</Paragraphs>
  <Slides>16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Tema1 - sefaz</vt:lpstr>
      <vt:lpstr>1_Personalizar design</vt:lpstr>
      <vt:lpstr>2_Personalizar design</vt:lpstr>
      <vt:lpstr>3_Personalizar design</vt:lpstr>
      <vt:lpstr>4_Personalizar design</vt:lpstr>
      <vt:lpstr>Gestão por Resultados e Gerenciamento  Matricial de Receita  </vt:lpstr>
      <vt:lpstr>Secretaria de Estado da Fazenda</vt:lpstr>
      <vt:lpstr>PowerPoint Presentation</vt:lpstr>
      <vt:lpstr>Secretaria de Estado da Fazenda</vt:lpstr>
      <vt:lpstr>Gerenciamento Matricial de Receita - GMR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Secretaria de Estado da Fazenda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EE_28 - Componente 2_1_ Condiciones Especiales - Cláusula 2_04 (b)(A)(v) _ 2do Desembolso_</dc:title>
  <dc:creator>Consultor</dc:creator>
  <cp:lastModifiedBy>Inter-American Development Bank</cp:lastModifiedBy>
  <cp:revision>153</cp:revision>
  <dcterms:created xsi:type="dcterms:W3CDTF">2012-03-12T17:19:20Z</dcterms:created>
  <dcterms:modified xsi:type="dcterms:W3CDTF">2014-07-10T15:38:59Z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0x010100ACF722E9F6B0B149B0CD8BE2560A667200A5F52CA6511E8F4FBD2B9D10187177C8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12;#Disbursement Transaction|7bf7bbf5-7014-4f19-9dc0-87c94a0156d8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12;#Disbursement Transaction|7bf7bbf5-7014-4f19-9dc0-87c94a0156d8</vt:lpwstr>
  </property>
  <property fmtid="{D5CDD505-2E9C-101B-9397-08002B2CF9AE}" pid="11" name="To:">
    <vt:lpwstr/>
  </property>
  <property fmtid="{D5CDD505-2E9C-101B-9397-08002B2CF9AE}" pid="12" name="From:">
    <vt:lpwstr/>
  </property>
  <property fmtid="{D5CDD505-2E9C-101B-9397-08002B2CF9AE}" pid="13" name="Sector IDB">
    <vt:lpwstr/>
  </property>
  <property fmtid="{D5CDD505-2E9C-101B-9397-08002B2CF9AE}" pid="14" name="Function Operations IDB">
    <vt:lpwstr/>
  </property>
  <property fmtid="{D5CDD505-2E9C-101B-9397-08002B2CF9AE}" pid="15" name="Sub-Sector">
    <vt:lpwstr/>
  </property>
  <property fmtid="{D5CDD505-2E9C-101B-9397-08002B2CF9AE}" pid="16" name="Order">
    <vt:r8>24200</vt:r8>
  </property>
  <property fmtid="{D5CDD505-2E9C-101B-9397-08002B2CF9AE}" pid="18" name="Disclosure Activity">
    <vt:lpwstr>Loan Proposal</vt:lpwstr>
  </property>
  <property fmtid="{D5CDD505-2E9C-101B-9397-08002B2CF9AE}" pid="22" name="Webtopic">
    <vt:lpwstr>Transportation</vt:lpwstr>
  </property>
  <property fmtid="{D5CDD505-2E9C-101B-9397-08002B2CF9AE}" pid="24" name="Disclosed">
    <vt:bool>true</vt:bool>
  </property>
  <property fmtid="{D5CDD505-2E9C-101B-9397-08002B2CF9AE}" pid="28" name="_dlc_DocIdItemGuid">
    <vt:lpwstr>14a06a42-a305-4171-9199-e409565820cb</vt:lpwstr>
  </property>
</Properties>
</file>