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0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9"/>
  </p:notesMasterIdLst>
  <p:handoutMasterIdLst>
    <p:handoutMasterId r:id="rId50"/>
  </p:handoutMasterIdLst>
  <p:sldIdLst>
    <p:sldId id="262" r:id="rId2"/>
    <p:sldId id="435" r:id="rId3"/>
    <p:sldId id="480" r:id="rId4"/>
    <p:sldId id="481" r:id="rId5"/>
    <p:sldId id="478" r:id="rId6"/>
    <p:sldId id="477" r:id="rId7"/>
    <p:sldId id="476" r:id="rId8"/>
    <p:sldId id="496" r:id="rId9"/>
    <p:sldId id="517" r:id="rId10"/>
    <p:sldId id="487" r:id="rId11"/>
    <p:sldId id="483" r:id="rId12"/>
    <p:sldId id="497" r:id="rId13"/>
    <p:sldId id="486" r:id="rId14"/>
    <p:sldId id="515" r:id="rId15"/>
    <p:sldId id="489" r:id="rId16"/>
    <p:sldId id="491" r:id="rId17"/>
    <p:sldId id="488" r:id="rId18"/>
    <p:sldId id="490" r:id="rId19"/>
    <p:sldId id="498" r:id="rId20"/>
    <p:sldId id="485" r:id="rId21"/>
    <p:sldId id="484" r:id="rId22"/>
    <p:sldId id="482" r:id="rId23"/>
    <p:sldId id="499" r:id="rId24"/>
    <p:sldId id="493" r:id="rId25"/>
    <p:sldId id="492" r:id="rId26"/>
    <p:sldId id="495" r:id="rId27"/>
    <p:sldId id="494" r:id="rId28"/>
    <p:sldId id="505" r:id="rId29"/>
    <p:sldId id="502" r:id="rId30"/>
    <p:sldId id="508" r:id="rId31"/>
    <p:sldId id="501" r:id="rId32"/>
    <p:sldId id="507" r:id="rId33"/>
    <p:sldId id="506" r:id="rId34"/>
    <p:sldId id="504" r:id="rId35"/>
    <p:sldId id="503" r:id="rId36"/>
    <p:sldId id="512" r:id="rId37"/>
    <p:sldId id="510" r:id="rId38"/>
    <p:sldId id="511" r:id="rId39"/>
    <p:sldId id="516" r:id="rId40"/>
    <p:sldId id="518" r:id="rId41"/>
    <p:sldId id="520" r:id="rId42"/>
    <p:sldId id="519" r:id="rId43"/>
    <p:sldId id="521" r:id="rId44"/>
    <p:sldId id="514" r:id="rId45"/>
    <p:sldId id="513" r:id="rId46"/>
    <p:sldId id="509" r:id="rId47"/>
    <p:sldId id="401" r:id="rId48"/>
  </p:sldIdLst>
  <p:sldSz cx="9144000" cy="6858000" type="screen4x3"/>
  <p:notesSz cx="6797675" cy="9928225"/>
  <p:defaultTextStyle>
    <a:defPPr>
      <a:defRPr lang="es-P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FFFFCC"/>
    <a:srgbClr val="CC3300"/>
    <a:srgbClr val="FFFF66"/>
    <a:srgbClr val="336600"/>
    <a:srgbClr val="C1FFDC"/>
    <a:srgbClr val="C5F9CC"/>
    <a:srgbClr val="33CCCC"/>
    <a:srgbClr val="8CFCEF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87959" autoAdjust="0"/>
  </p:normalViewPr>
  <p:slideViewPr>
    <p:cSldViewPr>
      <p:cViewPr>
        <p:scale>
          <a:sx n="66" d="100"/>
          <a:sy n="66" d="100"/>
        </p:scale>
        <p:origin x="-127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538" y="-90"/>
      </p:cViewPr>
      <p:guideLst>
        <p:guide orient="horz" pos="3125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8" Type="http://schemas.openxmlformats.org/officeDocument/2006/relationships/customXml" Target="../customXml/item4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ustomXml" Target="../customXml/item2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openxmlformats.org/officeDocument/2006/relationships/customXml" Target="../customXml/item3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60" Type="http://schemas.openxmlformats.org/officeDocument/2006/relationships/customXml" Target="../customXml/item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0334" tIns="45167" rIns="90334" bIns="45167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0334" tIns="45167" rIns="90334" bIns="45167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5300"/>
          </a:xfrm>
          <a:prstGeom prst="rect">
            <a:avLst/>
          </a:prstGeom>
        </p:spPr>
        <p:txBody>
          <a:bodyPr vert="horz" lIns="90334" tIns="45167" rIns="90334" bIns="45167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5300"/>
          </a:xfrm>
          <a:prstGeom prst="rect">
            <a:avLst/>
          </a:prstGeom>
        </p:spPr>
        <p:txBody>
          <a:bodyPr vert="horz" lIns="90334" tIns="45167" rIns="90334" bIns="45167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8D065E1-217A-4A06-B6A5-BDEF5ED304AA}" type="slidenum">
              <a:rPr lang="es-PE"/>
              <a:pPr>
                <a:defRPr/>
              </a:pPr>
              <a:t>‹#›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59980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84" tIns="46893" rIns="93784" bIns="46893" numCol="1" anchor="t" anchorCtr="0" compatLnSpc="1">
            <a:prstTxWarp prst="textNoShape">
              <a:avLst/>
            </a:prstTxWarp>
          </a:bodyPr>
          <a:lstStyle>
            <a:lvl1pPr defTabSz="937838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84" tIns="46893" rIns="93784" bIns="46893" numCol="1" anchor="t" anchorCtr="0" compatLnSpc="1">
            <a:prstTxWarp prst="textNoShape">
              <a:avLst/>
            </a:prstTxWarp>
          </a:bodyPr>
          <a:lstStyle>
            <a:lvl1pPr algn="r" defTabSz="937838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87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84" tIns="46893" rIns="93784" bIns="468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PE" noProof="0" smtClean="0"/>
              <a:t>Haga clic para modificar el estilo de texto del patrón</a:t>
            </a:r>
          </a:p>
          <a:p>
            <a:pPr lvl="1"/>
            <a:r>
              <a:rPr lang="es-PE" noProof="0" smtClean="0"/>
              <a:t>Segundo nivel</a:t>
            </a:r>
          </a:p>
          <a:p>
            <a:pPr lvl="2"/>
            <a:r>
              <a:rPr lang="es-PE" noProof="0" smtClean="0"/>
              <a:t>Tercer nivel</a:t>
            </a:r>
          </a:p>
          <a:p>
            <a:pPr lvl="3"/>
            <a:r>
              <a:rPr lang="es-PE" noProof="0" smtClean="0"/>
              <a:t>Cuarto nivel</a:t>
            </a:r>
          </a:p>
          <a:p>
            <a:pPr lvl="4"/>
            <a:r>
              <a:rPr lang="es-PE" noProof="0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84" tIns="46893" rIns="93784" bIns="46893" numCol="1" anchor="b" anchorCtr="0" compatLnSpc="1">
            <a:prstTxWarp prst="textNoShape">
              <a:avLst/>
            </a:prstTxWarp>
          </a:bodyPr>
          <a:lstStyle>
            <a:lvl1pPr defTabSz="937838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84" tIns="46893" rIns="93784" bIns="46893" numCol="1" anchor="b" anchorCtr="0" compatLnSpc="1">
            <a:prstTxWarp prst="textNoShape">
              <a:avLst/>
            </a:prstTxWarp>
          </a:bodyPr>
          <a:lstStyle>
            <a:lvl1pPr algn="r" defTabSz="937838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E9E6E4E-6862-451B-A2B1-00B778671166}" type="slidenum">
              <a:rPr lang="es-PE"/>
              <a:pPr>
                <a:defRPr/>
              </a:pPr>
              <a:t>‹#›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954608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fld id="{C3E42DBF-788C-4039-A430-BD0ABE3A705A}" type="slidenum">
              <a:rPr lang="es-PE" sz="1200" smtClean="0">
                <a:latin typeface="Arial" charset="0"/>
              </a:rPr>
              <a:pPr eaLnBrk="1" hangingPunct="1"/>
              <a:t>1</a:t>
            </a:fld>
            <a:endParaRPr lang="es-PE" sz="1200" smtClean="0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10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386924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11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8637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12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78216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14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80526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15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302594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16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722946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17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0796947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18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76907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19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20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955662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21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2778896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22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608606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24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780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25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0537040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26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8144441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27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199008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28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29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78833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fld id="{6F675E33-D18D-4CB3-B1C2-58EB67743EEE}" type="slidenum">
              <a:rPr lang="es-PE" sz="1200" smtClean="0">
                <a:latin typeface="Arial" charset="0"/>
              </a:rPr>
              <a:pPr eaLnBrk="1" hangingPunct="1"/>
              <a:t>3</a:t>
            </a:fld>
            <a:endParaRPr lang="es-PE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30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346519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31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821315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32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543910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34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8943331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35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5780520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36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37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1474807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38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1704858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39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485465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fld id="{6F675E33-D18D-4CB3-B1C2-58EB67743EEE}" type="slidenum">
              <a:rPr lang="es-PE" sz="1200" smtClean="0">
                <a:latin typeface="Arial" charset="0"/>
              </a:rPr>
              <a:pPr eaLnBrk="1" hangingPunct="1"/>
              <a:t>4</a:t>
            </a:fld>
            <a:endParaRPr lang="es-PE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40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931429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41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749503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42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709612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817480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44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931429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45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40925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46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74578057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defTabSz="936625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fld id="{1AB95C83-35C0-4C7C-814E-9FC473B3834A}" type="slidenum">
              <a:rPr lang="es-PE" sz="1200" smtClean="0">
                <a:latin typeface="Arial" charset="0"/>
              </a:rPr>
              <a:pPr eaLnBrk="1" hangingPunct="1"/>
              <a:t>47</a:t>
            </a:fld>
            <a:endParaRPr lang="es-PE" sz="12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5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943392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6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94728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7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44601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8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01038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E6E4E-6862-451B-A2B1-00B778671166}" type="slidenum">
              <a:rPr lang="es-PE" smtClean="0"/>
              <a:pPr>
                <a:defRPr/>
              </a:pPr>
              <a:t>9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63542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295900"/>
            <a:ext cx="2859087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PE"/>
              <a:t>Haga clic para cambiar el estilo de título	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100"/>
            </a:lvl1pPr>
          </a:lstStyle>
          <a:p>
            <a:r>
              <a:rPr lang="es-PE"/>
              <a:t>Haga clic para modificar el estilo de subtítulo del patrón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Verdana" pitchFamily="34" charset="0"/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Verdana" pitchFamily="34" charset="0"/>
                <a:cs typeface="Arial" charset="0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34" charset="0"/>
                <a:cs typeface="Arial" charset="0"/>
              </a:defRPr>
            </a:lvl1pPr>
          </a:lstStyle>
          <a:p>
            <a:pPr>
              <a:defRPr/>
            </a:pPr>
            <a:fld id="{9231F8AC-7E08-413D-BEBB-9FCBB2B9035F}" type="slidenum">
              <a:rPr lang="es-PE"/>
              <a:pPr>
                <a:defRPr/>
              </a:pPr>
              <a:t>‹#›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539907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4426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9324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9324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13238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566738" y="1524000"/>
            <a:ext cx="8001000" cy="4713288"/>
          </a:xfrm>
        </p:spPr>
        <p:txBody>
          <a:bodyPr/>
          <a:lstStyle/>
          <a:p>
            <a:pPr lvl="0"/>
            <a:endParaRPr lang="es-PE" noProof="0" dirty="0" smtClean="0"/>
          </a:p>
        </p:txBody>
      </p:sp>
    </p:spTree>
    <p:extLst>
      <p:ext uri="{BB962C8B-B14F-4D97-AF65-F5344CB8AC3E}">
        <p14:creationId xmlns:p14="http://schemas.microsoft.com/office/powerpoint/2010/main" val="208030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 typeface="Courier New" pitchFamily="49" charset="0"/>
              <a:buChar char="o"/>
              <a:defRPr/>
            </a:lvl1pPr>
            <a:lvl2pPr marL="908050" indent="-436563">
              <a:buFont typeface="Wingdings" pitchFamily="2" charset="2"/>
              <a:buChar char="Ø"/>
              <a:defRPr/>
            </a:lvl2pPr>
            <a:lvl3pPr>
              <a:buFont typeface="Book Antiqua" pitchFamily="18" charset="0"/>
              <a:buChar char="▪"/>
              <a:defRPr/>
            </a:lvl3pPr>
            <a:lvl4pPr>
              <a:buFont typeface="Marlett" pitchFamily="2" charset="2"/>
              <a:buChar char="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15685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5201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66738" y="1524000"/>
            <a:ext cx="392430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524000"/>
            <a:ext cx="392430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9422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4278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576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7061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22783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PE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34008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rgbClr val="F8F8F8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09600" y="6380163"/>
            <a:ext cx="2378075" cy="431800"/>
          </a:xfrm>
          <a:prstGeom prst="rect">
            <a:avLst/>
          </a:prstGeom>
          <a:solidFill>
            <a:schemeClr val="bg1"/>
          </a:solidFill>
          <a:ln w="9525">
            <a:solidFill>
              <a:srgbClr val="33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PE" smtClean="0"/>
              <a:t>Haga clic para cambiar el estilo de título	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524000"/>
            <a:ext cx="80010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PE" smtClean="0"/>
              <a:t>Haga clic para modificar el estilo de texto del patrón</a:t>
            </a:r>
          </a:p>
          <a:p>
            <a:pPr lvl="1"/>
            <a:r>
              <a:rPr lang="es-PE" smtClean="0"/>
              <a:t>Segundo nivel</a:t>
            </a:r>
          </a:p>
          <a:p>
            <a:pPr lvl="2"/>
            <a:r>
              <a:rPr lang="es-PE" smtClean="0"/>
              <a:t>Tercer nivel</a:t>
            </a:r>
          </a:p>
          <a:p>
            <a:pPr lvl="3"/>
            <a:r>
              <a:rPr lang="es-PE" smtClean="0"/>
              <a:t>Cuarto nivel</a:t>
            </a:r>
          </a:p>
        </p:txBody>
      </p:sp>
      <p:sp>
        <p:nvSpPr>
          <p:cNvPr id="1029" name="AutoShape 6"/>
          <p:cNvSpPr>
            <a:spLocks noChangeArrowheads="1"/>
          </p:cNvSpPr>
          <p:nvPr/>
        </p:nvSpPr>
        <p:spPr bwMode="auto">
          <a:xfrm>
            <a:off x="609600" y="1295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6600"/>
          </a:solidFill>
          <a:ln w="9525">
            <a:solidFill>
              <a:srgbClr val="336600"/>
            </a:solidFill>
            <a:round/>
            <a:headEnd/>
            <a:tailEnd/>
          </a:ln>
        </p:spPr>
        <p:txBody>
          <a:bodyPr/>
          <a:lstStyle/>
          <a:p>
            <a:endParaRPr lang="es-PE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 flipV="1">
            <a:off x="609600" y="6329363"/>
            <a:ext cx="7924800" cy="0"/>
          </a:xfrm>
          <a:prstGeom prst="line">
            <a:avLst/>
          </a:prstGeom>
          <a:noFill/>
          <a:ln w="3175">
            <a:solidFill>
              <a:srgbClr val="33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4" b="10876"/>
          <a:stretch>
            <a:fillRect/>
          </a:stretch>
        </p:blipFill>
        <p:spPr bwMode="auto">
          <a:xfrm>
            <a:off x="895350" y="6394450"/>
            <a:ext cx="1806575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ook Antiqua" pitchFamily="18" charset="0"/>
        </a:defRPr>
      </a:lvl9pPr>
    </p:titleStyle>
    <p:bodyStyle>
      <a:lvl1pPr marL="469900" indent="-469900" algn="just" rtl="0" eaLnBrk="0" fontAlgn="base" hangingPunct="0">
        <a:spcBef>
          <a:spcPct val="0"/>
        </a:spcBef>
        <a:spcAft>
          <a:spcPct val="30000"/>
        </a:spcAft>
        <a:buClr>
          <a:srgbClr val="336600"/>
        </a:buClr>
        <a:buFont typeface="Courier New" pitchFamily="49" charset="0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just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2pPr>
      <a:lvl3pPr marL="1193800" indent="-285750" algn="just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93863" indent="-387350" algn="just" rtl="0" eaLnBrk="0" fontAlgn="base" hangingPunct="0">
        <a:spcBef>
          <a:spcPct val="20000"/>
        </a:spcBef>
        <a:spcAft>
          <a:spcPct val="0"/>
        </a:spcAft>
        <a:buClr>
          <a:srgbClr val="336600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Verdana" pitchFamily="34" charset="0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Verdana" pitchFamily="34" charset="0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Verdana" pitchFamily="34" charset="0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Verdana" pitchFamily="34" charset="0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Verdan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1127" y="549275"/>
            <a:ext cx="8206680" cy="1800225"/>
          </a:xfrm>
        </p:spPr>
        <p:txBody>
          <a:bodyPr/>
          <a:lstStyle/>
          <a:p>
            <a:pPr eaLnBrk="1" hangingPunct="1"/>
            <a:r>
              <a:rPr lang="es-PE" sz="2800" dirty="0" smtClean="0"/>
              <a:t>Cambios Estructurales en el Sector Agrario Peruano:  una primera mirada al CENAGRO 2012</a:t>
            </a:r>
          </a:p>
        </p:txBody>
      </p:sp>
      <p:sp>
        <p:nvSpPr>
          <p:cNvPr id="3075" name="1 CuadroTexto"/>
          <p:cNvSpPr txBox="1">
            <a:spLocks noChangeArrowheads="1"/>
          </p:cNvSpPr>
          <p:nvPr/>
        </p:nvSpPr>
        <p:spPr bwMode="auto">
          <a:xfrm>
            <a:off x="2843808" y="3645024"/>
            <a:ext cx="565408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cs typeface="Arial" charset="0"/>
              </a:defRPr>
            </a:lvl9pPr>
          </a:lstStyle>
          <a:p>
            <a:pPr algn="r" eaLnBrk="1" hangingPunct="1"/>
            <a:r>
              <a:rPr lang="es-PE" sz="1600" dirty="0" smtClean="0"/>
              <a:t>Seminario Internacional </a:t>
            </a:r>
            <a:r>
              <a:rPr lang="es-PE" sz="1600" dirty="0"/>
              <a:t>de Política </a:t>
            </a:r>
            <a:r>
              <a:rPr lang="es-PE" sz="1600" dirty="0" smtClean="0"/>
              <a:t>Agraria</a:t>
            </a:r>
          </a:p>
          <a:p>
            <a:pPr algn="r" eaLnBrk="1" hangingPunct="1"/>
            <a:r>
              <a:rPr lang="es-PE" sz="1600" dirty="0" smtClean="0"/>
              <a:t>Lima, 7 de Mayo 2013</a:t>
            </a:r>
          </a:p>
          <a:p>
            <a:pPr algn="r" eaLnBrk="1" hangingPunct="1"/>
            <a:endParaRPr lang="es-PE" sz="1600" dirty="0"/>
          </a:p>
          <a:p>
            <a:pPr algn="r" eaLnBrk="1" hangingPunct="1"/>
            <a:r>
              <a:rPr lang="es-PE" sz="1600" dirty="0"/>
              <a:t>Javier Escobal</a:t>
            </a:r>
          </a:p>
          <a:p>
            <a:pPr algn="r" eaLnBrk="1" hangingPunct="1"/>
            <a:r>
              <a:rPr lang="es-PE" sz="1600" dirty="0" smtClean="0"/>
              <a:t>con la colaboración de</a:t>
            </a:r>
            <a:endParaRPr lang="es-PE" sz="1600" dirty="0"/>
          </a:p>
          <a:p>
            <a:pPr algn="r" eaLnBrk="1" hangingPunct="1"/>
            <a:r>
              <a:rPr lang="es-PE" sz="1600" dirty="0"/>
              <a:t>Mauricio Espinoza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Cambios en el número de Unidades agropecuarias por provincia (%)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2" t="6498" r="22860" b="7154"/>
          <a:stretch/>
        </p:blipFill>
        <p:spPr>
          <a:xfrm>
            <a:off x="459552" y="1375047"/>
            <a:ext cx="3240911" cy="4553974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" t="1096" r="423" b="71464"/>
          <a:stretch/>
        </p:blipFill>
        <p:spPr bwMode="auto">
          <a:xfrm>
            <a:off x="3655325" y="5157192"/>
            <a:ext cx="1692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4" t="5378" r="24724" b="4214"/>
          <a:stretch/>
        </p:blipFill>
        <p:spPr>
          <a:xfrm>
            <a:off x="5364088" y="1736763"/>
            <a:ext cx="2942419" cy="4001692"/>
          </a:xfrm>
          <a:prstGeom prst="rect">
            <a:avLst/>
          </a:prstGeom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t="1460" r="3097" b="63497"/>
          <a:stretch/>
        </p:blipFill>
        <p:spPr bwMode="auto">
          <a:xfrm>
            <a:off x="7998247" y="5166408"/>
            <a:ext cx="1110257" cy="11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Elipse"/>
          <p:cNvSpPr/>
          <p:nvPr/>
        </p:nvSpPr>
        <p:spPr bwMode="auto">
          <a:xfrm rot="20169418">
            <a:off x="1629557" y="3933057"/>
            <a:ext cx="504056" cy="1224136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cxnSp>
        <p:nvCxnSpPr>
          <p:cNvPr id="8" name="7 Conector recto de flecha"/>
          <p:cNvCxnSpPr/>
          <p:nvPr/>
        </p:nvCxnSpPr>
        <p:spPr bwMode="auto">
          <a:xfrm flipV="1">
            <a:off x="6444208" y="4756502"/>
            <a:ext cx="60654" cy="328682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8 CuadroTexto"/>
          <p:cNvSpPr txBox="1"/>
          <p:nvPr/>
        </p:nvSpPr>
        <p:spPr>
          <a:xfrm>
            <a:off x="3347864" y="1521319"/>
            <a:ext cx="2736304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PE" sz="1600" dirty="0" smtClean="0"/>
              <a:t>¿Fraccionamiento? / ¿Expansión de la frontera?</a:t>
            </a:r>
            <a:endParaRPr lang="es-PE" sz="1600" dirty="0"/>
          </a:p>
        </p:txBody>
      </p:sp>
      <p:sp>
        <p:nvSpPr>
          <p:cNvPr id="7" name="6 Elipse"/>
          <p:cNvSpPr/>
          <p:nvPr/>
        </p:nvSpPr>
        <p:spPr bwMode="auto">
          <a:xfrm rot="20848779">
            <a:off x="899592" y="2060848"/>
            <a:ext cx="864096" cy="1591186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827185" y="5085184"/>
            <a:ext cx="1008112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E" sz="900" dirty="0" smtClean="0"/>
              <a:t>Concentración parcelaria</a:t>
            </a:r>
            <a:endParaRPr lang="es-PE" sz="900" dirty="0"/>
          </a:p>
        </p:txBody>
      </p:sp>
      <p:cxnSp>
        <p:nvCxnSpPr>
          <p:cNvPr id="15" name="14 Conector recto de flecha"/>
          <p:cNvCxnSpPr>
            <a:endCxn id="7" idx="0"/>
          </p:cNvCxnSpPr>
          <p:nvPr/>
        </p:nvCxnSpPr>
        <p:spPr bwMode="auto">
          <a:xfrm flipH="1">
            <a:off x="1159166" y="1521319"/>
            <a:ext cx="2188698" cy="558449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26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Heterogeneidad intra-regional: Variación en el número de unidades agropecuarias</a:t>
            </a:r>
            <a:endParaRPr lang="es-P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97" y="1594075"/>
            <a:ext cx="4330974" cy="470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4558" y="1594075"/>
            <a:ext cx="4324452" cy="4703670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4139952" y="3546594"/>
            <a:ext cx="1368152" cy="430887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PE" sz="1100" dirty="0" smtClean="0"/>
              <a:t>Algunas zonas de Puna/</a:t>
            </a:r>
            <a:r>
              <a:rPr lang="es-PE" sz="1100" dirty="0" err="1" smtClean="0"/>
              <a:t>Suni</a:t>
            </a:r>
            <a:r>
              <a:rPr lang="es-PE" sz="1100" dirty="0" smtClean="0"/>
              <a:t>: 3500+</a:t>
            </a:r>
            <a:endParaRPr lang="es-PE" sz="1100" dirty="0"/>
          </a:p>
        </p:txBody>
      </p:sp>
    </p:spTree>
    <p:extLst>
      <p:ext uri="{BB962C8B-B14F-4D97-AF65-F5344CB8AC3E}">
        <p14:creationId xmlns:p14="http://schemas.microsoft.com/office/powerpoint/2010/main" val="13654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42367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/>
              <a:t>Cambios en el perfil demográfico (género / edad /educación)</a:t>
            </a:r>
          </a:p>
        </p:txBody>
      </p:sp>
    </p:spTree>
    <p:extLst>
      <p:ext uri="{BB962C8B-B14F-4D97-AF65-F5344CB8AC3E}">
        <p14:creationId xmlns:p14="http://schemas.microsoft.com/office/powerpoint/2010/main" val="108548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Creciente feminización del Campo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4" t="4640" r="13013" b="5553"/>
          <a:stretch/>
        </p:blipFill>
        <p:spPr>
          <a:xfrm>
            <a:off x="899592" y="1456711"/>
            <a:ext cx="3456384" cy="486715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" t="1506" r="7708" b="87603"/>
          <a:stretch/>
        </p:blipFill>
        <p:spPr bwMode="auto">
          <a:xfrm>
            <a:off x="4176000" y="5443942"/>
            <a:ext cx="1300149" cy="65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3068960"/>
            <a:ext cx="2417883" cy="2880320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" t="399" r="3500" b="80007"/>
          <a:stretch/>
        </p:blipFill>
        <p:spPr bwMode="auto">
          <a:xfrm>
            <a:off x="7956376" y="4797272"/>
            <a:ext cx="972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30587"/>
              </p:ext>
            </p:extLst>
          </p:nvPr>
        </p:nvGraphicFramePr>
        <p:xfrm>
          <a:off x="4355978" y="1556792"/>
          <a:ext cx="3816422" cy="1409700"/>
        </p:xfrm>
        <a:graphic>
          <a:graphicData uri="http://schemas.openxmlformats.org/drawingml/2006/table">
            <a:tbl>
              <a:tblPr/>
              <a:tblGrid>
                <a:gridCol w="1800198"/>
                <a:gridCol w="1008112"/>
                <a:gridCol w="1008112"/>
              </a:tblGrid>
              <a:tr h="2736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Género del productor de la UA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73630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es-P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Hombres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es-PE" sz="1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Mujeres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31%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b"/>
                      <a:r>
                        <a:rPr lang="es-PE" sz="18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7 Flecha abajo"/>
          <p:cNvSpPr/>
          <p:nvPr/>
        </p:nvSpPr>
        <p:spPr bwMode="auto">
          <a:xfrm>
            <a:off x="8334376" y="2420888"/>
            <a:ext cx="108000" cy="216024"/>
          </a:xfrm>
          <a:prstGeom prst="downArrow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87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Cambios en el perfil de edades de los productores agropecuarios</a:t>
            </a:r>
            <a:endParaRPr lang="es-PE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67553"/>
              </p:ext>
            </p:extLst>
          </p:nvPr>
        </p:nvGraphicFramePr>
        <p:xfrm>
          <a:off x="755576" y="1844824"/>
          <a:ext cx="7632849" cy="3672408"/>
        </p:xfrm>
        <a:graphic>
          <a:graphicData uri="http://schemas.openxmlformats.org/drawingml/2006/table">
            <a:tbl>
              <a:tblPr/>
              <a:tblGrid>
                <a:gridCol w="1919145"/>
                <a:gridCol w="962001"/>
                <a:gridCol w="918273"/>
                <a:gridCol w="889123"/>
                <a:gridCol w="962001"/>
                <a:gridCol w="962001"/>
                <a:gridCol w="1020305"/>
              </a:tblGrid>
              <a:tr h="61206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Rangos de edad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Total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Hombres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Mujeres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61206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15-25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26-45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44%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46-65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36%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42%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Más de 65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13%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20%</a:t>
                      </a:r>
                    </a:p>
                  </a:txBody>
                  <a:tcPr marL="7620" marR="7620" marT="7620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Flecha abajo"/>
          <p:cNvSpPr/>
          <p:nvPr/>
        </p:nvSpPr>
        <p:spPr bwMode="auto">
          <a:xfrm>
            <a:off x="6228184" y="3429000"/>
            <a:ext cx="108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6" name="5 Flecha abajo"/>
          <p:cNvSpPr/>
          <p:nvPr/>
        </p:nvSpPr>
        <p:spPr bwMode="auto">
          <a:xfrm>
            <a:off x="8244408" y="3429000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7" name="6 Flecha abajo"/>
          <p:cNvSpPr/>
          <p:nvPr/>
        </p:nvSpPr>
        <p:spPr bwMode="auto">
          <a:xfrm>
            <a:off x="6241050" y="4005064"/>
            <a:ext cx="108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8" name="7 Flecha abajo"/>
          <p:cNvSpPr/>
          <p:nvPr/>
        </p:nvSpPr>
        <p:spPr bwMode="auto">
          <a:xfrm>
            <a:off x="8244408" y="4005064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9" name="8 Flecha abajo"/>
          <p:cNvSpPr/>
          <p:nvPr/>
        </p:nvSpPr>
        <p:spPr bwMode="auto">
          <a:xfrm>
            <a:off x="6228184" y="5229200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10" name="9 Flecha abajo"/>
          <p:cNvSpPr/>
          <p:nvPr/>
        </p:nvSpPr>
        <p:spPr bwMode="auto">
          <a:xfrm>
            <a:off x="8244408" y="5229200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11" name="10 Flecha abajo"/>
          <p:cNvSpPr/>
          <p:nvPr/>
        </p:nvSpPr>
        <p:spPr bwMode="auto">
          <a:xfrm>
            <a:off x="6228184" y="4615853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13" name="12 Flecha abajo"/>
          <p:cNvSpPr/>
          <p:nvPr/>
        </p:nvSpPr>
        <p:spPr bwMode="auto">
          <a:xfrm>
            <a:off x="8244408" y="4639003"/>
            <a:ext cx="108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14" name="13 Flecha abajo"/>
          <p:cNvSpPr/>
          <p:nvPr/>
        </p:nvSpPr>
        <p:spPr bwMode="auto">
          <a:xfrm>
            <a:off x="2339752" y="5229200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7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 en el Perfil de edades: mayores de 65</a:t>
            </a:r>
            <a:endParaRPr lang="es-P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" t="2673" r="1164" b="72011"/>
          <a:stretch/>
        </p:blipFill>
        <p:spPr bwMode="auto">
          <a:xfrm>
            <a:off x="4427984" y="5189470"/>
            <a:ext cx="1656000" cy="104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3" t="5506" r="20361" b="6003"/>
          <a:stretch/>
        </p:blipFill>
        <p:spPr>
          <a:xfrm>
            <a:off x="827584" y="1412776"/>
            <a:ext cx="3600400" cy="494325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7" t="5777" r="19867" b="5360"/>
          <a:stretch/>
        </p:blipFill>
        <p:spPr>
          <a:xfrm>
            <a:off x="5247899" y="1457637"/>
            <a:ext cx="2708477" cy="3703898"/>
          </a:xfrm>
          <a:prstGeom prst="rect">
            <a:avLst/>
          </a:prstGeom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" t="2052" r="1508" b="69973"/>
          <a:stretch/>
        </p:blipFill>
        <p:spPr bwMode="auto">
          <a:xfrm>
            <a:off x="7780972" y="4237765"/>
            <a:ext cx="1111339" cy="106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2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Cambio en el Perfil de edades: </a:t>
            </a:r>
            <a:r>
              <a:rPr lang="es-PE" dirty="0" smtClean="0"/>
              <a:t>Menores de 25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4" t="6428" r="21281" b="5184"/>
          <a:stretch/>
        </p:blipFill>
        <p:spPr>
          <a:xfrm>
            <a:off x="899592" y="1412776"/>
            <a:ext cx="3456384" cy="4923719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" t="2513" r="1740" b="76486"/>
          <a:stretch/>
        </p:blipFill>
        <p:spPr bwMode="auto">
          <a:xfrm>
            <a:off x="4186252" y="5285872"/>
            <a:ext cx="1836000" cy="103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6" t="4655" r="18267" b="5716"/>
          <a:stretch/>
        </p:blipFill>
        <p:spPr>
          <a:xfrm>
            <a:off x="6022252" y="2251508"/>
            <a:ext cx="2298006" cy="3246253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t="1460" r="3097" b="63497"/>
          <a:stretch/>
        </p:blipFill>
        <p:spPr bwMode="auto">
          <a:xfrm>
            <a:off x="8114299" y="5285872"/>
            <a:ext cx="994205" cy="102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6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Cambios en el perfil educativo del Productor Agropecuario</a:t>
            </a:r>
            <a:endParaRPr lang="es-P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4046165" cy="1990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10" y="3569332"/>
            <a:ext cx="5596731" cy="273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75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Heterogeneidad en acumulación de capital humano del Productor Agropecuario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1" t="6414" r="20930" b="6498"/>
          <a:stretch/>
        </p:blipFill>
        <p:spPr>
          <a:xfrm>
            <a:off x="549142" y="1447501"/>
            <a:ext cx="3437460" cy="4833051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t="1051" r="1541" b="85092"/>
          <a:stretch/>
        </p:blipFill>
        <p:spPr bwMode="auto">
          <a:xfrm>
            <a:off x="3924056" y="5455612"/>
            <a:ext cx="1152000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6" t="6478" r="14946" b="5508"/>
          <a:stretch/>
        </p:blipFill>
        <p:spPr>
          <a:xfrm>
            <a:off x="5930818" y="3140968"/>
            <a:ext cx="1979271" cy="28401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t="1460" r="3097" b="63497"/>
          <a:stretch/>
        </p:blipFill>
        <p:spPr bwMode="auto">
          <a:xfrm>
            <a:off x="7898275" y="5285872"/>
            <a:ext cx="994205" cy="102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51520" y="5674564"/>
            <a:ext cx="1728192" cy="646331"/>
          </a:xfrm>
          <a:prstGeom prst="rect">
            <a:avLst/>
          </a:prstGeom>
          <a:solidFill>
            <a:srgbClr val="CC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PE" sz="1200" dirty="0" smtClean="0">
                <a:solidFill>
                  <a:schemeClr val="bg1"/>
                </a:solidFill>
              </a:rPr>
              <a:t>En costa centro/sur el aumento de la educación es mayor</a:t>
            </a:r>
            <a:endParaRPr lang="es-PE" sz="12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915816" y="2854677"/>
            <a:ext cx="1728192" cy="46166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PE" sz="1200" dirty="0" smtClean="0"/>
              <a:t>En selva baja hay estancamiento</a:t>
            </a:r>
            <a:endParaRPr lang="es-PE" sz="1200" dirty="0"/>
          </a:p>
        </p:txBody>
      </p:sp>
    </p:spTree>
    <p:extLst>
      <p:ext uri="{BB962C8B-B14F-4D97-AF65-F5344CB8AC3E}">
        <p14:creationId xmlns:p14="http://schemas.microsoft.com/office/powerpoint/2010/main" val="259370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42367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/>
              <a:t>Cambios en el patrón de cultivos</a:t>
            </a:r>
          </a:p>
          <a:p>
            <a:pPr marL="0" lvl="1" indent="6350" algn="ctr">
              <a:spcBef>
                <a:spcPct val="0"/>
              </a:spcBef>
            </a:pPr>
            <a:endParaRPr lang="es-PE" sz="2800" b="1" dirty="0"/>
          </a:p>
        </p:txBody>
      </p:sp>
    </p:spTree>
    <p:extLst>
      <p:ext uri="{BB962C8B-B14F-4D97-AF65-F5344CB8AC3E}">
        <p14:creationId xmlns:p14="http://schemas.microsoft.com/office/powerpoint/2010/main" val="38222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574675" y="142875"/>
            <a:ext cx="8001000" cy="914400"/>
          </a:xfrm>
        </p:spPr>
        <p:txBody>
          <a:bodyPr/>
          <a:lstStyle/>
          <a:p>
            <a:r>
              <a:rPr lang="es-PE" dirty="0" smtClean="0"/>
              <a:t>Esquema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395288" y="1412776"/>
            <a:ext cx="8464550" cy="4896544"/>
          </a:xfrm>
        </p:spPr>
        <p:txBody>
          <a:bodyPr/>
          <a:lstStyle/>
          <a:p>
            <a:pPr>
              <a:spcAft>
                <a:spcPct val="0"/>
              </a:spcAft>
              <a:buSzTx/>
            </a:pPr>
            <a:r>
              <a:rPr lang="es-PE" sz="2200" dirty="0" smtClean="0"/>
              <a:t>Estructura del Censo Agropecuario 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Qué incluye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Capacidad de conectarlo a otras fuentes de información relevante</a:t>
            </a:r>
            <a:endParaRPr lang="es-PE" sz="2400" dirty="0" smtClean="0"/>
          </a:p>
          <a:p>
            <a:pPr>
              <a:spcAft>
                <a:spcPct val="0"/>
              </a:spcAft>
              <a:buSzTx/>
            </a:pPr>
            <a:r>
              <a:rPr lang="es-PE" sz="2200" dirty="0" smtClean="0"/>
              <a:t>Temas claves que pueden ser explorados con CENAGRO 2012</a:t>
            </a:r>
          </a:p>
          <a:p>
            <a:pPr>
              <a:spcAft>
                <a:spcPct val="0"/>
              </a:spcAft>
              <a:buSzTx/>
            </a:pPr>
            <a:r>
              <a:rPr lang="es-PE" sz="2200" dirty="0" smtClean="0"/>
              <a:t>Temas que no vamos a tratar hoy (ligados a superficie agropecuaria)</a:t>
            </a:r>
          </a:p>
          <a:p>
            <a:pPr>
              <a:spcAft>
                <a:spcPct val="0"/>
              </a:spcAft>
              <a:buSzTx/>
            </a:pPr>
            <a:r>
              <a:rPr lang="es-PE" dirty="0" smtClean="0"/>
              <a:t>Primeros resultados (Nacional  /  Puno / Cusco )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Cambio en # de unidades agropecuarias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Cambios en el perfil demográfico (género / edad /educación)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Cambios en el patrón de cultivos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Cambio tecnológico (riego, mecanización, uso de insumos)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Cambios en el stock pecuario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Crédito y asistencia técnica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Estrategias de generación de ingresos</a:t>
            </a:r>
          </a:p>
          <a:p>
            <a:pPr lvl="1">
              <a:spcBef>
                <a:spcPct val="0"/>
              </a:spcBef>
            </a:pPr>
            <a:r>
              <a:rPr lang="es-PE" dirty="0" smtClean="0"/>
              <a:t>Acceso a programas sociales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Cambio en el patrón de cultivos: </a:t>
            </a:r>
            <a:r>
              <a:rPr lang="es-PE" dirty="0" smtClean="0"/>
              <a:t>Puno</a:t>
            </a:r>
            <a:endParaRPr lang="es-PE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1484784"/>
            <a:ext cx="7566025" cy="494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527880" y="404664"/>
            <a:ext cx="158417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PE" sz="1600" dirty="0"/>
              <a:t>Tubérculos y cereales a </a:t>
            </a:r>
            <a:r>
              <a:rPr lang="es-PE" sz="1600" dirty="0" smtClean="0"/>
              <a:t> forrajes / café</a:t>
            </a:r>
            <a:endParaRPr lang="es-PE" sz="1600" dirty="0"/>
          </a:p>
        </p:txBody>
      </p:sp>
    </p:spTree>
    <p:extLst>
      <p:ext uri="{BB962C8B-B14F-4D97-AF65-F5344CB8AC3E}">
        <p14:creationId xmlns:p14="http://schemas.microsoft.com/office/powerpoint/2010/main" val="124178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 en el patrón de cultivos: Cusco</a:t>
            </a:r>
            <a:endParaRPr lang="es-PE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560840" cy="489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164288" y="404664"/>
            <a:ext cx="194776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s-PE" sz="1600" dirty="0" smtClean="0"/>
              <a:t>Tubérculos y cereales a forrajes/ café/ cacao</a:t>
            </a:r>
            <a:endParaRPr lang="es-PE" sz="1600" dirty="0"/>
          </a:p>
        </p:txBody>
      </p:sp>
    </p:spTree>
    <p:extLst>
      <p:ext uri="{BB962C8B-B14F-4D97-AF65-F5344CB8AC3E}">
        <p14:creationId xmlns:p14="http://schemas.microsoft.com/office/powerpoint/2010/main" val="30932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¿Respuesta a cambios en precios relativos?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74079"/>
            <a:ext cx="7848872" cy="491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62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098351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/>
              <a:t>Cambio tecnológico (riego, mecanización, uso de insumos)</a:t>
            </a:r>
          </a:p>
        </p:txBody>
      </p:sp>
    </p:spTree>
    <p:extLst>
      <p:ext uri="{BB962C8B-B14F-4D97-AF65-F5344CB8AC3E}">
        <p14:creationId xmlns:p14="http://schemas.microsoft.com/office/powerpoint/2010/main" val="38222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 técnico en la parcela</a:t>
            </a:r>
            <a:endParaRPr lang="es-PE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47647"/>
              </p:ext>
            </p:extLst>
          </p:nvPr>
        </p:nvGraphicFramePr>
        <p:xfrm>
          <a:off x="251520" y="1772816"/>
          <a:ext cx="8640959" cy="2499360"/>
        </p:xfrm>
        <a:graphic>
          <a:graphicData uri="http://schemas.openxmlformats.org/drawingml/2006/table">
            <a:tbl>
              <a:tblPr/>
              <a:tblGrid>
                <a:gridCol w="5904655"/>
                <a:gridCol w="1728192"/>
                <a:gridCol w="1008112"/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Prácticas agrícolas*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semillas o plantones certificados o mejorados*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abono orgánico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82.0%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79.1%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fertilizante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39.4%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28.7%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insecticidas orgánico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3.5%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insecticidas químico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25.7%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herbicidas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3.3%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fungicidas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8.4%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347575"/>
              </p:ext>
            </p:extLst>
          </p:nvPr>
        </p:nvGraphicFramePr>
        <p:xfrm>
          <a:off x="251521" y="4725144"/>
          <a:ext cx="8640959" cy="1249680"/>
        </p:xfrm>
        <a:graphic>
          <a:graphicData uri="http://schemas.openxmlformats.org/drawingml/2006/table">
            <a:tbl>
              <a:tblPr/>
              <a:tblGrid>
                <a:gridCol w="5904655"/>
                <a:gridCol w="1584176"/>
                <a:gridCol w="1152128"/>
              </a:tblGrid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Uso de energía eléctrica, mecánica y animal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que utiliza energía eléctrica para la </a:t>
                      </a:r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actividad Agropecuaria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1.1%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que utiliza energía animal para la </a:t>
                      </a:r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actividad Agropecuaria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66.5%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44.6%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4749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que utiliza tractor para la </a:t>
                      </a:r>
                      <a:r>
                        <a:rPr lang="es-PE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act</a:t>
                      </a:r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. </a:t>
                      </a:r>
                      <a:r>
                        <a:rPr lang="es-PE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Agropec</a:t>
                      </a:r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2 Elipse"/>
          <p:cNvSpPr/>
          <p:nvPr/>
        </p:nvSpPr>
        <p:spPr bwMode="auto">
          <a:xfrm>
            <a:off x="6555506" y="5335933"/>
            <a:ext cx="2160240" cy="360040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6516216" y="5661248"/>
            <a:ext cx="2160240" cy="36004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7" name="6 Flecha abajo"/>
          <p:cNvSpPr/>
          <p:nvPr/>
        </p:nvSpPr>
        <p:spPr bwMode="auto">
          <a:xfrm>
            <a:off x="8964488" y="3356992"/>
            <a:ext cx="108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8" name="7 Flecha abajo"/>
          <p:cNvSpPr/>
          <p:nvPr/>
        </p:nvSpPr>
        <p:spPr bwMode="auto">
          <a:xfrm>
            <a:off x="8964488" y="3979356"/>
            <a:ext cx="108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6588224" y="2072423"/>
            <a:ext cx="2160240" cy="360040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60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Uso semilla mejorada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8" t="5823" r="23078" b="6544"/>
          <a:stretch/>
        </p:blipFill>
        <p:spPr>
          <a:xfrm>
            <a:off x="1475656" y="1412776"/>
            <a:ext cx="3528392" cy="4889892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" t="2488" r="4732" b="72266"/>
          <a:stretch/>
        </p:blipFill>
        <p:spPr bwMode="auto">
          <a:xfrm>
            <a:off x="4788024" y="5233347"/>
            <a:ext cx="1806977" cy="105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13240"/>
              </p:ext>
            </p:extLst>
          </p:nvPr>
        </p:nvGraphicFramePr>
        <p:xfrm>
          <a:off x="5004048" y="1628800"/>
          <a:ext cx="3794546" cy="929640"/>
        </p:xfrm>
        <a:graphic>
          <a:graphicData uri="http://schemas.openxmlformats.org/drawingml/2006/table">
            <a:tbl>
              <a:tblPr/>
              <a:tblGrid>
                <a:gridCol w="2607119"/>
                <a:gridCol w="603907"/>
                <a:gridCol w="583520"/>
              </a:tblGrid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Prácticas agrícolas*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usa semillas o plantones certificados o mejorados*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6 Flecha abajo"/>
          <p:cNvSpPr/>
          <p:nvPr/>
        </p:nvSpPr>
        <p:spPr bwMode="auto">
          <a:xfrm>
            <a:off x="8928496" y="2204864"/>
            <a:ext cx="144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 rot="19743735">
            <a:off x="1865853" y="2186682"/>
            <a:ext cx="555678" cy="2263546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 rot="21301175">
            <a:off x="2453544" y="2073228"/>
            <a:ext cx="555678" cy="1362987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 bwMode="auto">
          <a:xfrm rot="19743735">
            <a:off x="3606830" y="5238869"/>
            <a:ext cx="459238" cy="573140"/>
          </a:xfrm>
          <a:prstGeom prst="ellips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3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6" t="5507" r="23401" b="6527"/>
          <a:stretch/>
        </p:blipFill>
        <p:spPr>
          <a:xfrm>
            <a:off x="481668" y="1818342"/>
            <a:ext cx="3136860" cy="449097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Mecanización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1" t="6415" r="22329" b="6667"/>
          <a:stretch/>
        </p:blipFill>
        <p:spPr>
          <a:xfrm>
            <a:off x="4529053" y="1753344"/>
            <a:ext cx="3211299" cy="4555976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" t="1601" r="2228" b="87111"/>
          <a:stretch/>
        </p:blipFill>
        <p:spPr bwMode="auto">
          <a:xfrm>
            <a:off x="7668344" y="5550269"/>
            <a:ext cx="1224000" cy="68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   1994                                  Cambio 1994-2012</a:t>
            </a:r>
            <a:endParaRPr lang="es-PE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" t="1968" r="4520" b="82919"/>
          <a:stretch/>
        </p:blipFill>
        <p:spPr bwMode="auto">
          <a:xfrm>
            <a:off x="3600208" y="5358208"/>
            <a:ext cx="1547856" cy="858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934396"/>
              </p:ext>
            </p:extLst>
          </p:nvPr>
        </p:nvGraphicFramePr>
        <p:xfrm>
          <a:off x="5987659" y="692696"/>
          <a:ext cx="2901794" cy="502920"/>
        </p:xfrm>
        <a:graphic>
          <a:graphicData uri="http://schemas.openxmlformats.org/drawingml/2006/table">
            <a:tbl>
              <a:tblPr/>
              <a:tblGrid>
                <a:gridCol w="1508933"/>
                <a:gridCol w="812502"/>
                <a:gridCol w="580359"/>
              </a:tblGrid>
              <a:tr h="121050">
                <a:tc>
                  <a:txBody>
                    <a:bodyPr/>
                    <a:lstStyle/>
                    <a:p>
                      <a:pPr algn="l" fontAlgn="b"/>
                      <a:endParaRPr lang="es-PE" sz="1600" b="0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7039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que utiliza </a:t>
                      </a:r>
                      <a:r>
                        <a:rPr lang="es-P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tractor</a:t>
                      </a:r>
                      <a:endParaRPr lang="es-PE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654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643425"/>
              </p:ext>
            </p:extLst>
          </p:nvPr>
        </p:nvGraphicFramePr>
        <p:xfrm>
          <a:off x="1052625" y="1450909"/>
          <a:ext cx="3207916" cy="1508760"/>
        </p:xfrm>
        <a:graphic>
          <a:graphicData uri="http://schemas.openxmlformats.org/drawingml/2006/table">
            <a:tbl>
              <a:tblPr/>
              <a:tblGrid>
                <a:gridCol w="1633116"/>
                <a:gridCol w="787400"/>
                <a:gridCol w="787400"/>
              </a:tblGrid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CUSCO</a:t>
                      </a:r>
                      <a:endParaRPr lang="es-PE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Riego tecnificado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14.1%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Aspersión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14.0%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Goteo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Gravedad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45.1%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35.0%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Secano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54.0%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52.4%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Riego tecnificado: evidencia de Cusco y Puno</a:t>
            </a:r>
            <a:endParaRPr lang="es-P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341"/>
          <a:stretch/>
        </p:blipFill>
        <p:spPr bwMode="auto">
          <a:xfrm>
            <a:off x="1051264" y="2996951"/>
            <a:ext cx="3186404" cy="333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8"/>
          <a:stretch/>
        </p:blipFill>
        <p:spPr bwMode="auto">
          <a:xfrm>
            <a:off x="5281705" y="2996951"/>
            <a:ext cx="3146121" cy="331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Flecha abajo"/>
          <p:cNvSpPr/>
          <p:nvPr/>
        </p:nvSpPr>
        <p:spPr bwMode="auto">
          <a:xfrm>
            <a:off x="4355976" y="1700808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223982"/>
              </p:ext>
            </p:extLst>
          </p:nvPr>
        </p:nvGraphicFramePr>
        <p:xfrm>
          <a:off x="5279422" y="1427759"/>
          <a:ext cx="3132152" cy="1508760"/>
        </p:xfrm>
        <a:graphic>
          <a:graphicData uri="http://schemas.openxmlformats.org/drawingml/2006/table">
            <a:tbl>
              <a:tblPr/>
              <a:tblGrid>
                <a:gridCol w="1557352"/>
                <a:gridCol w="787400"/>
                <a:gridCol w="787400"/>
              </a:tblGrid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PUNO</a:t>
                      </a:r>
                      <a:endParaRPr lang="es-PE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Riego tecnificado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Aspersión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 Goteo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0.0%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Gravedad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5.5%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Secano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93.0%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93.6%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2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42367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/>
              <a:t>Cambio en el stock pecuario</a:t>
            </a:r>
          </a:p>
          <a:p>
            <a:pPr marL="0" lvl="1" indent="6350" algn="ctr">
              <a:spcBef>
                <a:spcPct val="0"/>
              </a:spcBef>
            </a:pPr>
            <a:endParaRPr lang="es-PE" sz="2800" b="1" dirty="0"/>
          </a:p>
        </p:txBody>
      </p:sp>
    </p:spTree>
    <p:extLst>
      <p:ext uri="{BB962C8B-B14F-4D97-AF65-F5344CB8AC3E}">
        <p14:creationId xmlns:p14="http://schemas.microsoft.com/office/powerpoint/2010/main" val="120583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Stock pecuario</a:t>
            </a:r>
            <a:endParaRPr lang="es-PE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816504"/>
              </p:ext>
            </p:extLst>
          </p:nvPr>
        </p:nvGraphicFramePr>
        <p:xfrm>
          <a:off x="251520" y="1484784"/>
          <a:ext cx="8424936" cy="4742940"/>
        </p:xfrm>
        <a:graphic>
          <a:graphicData uri="http://schemas.openxmlformats.org/drawingml/2006/table">
            <a:tbl>
              <a:tblPr/>
              <a:tblGrid>
                <a:gridCol w="3384376"/>
                <a:gridCol w="1368152"/>
                <a:gridCol w="1224136"/>
                <a:gridCol w="1457577"/>
                <a:gridCol w="990695"/>
              </a:tblGrid>
              <a:tr h="4107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Animales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Variación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410786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Absoluta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vacunos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4,495,263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5,023,956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528,693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ovinos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12,100,000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8,226,183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-3,873,817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-32%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porcinos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2,186,867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2,151,765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-35,102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alpacas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2,456,642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3,652,617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1,195,975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llamas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1,005,902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741,196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-264,706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-26%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cuyes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6,884,938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12,400,000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5,515,062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Número de aves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72,000,000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114,000,000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42,000,000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0786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Valor del stock de </a:t>
                      </a:r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animales</a:t>
                      </a:r>
                    </a:p>
                    <a:p>
                      <a:pPr algn="l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(a precios </a:t>
                      </a:r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de 1994)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2,539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3,449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8646">
                <a:tc gridSpan="4"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*Para U.A. con animales (1,493,293 en 1994 y 1,641,913  en 2012)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3 Flecha abajo"/>
          <p:cNvSpPr/>
          <p:nvPr/>
        </p:nvSpPr>
        <p:spPr bwMode="auto">
          <a:xfrm>
            <a:off x="8820472" y="2852936"/>
            <a:ext cx="108000" cy="216024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6" name="5 Flecha abajo"/>
          <p:cNvSpPr/>
          <p:nvPr/>
        </p:nvSpPr>
        <p:spPr bwMode="auto">
          <a:xfrm>
            <a:off x="8820472" y="4437112"/>
            <a:ext cx="108000" cy="216024"/>
          </a:xfrm>
          <a:prstGeom prst="downArrow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7" name="6 Flecha abajo"/>
          <p:cNvSpPr/>
          <p:nvPr/>
        </p:nvSpPr>
        <p:spPr bwMode="auto">
          <a:xfrm>
            <a:off x="8820472" y="4869160"/>
            <a:ext cx="108000" cy="216024"/>
          </a:xfrm>
          <a:prstGeom prst="downArrow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8" name="7 Flecha abajo"/>
          <p:cNvSpPr/>
          <p:nvPr/>
        </p:nvSpPr>
        <p:spPr bwMode="auto">
          <a:xfrm>
            <a:off x="8820472" y="2492896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2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Estructura del Censo Agropecuario 2012 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539552" y="1484784"/>
            <a:ext cx="8064896" cy="4870837"/>
          </a:xfrm>
        </p:spPr>
        <p:txBody>
          <a:bodyPr/>
          <a:lstStyle/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Ubicación Geográfica y Censal de la Unidad Agropecuaria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Características del productor 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Características de la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U. A.  (# total de parcelas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, parcelas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en 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otros distritos)  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Información por parcela (uso de la tierra, cultivos,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régimen 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de tenencia,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etc.) </a:t>
            </a:r>
            <a:endParaRPr lang="es-PE" sz="2600" dirty="0">
              <a:latin typeface="Calibri"/>
              <a:ea typeface="Calibri"/>
              <a:cs typeface="Times New Roman"/>
            </a:endParaRP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Siembras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Riego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Principales prácticas agrícolas</a:t>
            </a:r>
            <a:endParaRPr lang="es-PE" sz="2600" dirty="0" smtClean="0">
              <a:solidFill>
                <a:srgbClr val="336600"/>
              </a:solidFill>
              <a:latin typeface="Calibri"/>
              <a:ea typeface="Calibri"/>
              <a:cs typeface="Times New Roman"/>
            </a:endParaRPr>
          </a:p>
          <a:p>
            <a:pPr marL="531813" lvl="0" indent="-531813">
              <a:spcAft>
                <a:spcPts val="0"/>
              </a:spcAft>
              <a:buFont typeface="+mj-lt"/>
              <a:buAutoNum type="romanUcPeriod"/>
            </a:pPr>
            <a:r>
              <a:rPr lang="es-PE" sz="2600" dirty="0" smtClean="0">
                <a:latin typeface="Calibri"/>
                <a:ea typeface="Calibri"/>
                <a:cs typeface="Times New Roman"/>
              </a:rPr>
              <a:t>Uso 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de energía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eléctrica/mecánica/animal</a:t>
            </a:r>
            <a:endParaRPr lang="es-PE" sz="26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9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 en el Valor Pecuario (a precios de 1994)</a:t>
            </a:r>
            <a:endParaRPr lang="es-PE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6" t="5944" r="18556" b="5835"/>
          <a:stretch/>
        </p:blipFill>
        <p:spPr>
          <a:xfrm>
            <a:off x="827584" y="1385082"/>
            <a:ext cx="3375913" cy="4934026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t="1460" r="3097" b="63497"/>
          <a:stretch/>
        </p:blipFill>
        <p:spPr bwMode="auto">
          <a:xfrm>
            <a:off x="7826267" y="5229200"/>
            <a:ext cx="994205" cy="102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6" t="6327" r="20769" b="6558"/>
          <a:stretch/>
        </p:blipFill>
        <p:spPr>
          <a:xfrm>
            <a:off x="5818932" y="2852936"/>
            <a:ext cx="1930412" cy="2753231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" t="1917" r="8030" b="82426"/>
          <a:stretch/>
        </p:blipFill>
        <p:spPr bwMode="auto">
          <a:xfrm>
            <a:off x="4139952" y="5218740"/>
            <a:ext cx="1692000" cy="101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96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6130" r="23881" b="6895"/>
          <a:stretch/>
        </p:blipFill>
        <p:spPr>
          <a:xfrm>
            <a:off x="4322618" y="1663124"/>
            <a:ext cx="3273718" cy="464868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Cambios en el stock pecuario</a:t>
            </a:r>
            <a:endParaRPr lang="es-PE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" t="2645" r="5516" b="71173"/>
          <a:stretch/>
        </p:blipFill>
        <p:spPr bwMode="auto">
          <a:xfrm>
            <a:off x="7488000" y="5238003"/>
            <a:ext cx="1476000" cy="100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3" t="6302" r="18704" b="7306"/>
          <a:stretch/>
        </p:blipFill>
        <p:spPr>
          <a:xfrm>
            <a:off x="326899" y="1700808"/>
            <a:ext cx="3164981" cy="4608512"/>
          </a:xfrm>
          <a:prstGeom prst="rect">
            <a:avLst/>
          </a:prstGeom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" t="2798" r="1664" b="75289"/>
          <a:stretch/>
        </p:blipFill>
        <p:spPr bwMode="auto">
          <a:xfrm>
            <a:off x="3419872" y="5320144"/>
            <a:ext cx="1517460" cy="96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OVINO                                    VACUNO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61745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Animales “menores”: Cuyes</a:t>
            </a:r>
            <a:endParaRPr lang="es-PE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5" t="6225" r="13052" b="6347"/>
          <a:stretch/>
        </p:blipFill>
        <p:spPr>
          <a:xfrm>
            <a:off x="251520" y="1715321"/>
            <a:ext cx="3240358" cy="462170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1" t="5320" r="25457" b="5569"/>
          <a:stretch/>
        </p:blipFill>
        <p:spPr>
          <a:xfrm>
            <a:off x="4427984" y="1646063"/>
            <a:ext cx="3254936" cy="4690963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   1994                                  Cambio 1994-2012</a:t>
            </a:r>
            <a:endParaRPr lang="es-PE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" t="1973" r="4122" b="81554"/>
          <a:stretch/>
        </p:blipFill>
        <p:spPr bwMode="auto">
          <a:xfrm>
            <a:off x="3419872" y="5365697"/>
            <a:ext cx="1691986" cy="89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2837" r="3103" b="73496"/>
          <a:stretch/>
        </p:blipFill>
        <p:spPr bwMode="auto">
          <a:xfrm>
            <a:off x="7596824" y="5303727"/>
            <a:ext cx="1439672" cy="98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53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42367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/>
              <a:t>Crédito y Asistencia Técnica</a:t>
            </a:r>
          </a:p>
          <a:p>
            <a:pPr marL="0" lvl="1" indent="6350" algn="ctr">
              <a:spcBef>
                <a:spcPct val="0"/>
              </a:spcBef>
            </a:pPr>
            <a:endParaRPr lang="es-PE" sz="2800" b="1" dirty="0"/>
          </a:p>
        </p:txBody>
      </p:sp>
    </p:spTree>
    <p:extLst>
      <p:ext uri="{BB962C8B-B14F-4D97-AF65-F5344CB8AC3E}">
        <p14:creationId xmlns:p14="http://schemas.microsoft.com/office/powerpoint/2010/main" val="120583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8" t="6907" r="28937" b="7223"/>
          <a:stretch/>
        </p:blipFill>
        <p:spPr>
          <a:xfrm>
            <a:off x="4028996" y="1758683"/>
            <a:ext cx="3207300" cy="453543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Asistencia Técnica</a:t>
            </a:r>
            <a:endParaRPr lang="es-PE" dirty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5379836"/>
              </p:ext>
            </p:extLst>
          </p:nvPr>
        </p:nvGraphicFramePr>
        <p:xfrm>
          <a:off x="5632645" y="332656"/>
          <a:ext cx="3363395" cy="855340"/>
        </p:xfrm>
        <a:graphic>
          <a:graphicData uri="http://schemas.openxmlformats.org/drawingml/2006/table">
            <a:tbl>
              <a:tblPr/>
              <a:tblGrid>
                <a:gridCol w="2323731"/>
                <a:gridCol w="504056"/>
                <a:gridCol w="535608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Asistencia técnica para la </a:t>
                      </a:r>
                      <a:r>
                        <a:rPr lang="es-P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act</a:t>
                      </a:r>
                      <a:r>
                        <a:rPr lang="es-P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. Agropecuaria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</a:t>
                      </a:r>
                      <a:r>
                        <a:rPr lang="es-P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recibió </a:t>
                      </a:r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asistencia técnica*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" t="3749" r="1668" b="64509"/>
          <a:stretch/>
        </p:blipFill>
        <p:spPr bwMode="auto">
          <a:xfrm>
            <a:off x="7128728" y="5278183"/>
            <a:ext cx="1619736" cy="103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6" t="6387" r="18094" b="6719"/>
          <a:stretch/>
        </p:blipFill>
        <p:spPr>
          <a:xfrm>
            <a:off x="251520" y="1758683"/>
            <a:ext cx="3183038" cy="4548850"/>
          </a:xfrm>
          <a:prstGeom prst="rect">
            <a:avLst/>
          </a:prstGeom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" t="1917" r="5986" b="82782"/>
          <a:stretch/>
        </p:blipFill>
        <p:spPr bwMode="auto">
          <a:xfrm>
            <a:off x="3347864" y="5301208"/>
            <a:ext cx="1728000" cy="99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   1994                                  Cambio 1994-2012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4962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Crédito</a:t>
            </a:r>
            <a:endParaRPr lang="es-PE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193074"/>
              </p:ext>
            </p:extLst>
          </p:nvPr>
        </p:nvGraphicFramePr>
        <p:xfrm>
          <a:off x="5004048" y="416239"/>
          <a:ext cx="4064000" cy="754380"/>
        </p:xfrm>
        <a:graphic>
          <a:graphicData uri="http://schemas.openxmlformats.org/drawingml/2006/table">
            <a:tbl>
              <a:tblPr/>
              <a:tblGrid>
                <a:gridCol w="2880320"/>
                <a:gridCol w="648072"/>
                <a:gridCol w="535608"/>
              </a:tblGrid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Crédito para la </a:t>
                      </a:r>
                      <a:r>
                        <a:rPr lang="es-P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act</a:t>
                      </a:r>
                      <a:r>
                        <a:rPr lang="es-P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. Agropecuaria*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que solicitó </a:t>
                      </a:r>
                      <a:r>
                        <a:rPr lang="es-P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crédito</a:t>
                      </a:r>
                      <a:endParaRPr lang="es-PE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8.5%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que obtuvieron el </a:t>
                      </a:r>
                      <a:r>
                        <a:rPr lang="es-P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crédito</a:t>
                      </a:r>
                      <a:endParaRPr lang="es-PE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7.6%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8" t="6166" r="18525" b="6166"/>
          <a:stretch/>
        </p:blipFill>
        <p:spPr>
          <a:xfrm>
            <a:off x="415574" y="1720004"/>
            <a:ext cx="3148314" cy="4589316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   1994                                  Cambio 1994-2012</a:t>
            </a:r>
            <a:endParaRPr lang="es-PE" dirty="0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2451" r="1473" b="82070"/>
          <a:stretch/>
        </p:blipFill>
        <p:spPr bwMode="auto">
          <a:xfrm>
            <a:off x="3540930" y="5373216"/>
            <a:ext cx="1511976" cy="88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9" t="6609" r="28019" b="5810"/>
          <a:stretch/>
        </p:blipFill>
        <p:spPr>
          <a:xfrm>
            <a:off x="4355976" y="1720005"/>
            <a:ext cx="3202959" cy="4589314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" t="2480" r="1669" b="79022"/>
          <a:stretch/>
        </p:blipFill>
        <p:spPr bwMode="auto">
          <a:xfrm>
            <a:off x="7632832" y="5287640"/>
            <a:ext cx="1475672" cy="95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43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42367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 smtClean="0"/>
              <a:t>Estrategias de Generación de Ingresos</a:t>
            </a:r>
          </a:p>
          <a:p>
            <a:pPr marL="0" lvl="1" indent="6350" algn="ctr">
              <a:spcBef>
                <a:spcPct val="0"/>
              </a:spcBef>
            </a:pPr>
            <a:endParaRPr lang="es-PE" sz="2800" b="1" dirty="0"/>
          </a:p>
        </p:txBody>
      </p:sp>
    </p:spTree>
    <p:extLst>
      <p:ext uri="{BB962C8B-B14F-4D97-AF65-F5344CB8AC3E}">
        <p14:creationId xmlns:p14="http://schemas.microsoft.com/office/powerpoint/2010/main" val="257855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0" t="5476" r="7121" b="6466"/>
          <a:stretch/>
        </p:blipFill>
        <p:spPr>
          <a:xfrm>
            <a:off x="265653" y="1689233"/>
            <a:ext cx="3175473" cy="4629874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2" t="14519" r="5999" b="14236"/>
          <a:stretch/>
        </p:blipFill>
        <p:spPr>
          <a:xfrm>
            <a:off x="4559983" y="1740602"/>
            <a:ext cx="3180369" cy="455458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¿Alcanza la actividad agropecuaria para cubrir sus gastos?</a:t>
            </a:r>
            <a:endParaRPr lang="es-PE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2315" r="1266" b="80427"/>
          <a:stretch/>
        </p:blipFill>
        <p:spPr bwMode="auto">
          <a:xfrm>
            <a:off x="7776000" y="5388302"/>
            <a:ext cx="1332000" cy="83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   1994                                  Cambio 1994-2012</a:t>
            </a:r>
            <a:endParaRPr lang="es-PE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" t="2482" r="2429" b="83170"/>
          <a:stretch/>
        </p:blipFill>
        <p:spPr bwMode="auto">
          <a:xfrm>
            <a:off x="3347864" y="5440505"/>
            <a:ext cx="1404000" cy="802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24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t="5307" r="8259" b="6125"/>
          <a:stretch/>
        </p:blipFill>
        <p:spPr>
          <a:xfrm>
            <a:off x="3491880" y="1712094"/>
            <a:ext cx="3199733" cy="459355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4674" y="304800"/>
            <a:ext cx="8389813" cy="914400"/>
          </a:xfrm>
        </p:spPr>
        <p:txBody>
          <a:bodyPr/>
          <a:lstStyle/>
          <a:p>
            <a:r>
              <a:rPr lang="es-PE" dirty="0" smtClean="0"/>
              <a:t>La migración como estrategia para complementar ingresos</a:t>
            </a:r>
            <a:endParaRPr lang="es-PE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" t="1780" r="1329" b="79204"/>
          <a:stretch/>
        </p:blipFill>
        <p:spPr bwMode="auto">
          <a:xfrm>
            <a:off x="6732240" y="5298650"/>
            <a:ext cx="1403680" cy="9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9" t="6332" r="20638" b="6104"/>
          <a:stretch/>
        </p:blipFill>
        <p:spPr>
          <a:xfrm>
            <a:off x="219353" y="1753439"/>
            <a:ext cx="3168352" cy="454430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899592" y="1340768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1994                         Cambio 1994-2012</a:t>
            </a:r>
            <a:endParaRPr lang="es-PE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6" t="7080" r="28530" b="6849"/>
          <a:stretch/>
        </p:blipFill>
        <p:spPr>
          <a:xfrm>
            <a:off x="7381037" y="1539659"/>
            <a:ext cx="1744913" cy="2417315"/>
          </a:xfrm>
          <a:prstGeom prst="rect">
            <a:avLst/>
          </a:prstGeo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2194" r="5025" b="81225"/>
          <a:stretch/>
        </p:blipFill>
        <p:spPr bwMode="auto">
          <a:xfrm>
            <a:off x="3212080" y="5398557"/>
            <a:ext cx="1605624" cy="89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t="1460" r="3097" b="63497"/>
          <a:stretch/>
        </p:blipFill>
        <p:spPr bwMode="auto">
          <a:xfrm>
            <a:off x="7292015" y="3513868"/>
            <a:ext cx="994205" cy="102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52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¿Profundización del </a:t>
            </a:r>
            <a:r>
              <a:rPr lang="es-PE" dirty="0" err="1" smtClean="0"/>
              <a:t>Asalariamiento</a:t>
            </a:r>
            <a:r>
              <a:rPr lang="es-PE" dirty="0" smtClean="0"/>
              <a:t>?</a:t>
            </a:r>
            <a:endParaRPr lang="es-P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" t="1175" r="1847" b="86016"/>
          <a:stretch/>
        </p:blipFill>
        <p:spPr bwMode="auto">
          <a:xfrm>
            <a:off x="6918079" y="5580000"/>
            <a:ext cx="1080000" cy="6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5" t="6092" r="14801" b="6878"/>
          <a:stretch/>
        </p:blipFill>
        <p:spPr>
          <a:xfrm>
            <a:off x="3635896" y="1629475"/>
            <a:ext cx="3325362" cy="468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1" t="5779" r="17377" b="6912"/>
          <a:stretch/>
        </p:blipFill>
        <p:spPr>
          <a:xfrm>
            <a:off x="107504" y="1617900"/>
            <a:ext cx="3342608" cy="4680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" t="692" r="2264" b="84354"/>
          <a:stretch/>
        </p:blipFill>
        <p:spPr bwMode="auto">
          <a:xfrm>
            <a:off x="3378224" y="5544000"/>
            <a:ext cx="108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641800" y="1282893"/>
            <a:ext cx="7380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         1994                          Cambio 1994-2012</a:t>
            </a:r>
            <a:endParaRPr lang="es-PE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229459"/>
              </p:ext>
            </p:extLst>
          </p:nvPr>
        </p:nvGraphicFramePr>
        <p:xfrm>
          <a:off x="6300192" y="2996952"/>
          <a:ext cx="2597515" cy="838200"/>
        </p:xfrm>
        <a:graphic>
          <a:graphicData uri="http://schemas.openxmlformats.org/drawingml/2006/table">
            <a:tbl>
              <a:tblPr/>
              <a:tblGrid>
                <a:gridCol w="1260992"/>
                <a:gridCol w="649682"/>
                <a:gridCol w="686841"/>
              </a:tblGrid>
              <a:tr h="152679">
                <a:tc>
                  <a:txBody>
                    <a:bodyPr/>
                    <a:lstStyle/>
                    <a:p>
                      <a:pPr algn="l" fontAlgn="b"/>
                      <a:endParaRPr lang="es-PE" sz="18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47507">
                <a:tc>
                  <a:txBody>
                    <a:bodyPr/>
                    <a:lstStyle/>
                    <a:p>
                      <a:pPr algn="l" fontAlgn="b"/>
                      <a:r>
                        <a:rPr lang="es-P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 </a:t>
                      </a:r>
                      <a:r>
                        <a:rPr lang="es-P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UA contrata trabajadores</a:t>
                      </a:r>
                      <a:endParaRPr lang="es-PE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41%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70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Estructura del Censo Agropecuario 2012 (…)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611560" y="1412776"/>
            <a:ext cx="7992888" cy="5040561"/>
          </a:xfrm>
        </p:spPr>
        <p:txBody>
          <a:bodyPr/>
          <a:lstStyle/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 smtClean="0">
                <a:latin typeface="Calibri"/>
                <a:ea typeface="Calibri"/>
                <a:cs typeface="Times New Roman"/>
              </a:rPr>
              <a:t>Existencia 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de ganado, aves, otros animales y colmenas  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Principales prácticas pecuarias 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Capacitación, asistencia técnica y asesoría empresaria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Crédito agropecuario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Empleo de la mano de obra en la unidad agropecuaria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>
                <a:latin typeface="Calibri"/>
                <a:ea typeface="Calibri"/>
                <a:cs typeface="Times New Roman"/>
              </a:rPr>
              <a:t>Infraestructura agropecuaria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 err="1">
                <a:latin typeface="Calibri"/>
                <a:ea typeface="Calibri"/>
                <a:cs typeface="Times New Roman"/>
              </a:rPr>
              <a:t>Asociatividad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 y apreciaciones del productor  </a:t>
            </a:r>
          </a:p>
          <a:p>
            <a:pPr marL="531813" lvl="0" indent="-531813">
              <a:spcAft>
                <a:spcPts val="0"/>
              </a:spcAft>
              <a:buFont typeface="+mj-lt"/>
              <a:buAutoNum type="romanUcPeriod" startAt="9"/>
            </a:pPr>
            <a:r>
              <a:rPr lang="es-PE" sz="2600" dirty="0" smtClean="0">
                <a:latin typeface="Calibri"/>
                <a:ea typeface="Calibri"/>
                <a:cs typeface="Times New Roman"/>
              </a:rPr>
              <a:t>Características del hogar 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del productor: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miembros: etnicidad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, 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educación; hogar: NBI</a:t>
            </a:r>
            <a:r>
              <a:rPr lang="es-PE" sz="2600" dirty="0">
                <a:latin typeface="Calibri"/>
                <a:ea typeface="Calibri"/>
                <a:cs typeface="Times New Roman"/>
              </a:rPr>
              <a:t>, accesibilidad, acceso a programas sociales</a:t>
            </a:r>
            <a:r>
              <a:rPr lang="es-PE" sz="2600" dirty="0" smtClean="0">
                <a:latin typeface="Calibri"/>
                <a:ea typeface="Calibri"/>
                <a:cs typeface="Times New Roman"/>
              </a:rPr>
              <a:t>)</a:t>
            </a:r>
            <a:endParaRPr lang="es-PE" sz="2600" dirty="0" smtClean="0"/>
          </a:p>
        </p:txBody>
      </p:sp>
    </p:spTree>
    <p:extLst>
      <p:ext uri="{BB962C8B-B14F-4D97-AF65-F5344CB8AC3E}">
        <p14:creationId xmlns:p14="http://schemas.microsoft.com/office/powerpoint/2010/main" val="30897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 txBox="1">
            <a:spLocks/>
          </p:cNvSpPr>
          <p:nvPr/>
        </p:nvSpPr>
        <p:spPr>
          <a:xfrm>
            <a:off x="722313" y="2906713"/>
            <a:ext cx="7772400" cy="13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69900" indent="-469900" algn="just" rtl="0" eaLnBrk="0" fontAlgn="base" hangingPunct="0">
              <a:spcBef>
                <a:spcPct val="0"/>
              </a:spcBef>
              <a:spcAft>
                <a:spcPct val="30000"/>
              </a:spcAft>
              <a:buClr>
                <a:srgbClr val="336600"/>
              </a:buClr>
              <a:buFont typeface="Courier New" pitchFamily="49" charset="0"/>
              <a:buChar char="o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00"/>
              </a:buClr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2pPr>
            <a:lvl3pPr marL="1193800" indent="-28575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00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93863" indent="-38735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1" indent="0" algn="ctr">
              <a:spcBef>
                <a:spcPct val="0"/>
              </a:spcBef>
              <a:buNone/>
            </a:pPr>
            <a:endParaRPr lang="es-PE" sz="2800" b="1" kern="0" dirty="0" smtClean="0"/>
          </a:p>
          <a:p>
            <a:pPr marL="0" lvl="1" indent="0" algn="ctr">
              <a:spcBef>
                <a:spcPct val="0"/>
              </a:spcBef>
              <a:buNone/>
            </a:pPr>
            <a:r>
              <a:rPr lang="es-PE" sz="2800" b="1" kern="0" dirty="0" smtClean="0"/>
              <a:t>Conectividad</a:t>
            </a:r>
            <a:endParaRPr lang="es-PE" sz="2800" b="1" kern="0" dirty="0"/>
          </a:p>
        </p:txBody>
      </p:sp>
    </p:spTree>
    <p:extLst>
      <p:ext uri="{BB962C8B-B14F-4D97-AF65-F5344CB8AC3E}">
        <p14:creationId xmlns:p14="http://schemas.microsoft.com/office/powerpoint/2010/main" val="23604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Productores Agropecuarios con teléfono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148474"/>
              </p:ext>
            </p:extLst>
          </p:nvPr>
        </p:nvGraphicFramePr>
        <p:xfrm>
          <a:off x="5004048" y="1470651"/>
          <a:ext cx="4032448" cy="1249680"/>
        </p:xfrm>
        <a:graphic>
          <a:graphicData uri="http://schemas.openxmlformats.org/drawingml/2006/table">
            <a:tbl>
              <a:tblPr/>
              <a:tblGrid>
                <a:gridCol w="1872208"/>
                <a:gridCol w="1077010"/>
                <a:gridCol w="1083230"/>
              </a:tblGrid>
              <a:tr h="162018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U.A. con teléfono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# de U.A.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 de U.A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No </a:t>
                      </a:r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tiene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1,606,311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Tiene </a:t>
                      </a:r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fijo </a:t>
                      </a:r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y/o celular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599,213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2,205,524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5783" r="20720" b="6511"/>
          <a:stretch/>
        </p:blipFill>
        <p:spPr>
          <a:xfrm>
            <a:off x="891886" y="1484784"/>
            <a:ext cx="3392081" cy="4821160"/>
          </a:xfrm>
          <a:prstGeom prst="rect">
            <a:avLst/>
          </a:prstGeom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" t="1352" r="2021" b="83157"/>
          <a:stretch/>
        </p:blipFill>
        <p:spPr bwMode="auto">
          <a:xfrm>
            <a:off x="4269438" y="5517232"/>
            <a:ext cx="1152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85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Lejanía de la capital distrital</a:t>
            </a:r>
            <a:endParaRPr lang="es-PE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288787"/>
              </p:ext>
            </p:extLst>
          </p:nvPr>
        </p:nvGraphicFramePr>
        <p:xfrm>
          <a:off x="5580112" y="1386076"/>
          <a:ext cx="3329735" cy="2186940"/>
        </p:xfrm>
        <a:graphic>
          <a:graphicData uri="http://schemas.openxmlformats.org/drawingml/2006/table">
            <a:tbl>
              <a:tblPr/>
              <a:tblGrid>
                <a:gridCol w="2304259"/>
                <a:gridCol w="1025476"/>
              </a:tblGrid>
              <a:tr h="12344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Tiempo a la capital distrital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 de U.A.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2344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Menos de 1 hora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44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Mas de 1 hora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44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Mas de 2 horas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44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Mas de 3 horas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44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Mas de 4 horas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44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Mas de 5 horas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3" t="6270" r="20527" b="5778"/>
          <a:stretch/>
        </p:blipFill>
        <p:spPr>
          <a:xfrm>
            <a:off x="780266" y="1484784"/>
            <a:ext cx="3324289" cy="4824536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" t="1433" r="3501" b="83524"/>
          <a:stretch/>
        </p:blipFill>
        <p:spPr bwMode="auto">
          <a:xfrm>
            <a:off x="4211960" y="5085184"/>
            <a:ext cx="181994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48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Lejanía al “Mercado”  (a una de las 43 ciudades con 50,000 habitantes o más)</a:t>
            </a:r>
            <a:endParaRPr lang="es-PE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448158"/>
            <a:ext cx="2736304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PE" sz="2000" dirty="0"/>
              <a:t>(v.gr. Huaral, Cañete o </a:t>
            </a:r>
            <a:r>
              <a:rPr lang="es-PE" sz="2000" dirty="0" err="1"/>
              <a:t>Catacaos</a:t>
            </a:r>
            <a:r>
              <a:rPr lang="es-PE" sz="2000" dirty="0"/>
              <a:t> en la Costa; Huaraz, Pasco o Abancay en la Sierra;  Jaén, Puerto Maldonado o Moyobamba en la Selva)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5" t="5779" r="18297" b="6710"/>
          <a:stretch/>
        </p:blipFill>
        <p:spPr>
          <a:xfrm>
            <a:off x="3361996" y="2190192"/>
            <a:ext cx="3010203" cy="411179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" t="2090" r="3445" b="83467"/>
          <a:stretch/>
        </p:blipFill>
        <p:spPr bwMode="auto">
          <a:xfrm>
            <a:off x="6516216" y="5047797"/>
            <a:ext cx="1800200" cy="95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998476"/>
              </p:ext>
            </p:extLst>
          </p:nvPr>
        </p:nvGraphicFramePr>
        <p:xfrm>
          <a:off x="5793026" y="1412776"/>
          <a:ext cx="2955438" cy="1249680"/>
        </p:xfrm>
        <a:graphic>
          <a:graphicData uri="http://schemas.openxmlformats.org/drawingml/2006/table">
            <a:tbl>
              <a:tblPr/>
              <a:tblGrid>
                <a:gridCol w="1872208"/>
                <a:gridCol w="1083230"/>
              </a:tblGrid>
              <a:tr h="162018">
                <a:tc>
                  <a:txBody>
                    <a:bodyPr/>
                    <a:lstStyle/>
                    <a:p>
                      <a:pPr algn="l" fontAlgn="ctr"/>
                      <a:endParaRPr lang="es-PE" sz="20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 de U.A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Más</a:t>
                      </a:r>
                      <a:r>
                        <a:rPr lang="es-PE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de 3 horas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80%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Más</a:t>
                      </a:r>
                      <a:r>
                        <a:rPr lang="es-PE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de 5 horas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67</a:t>
                      </a:r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Más</a:t>
                      </a:r>
                      <a:r>
                        <a:rPr lang="es-PE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de 10 horas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39%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187624" y="5445224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FUENTE: CENAGRO Y Estimados propios!!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6277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 txBox="1">
            <a:spLocks/>
          </p:cNvSpPr>
          <p:nvPr/>
        </p:nvSpPr>
        <p:spPr>
          <a:xfrm>
            <a:off x="722313" y="2906713"/>
            <a:ext cx="7772400" cy="1314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469900" indent="-469900" algn="just" rtl="0" eaLnBrk="0" fontAlgn="base" hangingPunct="0">
              <a:spcBef>
                <a:spcPct val="0"/>
              </a:spcBef>
              <a:spcAft>
                <a:spcPct val="30000"/>
              </a:spcAft>
              <a:buClr>
                <a:srgbClr val="336600"/>
              </a:buClr>
              <a:buFont typeface="Courier New" pitchFamily="49" charset="0"/>
              <a:buChar char="o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00"/>
              </a:buClr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2pPr>
            <a:lvl3pPr marL="1193800" indent="-28575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00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93863" indent="-38735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1" indent="0" algn="ctr">
              <a:spcBef>
                <a:spcPct val="0"/>
              </a:spcBef>
              <a:buNone/>
            </a:pPr>
            <a:endParaRPr lang="es-PE" sz="2800" b="1" kern="0" dirty="0" smtClean="0"/>
          </a:p>
          <a:p>
            <a:pPr marL="0" lvl="1" indent="0" algn="ctr">
              <a:spcBef>
                <a:spcPct val="0"/>
              </a:spcBef>
              <a:buNone/>
            </a:pPr>
            <a:r>
              <a:rPr lang="es-PE" sz="2800" b="1" kern="0" dirty="0" smtClean="0"/>
              <a:t>Acceso a programas sociales</a:t>
            </a:r>
            <a:endParaRPr lang="es-PE" sz="2800" b="1" kern="0" dirty="0"/>
          </a:p>
        </p:txBody>
      </p:sp>
    </p:spTree>
    <p:extLst>
      <p:ext uri="{BB962C8B-B14F-4D97-AF65-F5344CB8AC3E}">
        <p14:creationId xmlns:p14="http://schemas.microsoft.com/office/powerpoint/2010/main" val="13211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Acceso a programas </a:t>
            </a:r>
            <a:r>
              <a:rPr lang="es-PE" dirty="0" smtClean="0"/>
              <a:t>sociales</a:t>
            </a:r>
            <a:endParaRPr lang="es-PE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828913"/>
              </p:ext>
            </p:extLst>
          </p:nvPr>
        </p:nvGraphicFramePr>
        <p:xfrm>
          <a:off x="5652120" y="548680"/>
          <a:ext cx="3384374" cy="2758440"/>
        </p:xfrm>
        <a:graphic>
          <a:graphicData uri="http://schemas.openxmlformats.org/drawingml/2006/table">
            <a:tbl>
              <a:tblPr/>
              <a:tblGrid>
                <a:gridCol w="2592286"/>
                <a:gridCol w="792088"/>
              </a:tblGrid>
              <a:tr h="400818">
                <a:tc>
                  <a:txBody>
                    <a:bodyPr/>
                    <a:lstStyle/>
                    <a:p>
                      <a:pPr algn="l" fontAlgn="ctr"/>
                      <a:r>
                        <a:rPr lang="es-P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 de U.A. con algún miembro del hogar beneficiario de: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[2012]                %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JUNTOS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Vaso de Leche/ Comedor popular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Desayuno o almuerzo escolar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Cuna mas / </a:t>
                      </a:r>
                      <a:r>
                        <a:rPr lang="es-PE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Wawa</a:t>
                      </a:r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</a:t>
                      </a:r>
                      <a:r>
                        <a:rPr lang="es-PE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wasi</a:t>
                      </a:r>
                      <a:endParaRPr lang="es-PE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Bono gratitud / Pensión 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Otro programa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Al menos un programa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 al menos 2 programas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0349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 al menos 3 programas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4" t="6244" r="24065" b="6667"/>
          <a:stretch/>
        </p:blipFill>
        <p:spPr>
          <a:xfrm>
            <a:off x="395536" y="1556792"/>
            <a:ext cx="3134440" cy="455597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" t="1484" r="2799" b="87302"/>
          <a:stretch/>
        </p:blipFill>
        <p:spPr bwMode="auto">
          <a:xfrm>
            <a:off x="3491880" y="5301208"/>
            <a:ext cx="1260000" cy="68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5" t="6244" r="22682" b="6330"/>
          <a:stretch/>
        </p:blipFill>
        <p:spPr>
          <a:xfrm>
            <a:off x="5227625" y="3333842"/>
            <a:ext cx="2064390" cy="2962201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t="1460" r="3097" b="63497"/>
          <a:stretch/>
        </p:blipFill>
        <p:spPr bwMode="auto">
          <a:xfrm>
            <a:off x="7292015" y="5229200"/>
            <a:ext cx="994205" cy="102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9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Reflexiones Finales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Lo que hemos presentado es apenas una primera mirada a algunos procesos que han venido ocurriendo en los últimos 20 años:</a:t>
            </a:r>
          </a:p>
          <a:p>
            <a:pPr lvl="1"/>
            <a:r>
              <a:rPr lang="es-PE" dirty="0" smtClean="0"/>
              <a:t>Cambios en el perfil demográfico del productor agropecuario (educación, genero, edad)</a:t>
            </a:r>
          </a:p>
          <a:p>
            <a:pPr lvl="1"/>
            <a:r>
              <a:rPr lang="es-PE" dirty="0" smtClean="0"/>
              <a:t>Recomposición de cultivos y crianzas </a:t>
            </a:r>
          </a:p>
          <a:p>
            <a:pPr lvl="1"/>
            <a:r>
              <a:rPr lang="es-PE" dirty="0" smtClean="0"/>
              <a:t>Cambio tecnológico limitado</a:t>
            </a:r>
          </a:p>
          <a:p>
            <a:pPr lvl="1"/>
            <a:r>
              <a:rPr lang="es-PE" dirty="0" smtClean="0"/>
              <a:t>Mayor accesibilidad</a:t>
            </a:r>
          </a:p>
          <a:p>
            <a:pPr lvl="1"/>
            <a:r>
              <a:rPr lang="es-PE" dirty="0" smtClean="0"/>
              <a:t>Aparición de fuentes alternativas de ingresos (transferencias públicas, migración temporal)</a:t>
            </a:r>
          </a:p>
          <a:p>
            <a:r>
              <a:rPr lang="es-PE" dirty="0" smtClean="0"/>
              <a:t>Otros temas como el de concentración de la tierra y la minifundización son temas aún pendientes…</a:t>
            </a:r>
          </a:p>
          <a:p>
            <a:pPr lvl="1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85343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Subtítulo"/>
          <p:cNvSpPr>
            <a:spLocks noGrp="1"/>
          </p:cNvSpPr>
          <p:nvPr>
            <p:ph type="subTitle" idx="1"/>
          </p:nvPr>
        </p:nvSpPr>
        <p:spPr>
          <a:xfrm>
            <a:off x="611188" y="3068638"/>
            <a:ext cx="7847012" cy="1600200"/>
          </a:xfrm>
        </p:spPr>
        <p:txBody>
          <a:bodyPr/>
          <a:lstStyle/>
          <a:p>
            <a:pPr algn="ctr"/>
            <a:r>
              <a:rPr lang="es-PE" b="1" smtClean="0"/>
              <a:t>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Articulación del CENAGRO con otras fuentes de información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738" y="1412776"/>
            <a:ext cx="8001000" cy="48245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PE" dirty="0" smtClean="0"/>
              <a:t>Codificación compatible con los códigos de CCPP del CPV 2007</a:t>
            </a:r>
          </a:p>
          <a:p>
            <a:pPr>
              <a:spcAft>
                <a:spcPts val="600"/>
              </a:spcAft>
            </a:pPr>
            <a:r>
              <a:rPr lang="es-PE" dirty="0" smtClean="0"/>
              <a:t>Geo-</a:t>
            </a:r>
            <a:r>
              <a:rPr lang="es-PE" dirty="0" err="1" smtClean="0"/>
              <a:t>referenciación</a:t>
            </a:r>
            <a:r>
              <a:rPr lang="es-PE" dirty="0" smtClean="0"/>
              <a:t> de los límites de los Sectores </a:t>
            </a:r>
            <a:r>
              <a:rPr lang="es-PE" dirty="0"/>
              <a:t>de </a:t>
            </a:r>
            <a:r>
              <a:rPr lang="es-PE" dirty="0" smtClean="0"/>
              <a:t>Empadronamiento </a:t>
            </a:r>
            <a:r>
              <a:rPr lang="es-PE" dirty="0"/>
              <a:t>Agropecuario (</a:t>
            </a:r>
            <a:r>
              <a:rPr lang="es-PE" dirty="0" smtClean="0"/>
              <a:t>SEAS)</a:t>
            </a:r>
          </a:p>
          <a:p>
            <a:pPr lvl="1" algn="l"/>
            <a:r>
              <a:rPr lang="es-PE" dirty="0" smtClean="0"/>
              <a:t>39,122 SEAS (en promedio unos 22 SEAS por                 distrito)</a:t>
            </a:r>
          </a:p>
          <a:p>
            <a:pPr algn="l">
              <a:spcAft>
                <a:spcPts val="600"/>
              </a:spcAft>
            </a:pPr>
            <a:endParaRPr lang="es-PE" dirty="0" smtClean="0"/>
          </a:p>
          <a:p>
            <a:pPr algn="l">
              <a:spcAft>
                <a:spcPts val="600"/>
              </a:spcAft>
            </a:pPr>
            <a:endParaRPr lang="es-PE" dirty="0"/>
          </a:p>
          <a:p>
            <a:pPr algn="l">
              <a:spcAft>
                <a:spcPts val="600"/>
              </a:spcAft>
            </a:pPr>
            <a:endParaRPr lang="es-PE" dirty="0" smtClean="0"/>
          </a:p>
          <a:p>
            <a:pPr algn="l">
              <a:spcAft>
                <a:spcPts val="600"/>
              </a:spcAft>
            </a:pPr>
            <a:endParaRPr lang="es-PE" dirty="0"/>
          </a:p>
          <a:p>
            <a:pPr algn="l"/>
            <a:endParaRPr lang="es-PE" dirty="0" smtClean="0"/>
          </a:p>
          <a:p>
            <a:pPr algn="l"/>
            <a:r>
              <a:rPr lang="es-PE" dirty="0" smtClean="0"/>
              <a:t>Compromiso </a:t>
            </a:r>
            <a:r>
              <a:rPr lang="es-PE" dirty="0"/>
              <a:t>de acceso </a:t>
            </a:r>
            <a:r>
              <a:rPr lang="es-PE" dirty="0" smtClean="0"/>
              <a:t>/ promover </a:t>
            </a:r>
            <a:r>
              <a:rPr lang="es-PE" dirty="0"/>
              <a:t>su uso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2" t="4049" r="11221" b="3383"/>
          <a:stretch/>
        </p:blipFill>
        <p:spPr>
          <a:xfrm>
            <a:off x="3312218" y="3535844"/>
            <a:ext cx="2699941" cy="25234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t="3097" r="24986" b="3232"/>
          <a:stretch/>
        </p:blipFill>
        <p:spPr>
          <a:xfrm>
            <a:off x="6738300" y="2852936"/>
            <a:ext cx="2188758" cy="3213154"/>
          </a:xfrm>
          <a:prstGeom prst="rect">
            <a:avLst/>
          </a:prstGeom>
        </p:spPr>
      </p:pic>
      <p:cxnSp>
        <p:nvCxnSpPr>
          <p:cNvPr id="8" name="7 Conector recto"/>
          <p:cNvCxnSpPr/>
          <p:nvPr/>
        </p:nvCxnSpPr>
        <p:spPr bwMode="auto">
          <a:xfrm flipH="1" flipV="1">
            <a:off x="6012159" y="3535844"/>
            <a:ext cx="2016226" cy="1621349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/>
          <p:nvPr/>
        </p:nvCxnSpPr>
        <p:spPr bwMode="auto">
          <a:xfrm flipH="1">
            <a:off x="6012159" y="5373216"/>
            <a:ext cx="2232251" cy="686035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386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Temas claves que pueden ser explorados con </a:t>
            </a:r>
            <a:r>
              <a:rPr lang="es-PE" dirty="0" smtClean="0"/>
              <a:t>el CENAGRO </a:t>
            </a:r>
            <a:r>
              <a:rPr lang="es-PE" dirty="0"/>
              <a:t>2012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6738" y="1317618"/>
            <a:ext cx="8325742" cy="47132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/>
              <a:t>Cambios en la estructura </a:t>
            </a:r>
            <a:r>
              <a:rPr lang="es-PE" sz="2000" dirty="0" smtClean="0"/>
              <a:t>agraria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E" sz="1800" dirty="0" smtClean="0"/>
              <a:t>Cambios en la estructura de tenencia: minifundio y gran propiedad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E" sz="1800" dirty="0" smtClean="0"/>
              <a:t>Expansión de la Area agrícola  en selva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E" sz="1800" dirty="0"/>
              <a:t>Cambios en regímenes de tenencia y roles de la Comunidad Campesina y Nativa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Cambios </a:t>
            </a:r>
            <a:r>
              <a:rPr lang="es-PE" sz="2000" dirty="0"/>
              <a:t>en el </a:t>
            </a:r>
            <a:r>
              <a:rPr lang="es-PE" sz="2000" dirty="0" smtClean="0"/>
              <a:t>perfil demográfico (género y edad)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/>
              <a:t>Cambio en </a:t>
            </a:r>
            <a:r>
              <a:rPr lang="es-PE" sz="2000" dirty="0" smtClean="0"/>
              <a:t>composición </a:t>
            </a:r>
            <a:r>
              <a:rPr lang="es-PE" sz="2000" dirty="0"/>
              <a:t>del </a:t>
            </a:r>
            <a:r>
              <a:rPr lang="es-PE" sz="2000" dirty="0" smtClean="0"/>
              <a:t>ganado </a:t>
            </a:r>
            <a:r>
              <a:rPr lang="es-PE" sz="2000" dirty="0"/>
              <a:t>y animales </a:t>
            </a:r>
            <a:r>
              <a:rPr lang="es-PE" sz="2000" dirty="0" smtClean="0"/>
              <a:t>menores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Cambios en los procesos de tecnificación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Acceso a crédito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Fuentes de </a:t>
            </a:r>
            <a:r>
              <a:rPr lang="es-PE" sz="2000" dirty="0"/>
              <a:t>ingreso </a:t>
            </a:r>
            <a:r>
              <a:rPr lang="es-PE" sz="2000" dirty="0" smtClean="0"/>
              <a:t>no-agropecuario: Dinamismo </a:t>
            </a:r>
            <a:r>
              <a:rPr lang="es-PE" sz="2000" dirty="0"/>
              <a:t>creciente del empleo rural </a:t>
            </a:r>
            <a:r>
              <a:rPr lang="es-PE" sz="2000" dirty="0" smtClean="0"/>
              <a:t>asalariado y el empleo </a:t>
            </a:r>
            <a:r>
              <a:rPr lang="es-PE" sz="2000" dirty="0"/>
              <a:t>rural no </a:t>
            </a:r>
            <a:r>
              <a:rPr lang="es-PE" sz="2000" dirty="0" smtClean="0"/>
              <a:t>agropecuario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/>
              <a:t>Creciente articulación a mercados de productos, insumos y tierra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Rol del </a:t>
            </a:r>
            <a:r>
              <a:rPr lang="es-PE" sz="2000" dirty="0"/>
              <a:t>autoconsumo y </a:t>
            </a:r>
            <a:r>
              <a:rPr lang="es-PE" sz="2000" dirty="0" smtClean="0"/>
              <a:t>la venta </a:t>
            </a:r>
            <a:r>
              <a:rPr lang="es-PE" sz="2000" dirty="0"/>
              <a:t>al </a:t>
            </a:r>
            <a:r>
              <a:rPr lang="es-PE" sz="2000" dirty="0" smtClean="0"/>
              <a:t>mercado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E" sz="1800" dirty="0" smtClean="0"/>
              <a:t>Rol </a:t>
            </a:r>
            <a:r>
              <a:rPr lang="es-PE" sz="1800" dirty="0"/>
              <a:t>de </a:t>
            </a:r>
            <a:r>
              <a:rPr lang="es-PE" sz="1800" dirty="0" smtClean="0"/>
              <a:t>las organizaciones </a:t>
            </a:r>
            <a:r>
              <a:rPr lang="es-PE" sz="1800" dirty="0"/>
              <a:t>de productores para articularse a </a:t>
            </a:r>
            <a:r>
              <a:rPr lang="es-PE" sz="1800" dirty="0" smtClean="0"/>
              <a:t>mercados </a:t>
            </a:r>
            <a:endParaRPr lang="es-PE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Creciente </a:t>
            </a:r>
            <a:r>
              <a:rPr lang="es-PE" sz="2000" dirty="0"/>
              <a:t>vulnerabilidad al cambio </a:t>
            </a:r>
            <a:r>
              <a:rPr lang="es-PE" sz="2000" dirty="0" smtClean="0"/>
              <a:t>climático</a:t>
            </a:r>
            <a:endParaRPr lang="es-PE" sz="20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E" sz="2000" dirty="0" smtClean="0"/>
              <a:t>Perspectiva </a:t>
            </a:r>
            <a:r>
              <a:rPr lang="es-PE" sz="2000" dirty="0"/>
              <a:t>de Inclusión (tiene DNI / </a:t>
            </a:r>
            <a:r>
              <a:rPr lang="es-PE" sz="2000" dirty="0" smtClean="0"/>
              <a:t>hogar beneficiado por programas sociales. etc.)</a:t>
            </a:r>
            <a:endParaRPr lang="es-PE" sz="2000" dirty="0"/>
          </a:p>
        </p:txBody>
      </p:sp>
    </p:spTree>
    <p:extLst>
      <p:ext uri="{BB962C8B-B14F-4D97-AF65-F5344CB8AC3E}">
        <p14:creationId xmlns:p14="http://schemas.microsoft.com/office/powerpoint/2010/main" val="36153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Temas que no vamos a tratar hoy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/>
              <a:t>Cambios en la estructura </a:t>
            </a:r>
            <a:r>
              <a:rPr lang="es-PE" dirty="0" smtClean="0"/>
              <a:t>de tenencia: incremento del minifundio y de la gran propiedad</a:t>
            </a:r>
          </a:p>
          <a:p>
            <a:pPr lvl="1"/>
            <a:r>
              <a:rPr lang="es-PE" dirty="0" smtClean="0"/>
              <a:t>Recién acaba de terminar el proceso de lectura óptica de las cedulas.</a:t>
            </a:r>
          </a:p>
          <a:p>
            <a:pPr lvl="1"/>
            <a:r>
              <a:rPr lang="es-PE" dirty="0" smtClean="0"/>
              <a:t>A nivel nacional: aún falta terminar consistencia a la base de </a:t>
            </a:r>
            <a:r>
              <a:rPr lang="es-PE" dirty="0"/>
              <a:t>base de parcelas </a:t>
            </a:r>
            <a:endParaRPr lang="es-PE" dirty="0" smtClean="0"/>
          </a:p>
          <a:p>
            <a:pPr lvl="1"/>
            <a:r>
              <a:rPr lang="es-PE" dirty="0" smtClean="0"/>
              <a:t>Puno/Cusco:  Codificación m2 / has (algunas SEAS tienen más superficie que Area)</a:t>
            </a:r>
          </a:p>
          <a:p>
            <a:r>
              <a:rPr lang="es-PE" dirty="0"/>
              <a:t>Rol de las organizaciones de productores para articularse a mercados </a:t>
            </a:r>
          </a:p>
          <a:p>
            <a:r>
              <a:rPr lang="es-PE" dirty="0" smtClean="0"/>
              <a:t>Creciente </a:t>
            </a:r>
            <a:r>
              <a:rPr lang="es-PE" dirty="0"/>
              <a:t>vulnerabilidad al cambio climático</a:t>
            </a:r>
          </a:p>
          <a:p>
            <a:endParaRPr lang="es-PE" dirty="0"/>
          </a:p>
          <a:p>
            <a:pPr lvl="1"/>
            <a:endParaRPr lang="es-PE" dirty="0" smtClean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0790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170359"/>
          </a:xfrm>
          <a:solidFill>
            <a:schemeClr val="accent1">
              <a:lumMod val="40000"/>
              <a:lumOff val="60000"/>
            </a:schemeClr>
          </a:solidFill>
          <a:ln w="25400" cap="rnd" cmpd="dbl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lvl="1" indent="6350" algn="ctr">
              <a:spcBef>
                <a:spcPct val="0"/>
              </a:spcBef>
            </a:pPr>
            <a:r>
              <a:rPr lang="es-PE" sz="2800" b="1" dirty="0"/>
              <a:t>Cambio en el # de unidades agropecuarias </a:t>
            </a:r>
          </a:p>
          <a:p>
            <a:pPr marL="0" lvl="1" indent="6350" algn="ctr">
              <a:spcBef>
                <a:spcPct val="0"/>
              </a:spcBef>
            </a:pPr>
            <a:endParaRPr lang="es-PE" sz="2800" b="1" dirty="0"/>
          </a:p>
        </p:txBody>
      </p:sp>
    </p:spTree>
    <p:extLst>
      <p:ext uri="{BB962C8B-B14F-4D97-AF65-F5344CB8AC3E}">
        <p14:creationId xmlns:p14="http://schemas.microsoft.com/office/powerpoint/2010/main" val="21716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04800"/>
            <a:ext cx="8389814" cy="914400"/>
          </a:xfrm>
        </p:spPr>
        <p:txBody>
          <a:bodyPr/>
          <a:lstStyle/>
          <a:p>
            <a:r>
              <a:rPr lang="es-PE" dirty="0" smtClean="0"/>
              <a:t>Cambio en el Número de Unidades Agropecuarias</a:t>
            </a:r>
            <a:endParaRPr lang="es-PE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598269"/>
              </p:ext>
            </p:extLst>
          </p:nvPr>
        </p:nvGraphicFramePr>
        <p:xfrm>
          <a:off x="467544" y="1700805"/>
          <a:ext cx="8280919" cy="3960441"/>
        </p:xfrm>
        <a:graphic>
          <a:graphicData uri="http://schemas.openxmlformats.org/drawingml/2006/table">
            <a:tbl>
              <a:tblPr/>
              <a:tblGrid>
                <a:gridCol w="2528571"/>
                <a:gridCol w="1052500"/>
                <a:gridCol w="1052500"/>
                <a:gridCol w="1199076"/>
                <a:gridCol w="1080120"/>
                <a:gridCol w="1368152"/>
              </a:tblGrid>
              <a:tr h="415937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Condición jurídica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41593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1994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Crecimiento 1994/2012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15937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Freq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Freq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FFFFFF"/>
                          </a:solidFill>
                          <a:effectLst/>
                          <a:latin typeface="Arial Narrow"/>
                        </a:rPr>
                        <a:t>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48827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Persona Natural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1,750,640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99.2%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2,188,787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99.2%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27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Empresa o </a:t>
                      </a:r>
                      <a:r>
                        <a:rPr lang="es-PE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SRL</a:t>
                      </a:r>
                      <a:endParaRPr lang="es-PE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1,638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3,353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937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Comunidad Campesina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5,680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7,890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937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Comunidad Nativa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1,192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2,272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27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Otro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3,222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-42%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937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Total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1,764,666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2,205,524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100.0%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4 Flecha abajo"/>
          <p:cNvSpPr/>
          <p:nvPr/>
        </p:nvSpPr>
        <p:spPr bwMode="auto">
          <a:xfrm>
            <a:off x="8820472" y="3164118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6" name="5 Flecha abajo"/>
          <p:cNvSpPr/>
          <p:nvPr/>
        </p:nvSpPr>
        <p:spPr bwMode="auto">
          <a:xfrm>
            <a:off x="8820472" y="3645024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7" name="6 Flecha abajo"/>
          <p:cNvSpPr/>
          <p:nvPr/>
        </p:nvSpPr>
        <p:spPr bwMode="auto">
          <a:xfrm>
            <a:off x="8820472" y="4077072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8" name="7 Flecha abajo"/>
          <p:cNvSpPr/>
          <p:nvPr/>
        </p:nvSpPr>
        <p:spPr bwMode="auto">
          <a:xfrm>
            <a:off x="8820472" y="4460262"/>
            <a:ext cx="108000" cy="216024"/>
          </a:xfrm>
          <a:prstGeom prst="down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5317788" y="3537012"/>
            <a:ext cx="792088" cy="432048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3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GRADE2">
  <a:themeElements>
    <a:clrScheme name="1_GRADE2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GRADE2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P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P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cs typeface="Arial" charset="0"/>
          </a:defRPr>
        </a:defPPr>
      </a:lstStyle>
    </a:lnDef>
  </a:objectDefaults>
  <a:extraClrSchemeLst>
    <a:extraClrScheme>
      <a:clrScheme name="1_GRADE2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RADE2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RADE2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ED0B7C2A88ED3F4CA367BF170F6415FC" ma:contentTypeVersion="1913" ma:contentTypeDescription="A content type to manage public (operations) IDB documents" ma:contentTypeScope="" ma:versionID="1db257628408a8b53179a04f60748e8f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5d3781321cad55452cadae92803181b2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37821332</IDBDocs_x0020_Number>
    <TaxCatchAll xmlns="cdc7663a-08f0-4737-9e8c-148ce897a09c">
      <Value>31</Value>
      <Value>1</Value>
      <Value>14</Value>
    </TaxCatchAll>
    <Phase xmlns="cdc7663a-08f0-4737-9e8c-148ce897a09c" xsi:nil="true"/>
    <SISCOR_x0020_Number xmlns="cdc7663a-08f0-4737-9e8c-148ce897a09c" xsi:nil="true"/>
    <Division_x0020_or_x0020_Unit xmlns="cdc7663a-08f0-4737-9e8c-148ce897a09c">INE/RND</Division_x0020_or_x0020_Unit>
    <Approval_x0020_Number xmlns="cdc7663a-08f0-4737-9e8c-148ce897a09c" xsi:nil="true"/>
    <Document_x0020_Author xmlns="cdc7663a-08f0-4737-9e8c-148ce897a09c">Quiroga, Ricardo E.</Document_x0020_Author>
    <Fiscal_x0020_Year_x0020_IDB xmlns="cdc7663a-08f0-4737-9e8c-148ce897a09c">2013</Fiscal_x0020_Year_x0020_IDB>
    <Other_x0020_Author xmlns="cdc7663a-08f0-4737-9e8c-148ce897a09c">Javier Escobal</Other_x0020_Author>
    <Project_x0020_Number xmlns="cdc7663a-08f0-4737-9e8c-148ce897a09c">PE-L1126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class="ExternalClassC535D9D998DA4AED9E86CDAF1AAE1135"&gt;MS POWERPOINTLPLoan Proposal0YPO-PE-L1126-Plan1067782684&lt;/div&gt;</Migration_x0020_Info>
    <Operation_x0020_Type xmlns="cdc7663a-08f0-4737-9e8c-148ce897a09c" xsi:nil="true"/>
    <Record_x0020_Number xmlns="cdc7663a-08f0-4737-9e8c-148ce897a09c">R0002775948</Record_x0020_Number>
    <Document_x0020_Language_x0020_IDB xmlns="cdc7663a-08f0-4737-9e8c-148ce897a09c">Spanish</Document_x0020_Language_x0020_IDB>
    <Identifier xmlns="cdc7663a-08f0-4737-9e8c-148ce897a09c"> TECFILE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Profile (PP)</TermName>
          <TermId xmlns="http://schemas.microsoft.com/office/infopath/2007/PartnerControls">ac5f0c28-f2f6-431c-8d05-62f851b6a822</TermId>
        </TermInfo>
      </Terms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Peru</TermName>
          <TermId xmlns="http://schemas.microsoft.com/office/infopath/2007/PartnerControls">c988f60b-81f1-4c24-8da7-d5473741c5b0</TermId>
        </TermInfo>
      </Terms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Loan Proposal</Disclosure_x0020_Activity>
    <Region xmlns="cdc7663a-08f0-4737-9e8c-148ce897a09c" xsi:nil="true"/>
    <_dlc_DocId xmlns="cdc7663a-08f0-4737-9e8c-148ce897a09c">EZSHARE-1299494432-81</_dlc_DocId>
    <Publication_x0020_Type xmlns="cdc7663a-08f0-4737-9e8c-148ce897a09c" xsi:nil="true"/>
    <Issue_x0020_Date xmlns="cdc7663a-08f0-4737-9e8c-148ce897a09c" xsi:nil="true"/>
    <Webtopic xmlns="cdc7663a-08f0-4737-9e8c-148ce897a09c">Agriculture and Rural Development</Webtopic>
    <Publishing_x0020_House xmlns="cdc7663a-08f0-4737-9e8c-148ce897a09c" xsi:nil="true"/>
    <Disclosed xmlns="cdc7663a-08f0-4737-9e8c-148ce897a09c">true</Disclosed>
    <KP_x0020_Topics xmlns="cdc7663a-08f0-4737-9e8c-148ce897a09c" xsi:nil="true"/>
    <_dlc_DocIdUrl xmlns="cdc7663a-08f0-4737-9e8c-148ce897a09c">
      <Url>https://idbg.sharepoint.com/teams/EZ-PE-LON/PE-L1126/_layouts/15/DocIdRedir.aspx?ID=EZSHARE-1299494432-81</Url>
      <Description>EZSHARE-1299494432-81</Description>
    </_dlc_DocIdUrl>
  </documentManagement>
</p:properties>
</file>

<file path=customXml/item5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6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315C020B-D1CF-464F-B9C4-A57334665EE8}"/>
</file>

<file path=customXml/itemProps2.xml><?xml version="1.0" encoding="utf-8"?>
<ds:datastoreItem xmlns:ds="http://schemas.openxmlformats.org/officeDocument/2006/customXml" ds:itemID="{796150FD-E033-499F-B51F-D1C3AA74B9B7}"/>
</file>

<file path=customXml/itemProps3.xml><?xml version="1.0" encoding="utf-8"?>
<ds:datastoreItem xmlns:ds="http://schemas.openxmlformats.org/officeDocument/2006/customXml" ds:itemID="{388CF2F4-701B-4863-8147-85A30C35056F}"/>
</file>

<file path=customXml/itemProps4.xml><?xml version="1.0" encoding="utf-8"?>
<ds:datastoreItem xmlns:ds="http://schemas.openxmlformats.org/officeDocument/2006/customXml" ds:itemID="{EE65C082-AED7-4CFE-B81B-2E6C457F34FD}"/>
</file>

<file path=customXml/itemProps5.xml><?xml version="1.0" encoding="utf-8"?>
<ds:datastoreItem xmlns:ds="http://schemas.openxmlformats.org/officeDocument/2006/customXml" ds:itemID="{ACFAB19E-D40D-49CA-B877-6BE36D868FBD}"/>
</file>

<file path=customXml/itemProps6.xml><?xml version="1.0" encoding="utf-8"?>
<ds:datastoreItem xmlns:ds="http://schemas.openxmlformats.org/officeDocument/2006/customXml" ds:itemID="{46C02F4F-E999-4966-A97D-03F8FD7BD82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8634</TotalTime>
  <Words>1710</Words>
  <Application>Microsoft Office PowerPoint</Application>
  <PresentationFormat>On-screen Show (4:3)</PresentationFormat>
  <Paragraphs>489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1_GRADE2</vt:lpstr>
      <vt:lpstr>Cambios Estructurales en el Sector Agrario Peruano:  una primera mirada al CENAGRO 2012</vt:lpstr>
      <vt:lpstr>Esquema</vt:lpstr>
      <vt:lpstr>Estructura del Censo Agropecuario 2012 </vt:lpstr>
      <vt:lpstr>Estructura del Censo Agropecuario 2012 (…)</vt:lpstr>
      <vt:lpstr>Articulación del CENAGRO con otras fuentes de información</vt:lpstr>
      <vt:lpstr>Temas claves que pueden ser explorados con el CENAGRO 2012</vt:lpstr>
      <vt:lpstr>Temas que no vamos a tratar hoy</vt:lpstr>
      <vt:lpstr>PowerPoint Presentation</vt:lpstr>
      <vt:lpstr>Cambio en el Número de Unidades Agropecuarias</vt:lpstr>
      <vt:lpstr>Cambios en el número de Unidades agropecuarias por provincia (%)</vt:lpstr>
      <vt:lpstr>Heterogeneidad intra-regional: Variación en el número de unidades agropecuarias</vt:lpstr>
      <vt:lpstr>PowerPoint Presentation</vt:lpstr>
      <vt:lpstr>Creciente feminización del Campo</vt:lpstr>
      <vt:lpstr>Cambios en el perfil de edades de los productores agropecuarios</vt:lpstr>
      <vt:lpstr>Cambio en el Perfil de edades: mayores de 65</vt:lpstr>
      <vt:lpstr>Cambio en el Perfil de edades: Menores de 25</vt:lpstr>
      <vt:lpstr>Cambios en el perfil educativo del Productor Agropecuario</vt:lpstr>
      <vt:lpstr>Heterogeneidad en acumulación de capital humano del Productor Agropecuario</vt:lpstr>
      <vt:lpstr>PowerPoint Presentation</vt:lpstr>
      <vt:lpstr>Cambio en el patrón de cultivos: Puno</vt:lpstr>
      <vt:lpstr>Cambio en el patrón de cultivos: Cusco</vt:lpstr>
      <vt:lpstr>¿Respuesta a cambios en precios relativos?</vt:lpstr>
      <vt:lpstr>PowerPoint Presentation</vt:lpstr>
      <vt:lpstr>Cambio técnico en la parcela</vt:lpstr>
      <vt:lpstr>Uso semilla mejorada</vt:lpstr>
      <vt:lpstr>Mecanización</vt:lpstr>
      <vt:lpstr>Riego tecnificado: evidencia de Cusco y Puno</vt:lpstr>
      <vt:lpstr>PowerPoint Presentation</vt:lpstr>
      <vt:lpstr>Stock pecuario</vt:lpstr>
      <vt:lpstr>Cambio en el Valor Pecuario (a precios de 1994)</vt:lpstr>
      <vt:lpstr>Cambios en el stock pecuario</vt:lpstr>
      <vt:lpstr>Animales “menores”: Cuyes</vt:lpstr>
      <vt:lpstr>PowerPoint Presentation</vt:lpstr>
      <vt:lpstr>Asistencia Técnica</vt:lpstr>
      <vt:lpstr>Crédito</vt:lpstr>
      <vt:lpstr>PowerPoint Presentation</vt:lpstr>
      <vt:lpstr>¿Alcanza la actividad agropecuaria para cubrir sus gastos?</vt:lpstr>
      <vt:lpstr>La migración como estrategia para complementar ingresos</vt:lpstr>
      <vt:lpstr>¿Profundización del Asalariamiento?</vt:lpstr>
      <vt:lpstr>PowerPoint Presentation</vt:lpstr>
      <vt:lpstr>Productores Agropecuarios con teléfono</vt:lpstr>
      <vt:lpstr>Lejanía de la capital distrital</vt:lpstr>
      <vt:lpstr>Lejanía al “Mercado”  (a una de las 43 ciudades con 50,000 habitantes o más)</vt:lpstr>
      <vt:lpstr>PowerPoint Presentation</vt:lpstr>
      <vt:lpstr>Acceso a programas sociales</vt:lpstr>
      <vt:lpstr>Reflexiones Finales</vt:lpstr>
      <vt:lpstr>PowerPoint Presentation</vt:lpstr>
    </vt:vector>
  </TitlesOfParts>
  <Company>Gradeç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Cambios Estructurales en el Sector Agrario Peruano_ CENAGRO 2012</dc:title>
  <dc:creator>Javier Escobal</dc:creator>
  <cp:lastModifiedBy>Inter-American Development Bank</cp:lastModifiedBy>
  <cp:revision>627</cp:revision>
  <cp:lastPrinted>2012-12-12T20:38:03Z</cp:lastPrinted>
  <dcterms:created xsi:type="dcterms:W3CDTF">2008-04-25T22:47:50Z</dcterms:created>
  <dcterms:modified xsi:type="dcterms:W3CDTF">2013-06-10T15:45:50Z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0x0101001A458A224826124E8B45B1D613300CFC00ED0B7C2A88ED3F4CA367BF170F6415FC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15;#Project Profile (PP)|ac5f0c28-f2f6-431c-8d05-62f851b6a822</vt:lpwstr>
  </property>
  <property fmtid="{D5CDD505-2E9C-101B-9397-08002B2CF9AE}" pid="8" name="Country">
    <vt:lpwstr>31;#Peru|c988f60b-81f1-4c24-8da7-d5473741c5b0</vt:lpwstr>
  </property>
  <property fmtid="{D5CDD505-2E9C-101B-9397-08002B2CF9AE}" pid="9" name="Fund IDB">
    <vt:lpwstr/>
  </property>
  <property fmtid="{D5CDD505-2E9C-101B-9397-08002B2CF9AE}" pid="10" name="Series_x0020_Operations_x0020_IDB">
    <vt:lpwstr>15;#Project Profile (PP)|ac5f0c28-f2f6-431c-8d05-62f851b6a822</vt:lpwstr>
  </property>
  <property fmtid="{D5CDD505-2E9C-101B-9397-08002B2CF9AE}" pid="12" name="From:">
    <vt:lpwstr>Javier Escobal</vt:lpwstr>
  </property>
  <property fmtid="{D5CDD505-2E9C-101B-9397-08002B2CF9AE}" pid="13" name="Sector IDB">
    <vt:lpwstr/>
  </property>
  <property fmtid="{D5CDD505-2E9C-101B-9397-08002B2CF9AE}" pid="14" name="Function Operations IDB">
    <vt:lpwstr>1;#Project Preparation, Planning and Design|29ca0c72-1fc4-435f-a09c-28585cb5eac9</vt:lpwstr>
  </property>
  <property fmtid="{D5CDD505-2E9C-101B-9397-08002B2CF9AE}" pid="15" name="Sub-Sector">
    <vt:lpwstr/>
  </property>
  <property fmtid="{D5CDD505-2E9C-101B-9397-08002B2CF9AE}" pid="16" name="Order">
    <vt:r8>8100</vt:r8>
  </property>
  <property fmtid="{D5CDD505-2E9C-101B-9397-08002B2CF9AE}" pid="17" name="_dlc_DocIdItemGuid">
    <vt:lpwstr>2899c645-36f8-44a4-99f2-0da20e5c37fb</vt:lpwstr>
  </property>
</Properties>
</file>