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presentationml.printerSettings"/>
  <Default Extension="rels" ContentType="application/vnd.openxmlformats-package.relationships+xml"/>
  <Default Extension="jpeg" ContentType="image/jpeg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embeddings/oleObject3.bin" ContentType="application/vnd.openxmlformats-officedocument.oleObject"/>
  <Override PartName="/ppt/embeddings/oleObject1.bin" ContentType="application/vnd.openxmlformats-officedocument.oleObject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embeddings/oleObject2.bin" ContentType="application/vnd.openxmlformats-officedocument.oleObject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gs/tag46.xml" ContentType="application/vnd.openxmlformats-officedocument.presentationml.tags+xml"/>
  <Override PartName="/ppt/tags/tag41.xml" ContentType="application/vnd.openxmlformats-officedocument.presentationml.tags+xml"/>
  <Override PartName="/ppt/tags/tag45.xml" ContentType="application/vnd.openxmlformats-officedocument.presentationml.tags+xml"/>
  <Override PartName="/ppt/tags/tag43.xml" ContentType="application/vnd.openxmlformats-officedocument.presentationml.tags+xml"/>
  <Override PartName="/ppt/tags/tag42.xml" ContentType="application/vnd.openxmlformats-officedocument.presentationml.tags+xml"/>
  <Override PartName="/ppt/tags/tag44.xml" ContentType="application/vnd.openxmlformats-officedocument.presentationml.tags+xml"/>
  <Override PartName="/ppt/tags/tag40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52.xml" ContentType="application/vnd.openxmlformats-officedocument.presentationml.tags+xml"/>
  <Override PartName="/ppt/tags/tag51.xml" ContentType="application/vnd.openxmlformats-officedocument.presentationml.tags+xml"/>
  <Override PartName="/ppt/tags/tag50.xml" ContentType="application/vnd.openxmlformats-officedocument.presentationml.tags+xml"/>
  <Override PartName="/ppt/tags/tag49.xml" ContentType="application/vnd.openxmlformats-officedocument.presentationml.tags+xml"/>
  <Override PartName="/ppt/tags/tag47.xml" ContentType="application/vnd.openxmlformats-officedocument.presentationml.tags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0.xml" ContentType="application/vnd.openxmlformats-officedocument.presentationml.tags+xml"/>
  <Override PartName="/ppt/tags/tag9.xml" ContentType="application/vnd.openxmlformats-officedocument.presentationml.tags+xml"/>
  <Override PartName="/ppt/tags/tag8.xml" ContentType="application/vnd.openxmlformats-officedocument.presentationml.tag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0.xml" ContentType="application/vnd.openxmlformats-officedocument.presentationml.tags+xml"/>
  <Override PartName="/ppt/tags/tag28.xml" ContentType="application/vnd.openxmlformats-officedocument.presentationml.tags+xml"/>
  <Override PartName="/ppt/tags/tag27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9.xml" ContentType="application/vnd.openxmlformats-officedocument.presentationml.tag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25" r:id="rId2"/>
    <p:sldId id="393" r:id="rId3"/>
    <p:sldId id="426" r:id="rId4"/>
    <p:sldId id="408" r:id="rId5"/>
    <p:sldId id="410" r:id="rId6"/>
    <p:sldId id="407" r:id="rId7"/>
  </p:sldIdLst>
  <p:sldSz cx="9144000" cy="6858000" type="letter"/>
  <p:notesSz cx="7053263" cy="9363075"/>
  <p:custDataLst>
    <p:tags r:id="rId11"/>
  </p:custDataLst>
  <p:defaultTextStyle>
    <a:defPPr>
      <a:defRPr lang="da-DK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7A0C2E"/>
    <a:srgbClr val="67103F"/>
    <a:srgbClr val="FDFEFE"/>
    <a:srgbClr val="FDFEFD"/>
    <a:srgbClr val="FCFDFE"/>
    <a:srgbClr val="FCFDFF"/>
    <a:srgbClr val="FCFEFF"/>
    <a:srgbClr val="FCFEF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143" autoAdjust="0"/>
    <p:restoredTop sz="99836" autoAdjust="0"/>
  </p:normalViewPr>
  <p:slideViewPr>
    <p:cSldViewPr snapToGrid="0">
      <p:cViewPr>
        <p:scale>
          <a:sx n="100" d="100"/>
          <a:sy n="100" d="100"/>
        </p:scale>
        <p:origin x="-138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26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8" Type="http://schemas.openxmlformats.org/officeDocument/2006/relationships/notesMaster" Target="notesMasters/notesMaster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customXml" Target="../customXml/item6.xml"/><Relationship Id="rId12" Type="http://schemas.openxmlformats.org/officeDocument/2006/relationships/presProps" Target="presProps.xml"/><Relationship Id="rId7" Type="http://schemas.openxmlformats.org/officeDocument/2006/relationships/slide" Target="slides/slide6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20" Type="http://schemas.openxmlformats.org/officeDocument/2006/relationships/customXml" Target="../customXml/item5.xml"/><Relationship Id="rId1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printerSettings" Target="printerSettings/printerSettings1.bin"/><Relationship Id="rId19" Type="http://schemas.openxmlformats.org/officeDocument/2006/relationships/customXml" Target="../customXml/item4.xml"/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59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01" tIns="46901" rIns="93801" bIns="46901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5738" y="0"/>
            <a:ext cx="305593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01" tIns="46901" rIns="93801" bIns="46901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93175"/>
            <a:ext cx="30559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01" tIns="46901" rIns="93801" bIns="46901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5738" y="8893175"/>
            <a:ext cx="305593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01" tIns="46901" rIns="93801" bIns="46901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charset="0"/>
              </a:defRPr>
            </a:lvl1pPr>
          </a:lstStyle>
          <a:p>
            <a:fld id="{5CE823AE-92E2-C74F-832B-F7BFC1309BBB}" type="slidenum">
              <a:rPr lang="da-DK"/>
              <a:pPr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59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01" tIns="46901" rIns="93801" bIns="46901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7325" y="0"/>
            <a:ext cx="30559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01" tIns="46901" rIns="93801" bIns="46901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701675"/>
            <a:ext cx="4681537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9800" y="4448175"/>
            <a:ext cx="5173663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01" tIns="46901" rIns="93801" bIns="469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 for at redigere teksttypografierne i masteren</a:t>
            </a:r>
          </a:p>
          <a:p>
            <a:pPr lvl="1"/>
            <a:r>
              <a:rPr lang="en-US" noProof="0" smtClean="0"/>
              <a:t>Andet niveau</a:t>
            </a:r>
          </a:p>
          <a:p>
            <a:pPr lvl="2"/>
            <a:r>
              <a:rPr lang="en-US" noProof="0" smtClean="0"/>
              <a:t>Tredje niveau</a:t>
            </a:r>
          </a:p>
          <a:p>
            <a:pPr lvl="3"/>
            <a:r>
              <a:rPr lang="en-US" noProof="0" smtClean="0"/>
              <a:t>Fjerde niveau</a:t>
            </a:r>
          </a:p>
          <a:p>
            <a:pPr lvl="4"/>
            <a:r>
              <a:rPr lang="en-US" noProof="0" smtClean="0"/>
              <a:t>Femte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4763"/>
            <a:ext cx="30559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01" tIns="46901" rIns="93801" bIns="46901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7325" y="8894763"/>
            <a:ext cx="30559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01" tIns="46901" rIns="93801" bIns="46901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charset="0"/>
              </a:defRPr>
            </a:lvl1pPr>
          </a:lstStyle>
          <a:p>
            <a:fld id="{ECCDC80A-86A9-144A-99D6-7349045C537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5D5252A-FE1E-8D4A-8599-236BF838C631}" type="slidenum">
              <a:rPr lang="en-US"/>
              <a:pPr/>
              <a:t>0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aseline="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35000" y="6534150"/>
            <a:ext cx="21447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067" y="1443038"/>
            <a:ext cx="7737231" cy="55399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066" y="3292475"/>
            <a:ext cx="6909288" cy="274638"/>
          </a:xfrm>
        </p:spPr>
        <p:txBody>
          <a:bodyPr>
            <a:spAutoFit/>
          </a:bodyPr>
          <a:lstStyle>
            <a:lvl1pPr>
              <a:defRPr sz="1800">
                <a:solidFill>
                  <a:srgbClr val="7A0C2E"/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0"/>
          </p:nvPr>
        </p:nvSpPr>
        <p:spPr>
          <a:xfrm>
            <a:off x="2914650" y="6223000"/>
            <a:ext cx="3322638" cy="476250"/>
          </a:xfrm>
        </p:spPr>
        <p:txBody>
          <a:bodyPr/>
          <a:lstStyle>
            <a:lvl1pPr algn="ctr">
              <a:defRPr sz="700" b="1">
                <a:solidFill>
                  <a:srgbClr val="7A0C2E"/>
                </a:solidFill>
              </a:defRPr>
            </a:lvl1pPr>
          </a:lstStyle>
          <a:p>
            <a:pPr>
              <a:defRPr/>
            </a:pPr>
            <a:r>
              <a:rPr lang="en-US"/>
              <a:t>Source:</a:t>
            </a: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818438" y="6234113"/>
            <a:ext cx="622300" cy="476250"/>
          </a:xfrm>
        </p:spPr>
        <p:txBody>
          <a:bodyPr anchor="b"/>
          <a:lstStyle>
            <a:lvl1pPr>
              <a:defRPr/>
            </a:lvl1pPr>
          </a:lstStyle>
          <a:p>
            <a:fld id="{F16450C6-0F54-3341-99C6-7222B5AE9D0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dt" sz="quarter" idx="12"/>
          </p:nvPr>
        </p:nvSpPr>
        <p:spPr bwMode="auto">
          <a:xfrm>
            <a:off x="611188" y="4116388"/>
            <a:ext cx="2924175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7A0C2E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40679" y="900113"/>
            <a:ext cx="4221621" cy="360000"/>
          </a:xfrm>
        </p:spPr>
        <p:txBody>
          <a:bodyPr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40678" y="3946109"/>
            <a:ext cx="4204188" cy="1222624"/>
          </a:xfrm>
          <a:ln w="9525">
            <a:solidFill>
              <a:schemeClr val="tx1"/>
            </a:solidFill>
          </a:ln>
        </p:spPr>
        <p:txBody>
          <a:bodyPr lIns="72000" tIns="72000" rIns="72000" bIns="72000"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22"/>
          </p:nvPr>
        </p:nvSpPr>
        <p:spPr>
          <a:xfrm>
            <a:off x="986954" y="6570000"/>
            <a:ext cx="5313600" cy="288000"/>
          </a:xfrm>
        </p:spPr>
        <p:txBody>
          <a:bodyPr anchor="b"/>
          <a:lstStyle>
            <a:lvl1pPr>
              <a:tabLst>
                <a:tab pos="475200" algn="r"/>
                <a:tab pos="572400" algn="l"/>
              </a:tabLst>
              <a:defRPr sz="1000"/>
            </a:lvl1pPr>
            <a:lvl2pPr>
              <a:tabLst>
                <a:tab pos="475200" algn="r"/>
                <a:tab pos="572400" algn="l"/>
              </a:tabLst>
              <a:defRPr sz="1000"/>
            </a:lvl2pPr>
            <a:lvl3pPr>
              <a:tabLst>
                <a:tab pos="475200" algn="r"/>
                <a:tab pos="572400" algn="l"/>
              </a:tabLst>
              <a:defRPr sz="1000"/>
            </a:lvl3pPr>
            <a:lvl4pPr>
              <a:tabLst>
                <a:tab pos="475200" algn="r"/>
                <a:tab pos="572400" algn="l"/>
              </a:tabLst>
              <a:defRPr sz="1000"/>
            </a:lvl4pPr>
            <a:lvl5pPr>
              <a:tabLst>
                <a:tab pos="475200" algn="r"/>
                <a:tab pos="572400" algn="l"/>
              </a:tabLst>
              <a:defRPr sz="10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Pladsholder til diasnummer 4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fld id="{E28B7903-6FDC-CB4C-A1B2-CAA41277E3A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14958" y="0"/>
            <a:ext cx="122904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tabLst>
                <a:tab pos="475200" algn="r"/>
              </a:tabLst>
              <a:defRPr sz="10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Draft for Review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435" y="4406900"/>
            <a:ext cx="7772400" cy="123110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Source: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A6A1BE-F648-B743-880A-31A80E9931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E25646-5503-044B-A81F-A26B51E603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14958" y="0"/>
            <a:ext cx="122904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tabLst>
                <a:tab pos="475200" algn="r"/>
              </a:tabLst>
              <a:defRPr sz="10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Draft for Review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26D694-725A-BC43-86AF-EDAC4FBD86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14958" y="0"/>
            <a:ext cx="122904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tabLst>
                <a:tab pos="475200" algn="r"/>
              </a:tabLst>
              <a:defRPr sz="10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Draft for Review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17534" y="349250"/>
            <a:ext cx="307777" cy="5600700"/>
          </a:xfr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140677" y="349250"/>
            <a:ext cx="6523892" cy="5600700"/>
          </a:xfr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Source: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24F29-DAB1-D143-BF79-6685AB9745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_Titl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40679" y="900113"/>
            <a:ext cx="4221621" cy="3600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40678" y="3946109"/>
            <a:ext cx="4204188" cy="360000"/>
          </a:xfrm>
          <a:ln w="9525">
            <a:solidFill>
              <a:schemeClr val="tx1"/>
            </a:solidFill>
          </a:ln>
        </p:spPr>
        <p:txBody>
          <a:bodyPr lIns="72000" tIns="72000" rIns="72000" bIns="7200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3" name="Pladsholder til indhold 2"/>
          <p:cNvSpPr>
            <a:spLocks noGrp="1"/>
          </p:cNvSpPr>
          <p:nvPr>
            <p:ph idx="13"/>
          </p:nvPr>
        </p:nvSpPr>
        <p:spPr>
          <a:xfrm>
            <a:off x="140679" y="1407779"/>
            <a:ext cx="4221621" cy="3600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4" name="Pladsholder til indhold 2"/>
          <p:cNvSpPr>
            <a:spLocks noGrp="1"/>
          </p:cNvSpPr>
          <p:nvPr>
            <p:ph idx="14"/>
          </p:nvPr>
        </p:nvSpPr>
        <p:spPr>
          <a:xfrm>
            <a:off x="140679" y="1915445"/>
            <a:ext cx="4221621" cy="3600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5" name="Pladsholder til indhold 2"/>
          <p:cNvSpPr>
            <a:spLocks noGrp="1"/>
          </p:cNvSpPr>
          <p:nvPr>
            <p:ph idx="15"/>
          </p:nvPr>
        </p:nvSpPr>
        <p:spPr>
          <a:xfrm>
            <a:off x="140679" y="2423111"/>
            <a:ext cx="4221621" cy="3600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6" name="Pladsholder til indhold 2"/>
          <p:cNvSpPr>
            <a:spLocks noGrp="1"/>
          </p:cNvSpPr>
          <p:nvPr>
            <p:ph idx="16"/>
          </p:nvPr>
        </p:nvSpPr>
        <p:spPr>
          <a:xfrm>
            <a:off x="140679" y="2930777"/>
            <a:ext cx="4221621" cy="3600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140678" y="4453775"/>
            <a:ext cx="4204188" cy="360000"/>
          </a:xfrm>
          <a:ln w="9525">
            <a:solidFill>
              <a:schemeClr val="tx1"/>
            </a:solidFill>
          </a:ln>
        </p:spPr>
        <p:txBody>
          <a:bodyPr lIns="72000" tIns="72000" rIns="72000" bIns="7200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140678" y="4961441"/>
            <a:ext cx="4204188" cy="360000"/>
          </a:xfrm>
          <a:ln w="9525">
            <a:solidFill>
              <a:schemeClr val="tx1"/>
            </a:solidFill>
          </a:ln>
        </p:spPr>
        <p:txBody>
          <a:bodyPr lIns="72000" tIns="72000" rIns="72000" bIns="7200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40678" y="5469107"/>
            <a:ext cx="4204188" cy="360000"/>
          </a:xfrm>
          <a:ln w="9525">
            <a:solidFill>
              <a:schemeClr val="tx1"/>
            </a:solidFill>
          </a:ln>
        </p:spPr>
        <p:txBody>
          <a:bodyPr lIns="72000" tIns="72000" rIns="72000" bIns="7200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140678" y="5976772"/>
            <a:ext cx="4204188" cy="360000"/>
          </a:xfrm>
          <a:ln w="9525">
            <a:solidFill>
              <a:schemeClr val="tx1"/>
            </a:solidFill>
          </a:ln>
        </p:spPr>
        <p:txBody>
          <a:bodyPr lIns="72000" tIns="72000" rIns="72000" bIns="7200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22"/>
          </p:nvPr>
        </p:nvSpPr>
        <p:spPr>
          <a:xfrm>
            <a:off x="986954" y="6570000"/>
            <a:ext cx="5313600" cy="288000"/>
          </a:xfrm>
        </p:spPr>
        <p:txBody>
          <a:bodyPr anchor="b"/>
          <a:lstStyle>
            <a:lvl1pPr>
              <a:tabLst>
                <a:tab pos="475200" algn="r"/>
                <a:tab pos="572400" algn="l"/>
              </a:tabLst>
              <a:defRPr sz="1000"/>
            </a:lvl1pPr>
            <a:lvl2pPr>
              <a:tabLst>
                <a:tab pos="475200" algn="r"/>
                <a:tab pos="572400" algn="l"/>
              </a:tabLst>
              <a:defRPr sz="1000"/>
            </a:lvl2pPr>
            <a:lvl3pPr>
              <a:tabLst>
                <a:tab pos="475200" algn="r"/>
                <a:tab pos="572400" algn="l"/>
              </a:tabLst>
              <a:defRPr sz="1000"/>
            </a:lvl3pPr>
            <a:lvl4pPr>
              <a:tabLst>
                <a:tab pos="475200" algn="r"/>
                <a:tab pos="572400" algn="l"/>
              </a:tabLst>
              <a:defRPr sz="1000"/>
            </a:lvl4pPr>
            <a:lvl5pPr>
              <a:tabLst>
                <a:tab pos="475200" algn="r"/>
                <a:tab pos="572400" algn="l"/>
              </a:tabLst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7" name="Pladsholder til diasnummer 4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fld id="{D2284B65-BA28-7C42-B8EE-46D06C0563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14958" y="0"/>
            <a:ext cx="122904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tabLst>
                <a:tab pos="475200" algn="r"/>
              </a:tabLst>
              <a:defRPr sz="10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Draft for Review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1288" y="349250"/>
            <a:ext cx="8883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Klik for at redigere titeltypografi i masteren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1288" y="900113"/>
            <a:ext cx="49911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for at redigere teksttypografierne i masteren</a:t>
            </a:r>
          </a:p>
          <a:p>
            <a:pPr lvl="1"/>
            <a:r>
              <a:rPr lang="en-US"/>
              <a:t>Andet niveau</a:t>
            </a:r>
          </a:p>
          <a:p>
            <a:pPr lvl="2"/>
            <a:r>
              <a:rPr lang="en-US"/>
              <a:t>Tredje niveau</a:t>
            </a:r>
          </a:p>
          <a:p>
            <a:pPr lvl="3"/>
            <a:r>
              <a:rPr lang="en-US"/>
              <a:t>Fjerde niveau</a:t>
            </a:r>
          </a:p>
          <a:p>
            <a:pPr lvl="4"/>
            <a:r>
              <a:rPr lang="en-US"/>
              <a:t>Femte niveau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14958" y="0"/>
            <a:ext cx="122904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tabLst>
                <a:tab pos="475200" algn="r"/>
              </a:tabLst>
              <a:defRPr sz="10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Draft for Review</a:t>
            </a:r>
            <a:endParaRPr lang="en-US" dirty="0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91525" y="6537325"/>
            <a:ext cx="6238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95726AF-8B32-F44A-BEF9-56EB3946AEAB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222" name="Picture 27"/>
          <p:cNvPicPr>
            <a:picLocks noChangeAspect="1" noChangeArrowheads="1"/>
          </p:cNvPicPr>
          <p:nvPr/>
        </p:nvPicPr>
        <p:blipFill>
          <a:blip r:embed="rId9"/>
          <a:srcRect r="63934" b="-77391"/>
          <a:stretch>
            <a:fillRect/>
          </a:stretch>
        </p:blipFill>
        <p:spPr bwMode="auto">
          <a:xfrm>
            <a:off x="123825" y="6534150"/>
            <a:ext cx="77311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87" r:id="rId3"/>
    <p:sldLayoutId id="2147483788" r:id="rId4"/>
    <p:sldLayoutId id="2147483789" r:id="rId5"/>
    <p:sldLayoutId id="2147483790" r:id="rId6"/>
    <p:sldLayoutId id="2147483793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7A0C2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7A0C2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7A0C2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7A0C2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7A0C2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7A0C2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7A0C2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7A0C2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7A0C2E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23825" indent="-122238" algn="l" rtl="0" eaLnBrk="0" fontAlgn="base" hangingPunct="0">
        <a:spcBef>
          <a:spcPct val="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ＭＳ Ｐゴシック" charset="-128"/>
        </a:defRPr>
      </a:lvl2pPr>
      <a:lvl3pPr marL="249238" indent="-123825" algn="l" rtl="0" eaLnBrk="0" fontAlgn="base" hangingPunct="0">
        <a:spcBef>
          <a:spcPct val="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ＭＳ Ｐゴシック" charset="-128"/>
        </a:defRPr>
      </a:lvl3pPr>
      <a:lvl4pPr marL="373063" indent="-122238" algn="l" rtl="0" eaLnBrk="0" fontAlgn="base" hangingPunct="0">
        <a:spcBef>
          <a:spcPct val="0"/>
        </a:spcBef>
        <a:spcAft>
          <a:spcPct val="0"/>
        </a:spcAft>
        <a:buChar char="·"/>
        <a:defRPr sz="1400" kern="1200">
          <a:solidFill>
            <a:schemeClr val="tx1"/>
          </a:solidFill>
          <a:latin typeface="+mn-lt"/>
          <a:ea typeface="ＭＳ Ｐゴシック" charset="-128"/>
        </a:defRPr>
      </a:lvl4pPr>
      <a:lvl5pPr marL="563563" indent="-169863" algn="l" rtl="0" eaLnBrk="0" fontAlgn="base" hangingPunct="0">
        <a:spcBef>
          <a:spcPct val="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ＭＳ Ｐゴシック" charset="-128"/>
        </a:defRPr>
      </a:lvl5pPr>
      <a:lvl6pPr marL="1020763" indent="-169863" algn="l" rtl="0" eaLnBrk="1" fontAlgn="base" hangingPunct="1"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1477963" indent="-169863" algn="l" rtl="0" eaLnBrk="1" fontAlgn="base" hangingPunct="1"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1935163" indent="-169863" algn="l" rtl="0" eaLnBrk="1" fontAlgn="base" hangingPunct="1"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2392363" indent="-169863" algn="l" rtl="0" eaLnBrk="1" fontAlgn="base" hangingPunct="1"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4" Type="http://schemas.openxmlformats.org/officeDocument/2006/relationships/tags" Target="../tags/tag5.xml"/><Relationship Id="rId5" Type="http://schemas.openxmlformats.org/officeDocument/2006/relationships/tags" Target="../tags/tag6.xml"/><Relationship Id="rId6" Type="http://schemas.openxmlformats.org/officeDocument/2006/relationships/tags" Target="../tags/tag7.xml"/><Relationship Id="rId7" Type="http://schemas.openxmlformats.org/officeDocument/2006/relationships/tags" Target="../tags/tag8.xml"/><Relationship Id="rId8" Type="http://schemas.openxmlformats.org/officeDocument/2006/relationships/tags" Target="../tags/tag9.xml"/><Relationship Id="rId9" Type="http://schemas.openxmlformats.org/officeDocument/2006/relationships/tags" Target="../tags/tag10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.xml"/><Relationship Id="rId12" Type="http://schemas.openxmlformats.org/officeDocument/2006/relationships/notesSlide" Target="../notesSlides/notesSlide2.xml"/><Relationship Id="rId13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tags" Target="../tags/tag11.xml"/><Relationship Id="rId3" Type="http://schemas.openxmlformats.org/officeDocument/2006/relationships/tags" Target="../tags/tag12.xml"/><Relationship Id="rId4" Type="http://schemas.openxmlformats.org/officeDocument/2006/relationships/tags" Target="../tags/tag13.xml"/><Relationship Id="rId5" Type="http://schemas.openxmlformats.org/officeDocument/2006/relationships/tags" Target="../tags/tag14.xml"/><Relationship Id="rId6" Type="http://schemas.openxmlformats.org/officeDocument/2006/relationships/tags" Target="../tags/tag15.xml"/><Relationship Id="rId7" Type="http://schemas.openxmlformats.org/officeDocument/2006/relationships/tags" Target="../tags/tag16.xml"/><Relationship Id="rId8" Type="http://schemas.openxmlformats.org/officeDocument/2006/relationships/tags" Target="../tags/tag17.xml"/><Relationship Id="rId9" Type="http://schemas.openxmlformats.org/officeDocument/2006/relationships/tags" Target="../tags/tag18.xml"/><Relationship Id="rId10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tags" Target="../tags/tag29.xml"/><Relationship Id="rId12" Type="http://schemas.openxmlformats.org/officeDocument/2006/relationships/tags" Target="../tags/tag30.xml"/><Relationship Id="rId13" Type="http://schemas.openxmlformats.org/officeDocument/2006/relationships/tags" Target="../tags/tag31.xml"/><Relationship Id="rId14" Type="http://schemas.openxmlformats.org/officeDocument/2006/relationships/slideLayout" Target="../slideLayouts/slideLayout7.xml"/><Relationship Id="rId15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tags" Target="../tags/tag20.xml"/><Relationship Id="rId3" Type="http://schemas.openxmlformats.org/officeDocument/2006/relationships/tags" Target="../tags/tag21.xml"/><Relationship Id="rId4" Type="http://schemas.openxmlformats.org/officeDocument/2006/relationships/tags" Target="../tags/tag22.xml"/><Relationship Id="rId5" Type="http://schemas.openxmlformats.org/officeDocument/2006/relationships/tags" Target="../tags/tag23.xml"/><Relationship Id="rId6" Type="http://schemas.openxmlformats.org/officeDocument/2006/relationships/tags" Target="../tags/tag24.xml"/><Relationship Id="rId7" Type="http://schemas.openxmlformats.org/officeDocument/2006/relationships/tags" Target="../tags/tag25.xml"/><Relationship Id="rId8" Type="http://schemas.openxmlformats.org/officeDocument/2006/relationships/tags" Target="../tags/tag26.xml"/><Relationship Id="rId9" Type="http://schemas.openxmlformats.org/officeDocument/2006/relationships/tags" Target="../tags/tag27.xml"/><Relationship Id="rId10" Type="http://schemas.openxmlformats.org/officeDocument/2006/relationships/tags" Target="../tags/tag28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tags" Target="../tags/tag41.xml"/><Relationship Id="rId12" Type="http://schemas.openxmlformats.org/officeDocument/2006/relationships/tags" Target="../tags/tag42.xml"/><Relationship Id="rId13" Type="http://schemas.openxmlformats.org/officeDocument/2006/relationships/tags" Target="../tags/tag43.xml"/><Relationship Id="rId14" Type="http://schemas.openxmlformats.org/officeDocument/2006/relationships/tags" Target="../tags/tag44.xml"/><Relationship Id="rId15" Type="http://schemas.openxmlformats.org/officeDocument/2006/relationships/tags" Target="../tags/tag45.xml"/><Relationship Id="rId16" Type="http://schemas.openxmlformats.org/officeDocument/2006/relationships/slideLayout" Target="../slideLayouts/slideLayout7.xml"/><Relationship Id="rId17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2" Type="http://schemas.openxmlformats.org/officeDocument/2006/relationships/tags" Target="../tags/tag32.xml"/><Relationship Id="rId3" Type="http://schemas.openxmlformats.org/officeDocument/2006/relationships/tags" Target="../tags/tag33.xml"/><Relationship Id="rId4" Type="http://schemas.openxmlformats.org/officeDocument/2006/relationships/tags" Target="../tags/tag34.xml"/><Relationship Id="rId5" Type="http://schemas.openxmlformats.org/officeDocument/2006/relationships/tags" Target="../tags/tag35.xml"/><Relationship Id="rId6" Type="http://schemas.openxmlformats.org/officeDocument/2006/relationships/tags" Target="../tags/tag36.xml"/><Relationship Id="rId7" Type="http://schemas.openxmlformats.org/officeDocument/2006/relationships/tags" Target="../tags/tag37.xml"/><Relationship Id="rId8" Type="http://schemas.openxmlformats.org/officeDocument/2006/relationships/tags" Target="../tags/tag38.xml"/><Relationship Id="rId9" Type="http://schemas.openxmlformats.org/officeDocument/2006/relationships/tags" Target="../tags/tag39.xml"/><Relationship Id="rId10" Type="http://schemas.openxmlformats.org/officeDocument/2006/relationships/tags" Target="../tags/tag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4" Type="http://schemas.openxmlformats.org/officeDocument/2006/relationships/tags" Target="../tags/tag49.xml"/><Relationship Id="rId5" Type="http://schemas.openxmlformats.org/officeDocument/2006/relationships/tags" Target="../tags/tag50.xml"/><Relationship Id="rId6" Type="http://schemas.openxmlformats.org/officeDocument/2006/relationships/tags" Target="../tags/tag51.xml"/><Relationship Id="rId7" Type="http://schemas.openxmlformats.org/officeDocument/2006/relationships/tags" Target="../tags/tag52.xml"/><Relationship Id="rId8" Type="http://schemas.openxmlformats.org/officeDocument/2006/relationships/slideLayout" Target="../slideLayouts/slideLayout2.xml"/><Relationship Id="rId9" Type="http://schemas.openxmlformats.org/officeDocument/2006/relationships/image" Target="../media/image4.png"/><Relationship Id="rId1" Type="http://schemas.openxmlformats.org/officeDocument/2006/relationships/tags" Target="../tags/tag46.xml"/><Relationship Id="rId2" Type="http://schemas.openxmlformats.org/officeDocument/2006/relationships/tags" Target="../tags/tag4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14906"/>
            <a:ext cx="8295745" cy="2769989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Impact Evaluation of the</a:t>
            </a:r>
            <a:br>
              <a:rPr lang="en-US" dirty="0" smtClean="0"/>
            </a:br>
            <a:r>
              <a:rPr lang="en-US" dirty="0" smtClean="0"/>
              <a:t>Program for the Development of the Industrial Districts in Brazil 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55215" y="4962102"/>
            <a:ext cx="789611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r>
              <a:rPr lang="en-US" sz="1800" dirty="0" smtClean="0">
                <a:solidFill>
                  <a:srgbClr val="7A0C2E"/>
                </a:solidFill>
                <a:latin typeface="+mn-lt"/>
                <a:ea typeface="+mn-ea"/>
                <a:cs typeface="+mn-cs"/>
              </a:rPr>
              <a:t>Impact Evaluation Workshop</a:t>
            </a:r>
            <a:br>
              <a:rPr lang="en-US" sz="1800" dirty="0" smtClean="0">
                <a:solidFill>
                  <a:srgbClr val="7A0C2E"/>
                </a:solidFill>
                <a:latin typeface="+mn-lt"/>
                <a:ea typeface="+mn-ea"/>
                <a:cs typeface="+mn-cs"/>
              </a:rPr>
            </a:br>
            <a:r>
              <a:rPr lang="en-US" sz="1800" dirty="0" smtClean="0">
                <a:solidFill>
                  <a:srgbClr val="7A0C2E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800" dirty="0" smtClean="0">
                <a:solidFill>
                  <a:srgbClr val="7A0C2E"/>
                </a:solidFill>
                <a:latin typeface="+mn-lt"/>
                <a:ea typeface="+mn-ea"/>
                <a:cs typeface="+mn-cs"/>
              </a:rPr>
            </a:br>
            <a:r>
              <a:rPr lang="en-US" sz="1800" dirty="0" smtClean="0">
                <a:solidFill>
                  <a:srgbClr val="7A0C2E"/>
                </a:solidFill>
                <a:latin typeface="+mn-lt"/>
                <a:ea typeface="+mn-ea"/>
                <a:cs typeface="+mn-cs"/>
              </a:rPr>
              <a:t>Multilateral Investment Fund</a:t>
            </a:r>
          </a:p>
          <a:p>
            <a:pPr lvl="0">
              <a:defRPr/>
            </a:pPr>
            <a:r>
              <a:rPr lang="en-US" sz="1800" dirty="0" smtClean="0">
                <a:solidFill>
                  <a:srgbClr val="7A0C2E"/>
                </a:solidFill>
                <a:latin typeface="+mn-lt"/>
                <a:ea typeface="+mn-ea"/>
                <a:cs typeface="+mn-cs"/>
              </a:rPr>
              <a:t>Washington D.C., October 15th  2010</a:t>
            </a:r>
          </a:p>
        </p:txBody>
      </p:sp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358" y="1975380"/>
            <a:ext cx="265113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E28B7903-6FDC-CB4C-A1B2-CAA41277E3A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 flipH="1">
            <a:off x="6400800" y="1188720"/>
            <a:ext cx="2529840" cy="4500880"/>
          </a:xfrm>
          <a:prstGeom prst="rect">
            <a:avLst/>
          </a:prstGeom>
          <a:solidFill>
            <a:schemeClr val="accent5">
              <a:lumMod val="50000"/>
              <a:alpha val="4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vert="horz" wrap="square" lIns="274320" tIns="274320" rIns="274320" bIns="2743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sng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Industrial District Program </a:t>
            </a:r>
            <a:r>
              <a:rPr kumimoji="0" lang="en-US" sz="1100" b="1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at a glance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Funding: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SEBRAE:    $3,913,757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(</a:t>
            </a:r>
            <a:r>
              <a:rPr lang="en-US" sz="1100" dirty="0" smtClean="0">
                <a:solidFill>
                  <a:srgbClr val="FFFFFF"/>
                </a:solidFill>
                <a:latin typeface="Calibri" charset="0"/>
                <a:ea typeface="Times New Roman" charset="0"/>
              </a:rPr>
              <a:t>65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%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MIF:   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      $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2,075,000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(35 %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Total budget:   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$5.98 million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Components: 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  <a:p>
            <a:pPr lvl="0"/>
            <a:r>
              <a:rPr lang="en-US" sz="1100" dirty="0" smtClean="0">
                <a:solidFill>
                  <a:srgbClr val="FFFFFF"/>
                </a:solidFill>
                <a:latin typeface="Calibri" charset="0"/>
                <a:ea typeface="Times New Roman" charset="0"/>
              </a:rPr>
              <a:t>- Information and Market Access</a:t>
            </a:r>
          </a:p>
          <a:p>
            <a:pPr lvl="0"/>
            <a:r>
              <a:rPr lang="en-US" sz="1100" dirty="0" smtClean="0">
                <a:solidFill>
                  <a:srgbClr val="FFFFFF"/>
                </a:solidFill>
                <a:latin typeface="Calibri" charset="0"/>
                <a:ea typeface="Times New Roman" charset="0"/>
              </a:rPr>
              <a:t>- Organization of Production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- 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Strengthening Industrial District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</a:t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</a:b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  Dynamics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Access 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of 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SMEs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to International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</a:t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</a:b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  Markets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Actual Date of </a:t>
            </a:r>
            <a:b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</a:b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First Disbursement: 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August 15, 2003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Actual Date of </a:t>
            </a:r>
            <a:b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</a:b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Final Disbursement: 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May 31, 2007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</a:t>
            </a:r>
            <a:r>
              <a:rPr kumimoji="0" lang="en-US" sz="1100" b="1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SMEs</a:t>
            </a: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assisted: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charset="0"/>
                <a:ea typeface="Times New Roman" charset="0"/>
              </a:rPr>
              <a:t>591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 charset="0"/>
              <a:ea typeface="Times New Roman" charset="0"/>
            </a:endParaRPr>
          </a:p>
        </p:txBody>
      </p:sp>
      <p:sp>
        <p:nvSpPr>
          <p:cNvPr id="21" name="Oval 51"/>
          <p:cNvSpPr/>
          <p:nvPr>
            <p:custDataLst>
              <p:tags r:id="rId1"/>
            </p:custDataLst>
          </p:nvPr>
        </p:nvSpPr>
        <p:spPr bwMode="auto">
          <a:xfrm>
            <a:off x="2131907" y="3067580"/>
            <a:ext cx="1444413" cy="132154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 dirty="0"/>
          </a:p>
        </p:txBody>
      </p:sp>
      <p:sp>
        <p:nvSpPr>
          <p:cNvPr id="22" name="Rounded Rectangle 21"/>
          <p:cNvSpPr/>
          <p:nvPr>
            <p:custDataLst>
              <p:tags r:id="rId2"/>
            </p:custDataLst>
          </p:nvPr>
        </p:nvSpPr>
        <p:spPr bwMode="auto">
          <a:xfrm>
            <a:off x="3794683" y="1948115"/>
            <a:ext cx="1640917" cy="551245"/>
          </a:xfrm>
          <a:prstGeom prst="roundRect">
            <a:avLst/>
          </a:prstGeom>
          <a:solidFill>
            <a:srgbClr val="67103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b" anchorCtr="0" compatLnSpc="1">
            <a:prstTxWarp prst="textNoShape">
              <a:avLst/>
            </a:prstTxWarp>
            <a:noAutofit/>
          </a:bodyPr>
          <a:lstStyle/>
          <a:p>
            <a:pPr algn="ctr"/>
            <a:endParaRPr kumimoji="0" lang="en-US" sz="1400" b="1" strike="noStrike" cap="none" normalizeH="0" dirty="0" smtClean="0">
              <a:ln>
                <a:noFill/>
              </a:ln>
              <a:effectLst/>
              <a:latin typeface="Arial"/>
              <a:sym typeface="Arial"/>
            </a:endParaRPr>
          </a:p>
        </p:txBody>
      </p:sp>
      <p:sp>
        <p:nvSpPr>
          <p:cNvPr id="23" name="Rounded Rectangle 22"/>
          <p:cNvSpPr/>
          <p:nvPr>
            <p:custDataLst>
              <p:tags r:id="rId3"/>
            </p:custDataLst>
          </p:nvPr>
        </p:nvSpPr>
        <p:spPr bwMode="auto">
          <a:xfrm>
            <a:off x="419861" y="4764986"/>
            <a:ext cx="1967740" cy="508054"/>
          </a:xfrm>
          <a:prstGeom prst="roundRect">
            <a:avLst/>
          </a:prstGeom>
          <a:solidFill>
            <a:srgbClr val="67103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b" anchorCtr="0" compatLnSpc="1">
            <a:prstTxWarp prst="textNoShape">
              <a:avLst/>
            </a:prstTxWarp>
            <a:noAutofit/>
          </a:bodyPr>
          <a:lstStyle/>
          <a:p>
            <a:pPr algn="ctr"/>
            <a:endParaRPr kumimoji="0" lang="en-US" sz="1400" b="1" strike="noStrike" cap="none" normalizeH="0" dirty="0" smtClean="0">
              <a:ln>
                <a:noFill/>
              </a:ln>
              <a:effectLst/>
              <a:latin typeface="Arial"/>
              <a:sym typeface="Arial"/>
            </a:endParaRPr>
          </a:p>
        </p:txBody>
      </p:sp>
      <p:sp>
        <p:nvSpPr>
          <p:cNvPr id="24" name="Rectangle 23"/>
          <p:cNvSpPr/>
          <p:nvPr>
            <p:custDataLst>
              <p:tags r:id="rId4"/>
            </p:custDataLst>
          </p:nvPr>
        </p:nvSpPr>
        <p:spPr>
          <a:xfrm>
            <a:off x="3622348" y="1946340"/>
            <a:ext cx="1987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 indent="-114300" algn="ctr">
              <a:defRPr/>
            </a:pPr>
            <a:r>
              <a:rPr lang="en-US" b="1" dirty="0" smtClean="0">
                <a:solidFill>
                  <a:schemeClr val="bg1"/>
                </a:solidFill>
              </a:rPr>
              <a:t>Organization of Production</a:t>
            </a:r>
          </a:p>
        </p:txBody>
      </p:sp>
      <p:sp>
        <p:nvSpPr>
          <p:cNvPr id="25" name="Rectangle 24"/>
          <p:cNvSpPr/>
          <p:nvPr>
            <p:custDataLst>
              <p:tags r:id="rId5"/>
            </p:custDataLst>
          </p:nvPr>
        </p:nvSpPr>
        <p:spPr>
          <a:xfrm>
            <a:off x="293245" y="4816547"/>
            <a:ext cx="2241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 indent="-114300" algn="ctr">
              <a:defRPr/>
            </a:pPr>
            <a:r>
              <a:rPr lang="en-US" b="1" dirty="0" smtClean="0">
                <a:solidFill>
                  <a:schemeClr val="bg1"/>
                </a:solidFill>
              </a:rPr>
              <a:t>Strengthening Industrial District Dynamics</a:t>
            </a:r>
          </a:p>
        </p:txBody>
      </p:sp>
      <p:sp>
        <p:nvSpPr>
          <p:cNvPr id="27" name="Rounded Rectangle 26"/>
          <p:cNvSpPr/>
          <p:nvPr>
            <p:custDataLst>
              <p:tags r:id="rId6"/>
            </p:custDataLst>
          </p:nvPr>
        </p:nvSpPr>
        <p:spPr bwMode="auto">
          <a:xfrm>
            <a:off x="3347643" y="4775992"/>
            <a:ext cx="1986357" cy="558008"/>
          </a:xfrm>
          <a:prstGeom prst="roundRect">
            <a:avLst/>
          </a:prstGeom>
          <a:solidFill>
            <a:srgbClr val="67103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b" anchorCtr="0" compatLnSpc="1">
            <a:prstTxWarp prst="textNoShape">
              <a:avLst/>
            </a:prstTxWarp>
            <a:noAutofit/>
          </a:bodyPr>
          <a:lstStyle/>
          <a:p>
            <a:pPr algn="ctr"/>
            <a:endParaRPr kumimoji="0" lang="en-US" sz="1400" b="1" strike="noStrike" cap="none" normalizeH="0" dirty="0" smtClean="0">
              <a:ln>
                <a:noFill/>
              </a:ln>
              <a:effectLst/>
              <a:latin typeface="Arial"/>
              <a:sym typeface="Arial"/>
            </a:endParaRPr>
          </a:p>
        </p:txBody>
      </p:sp>
      <p:sp>
        <p:nvSpPr>
          <p:cNvPr id="28" name="Rectangle 27"/>
          <p:cNvSpPr/>
          <p:nvPr>
            <p:custDataLst>
              <p:tags r:id="rId7"/>
            </p:custDataLst>
          </p:nvPr>
        </p:nvSpPr>
        <p:spPr>
          <a:xfrm>
            <a:off x="3140594" y="4784381"/>
            <a:ext cx="23006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 indent="-114300" algn="ctr">
              <a:defRPr/>
            </a:pPr>
            <a:r>
              <a:rPr lang="en-US" b="1" dirty="0" smtClean="0">
                <a:solidFill>
                  <a:schemeClr val="bg1"/>
                </a:solidFill>
              </a:rPr>
              <a:t>Access of SMEs to International Markets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2033343" y="3191813"/>
            <a:ext cx="1638795" cy="498763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Program Goal</a:t>
            </a:r>
            <a:b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Help increase competitiveness </a:t>
            </a:r>
            <a:br>
              <a:rPr kumimoji="0" lang="en-US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of </a:t>
            </a:r>
            <a:r>
              <a:rPr lang="en-US" sz="1050" dirty="0" smtClean="0"/>
              <a:t>four Industrial Districts in Brazil.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 rot="10800000">
            <a:off x="3606802" y="4267202"/>
            <a:ext cx="680718" cy="34543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1341120" y="2773680"/>
            <a:ext cx="782326" cy="32512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1412240" y="4267200"/>
            <a:ext cx="609600" cy="36576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Content Placeholder 4"/>
          <p:cNvSpPr>
            <a:spLocks noGrp="1"/>
          </p:cNvSpPr>
          <p:nvPr>
            <p:ph idx="4294967295"/>
          </p:nvPr>
        </p:nvSpPr>
        <p:spPr>
          <a:xfrm>
            <a:off x="3334174" y="1081573"/>
            <a:ext cx="2624665" cy="693826"/>
          </a:xfrm>
          <a:prstGeom prst="rect">
            <a:avLst/>
          </a:prstGeom>
        </p:spPr>
        <p:txBody>
          <a:bodyPr tIns="73152"/>
          <a:lstStyle/>
          <a:p>
            <a:pPr marL="119063" indent="0" algn="ctr">
              <a:buNone/>
            </a:pPr>
            <a:r>
              <a:rPr lang="en-US" sz="1000" dirty="0" smtClean="0"/>
              <a:t>Training and technical assistance in many areas regarding technology and innovation, production processes, lay-out, equipment, rationalization of production, etc.</a:t>
            </a:r>
          </a:p>
        </p:txBody>
      </p:sp>
      <p:sp>
        <p:nvSpPr>
          <p:cNvPr id="34" name="Content Placeholder 4"/>
          <p:cNvSpPr>
            <a:spLocks noGrp="1"/>
          </p:cNvSpPr>
          <p:nvPr>
            <p:ph idx="4294967295"/>
          </p:nvPr>
        </p:nvSpPr>
        <p:spPr>
          <a:xfrm>
            <a:off x="2879513" y="5452975"/>
            <a:ext cx="2802466" cy="693826"/>
          </a:xfrm>
          <a:prstGeom prst="rect">
            <a:avLst/>
          </a:prstGeom>
        </p:spPr>
        <p:txBody>
          <a:bodyPr tIns="73152"/>
          <a:lstStyle/>
          <a:p>
            <a:pPr marL="119063" indent="0" algn="ctr">
              <a:buNone/>
            </a:pPr>
            <a:r>
              <a:rPr lang="en-US" sz="1000" dirty="0" smtClean="0"/>
              <a:t>Product promotion, consortia formation, participation in trade fairs and trade missions to other countries and distant locations within Brazil, and marketing and advertising support.</a:t>
            </a:r>
          </a:p>
        </p:txBody>
      </p:sp>
      <p:sp>
        <p:nvSpPr>
          <p:cNvPr id="35" name="Content Placeholder 4"/>
          <p:cNvSpPr>
            <a:spLocks noGrp="1"/>
          </p:cNvSpPr>
          <p:nvPr>
            <p:ph idx="4294967295"/>
          </p:nvPr>
        </p:nvSpPr>
        <p:spPr>
          <a:xfrm>
            <a:off x="0" y="5332748"/>
            <a:ext cx="2683932" cy="693826"/>
          </a:xfrm>
          <a:prstGeom prst="rect">
            <a:avLst/>
          </a:prstGeom>
        </p:spPr>
        <p:txBody>
          <a:bodyPr tIns="73152"/>
          <a:lstStyle/>
          <a:p>
            <a:pPr marL="119063" indent="0" algn="ctr">
              <a:buNone/>
            </a:pPr>
            <a:r>
              <a:rPr lang="en-US" sz="1000" dirty="0" smtClean="0"/>
              <a:t>Awareness-building and business promotion to reinforce business collaboration and collective efficiency of the industrial districts. Creation of clusters among businesses (consortia, business condominiums, and service cooperatives)</a:t>
            </a:r>
          </a:p>
        </p:txBody>
      </p:sp>
      <p:sp>
        <p:nvSpPr>
          <p:cNvPr id="36" name="Rounded Rectangle 14"/>
          <p:cNvSpPr/>
          <p:nvPr>
            <p:custDataLst>
              <p:tags r:id="rId8"/>
            </p:custDataLst>
          </p:nvPr>
        </p:nvSpPr>
        <p:spPr bwMode="auto">
          <a:xfrm>
            <a:off x="226821" y="1926579"/>
            <a:ext cx="2008380" cy="572781"/>
          </a:xfrm>
          <a:prstGeom prst="roundRect">
            <a:avLst/>
          </a:prstGeom>
          <a:solidFill>
            <a:srgbClr val="67103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b" anchorCtr="0" compatLnSpc="1">
            <a:prstTxWarp prst="textNoShape">
              <a:avLst/>
            </a:prstTxWarp>
            <a:noAutofit/>
          </a:bodyPr>
          <a:lstStyle/>
          <a:p>
            <a:pPr algn="ctr"/>
            <a:endParaRPr kumimoji="0" lang="en-US" sz="1400" b="1" strike="noStrike" cap="none" normalizeH="0" dirty="0" smtClean="0">
              <a:ln>
                <a:noFill/>
              </a:ln>
              <a:effectLst/>
              <a:latin typeface="Arial"/>
              <a:sym typeface="Arial"/>
            </a:endParaRPr>
          </a:p>
        </p:txBody>
      </p:sp>
      <p:sp>
        <p:nvSpPr>
          <p:cNvPr id="37" name="Rectangle 16"/>
          <p:cNvSpPr/>
          <p:nvPr>
            <p:custDataLst>
              <p:tags r:id="rId9"/>
            </p:custDataLst>
          </p:nvPr>
        </p:nvSpPr>
        <p:spPr>
          <a:xfrm>
            <a:off x="227205" y="2006084"/>
            <a:ext cx="1987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 indent="-114300" algn="ctr">
              <a:defRPr/>
            </a:pPr>
            <a:r>
              <a:rPr lang="en-US" b="1" dirty="0" smtClean="0">
                <a:solidFill>
                  <a:schemeClr val="bg1"/>
                </a:solidFill>
              </a:rPr>
              <a:t>Information and Market Access</a:t>
            </a:r>
          </a:p>
        </p:txBody>
      </p:sp>
      <p:sp>
        <p:nvSpPr>
          <p:cNvPr id="38" name="Content Placeholder 4"/>
          <p:cNvSpPr>
            <a:spLocks noGrp="1"/>
          </p:cNvSpPr>
          <p:nvPr>
            <p:ph idx="4294967295"/>
          </p:nvPr>
        </p:nvSpPr>
        <p:spPr>
          <a:xfrm>
            <a:off x="0" y="997860"/>
            <a:ext cx="2624665" cy="880981"/>
          </a:xfrm>
          <a:prstGeom prst="rect">
            <a:avLst/>
          </a:prstGeom>
        </p:spPr>
        <p:txBody>
          <a:bodyPr tIns="73152"/>
          <a:lstStyle/>
          <a:p>
            <a:pPr marL="119063" indent="0" algn="ctr">
              <a:buNone/>
            </a:pPr>
            <a:r>
              <a:rPr lang="en-US" sz="1000" dirty="0" smtClean="0"/>
              <a:t>Assistance in business plan development, trademark strategy, quality assurance, market development, logistics, product design, marketing, technology transfer, and building strategic partnerships.</a:t>
            </a:r>
          </a:p>
        </p:txBody>
      </p:sp>
      <p:cxnSp>
        <p:nvCxnSpPr>
          <p:cNvPr id="39" name="Straight Arrow Connector 23"/>
          <p:cNvCxnSpPr/>
          <p:nvPr/>
        </p:nvCxnSpPr>
        <p:spPr bwMode="auto">
          <a:xfrm rot="10800000" flipV="1">
            <a:off x="3545840" y="2682242"/>
            <a:ext cx="670562" cy="49783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Rectangle 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76802" name="think-cell Slide" r:id="rId13" imgW="0" imgH="0" progId="">
              <p:embed/>
            </p:oleObj>
          </a:graphicData>
        </a:graphic>
      </p:graphicFrame>
      <p:sp>
        <p:nvSpPr>
          <p:cNvPr id="3075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1288" y="137160"/>
            <a:ext cx="8788956" cy="307777"/>
          </a:xfrm>
        </p:spPr>
        <p:txBody>
          <a:bodyPr/>
          <a:lstStyle/>
          <a:p>
            <a:pPr eaLnBrk="1" hangingPunct="1"/>
            <a:r>
              <a:rPr lang="en-US" dirty="0" smtClean="0"/>
              <a:t>Program Outputs and Outcomes</a:t>
            </a:r>
            <a:endParaRPr lang="en-US" dirty="0" smtClean="0"/>
          </a:p>
        </p:txBody>
      </p:sp>
      <p:sp>
        <p:nvSpPr>
          <p:cNvPr id="1028" name="Slide Number Placeholder 3"/>
          <p:cNvSpPr>
            <a:spLocks noGrp="1"/>
          </p:cNvSpPr>
          <p:nvPr>
            <p:ph type="sldNum" sz="quarter" idx="23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fld id="{1B496087-FE3F-4F0D-B67D-806B0CCD632C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21" name="TextBox 20"/>
          <p:cNvSpPr txBox="1"/>
          <p:nvPr>
            <p:custDataLst>
              <p:tags r:id="rId4"/>
            </p:custDataLst>
          </p:nvPr>
        </p:nvSpPr>
        <p:spPr bwMode="auto">
          <a:xfrm>
            <a:off x="209550" y="2558986"/>
            <a:ext cx="1516063" cy="109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cs typeface="+mn-cs"/>
              </a:rPr>
              <a:t>Outcomes</a:t>
            </a:r>
          </a:p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n-lt"/>
                <a:cs typeface="+mn-cs"/>
              </a:rPr>
              <a:t>Were </a:t>
            </a:r>
            <a:r>
              <a:rPr lang="en-US" dirty="0" smtClean="0">
                <a:solidFill>
                  <a:schemeClr val="bg1"/>
                </a:solidFill>
                <a:latin typeface="+mn-lt"/>
                <a:cs typeface="+mn-cs"/>
              </a:rPr>
              <a:t>SME beneficiary’s </a:t>
            </a:r>
            <a:r>
              <a:rPr lang="en-US" dirty="0">
                <a:solidFill>
                  <a:schemeClr val="bg1"/>
                </a:solidFill>
                <a:latin typeface="+mn-lt"/>
                <a:cs typeface="+mn-cs"/>
              </a:rPr>
              <a:t>operations strengthened?</a:t>
            </a:r>
            <a:endParaRPr lang="en-US" sz="11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081" name="Rectangle 2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73238" y="1554039"/>
            <a:ext cx="3606284" cy="493776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endParaRPr lang="en-US" dirty="0"/>
          </a:p>
        </p:txBody>
      </p:sp>
      <p:sp>
        <p:nvSpPr>
          <p:cNvPr id="3082" name="Rectangle 24"/>
          <p:cNvSpPr>
            <a:spLocks noChangeArrowheads="1"/>
          </p:cNvSpPr>
          <p:nvPr/>
        </p:nvSpPr>
        <p:spPr bwMode="auto">
          <a:xfrm>
            <a:off x="1774825" y="1152526"/>
            <a:ext cx="3657600" cy="391266"/>
          </a:xfrm>
          <a:prstGeom prst="rect">
            <a:avLst/>
          </a:prstGeom>
          <a:solidFill>
            <a:srgbClr val="67103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Outputs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085" name="Rectangle 2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91397" y="1554039"/>
            <a:ext cx="3633541" cy="493776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 bwMode="auto">
          <a:xfrm>
            <a:off x="1787523" y="1875155"/>
            <a:ext cx="3580123" cy="54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smtClean="0"/>
              <a:t>Creation of “Forum </a:t>
            </a:r>
            <a:r>
              <a:rPr lang="en-US" sz="1300" dirty="0" err="1" smtClean="0"/>
              <a:t>Distrital</a:t>
            </a:r>
            <a:r>
              <a:rPr lang="en-US" sz="1300" dirty="0" smtClean="0"/>
              <a:t>” (Tobias </a:t>
            </a:r>
            <a:r>
              <a:rPr lang="en-US" sz="1300" dirty="0" err="1" smtClean="0"/>
              <a:t>Barreto</a:t>
            </a:r>
            <a:r>
              <a:rPr lang="en-US" sz="1300" dirty="0" smtClean="0"/>
              <a:t>)</a:t>
            </a:r>
          </a:p>
          <a:p>
            <a:pPr marL="109538" indent="-109538">
              <a:defRPr/>
            </a:pPr>
            <a:endParaRPr lang="en-US" sz="1300" dirty="0" smtClean="0">
              <a:latin typeface="+mn-lt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769423" y="2576374"/>
            <a:ext cx="3610099" cy="134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smtClean="0">
                <a:latin typeface="+mn-lt"/>
                <a:cs typeface="+mn-cs"/>
              </a:rPr>
              <a:t>2 </a:t>
            </a:r>
            <a:r>
              <a:rPr lang="en-US" sz="1300" dirty="0" smtClean="0">
                <a:latin typeface="+mn-lt"/>
                <a:cs typeface="+mn-cs"/>
              </a:rPr>
              <a:t>market researches at the end of </a:t>
            </a:r>
            <a:r>
              <a:rPr lang="en-US" sz="1300" dirty="0" smtClean="0">
                <a:latin typeface="+mn-lt"/>
                <a:cs typeface="+mn-cs"/>
              </a:rPr>
              <a:t>Yr2 (Nova </a:t>
            </a:r>
            <a:r>
              <a:rPr lang="en-US" sz="1300" dirty="0" err="1" smtClean="0">
                <a:latin typeface="+mn-lt"/>
                <a:cs typeface="+mn-cs"/>
              </a:rPr>
              <a:t>Friburgo</a:t>
            </a:r>
            <a:r>
              <a:rPr lang="en-US" sz="1300" dirty="0" smtClean="0">
                <a:latin typeface="+mn-lt"/>
                <a:cs typeface="+mn-cs"/>
              </a:rPr>
              <a:t>)</a:t>
            </a:r>
          </a:p>
          <a:p>
            <a:pPr marL="109538" indent="-109538">
              <a:buFont typeface="Arial" pitchFamily="34" charset="0"/>
              <a:buChar char="•"/>
              <a:defRPr/>
            </a:pPr>
            <a:endParaRPr lang="en-US" sz="1300" dirty="0" smtClean="0">
              <a:latin typeface="+mn-lt"/>
              <a:cs typeface="+mn-cs"/>
            </a:endParaRPr>
          </a:p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smtClean="0"/>
              <a:t>Marketing strategy implemented in the 1</a:t>
            </a:r>
            <a:r>
              <a:rPr lang="en-US" sz="1300" baseline="30000" dirty="0" smtClean="0"/>
              <a:t>st</a:t>
            </a:r>
            <a:r>
              <a:rPr lang="en-US" sz="1300" dirty="0" smtClean="0"/>
              <a:t> 6 </a:t>
            </a:r>
            <a:r>
              <a:rPr lang="en-US" sz="1300" dirty="0" smtClean="0"/>
              <a:t>months (Campina Grande)</a:t>
            </a:r>
          </a:p>
          <a:p>
            <a:pPr marL="109538" indent="-109538">
              <a:buFont typeface="Arial" pitchFamily="34" charset="0"/>
              <a:buChar char="•"/>
              <a:defRPr/>
            </a:pPr>
            <a:endParaRPr lang="en-US" sz="1300" dirty="0" smtClean="0"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785732" y="3940188"/>
            <a:ext cx="3550543" cy="1745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smtClean="0">
                <a:latin typeface="+mn-lt"/>
                <a:cs typeface="+mn-cs"/>
              </a:rPr>
              <a:t>17 companies completed business </a:t>
            </a:r>
            <a:r>
              <a:rPr lang="en-US" sz="1300" dirty="0" smtClean="0">
                <a:latin typeface="+mn-lt"/>
                <a:cs typeface="+mn-cs"/>
              </a:rPr>
              <a:t>plan preparation to enable access to </a:t>
            </a:r>
            <a:r>
              <a:rPr lang="en-US" sz="1300" dirty="0" smtClean="0">
                <a:latin typeface="+mn-lt"/>
                <a:cs typeface="+mn-cs"/>
              </a:rPr>
              <a:t>credit (Nova </a:t>
            </a:r>
            <a:r>
              <a:rPr lang="en-US" sz="1300" dirty="0" err="1" smtClean="0">
                <a:latin typeface="+mn-lt"/>
                <a:cs typeface="+mn-cs"/>
              </a:rPr>
              <a:t>Friburgo</a:t>
            </a:r>
            <a:r>
              <a:rPr lang="en-US" sz="1300" dirty="0" smtClean="0">
                <a:latin typeface="+mn-lt"/>
                <a:cs typeface="+mn-cs"/>
              </a:rPr>
              <a:t>)</a:t>
            </a:r>
          </a:p>
          <a:p>
            <a:pPr marL="109538" indent="-109538">
              <a:buFont typeface="Arial" pitchFamily="34" charset="0"/>
              <a:buChar char="•"/>
              <a:defRPr/>
            </a:pPr>
            <a:endParaRPr lang="en-US" sz="1300" dirty="0" smtClean="0">
              <a:latin typeface="+mn-lt"/>
              <a:cs typeface="+mn-cs"/>
            </a:endParaRPr>
          </a:p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smtClean="0"/>
              <a:t>A significant group of participants were </a:t>
            </a:r>
            <a:r>
              <a:rPr lang="en-US" sz="1300" dirty="0" smtClean="0"/>
              <a:t>paying between 10% and 20</a:t>
            </a:r>
            <a:r>
              <a:rPr lang="en-US" sz="1300" dirty="0" smtClean="0"/>
              <a:t>% of TA cost (All districts)</a:t>
            </a:r>
          </a:p>
          <a:p>
            <a:pPr marL="109538" indent="-109538">
              <a:buFont typeface="Arial" pitchFamily="34" charset="0"/>
              <a:buChar char="•"/>
              <a:defRPr/>
            </a:pPr>
            <a:endParaRPr lang="en-US" sz="1300" dirty="0">
              <a:latin typeface="+mn-lt"/>
              <a:cs typeface="+mn-cs"/>
            </a:endParaRPr>
          </a:p>
        </p:txBody>
      </p:sp>
      <p:cxnSp>
        <p:nvCxnSpPr>
          <p:cNvPr id="3094" name="Straight Connector 52"/>
          <p:cNvCxnSpPr>
            <a:cxnSpLocks noChangeShapeType="1"/>
          </p:cNvCxnSpPr>
          <p:nvPr/>
        </p:nvCxnSpPr>
        <p:spPr bwMode="auto">
          <a:xfrm>
            <a:off x="1817688" y="2590336"/>
            <a:ext cx="7132637" cy="0"/>
          </a:xfrm>
          <a:prstGeom prst="line">
            <a:avLst/>
          </a:prstGeom>
          <a:noFill/>
          <a:ln w="9525" algn="ctr">
            <a:solidFill>
              <a:schemeClr val="bg2"/>
            </a:solidFill>
            <a:prstDash val="dash"/>
            <a:round/>
            <a:headEnd/>
            <a:tailEnd/>
          </a:ln>
        </p:spPr>
      </p:cxnSp>
      <p:sp>
        <p:nvSpPr>
          <p:cNvPr id="24" name="Rounded Rectangle 15"/>
          <p:cNvSpPr>
            <a:spLocks noChangeArrowheads="1"/>
          </p:cNvSpPr>
          <p:nvPr/>
        </p:nvSpPr>
        <p:spPr bwMode="auto">
          <a:xfrm>
            <a:off x="168213" y="1641813"/>
            <a:ext cx="1446831" cy="822960"/>
          </a:xfrm>
          <a:prstGeom prst="roundRect">
            <a:avLst>
              <a:gd name="adj" fmla="val 16667"/>
            </a:avLst>
          </a:prstGeom>
          <a:solidFill>
            <a:srgbClr val="67103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Strengthening Industrial District Dynamics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Rounded Rectangle 17"/>
          <p:cNvSpPr>
            <a:spLocks noChangeArrowheads="1"/>
          </p:cNvSpPr>
          <p:nvPr/>
        </p:nvSpPr>
        <p:spPr bwMode="auto">
          <a:xfrm>
            <a:off x="168213" y="2726514"/>
            <a:ext cx="1446831" cy="822960"/>
          </a:xfrm>
          <a:prstGeom prst="roundRect">
            <a:avLst>
              <a:gd name="adj" fmla="val 16667"/>
            </a:avLst>
          </a:prstGeom>
          <a:solidFill>
            <a:srgbClr val="67103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Information and Market Access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8" name="Rounded Rectangle 18"/>
          <p:cNvSpPr>
            <a:spLocks noChangeArrowheads="1"/>
          </p:cNvSpPr>
          <p:nvPr/>
        </p:nvSpPr>
        <p:spPr bwMode="auto">
          <a:xfrm>
            <a:off x="168213" y="4063829"/>
            <a:ext cx="1446831" cy="822960"/>
          </a:xfrm>
          <a:prstGeom prst="roundRect">
            <a:avLst>
              <a:gd name="adj" fmla="val 16667"/>
            </a:avLst>
          </a:prstGeom>
          <a:solidFill>
            <a:srgbClr val="67103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Organization of Production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9" name="Rectangle 2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82942" y="1150548"/>
            <a:ext cx="3657600" cy="391266"/>
          </a:xfrm>
          <a:prstGeom prst="rect">
            <a:avLst/>
          </a:prstGeom>
          <a:solidFill>
            <a:srgbClr val="67103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Outcomes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34" name="Straight Connector 52"/>
          <p:cNvCxnSpPr>
            <a:cxnSpLocks noChangeShapeType="1"/>
          </p:cNvCxnSpPr>
          <p:nvPr/>
        </p:nvCxnSpPr>
        <p:spPr bwMode="auto">
          <a:xfrm>
            <a:off x="1839463" y="3754547"/>
            <a:ext cx="7132637" cy="0"/>
          </a:xfrm>
          <a:prstGeom prst="line">
            <a:avLst/>
          </a:prstGeom>
          <a:noFill/>
          <a:ln w="9525" algn="ctr">
            <a:solidFill>
              <a:schemeClr val="bg2"/>
            </a:solidFill>
            <a:prstDash val="dash"/>
            <a:round/>
            <a:headEnd/>
            <a:tailEnd/>
          </a:ln>
        </p:spPr>
      </p:cxnSp>
      <p:sp>
        <p:nvSpPr>
          <p:cNvPr id="36" name="TextBox 35"/>
          <p:cNvSpPr txBox="1"/>
          <p:nvPr>
            <p:custDataLst>
              <p:tags r:id="rId8"/>
            </p:custDataLst>
          </p:nvPr>
        </p:nvSpPr>
        <p:spPr bwMode="auto">
          <a:xfrm>
            <a:off x="5407423" y="1835080"/>
            <a:ext cx="3580123" cy="54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smtClean="0">
                <a:latin typeface="+mn-lt"/>
                <a:cs typeface="+mn-cs"/>
              </a:rPr>
              <a:t>Creation of export consortium with APEX support.</a:t>
            </a:r>
            <a:endParaRPr lang="en-US" sz="1300" dirty="0" smtClean="0">
              <a:latin typeface="+mn-lt"/>
              <a:cs typeface="+mn-cs"/>
            </a:endParaRPr>
          </a:p>
        </p:txBody>
      </p:sp>
      <p:sp>
        <p:nvSpPr>
          <p:cNvPr id="37" name="TextBox 36"/>
          <p:cNvSpPr txBox="1"/>
          <p:nvPr>
            <p:custDataLst>
              <p:tags r:id="rId9"/>
            </p:custDataLst>
          </p:nvPr>
        </p:nvSpPr>
        <p:spPr bwMode="auto">
          <a:xfrm>
            <a:off x="5389323" y="2879199"/>
            <a:ext cx="3610099" cy="745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err="1" smtClean="0">
                <a:latin typeface="+mn-lt"/>
                <a:cs typeface="+mn-cs"/>
              </a:rPr>
              <a:t>SMEs</a:t>
            </a:r>
            <a:r>
              <a:rPr lang="en-US" sz="1300" dirty="0" smtClean="0">
                <a:latin typeface="+mn-lt"/>
                <a:cs typeface="+mn-cs"/>
              </a:rPr>
              <a:t> improved regional and national trade shows and fairs</a:t>
            </a:r>
            <a:r>
              <a:rPr lang="en-US" sz="1300" dirty="0" smtClean="0">
                <a:latin typeface="+mn-lt"/>
                <a:cs typeface="+mn-cs"/>
              </a:rPr>
              <a:t> presence expanding their markets.</a:t>
            </a:r>
            <a:endParaRPr lang="en-US" sz="1300" dirty="0" smtClean="0">
              <a:latin typeface="+mn-lt"/>
              <a:cs typeface="+mn-cs"/>
            </a:endParaRPr>
          </a:p>
        </p:txBody>
      </p:sp>
      <p:sp>
        <p:nvSpPr>
          <p:cNvPr id="38" name="TextBox 37"/>
          <p:cNvSpPr txBox="1"/>
          <p:nvPr>
            <p:custDataLst>
              <p:tags r:id="rId10"/>
            </p:custDataLst>
          </p:nvPr>
        </p:nvSpPr>
        <p:spPr bwMode="auto">
          <a:xfrm>
            <a:off x="5405632" y="4382713"/>
            <a:ext cx="3547299" cy="54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smtClean="0">
                <a:latin typeface="+mn-lt"/>
                <a:cs typeface="+mn-cs"/>
              </a:rPr>
              <a:t>At least 25% of participants in Campina Grande increased productivity by 50%</a:t>
            </a:r>
            <a:endParaRPr lang="en-US" sz="1300" dirty="0">
              <a:latin typeface="+mn-lt"/>
              <a:cs typeface="+mn-cs"/>
            </a:endParaRPr>
          </a:p>
        </p:txBody>
      </p:sp>
      <p:sp>
        <p:nvSpPr>
          <p:cNvPr id="40" name="Rounded Rectangle 18"/>
          <p:cNvSpPr>
            <a:spLocks noChangeArrowheads="1"/>
          </p:cNvSpPr>
          <p:nvPr/>
        </p:nvSpPr>
        <p:spPr bwMode="auto">
          <a:xfrm>
            <a:off x="156838" y="5561673"/>
            <a:ext cx="1446831" cy="822960"/>
          </a:xfrm>
          <a:prstGeom prst="roundRect">
            <a:avLst>
              <a:gd name="adj" fmla="val 16667"/>
            </a:avLst>
          </a:prstGeom>
          <a:solidFill>
            <a:srgbClr val="67103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Access of SMEs to International Markets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52"/>
          <p:cNvCxnSpPr>
            <a:cxnSpLocks noChangeShapeType="1"/>
          </p:cNvCxnSpPr>
          <p:nvPr/>
        </p:nvCxnSpPr>
        <p:spPr bwMode="auto">
          <a:xfrm>
            <a:off x="1814439" y="5686303"/>
            <a:ext cx="7132637" cy="0"/>
          </a:xfrm>
          <a:prstGeom prst="line">
            <a:avLst/>
          </a:prstGeom>
          <a:noFill/>
          <a:ln w="9525" algn="ctr">
            <a:solidFill>
              <a:schemeClr val="bg2"/>
            </a:solidFill>
            <a:prstDash val="dash"/>
            <a:round/>
            <a:headEnd/>
            <a:tailEnd/>
          </a:ln>
        </p:spPr>
      </p:cxnSp>
      <p:sp>
        <p:nvSpPr>
          <p:cNvPr id="42" name="TextBox 30"/>
          <p:cNvSpPr txBox="1"/>
          <p:nvPr/>
        </p:nvSpPr>
        <p:spPr bwMode="auto">
          <a:xfrm>
            <a:off x="1798991" y="5698726"/>
            <a:ext cx="3610099" cy="54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smtClean="0">
                <a:latin typeface="+mn-lt"/>
                <a:cs typeface="+mn-cs"/>
              </a:rPr>
              <a:t>3 </a:t>
            </a:r>
            <a:r>
              <a:rPr lang="en-US" sz="1300" dirty="0" smtClean="0">
                <a:latin typeface="+mn-lt"/>
                <a:cs typeface="+mn-cs"/>
              </a:rPr>
              <a:t>trade trips and events at the end of </a:t>
            </a:r>
            <a:r>
              <a:rPr lang="en-US" sz="1300" dirty="0" smtClean="0">
                <a:latin typeface="+mn-lt"/>
                <a:cs typeface="+mn-cs"/>
              </a:rPr>
              <a:t>yr1 (Nova </a:t>
            </a:r>
            <a:r>
              <a:rPr lang="en-US" sz="1300" dirty="0" err="1" smtClean="0">
                <a:latin typeface="+mn-lt"/>
                <a:cs typeface="+mn-cs"/>
              </a:rPr>
              <a:t>Friburgo</a:t>
            </a:r>
            <a:r>
              <a:rPr lang="en-US" sz="1300" dirty="0" smtClean="0">
                <a:latin typeface="+mn-lt"/>
                <a:cs typeface="+mn-cs"/>
              </a:rPr>
              <a:t>)</a:t>
            </a:r>
            <a:endParaRPr lang="en-US" sz="1300" dirty="0" smtClean="0">
              <a:latin typeface="+mn-lt"/>
              <a:cs typeface="+mn-cs"/>
            </a:endParaRPr>
          </a:p>
        </p:txBody>
      </p:sp>
      <p:sp>
        <p:nvSpPr>
          <p:cNvPr id="43" name="TextBox 30"/>
          <p:cNvSpPr txBox="1"/>
          <p:nvPr/>
        </p:nvSpPr>
        <p:spPr bwMode="auto">
          <a:xfrm>
            <a:off x="5404335" y="5815298"/>
            <a:ext cx="3610099" cy="54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09538" indent="-109538">
              <a:buFont typeface="Arial" pitchFamily="34" charset="0"/>
              <a:buChar char="•"/>
              <a:defRPr/>
            </a:pPr>
            <a:r>
              <a:rPr lang="en-US" sz="1300" dirty="0" smtClean="0">
                <a:latin typeface="+mn-lt"/>
                <a:cs typeface="+mn-cs"/>
              </a:rPr>
              <a:t>Increase of sales to other states and </a:t>
            </a:r>
            <a:r>
              <a:rPr lang="en-US" sz="1300" dirty="0" smtClean="0">
                <a:latin typeface="+mn-lt"/>
                <a:cs typeface="+mn-cs"/>
              </a:rPr>
              <a:t>international markets</a:t>
            </a:r>
            <a:endParaRPr lang="en-US" sz="1300" dirty="0" smtClean="0">
              <a:latin typeface="+mn-lt"/>
              <a:cs typeface="+mn-cs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7399809" y="605642"/>
            <a:ext cx="1502891" cy="395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 bwMode="auto">
          <a:xfrm>
            <a:off x="7365967" y="527666"/>
            <a:ext cx="1573682" cy="33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Summarized Sample</a:t>
            </a:r>
          </a:p>
        </p:txBody>
      </p:sp>
      <p:cxnSp>
        <p:nvCxnSpPr>
          <p:cNvPr id="45" name="Straight Connector 44"/>
          <p:cNvCxnSpPr/>
          <p:nvPr/>
        </p:nvCxnSpPr>
        <p:spPr bwMode="auto">
          <a:xfrm>
            <a:off x="7399809" y="821542"/>
            <a:ext cx="1502891" cy="395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Rectangle 25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60418" name="think-cell Slide" r:id="rId15" imgW="0" imgH="0" progId="">
              <p:embed/>
            </p:oleObj>
          </a:graphicData>
        </a:graphic>
      </p:graphicFrame>
      <p:sp>
        <p:nvSpPr>
          <p:cNvPr id="58" name="Rectangle 57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rgbClr r="0" g="0" b="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>
                <a:latin typeface="Arial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053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41288" y="349250"/>
            <a:ext cx="8883650" cy="307777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ES" dirty="0" smtClean="0"/>
              <a:t>Key findings of Impact Evaluation</a:t>
            </a:r>
            <a:endParaRPr lang="es-C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3"/>
            <p:custDataLst>
              <p:tags r:id="rId4"/>
            </p:custDataLst>
          </p:nvPr>
        </p:nvSpPr>
        <p:spPr/>
        <p:txBody>
          <a:bodyPr/>
          <a:lstStyle/>
          <a:p>
            <a:fld id="{54DE2D7E-A97E-8243-B996-939ACAACF2F4}" type="slidenum">
              <a:rPr lang="en-US"/>
              <a:pPr/>
              <a:t>3</a:t>
            </a:fld>
            <a:endParaRPr lang="en-US"/>
          </a:p>
        </p:txBody>
      </p:sp>
      <p:cxnSp>
        <p:nvCxnSpPr>
          <p:cNvPr id="17" name="Straight Connector 16"/>
          <p:cNvCxnSpPr/>
          <p:nvPr>
            <p:custDataLst>
              <p:tags r:id="rId5"/>
            </p:custDataLst>
          </p:nvPr>
        </p:nvCxnSpPr>
        <p:spPr>
          <a:xfrm>
            <a:off x="1844146" y="2456498"/>
            <a:ext cx="173672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1" name="TextBox 7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44663" y="2114550"/>
            <a:ext cx="19669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latin typeface="+mn-lt"/>
                <a:ea typeface="+mn-ea"/>
              </a:rPr>
              <a:t>Overall</a:t>
            </a:r>
            <a:r>
              <a:rPr lang="en-US" b="1" dirty="0" smtClean="0">
                <a:latin typeface="+mn-lt"/>
                <a:ea typeface="+mn-ea"/>
              </a:rPr>
              <a:t> judgment</a:t>
            </a:r>
            <a:endParaRPr lang="en-US" b="1" dirty="0">
              <a:latin typeface="+mn-lt"/>
              <a:ea typeface="+mn-ea"/>
            </a:endParaRPr>
          </a:p>
        </p:txBody>
      </p:sp>
      <p:sp>
        <p:nvSpPr>
          <p:cNvPr id="2060" name="Rectangle 5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58233" y="2905760"/>
            <a:ext cx="1419225" cy="523875"/>
          </a:xfrm>
          <a:prstGeom prst="rect">
            <a:avLst/>
          </a:prstGeom>
          <a:solidFill>
            <a:srgbClr val="7A0C2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Strategic relevance</a:t>
            </a:r>
          </a:p>
        </p:txBody>
      </p:sp>
      <p:sp>
        <p:nvSpPr>
          <p:cNvPr id="2063" name="Rectangle 5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92100" y="4550856"/>
            <a:ext cx="1419225" cy="523875"/>
          </a:xfrm>
          <a:prstGeom prst="rect">
            <a:avLst/>
          </a:prstGeom>
          <a:solidFill>
            <a:srgbClr val="7A0C2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Internal </a:t>
            </a:r>
            <a:br>
              <a:rPr lang="en-US" b="1">
                <a:solidFill>
                  <a:schemeClr val="bg1"/>
                </a:solidFill>
              </a:rPr>
            </a:br>
            <a:r>
              <a:rPr lang="en-US" b="1">
                <a:solidFill>
                  <a:schemeClr val="bg1"/>
                </a:solidFill>
              </a:rPr>
              <a:t>quality</a:t>
            </a:r>
          </a:p>
        </p:txBody>
      </p:sp>
      <p:sp>
        <p:nvSpPr>
          <p:cNvPr id="39" name="TextBox 7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527325" y="2859731"/>
            <a:ext cx="5318652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11125" indent="-111125">
              <a:spcAft>
                <a:spcPts val="600"/>
              </a:spcAft>
              <a:buFont typeface="Arial"/>
              <a:buChar char="•"/>
            </a:pPr>
            <a:r>
              <a:rPr lang="en-US" sz="1100" dirty="0" smtClean="0"/>
              <a:t>Program was part of </a:t>
            </a:r>
            <a:r>
              <a:rPr lang="en-US" sz="1100" dirty="0" err="1" smtClean="0"/>
              <a:t>SEBRAE’s</a:t>
            </a:r>
            <a:r>
              <a:rPr lang="en-US" sz="1100" dirty="0" smtClean="0"/>
              <a:t> strategy evolution to support SME development through an experimental methodology.</a:t>
            </a:r>
          </a:p>
          <a:p>
            <a:pPr marL="111125" indent="-111125">
              <a:spcAft>
                <a:spcPts val="600"/>
              </a:spcAft>
              <a:buFont typeface="Arial"/>
              <a:buChar char="•"/>
            </a:pPr>
            <a:r>
              <a:rPr lang="en-US" sz="1100" dirty="0" smtClean="0"/>
              <a:t>Clarity of depiction of objectives (consistency at different levels, coherence, and being amenable to be translated into operational goals) leaves room for important improvements. </a:t>
            </a:r>
          </a:p>
          <a:p>
            <a:pPr marL="111125" indent="-111125">
              <a:spcAft>
                <a:spcPts val="600"/>
              </a:spcAft>
              <a:buFont typeface="Arial"/>
              <a:buChar char="•"/>
            </a:pPr>
            <a:r>
              <a:rPr lang="en-US" sz="1100" dirty="0" smtClean="0"/>
              <a:t>Top-down approach in the program design and execution did not take into consideration key knowledge absorption capacity factors of beneficiaries</a:t>
            </a:r>
          </a:p>
        </p:txBody>
      </p:sp>
      <p:sp>
        <p:nvSpPr>
          <p:cNvPr id="44" name="TextBox 79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505308" y="4531073"/>
            <a:ext cx="545073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11125" indent="-111125">
              <a:spcAft>
                <a:spcPts val="600"/>
              </a:spcAft>
              <a:buFont typeface="Arial"/>
              <a:buChar char="•"/>
            </a:pPr>
            <a:r>
              <a:rPr lang="en-US" sz="1100" dirty="0" smtClean="0"/>
              <a:t>Program started with a diffused set of activities. It was only until the second year, as it gained traction, that activities started to be implemented with a sound link to main program objectives.</a:t>
            </a:r>
          </a:p>
          <a:p>
            <a:pPr marL="111125" indent="-111125">
              <a:spcAft>
                <a:spcPts val="600"/>
              </a:spcAft>
              <a:buFont typeface="Arial"/>
              <a:buChar char="•"/>
            </a:pPr>
            <a:r>
              <a:rPr lang="en-US" sz="1100" dirty="0" smtClean="0"/>
              <a:t>In general, beneficiaries have a favorable opinion on activities quality, however some activities exceeded beneficiaries’ required experience and capacities.</a:t>
            </a:r>
          </a:p>
          <a:p>
            <a:pPr marL="111125" indent="-111125">
              <a:spcAft>
                <a:spcPts val="600"/>
              </a:spcAft>
              <a:buFont typeface="Arial"/>
              <a:buChar char="•"/>
            </a:pPr>
            <a:r>
              <a:rPr lang="en-US" sz="1100" dirty="0" smtClean="0"/>
              <a:t>Program’s budget and duration fell short of completing all planned activities in order to reach cluster self sustainability impact in consonance with each district level of development. </a:t>
            </a:r>
          </a:p>
          <a:p>
            <a:pPr marL="111125" indent="-111125">
              <a:spcAft>
                <a:spcPts val="600"/>
              </a:spcAft>
              <a:buFont typeface="Arial"/>
              <a:buChar char="•"/>
            </a:pPr>
            <a:endParaRPr lang="en-US" sz="1100" dirty="0" smtClean="0"/>
          </a:p>
        </p:txBody>
      </p:sp>
      <p:sp>
        <p:nvSpPr>
          <p:cNvPr id="22" name="TextBox 7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795463" y="2988310"/>
            <a:ext cx="19669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smtClean="0">
                <a:latin typeface="+mn-lt"/>
                <a:ea typeface="+mn-ea"/>
              </a:rPr>
              <a:t>3</a:t>
            </a:r>
            <a:br>
              <a:rPr lang="en-US" b="1" dirty="0" smtClean="0">
                <a:latin typeface="+mn-lt"/>
                <a:ea typeface="+mn-ea"/>
              </a:rPr>
            </a:br>
            <a:r>
              <a:rPr lang="en-US" b="1" dirty="0" smtClean="0">
                <a:latin typeface="+mn-lt"/>
                <a:ea typeface="+mn-ea"/>
              </a:rPr>
              <a:t>Moderately </a:t>
            </a:r>
            <a:br>
              <a:rPr lang="en-US" b="1" dirty="0" smtClean="0">
                <a:latin typeface="+mn-lt"/>
                <a:ea typeface="+mn-ea"/>
              </a:rPr>
            </a:br>
            <a:r>
              <a:rPr lang="en-US" b="1" dirty="0" smtClean="0">
                <a:latin typeface="+mn-lt"/>
                <a:ea typeface="+mn-ea"/>
              </a:rPr>
              <a:t>satisfactory</a:t>
            </a:r>
            <a:endParaRPr lang="en-US" b="1" dirty="0">
              <a:latin typeface="+mn-lt"/>
              <a:ea typeface="+mn-ea"/>
            </a:endParaRPr>
          </a:p>
        </p:txBody>
      </p:sp>
      <p:sp>
        <p:nvSpPr>
          <p:cNvPr id="23" name="TextBox 7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744663" y="4512310"/>
            <a:ext cx="19669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smtClean="0"/>
              <a:t>3</a:t>
            </a:r>
          </a:p>
          <a:p>
            <a:pPr algn="ctr">
              <a:defRPr/>
            </a:pPr>
            <a:r>
              <a:rPr lang="en-US" b="1" dirty="0" smtClean="0"/>
              <a:t>Moderately </a:t>
            </a:r>
            <a:br>
              <a:rPr lang="en-US" b="1" dirty="0" smtClean="0"/>
            </a:br>
            <a:r>
              <a:rPr lang="en-US" b="1" dirty="0" smtClean="0"/>
              <a:t>satisfactory</a:t>
            </a:r>
            <a:endParaRPr lang="en-US" b="1" dirty="0"/>
          </a:p>
        </p:txBody>
      </p:sp>
      <p:sp>
        <p:nvSpPr>
          <p:cNvPr id="18" name="TextBox 79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560085" y="345131"/>
            <a:ext cx="229181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28600" indent="-228600">
              <a:spcAft>
                <a:spcPts val="0"/>
              </a:spcAft>
            </a:pPr>
            <a:r>
              <a:rPr lang="en-US" sz="1100" i="1" dirty="0" smtClean="0"/>
              <a:t>Assessment Rating</a:t>
            </a:r>
          </a:p>
          <a:p>
            <a:pPr marL="228600" indent="-228600">
              <a:spcAft>
                <a:spcPts val="0"/>
              </a:spcAft>
              <a:buAutoNum type="arabicParenBoth"/>
            </a:pPr>
            <a:r>
              <a:rPr lang="en-US" sz="1100" dirty="0" smtClean="0"/>
              <a:t>Highly Satisfactory</a:t>
            </a:r>
          </a:p>
          <a:p>
            <a:pPr marL="228600" indent="-228600">
              <a:spcAft>
                <a:spcPts val="0"/>
              </a:spcAft>
              <a:buAutoNum type="arabicParenBoth"/>
            </a:pPr>
            <a:r>
              <a:rPr lang="en-US" sz="1100" dirty="0" smtClean="0"/>
              <a:t>Satisfactory</a:t>
            </a:r>
          </a:p>
          <a:p>
            <a:pPr marL="228600" indent="-228600">
              <a:spcAft>
                <a:spcPts val="0"/>
              </a:spcAft>
              <a:buAutoNum type="arabicParenBoth"/>
            </a:pPr>
            <a:r>
              <a:rPr lang="en-US" sz="1100" dirty="0" smtClean="0"/>
              <a:t>Moderately Satisfactory</a:t>
            </a:r>
          </a:p>
          <a:p>
            <a:pPr marL="228600" indent="-228600">
              <a:spcAft>
                <a:spcPts val="0"/>
              </a:spcAft>
              <a:buAutoNum type="arabicParenBoth"/>
            </a:pPr>
            <a:r>
              <a:rPr lang="en-US" sz="1100" dirty="0" smtClean="0"/>
              <a:t>Moderately Unsatisfactory</a:t>
            </a:r>
          </a:p>
          <a:p>
            <a:pPr marL="228600" indent="-228600">
              <a:spcAft>
                <a:spcPts val="0"/>
              </a:spcAft>
              <a:buAutoNum type="arabicParenBoth"/>
            </a:pPr>
            <a:r>
              <a:rPr lang="en-US" sz="1100" dirty="0" smtClean="0"/>
              <a:t>Highly Unsatisfactory  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Rectangle 25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62466" name="think-cell Slide" r:id="rId17" imgW="0" imgH="0" progId="">
              <p:embed/>
            </p:oleObj>
          </a:graphicData>
        </a:graphic>
      </p:graphicFrame>
      <p:sp>
        <p:nvSpPr>
          <p:cNvPr id="58" name="Rectangle 57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rgbClr r="0" g="0" b="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>
                <a:latin typeface="Arial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053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41288" y="349250"/>
            <a:ext cx="8883650" cy="307777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ES" dirty="0" smtClean="0"/>
              <a:t>Key findings of Impact Evaluation</a:t>
            </a:r>
            <a:endParaRPr lang="es-C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3"/>
            <p:custDataLst>
              <p:tags r:id="rId4"/>
            </p:custDataLst>
          </p:nvPr>
        </p:nvSpPr>
        <p:spPr/>
        <p:txBody>
          <a:bodyPr/>
          <a:lstStyle/>
          <a:p>
            <a:fld id="{54DE2D7E-A97E-8243-B996-939ACAACF2F4}" type="slidenum">
              <a:rPr lang="en-US"/>
              <a:pPr/>
              <a:t>4</a:t>
            </a:fld>
            <a:endParaRPr lang="en-US"/>
          </a:p>
        </p:txBody>
      </p:sp>
      <p:sp>
        <p:nvSpPr>
          <p:cNvPr id="18441" name="TextBox 7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871663" y="1327150"/>
            <a:ext cx="19669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latin typeface="+mn-lt"/>
                <a:ea typeface="+mn-ea"/>
              </a:rPr>
              <a:t>Overall</a:t>
            </a:r>
            <a:r>
              <a:rPr lang="en-US" b="1" dirty="0" smtClean="0">
                <a:latin typeface="+mn-lt"/>
                <a:ea typeface="+mn-ea"/>
              </a:rPr>
              <a:t> judgment</a:t>
            </a:r>
            <a:endParaRPr lang="en-US" b="1" dirty="0">
              <a:latin typeface="+mn-lt"/>
              <a:ea typeface="+mn-ea"/>
            </a:endParaRPr>
          </a:p>
        </p:txBody>
      </p:sp>
      <p:sp>
        <p:nvSpPr>
          <p:cNvPr id="2067" name="Rectangle 5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22297" y="2215515"/>
            <a:ext cx="1419225" cy="523875"/>
          </a:xfrm>
          <a:prstGeom prst="rect">
            <a:avLst/>
          </a:prstGeom>
          <a:solidFill>
            <a:srgbClr val="7A0C2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Dialogue and </a:t>
            </a:r>
            <a:r>
              <a:rPr lang="en-US" b="1" dirty="0" err="1">
                <a:solidFill>
                  <a:schemeClr val="bg1"/>
                </a:solidFill>
              </a:rPr>
              <a:t>dissimenation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68" name="Rectangle 5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63880" y="3782060"/>
            <a:ext cx="1419225" cy="523875"/>
          </a:xfrm>
          <a:prstGeom prst="rect">
            <a:avLst/>
          </a:prstGeom>
          <a:solidFill>
            <a:srgbClr val="7A0C2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Stakeholder and beneficiary roles</a:t>
            </a:r>
          </a:p>
        </p:txBody>
      </p:sp>
      <p:sp>
        <p:nvSpPr>
          <p:cNvPr id="26" name="TextBox 7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825348" y="1973271"/>
            <a:ext cx="5318652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11125" indent="-111125">
              <a:buFont typeface="Arial"/>
              <a:buChar char="•"/>
            </a:pPr>
            <a:r>
              <a:rPr lang="en-US" sz="1100" dirty="0" smtClean="0"/>
              <a:t>The program was successful in positioning the SME development discussion on the national public policy agenda and helping in creating and developing the concept of APL in Brazil.</a:t>
            </a:r>
          </a:p>
          <a:p>
            <a:endParaRPr lang="en-US" sz="1100" dirty="0" smtClean="0"/>
          </a:p>
          <a:p>
            <a:pPr marL="111125" indent="-111125">
              <a:buFont typeface="Arial"/>
              <a:buChar char="•"/>
            </a:pPr>
            <a:r>
              <a:rPr lang="en-US" sz="1100" dirty="0" err="1" smtClean="0"/>
              <a:t>SEBRAE’s</a:t>
            </a:r>
            <a:r>
              <a:rPr lang="en-US" sz="1100" dirty="0" smtClean="0"/>
              <a:t> broad scope of activities and programs, together with that of other national and regional economic development agencies provided additional level of support to SME development. </a:t>
            </a:r>
            <a:endParaRPr lang="es-ES" sz="1100" dirty="0"/>
          </a:p>
        </p:txBody>
      </p:sp>
      <p:sp>
        <p:nvSpPr>
          <p:cNvPr id="17" name="TextBox 7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825348" y="3669991"/>
            <a:ext cx="531865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3038" indent="-173038">
              <a:spcAft>
                <a:spcPts val="0"/>
              </a:spcAft>
              <a:buFont typeface="Arial"/>
              <a:buChar char="•"/>
            </a:pPr>
            <a:r>
              <a:rPr lang="en-US" sz="1100" dirty="0" err="1" smtClean="0"/>
              <a:t>SEBRAE’s</a:t>
            </a:r>
            <a:r>
              <a:rPr lang="en-US" sz="1100" dirty="0" smtClean="0"/>
              <a:t> recognition and experience in working with </a:t>
            </a:r>
            <a:r>
              <a:rPr lang="en-US" sz="1100" dirty="0" err="1" smtClean="0"/>
              <a:t>SMEs</a:t>
            </a:r>
            <a:r>
              <a:rPr lang="en-US" sz="1100" dirty="0" smtClean="0"/>
              <a:t> was key in reaching out, motivating participants and facilitating the implementation of the program.</a:t>
            </a:r>
          </a:p>
          <a:p>
            <a:pPr marL="173038" indent="-173038">
              <a:spcAft>
                <a:spcPts val="0"/>
              </a:spcAft>
            </a:pPr>
            <a:endParaRPr lang="en-US" sz="1100" dirty="0" smtClean="0"/>
          </a:p>
          <a:p>
            <a:pPr marL="173038" indent="-173038">
              <a:spcAft>
                <a:spcPts val="0"/>
              </a:spcAft>
              <a:buFont typeface="Arial"/>
              <a:buChar char="•"/>
            </a:pPr>
            <a:r>
              <a:rPr lang="en-US" sz="1100" dirty="0" smtClean="0"/>
              <a:t>By partnering with MIF, SEBRAE gained access to international project management experience role and added value came in the form of best practices for project design, implementation and M&amp;E.</a:t>
            </a:r>
          </a:p>
          <a:p>
            <a:pPr marL="173038" indent="-173038">
              <a:spcAft>
                <a:spcPts val="0"/>
              </a:spcAft>
              <a:buFont typeface="Arial"/>
              <a:buChar char="•"/>
            </a:pPr>
            <a:endParaRPr lang="en-US" sz="1100" dirty="0" smtClean="0"/>
          </a:p>
          <a:p>
            <a:pPr marL="173038" indent="-173038">
              <a:spcAft>
                <a:spcPts val="0"/>
              </a:spcAft>
              <a:buFont typeface="Arial"/>
              <a:buChar char="•"/>
            </a:pPr>
            <a:r>
              <a:rPr lang="en-US" sz="1100" dirty="0" smtClean="0"/>
              <a:t>MIF participation in execution was limited to fiduciary aspects of the program and general execution follow up with little involvement on technical aspects. </a:t>
            </a:r>
            <a:endParaRPr lang="es-ES" sz="1100" dirty="0"/>
          </a:p>
        </p:txBody>
      </p:sp>
      <p:cxnSp>
        <p:nvCxnSpPr>
          <p:cNvPr id="18" name="Straight Connector 17"/>
          <p:cNvCxnSpPr/>
          <p:nvPr>
            <p:custDataLst>
              <p:tags r:id="rId10"/>
            </p:custDataLst>
          </p:nvPr>
        </p:nvCxnSpPr>
        <p:spPr>
          <a:xfrm>
            <a:off x="1971146" y="1638618"/>
            <a:ext cx="173672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7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024060" y="2188210"/>
            <a:ext cx="1966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smtClean="0">
                <a:latin typeface="+mn-lt"/>
                <a:ea typeface="+mn-ea"/>
              </a:rPr>
              <a:t>2</a:t>
            </a:r>
          </a:p>
          <a:p>
            <a:pPr algn="ctr">
              <a:defRPr/>
            </a:pPr>
            <a:r>
              <a:rPr lang="en-US" b="1" dirty="0" smtClean="0">
                <a:latin typeface="+mn-lt"/>
                <a:ea typeface="+mn-ea"/>
              </a:rPr>
              <a:t>Satisfactory</a:t>
            </a:r>
            <a:endParaRPr lang="en-US" b="1" dirty="0">
              <a:latin typeface="+mn-lt"/>
              <a:ea typeface="+mn-ea"/>
            </a:endParaRPr>
          </a:p>
        </p:txBody>
      </p:sp>
      <p:sp>
        <p:nvSpPr>
          <p:cNvPr id="20" name="TextBox 7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064703" y="3732530"/>
            <a:ext cx="19669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smtClean="0">
                <a:latin typeface="+mn-lt"/>
                <a:ea typeface="+mn-ea"/>
              </a:rPr>
              <a:t>3</a:t>
            </a:r>
          </a:p>
          <a:p>
            <a:pPr algn="ctr">
              <a:defRPr/>
            </a:pPr>
            <a:r>
              <a:rPr lang="en-US" b="1" dirty="0" smtClean="0">
                <a:latin typeface="+mn-lt"/>
                <a:ea typeface="+mn-ea"/>
              </a:rPr>
              <a:t>Moderately </a:t>
            </a:r>
            <a:br>
              <a:rPr lang="en-US" b="1" dirty="0" smtClean="0">
                <a:latin typeface="+mn-lt"/>
                <a:ea typeface="+mn-ea"/>
              </a:rPr>
            </a:br>
            <a:r>
              <a:rPr lang="en-US" b="1" dirty="0" smtClean="0">
                <a:latin typeface="+mn-lt"/>
                <a:ea typeface="+mn-ea"/>
              </a:rPr>
              <a:t>Satisfactory</a:t>
            </a:r>
            <a:endParaRPr lang="en-US" b="1" dirty="0">
              <a:latin typeface="+mn-lt"/>
              <a:ea typeface="+mn-ea"/>
            </a:endParaRPr>
          </a:p>
        </p:txBody>
      </p:sp>
      <p:sp>
        <p:nvSpPr>
          <p:cNvPr id="15" name="Rectangle 5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92667" y="5697103"/>
            <a:ext cx="1419225" cy="523875"/>
          </a:xfrm>
          <a:prstGeom prst="rect">
            <a:avLst/>
          </a:prstGeom>
          <a:solidFill>
            <a:srgbClr val="7A0C2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Likely </a:t>
            </a:r>
            <a:br>
              <a:rPr lang="en-US" b="1">
                <a:solidFill>
                  <a:schemeClr val="bg1"/>
                </a:solidFill>
              </a:rPr>
            </a:br>
            <a:r>
              <a:rPr lang="en-US" b="1">
                <a:solidFill>
                  <a:schemeClr val="bg1"/>
                </a:solidFill>
              </a:rPr>
              <a:t>impact</a:t>
            </a:r>
          </a:p>
        </p:txBody>
      </p:sp>
      <p:sp>
        <p:nvSpPr>
          <p:cNvPr id="16" name="TextBox 79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804183" y="5375454"/>
            <a:ext cx="5606517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n-US" sz="1100" dirty="0" smtClean="0"/>
          </a:p>
          <a:p>
            <a:pPr marL="111125" indent="-111125">
              <a:spcAft>
                <a:spcPts val="600"/>
              </a:spcAft>
              <a:buFont typeface="Arial"/>
              <a:buChar char="•"/>
            </a:pPr>
            <a:r>
              <a:rPr lang="en-US" sz="1100" dirty="0" smtClean="0"/>
              <a:t>Program general outputs significantly vary per industrial district with unclear patterns for conclusive overall analysis and interpretations.</a:t>
            </a:r>
          </a:p>
          <a:p>
            <a:pPr marL="111125" indent="-111125">
              <a:spcAft>
                <a:spcPts val="600"/>
              </a:spcAft>
              <a:buFont typeface="Arial"/>
              <a:buChar char="•"/>
            </a:pPr>
            <a:r>
              <a:rPr lang="en-US" sz="1100" dirty="0" smtClean="0"/>
              <a:t>Outcome results had been sustained by some program beneficiaries, while some institutional and collective efforts have lost footing.  </a:t>
            </a:r>
          </a:p>
        </p:txBody>
      </p:sp>
      <p:sp>
        <p:nvSpPr>
          <p:cNvPr id="21" name="TextBox 75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985963" y="5571490"/>
            <a:ext cx="19669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smtClean="0"/>
              <a:t>3</a:t>
            </a:r>
          </a:p>
          <a:p>
            <a:pPr algn="ctr">
              <a:defRPr/>
            </a:pPr>
            <a:r>
              <a:rPr lang="en-US" b="1" dirty="0" smtClean="0"/>
              <a:t>Moderately </a:t>
            </a:r>
            <a:br>
              <a:rPr lang="en-US" b="1" dirty="0" smtClean="0"/>
            </a:br>
            <a:r>
              <a:rPr lang="en-US" b="1" dirty="0" smtClean="0"/>
              <a:t>satisfactory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E28B7903-6FDC-CB4C-A1B2-CAA41277E3A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67982" y="1489710"/>
            <a:ext cx="45799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/>
              <a:t>Alignment of MIF norms and procedures with those of local partners could helpful enhance the synergy and strategic fit of the program.</a:t>
            </a:r>
            <a:r>
              <a:rPr lang="en-US" dirty="0" smtClean="0"/>
              <a:t> </a:t>
            </a:r>
            <a:endParaRPr lang="en-US" b="1" dirty="0">
              <a:latin typeface="+mn-lt"/>
              <a:ea typeface="+mn-ea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5750560" y="3636645"/>
            <a:ext cx="3210561" cy="88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66688" indent="-166688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Adapt strategies more towards varying local conditions (even within the same country), to move from "good practices" to "good fits”.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08513" y="2275325"/>
            <a:ext cx="4000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7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9102" y="2556510"/>
            <a:ext cx="45799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/>
              <a:t>MIF interventions will achieve sustained impact when program outputs and tasks are embedded within broader long term initiatives. </a:t>
            </a:r>
            <a:endParaRPr lang="en-US" b="1" dirty="0">
              <a:latin typeface="+mn-lt"/>
              <a:ea typeface="+mn-ea"/>
            </a:endParaRPr>
          </a:p>
        </p:txBody>
      </p:sp>
      <p:sp>
        <p:nvSpPr>
          <p:cNvPr id="13" name="TextBox 7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79742" y="3653790"/>
            <a:ext cx="45799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/>
              <a:t>Moving beyond generic support, tailoring programs and projects to the circumstances of the country.</a:t>
            </a:r>
          </a:p>
        </p:txBody>
      </p:sp>
      <p:sp>
        <p:nvSpPr>
          <p:cNvPr id="14" name="TextBox 7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0222" y="4842510"/>
            <a:ext cx="45799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/>
              <a:t>General terms of the program development (particularly in the design phase) open room for improvement in different areas.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5709921" y="4855845"/>
            <a:ext cx="3434079" cy="189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66688" indent="-166688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Use </a:t>
            </a:r>
            <a:r>
              <a:rPr lang="en-US" dirty="0" smtClean="0"/>
              <a:t>of a differentiated </a:t>
            </a:r>
            <a:r>
              <a:rPr lang="en-US" dirty="0" smtClean="0"/>
              <a:t>approach.</a:t>
            </a:r>
          </a:p>
          <a:p>
            <a:pPr marL="166688" indent="-166688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Make </a:t>
            </a:r>
            <a:r>
              <a:rPr lang="en-US" dirty="0" smtClean="0"/>
              <a:t>a clear depiction of the task and activities to be developed for each component and district from the beginning of the </a:t>
            </a:r>
            <a:r>
              <a:rPr lang="en-US" dirty="0" smtClean="0"/>
              <a:t>program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</a:p>
          <a:p>
            <a:pPr marL="166688" indent="-166688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Clarify </a:t>
            </a:r>
            <a:r>
              <a:rPr lang="en-US" dirty="0" smtClean="0"/>
              <a:t>the different categories of participants and the M&amp;E to be used to track their performance. 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5750560" y="2529205"/>
            <a:ext cx="3210561" cy="69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66688" indent="-166688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Include support (capacity building) with beneficiaries to overcome adverse situations beyond MIF intervention. 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5699759" y="1462405"/>
            <a:ext cx="3210561" cy="88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marL="166688" indent="-166688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Work on alignment and agreements on norms, procedures and other type of program management arrangement from the beginning of the design.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1970088" y="552451"/>
            <a:ext cx="1522412" cy="307777"/>
          </a:xfrm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Lessons</a:t>
            </a:r>
            <a:endParaRPr lang="es-CL" dirty="0"/>
          </a:p>
        </p:txBody>
      </p:sp>
      <p:cxnSp>
        <p:nvCxnSpPr>
          <p:cNvPr id="23" name="Straight Connector 21"/>
          <p:cNvCxnSpPr>
            <a:cxnSpLocks noChangeShapeType="1"/>
          </p:cNvCxnSpPr>
          <p:nvPr/>
        </p:nvCxnSpPr>
        <p:spPr bwMode="auto">
          <a:xfrm flipV="1">
            <a:off x="6254327" y="1020609"/>
            <a:ext cx="2346960" cy="1401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4" name="Title 1"/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6224588" y="603251"/>
            <a:ext cx="23733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7A0C2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Recommendations</a:t>
            </a:r>
            <a:endParaRPr kumimoji="0" lang="es-CL" sz="2000" b="1" i="0" u="none" strike="noStrike" kern="0" cap="none" spc="0" normalizeH="0" baseline="0" noProof="0" dirty="0">
              <a:ln>
                <a:noFill/>
              </a:ln>
              <a:solidFill>
                <a:srgbClr val="7A0C2E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5" name="Straight Connector 21"/>
          <p:cNvCxnSpPr>
            <a:cxnSpLocks noChangeShapeType="1"/>
          </p:cNvCxnSpPr>
          <p:nvPr/>
        </p:nvCxnSpPr>
        <p:spPr bwMode="auto">
          <a:xfrm>
            <a:off x="628227" y="1034627"/>
            <a:ext cx="4273973" cy="677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PRESENTATIONDONOTDELETE" val="&lt;?xml version=&quot;1.0&quot; encoding=&quot;UTF-16&quot; standalone=&quot;yes&quot;?&gt;&#10;&lt;root reqver=&quot;16160&quot;&gt;&lt;version val=&quot;1797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1&quot;&gt;&lt;elem m_fUsage=&quot;1.00000000000000000000E+000&quot;&gt;&lt;m_ppcolschidx val=&quot;0&quot;/&gt;&lt;m_rgb r=&quot;7a&quot; g=&quot;c&quot; b=&quot;2e&quot;/&gt;&lt;/elem&gt;&lt;/m_vecMRU&gt;&lt;/m_mruColor&gt;&lt;m_agendatheme&gt;&lt;m_aagendaitemprops&gt;&lt;elem&gt;&lt;m_bVisible val=&quot;1&quot;/&gt;&lt;m_font&gt;&lt;m_bBold val=&quot;1&quot;/&gt;&lt;/m_font&gt;&lt;m_colFont&gt;&lt;m_ppcolschidx val=&quot;2&quot;/&gt;&lt;/m_colFont&gt;&lt;m_fill&gt;&lt;m_bVisible val=&quot;0&quot;/&gt;&lt;/m_fill&gt;&lt;m_linestyle&gt;&lt;m_bVisible val=&quot;1&quot;/&gt;&lt;m_nWeight val=&quot;6&quot;/&gt;&lt;m_col&gt;&lt;m_ppcolschidx val=&quot;2&quot;/&gt;&lt;/m_col&gt;&lt;m_msolinedashstyle val=&quot;1&quot;/&gt;&lt;m_msoarrowheadstyleBegin val=&quot;1&quot;/&gt;&lt;m_msoarrowheadstyleEnd val=&quot;1&quot;/&gt;&lt;/m_linestyle&gt;&lt;/elem&gt;&lt;elem&gt;&lt;m_bVisible val=&quot;1&quot;/&gt;&lt;m_font&gt;&lt;m_bBold val=&quot;1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1&quot;/&gt;&lt;/m_font&gt;&lt;m_colFont&gt;&lt;m_ppcolschidx val=&quot;2&quot;/&gt;&lt;/m_colFont&gt;&lt;m_fill&gt;&lt;m_bVisible val=&quot;0&quot;/&gt;&lt;/m_fill&gt;&lt;m_linestyle&gt;&lt;m_bVisible val=&quot;1&quot;/&gt;&lt;m_nWeight val=&quot;6&quot;/&gt;&lt;m_col&gt;&lt;m_ppcolschidx val=&quot;2&quot;/&gt;&lt;/m_col&gt;&lt;m_msolinedashstyle val=&quot;1&quot;/&gt;&lt;m_msoarrowheadstyleBegin val=&quot;1&quot;/&gt;&lt;m_msoarrowheadstyleEnd val=&quot;1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0&quot;/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0&quot;/&gt;&lt;/elem&gt;&lt;/m_aagendaitemprops&gt;&lt;m_linestyleTopBottomLine&gt;&lt;m_bVisible val=&quot;0&quot;/&gt;&lt;/m_linestyleTopBottomLine&gt;&lt;/m_agendatheme&gt;&lt;m_mapectfillschemeMRU&gt;&lt;key val=&quot;0&quot;/&gt;&lt;elem&gt;&lt;m_nPartnerID val=&quot;530&quot;/&gt;&lt;m_nIndex val=&quot;5&quot;/&gt;&lt;/elem&gt;&lt;key val=&quot;2&quot;/&gt;&lt;elem&gt;&lt;m_nPartnerID val=&quot;530&quot;/&gt;&lt;m_nIndex val=&quot;4&quot;/&gt;&lt;/elem&gt;&lt;/m_mapectfillschemeMRU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468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OZp9X_j_IUCf6MEgZucQTA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TUaGNxsxIEO1dsVoCo0ayg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9ldsIyYdbUWTh6FtZY..fw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ox06afYAkWyYTD1H9mGAA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3c.lMsdaH0y8qB5HJbwfHw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HKf3rHtio0iTcZSnls3bYQ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nCZhT327M0.oTKy67knD0w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bjPasROGPE2bFbEmwn3qIA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lgfzJeMTdEC9svhogcydvQ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POdTGeZl50W.u0bkCySu5w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tJlky0R9aZkaMHOhFwkdc7A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tyJYWR62gokugJhNwXjeYKA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9ZGtDSZDUiPjLYwgpBnlw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pOX0FnsYm0K5.8CHePfJnA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3d8t9jyoNkmzNaOSuHD0Fw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C3MWoqxJxkOW1_cHbx9JuQ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cK_rf4s8RUGcaiohw9FnEw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3xuv9EL1BUqpPjrHu1lMEg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3xuv9EL1BUqpPjrHu1lMEg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GAdeV95_vkKIn57NNMq7_Q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3xuv9EL1BUqpPjrHu1lMEg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tyJYWR62gokugJhNwXjeYKA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9ZGtDSZDUiPjLYwgpBnlw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pOX0FnsYm0K5.8CHePfJnA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ku8kZDp4VE.BhOEvTnkUAQ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MwZHL6nRiUqTmCDSJ7OpJA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3xuv9EL1BUqpPjrHu1lMEg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3xuv9EL1BUqpPjrHu1lMEg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GAdeV95_vkKIn57NNMq7_Q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3d8t9jyoNkmzNaOSuHD0Fw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ZZxP2VwSeEa_CnVWeKxyXw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3xuv9EL1BUqpPjrHu1lMEg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L9TMINnLO0aIUdZA6ta0mQ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OZp9X_j_IUCf6MEgZucQTA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FiadoFA2EacrDjn9l4vfg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9ZGtDSZDUiPjLYwgpBnlw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S9ZGtDSZDUiPjLYwgpBnlw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OZp9X_j_IUCf6MEgZucQTA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GAdeV95_vkKIn57NNMq7_Q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OZp9X_j_IUCf6MEgZucQTA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GAdeV95_vkKIn57NNMq7_Q"/>
</p:tagLst>
</file>

<file path=ppt/theme/theme1.xml><?xml version="1.0" encoding="utf-8"?>
<a:theme xmlns:a="http://schemas.openxmlformats.org/drawingml/2006/main" name="Blank">
  <a:themeElements>
    <a:clrScheme name="Dalberg_English 2">
      <a:dk1>
        <a:srgbClr val="000000"/>
      </a:dk1>
      <a:lt1>
        <a:srgbClr val="FFFFFF"/>
      </a:lt1>
      <a:dk2>
        <a:srgbClr val="18BECF"/>
      </a:dk2>
      <a:lt2>
        <a:srgbClr val="A7BDC8"/>
      </a:lt2>
      <a:accent1>
        <a:srgbClr val="007B6A"/>
      </a:accent1>
      <a:accent2>
        <a:srgbClr val="00A195"/>
      </a:accent2>
      <a:accent3>
        <a:srgbClr val="FFFFFF"/>
      </a:accent3>
      <a:accent4>
        <a:srgbClr val="000000"/>
      </a:accent4>
      <a:accent5>
        <a:srgbClr val="AABFB9"/>
      </a:accent5>
      <a:accent6>
        <a:srgbClr val="009187"/>
      </a:accent6>
      <a:hlink>
        <a:srgbClr val="00899D"/>
      </a:hlink>
      <a:folHlink>
        <a:srgbClr val="004049"/>
      </a:folHlink>
    </a:clrScheme>
    <a:fontScheme name="Dalberg_Englis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solidFill>
            <a:schemeClr val="tx1"/>
          </a:solidFill>
          <a:miter lim="800000"/>
          <a:headEnd/>
          <a:tailEnd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>
    <a:extraClrScheme>
      <a:clrScheme name="Dalberg_English 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FFFFF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A1A1A1"/>
        </a:accent6>
        <a:hlink>
          <a:srgbClr val="5F5F5F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lberg_English 2">
        <a:dk1>
          <a:srgbClr val="000000"/>
        </a:dk1>
        <a:lt1>
          <a:srgbClr val="FFFFFF"/>
        </a:lt1>
        <a:dk2>
          <a:srgbClr val="18BECF"/>
        </a:dk2>
        <a:lt2>
          <a:srgbClr val="A7BDC8"/>
        </a:lt2>
        <a:accent1>
          <a:srgbClr val="007B6A"/>
        </a:accent1>
        <a:accent2>
          <a:srgbClr val="00A195"/>
        </a:accent2>
        <a:accent3>
          <a:srgbClr val="FFFFFF"/>
        </a:accent3>
        <a:accent4>
          <a:srgbClr val="000000"/>
        </a:accent4>
        <a:accent5>
          <a:srgbClr val="AABFB9"/>
        </a:accent5>
        <a:accent6>
          <a:srgbClr val="009187"/>
        </a:accent6>
        <a:hlink>
          <a:srgbClr val="00899D"/>
        </a:hlink>
        <a:folHlink>
          <a:srgbClr val="00404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6EA34A7BB94C7044959556D4D8AB6E41" ma:contentTypeVersion="3830" ma:contentTypeDescription="A content type to manage public (operations) IDB documents" ma:contentTypeScope="" ma:versionID="faaaf20cede7e97bbe6992161dd3b317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015ab4748929d9db6ab35d6783d83548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default="AR0038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36091509</IDBDocs_x0020_Number>
    <TaxCatchAll xmlns="cdc7663a-08f0-4737-9e8c-148ce897a09c">
      <Value>108</Value>
      <Value>113</Value>
      <Value>14</Value>
    </TaxCatchAll>
    <Issue_x0020_Date xmlns="cdc7663a-08f0-4737-9e8c-148ce897a09c" xsi:nil="true"/>
    <Phase xmlns="cdc7663a-08f0-4737-9e8c-148ce897a09c" xsi:nil="true"/>
    <SISCOR_x0020_Number xmlns="cdc7663a-08f0-4737-9e8c-148ce897a09c" xsi:nil="true"/>
    <Disclosed xmlns="cdc7663a-08f0-4737-9e8c-148ce897a09c">true</Disclosed>
    <Publication_x0020_Type xmlns="cdc7663a-08f0-4737-9e8c-148ce897a09c" xsi:nil="true"/>
    <Division_x0020_or_x0020_Unit xmlns="cdc7663a-08f0-4737-9e8c-148ce897a09c">MIF/MIF</Division_x0020_or_x0020_Unit>
    <Approval_x0020_Number xmlns="cdc7663a-08f0-4737-9e8c-148ce897a09c" xsi:nil="true"/>
    <Document_x0020_Author xmlns="cdc7663a-08f0-4737-9e8c-148ce897a09c">Doboin, Ruben</Document_x0020_Author>
    <Disclosure_x0020_Activity xmlns="cdc7663a-08f0-4737-9e8c-148ce897a09c">Evaluation</Disclosure_x0020_Activity>
    <Fiscal_x0020_Year_x0020_IDB xmlns="cdc7663a-08f0-4737-9e8c-148ce897a09c">2010</Fiscal_x0020_Year_x0020_IDB>
    <Webtopic xmlns="cdc7663a-08f0-4737-9e8c-148ce897a09c">Private Sector Development and Competitiveness;Business Development and Investment;Manufacturing;Competitiveness and Business Climate;Competitiveness and Business Climate</Webtopic>
    <Other_x0020_Author xmlns="cdc7663a-08f0-4737-9e8c-148ce897a09c" xsi:nil="true"/>
    <Abstract xmlns="cdc7663a-08f0-4737-9e8c-148ce897a09c" xsi:nil="true"/>
    <Project_x0020_Number xmlns="cdc7663a-08f0-4737-9e8c-148ce897a09c">N/A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&lt;div class="ExternalClassA3CEA4A9C56F43C18AFA32D557272D6D"&gt;MS POWERPOINTEVALEvaluation0N&lt;/div&gt;</Migration_x0020_Info>
    <Operation_x0020_Type xmlns="cdc7663a-08f0-4737-9e8c-148ce897a09c" xsi:nil="true"/>
    <KP_x0020_Topics xmlns="cdc7663a-08f0-4737-9e8c-148ce897a09c" xsi:nil="true"/>
    <Record_x0020_Number xmlns="cdc7663a-08f0-4737-9e8c-148ce897a09c" xsi:nil="true"/>
    <Editor1 xmlns="cdc7663a-08f0-4737-9e8c-148ce897a09c" xsi:nil="true"/>
    <Region xmlns="cdc7663a-08f0-4737-9e8c-148ce897a09c" xsi:nil="true"/>
    <Document_x0020_Language_x0020_IDB xmlns="cdc7663a-08f0-4737-9e8c-148ce897a09c">English</Document_x0020_Language_x0020_IDB>
    <Identifier xmlns="cdc7663a-08f0-4737-9e8c-148ce897a09c" xsi:nil="true"/>
    <Publishing_x0020_House xmlns="cdc7663a-08f0-4737-9e8c-148ce897a09c" xsi:nil="true"/>
    <Access_x0020_to_x0020_Information_x00a0_Policy xmlns="cdc7663a-08f0-4737-9e8c-148ce897a09c">Public</Access_x0020_to_x0020_Information_x00a0_Policy>
    <b26cdb1da78c4bb4b1c1bac2f6ac5911 xmlns="cdc7663a-08f0-4737-9e8c-148ce897a09c">
      <Terms xmlns="http://schemas.microsoft.com/office/infopath/2007/PartnerControls"/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HEADQUARTERS WASH. D.C</TermName>
          <TermId xmlns="http://schemas.microsoft.com/office/infopath/2007/PartnerControls">8f352d49-4893-44c2-82b8-51eb7af9587d</TermId>
        </TermInfo>
        <TermInfo xmlns="http://schemas.microsoft.com/office/infopath/2007/PartnerControls">
          <TermName xmlns="http://schemas.microsoft.com/office/infopath/2007/PartnerControls">Brazil</TermName>
          <TermId xmlns="http://schemas.microsoft.com/office/infopath/2007/PartnerControls">7deb27ec-6837-4974-9aa8-6cfbac841ef8</TermId>
        </TermInfo>
      </Terms>
    </ic46d7e087fd4a108fb86518ca413cc6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IDBDocs</TermName>
          <TermId xmlns="http://schemas.microsoft.com/office/infopath/2007/PartnerControls">cca77002-e150-4b2d-ab1f-1d7a7cdcae16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nddeef1749674d76abdbe4b239a70bc6 xmlns="cdc7663a-08f0-4737-9e8c-148ce897a09c">
      <Terms xmlns="http://schemas.microsoft.com/office/infopath/2007/PartnerControls"/>
    </nddeef1749674d76abdbe4b239a70bc6>
    <_dlc_DocId xmlns="cdc7663a-08f0-4737-9e8c-148ce897a09c">EZSHARE-1565205735-44042</_dlc_DocId>
    <_dlc_DocIdUrl xmlns="cdc7663a-08f0-4737-9e8c-148ce897a09c">
      <Url>https://idbg.sharepoint.com/teams/EZ-AR-LON/AR0038/_layouts/15/DocIdRedir.aspx?ID=EZSHARE-1565205735-44042</Url>
      <Description>EZSHARE-1565205735-44042</Description>
    </_dlc_DocIdUrl>
  </documentManagement>
</p:properties>
</file>

<file path=customXml/item6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6C2C39B-9C6B-498B-893C-70C27A587034}"/>
</file>

<file path=customXml/itemProps2.xml><?xml version="1.0" encoding="utf-8"?>
<ds:datastoreItem xmlns:ds="http://schemas.openxmlformats.org/officeDocument/2006/customXml" ds:itemID="{F5E6BAA4-47D3-4FEF-9E9E-022F5D5A0B41}"/>
</file>

<file path=customXml/itemProps3.xml><?xml version="1.0" encoding="utf-8"?>
<ds:datastoreItem xmlns:ds="http://schemas.openxmlformats.org/officeDocument/2006/customXml" ds:itemID="{B38AE6EF-C0A3-49EE-9F6D-E40821B3B78F}"/>
</file>

<file path=customXml/itemProps4.xml><?xml version="1.0" encoding="utf-8"?>
<ds:datastoreItem xmlns:ds="http://schemas.openxmlformats.org/officeDocument/2006/customXml" ds:itemID="{8AFB2650-3A42-4AC9-90F8-0000179490EB}"/>
</file>

<file path=customXml/itemProps5.xml><?xml version="1.0" encoding="utf-8"?>
<ds:datastoreItem xmlns:ds="http://schemas.openxmlformats.org/officeDocument/2006/customXml" ds:itemID="{9DB6751F-E4BE-489A-A7E3-04C268D7CBA8}"/>
</file>

<file path=customXml/itemProps6.xml><?xml version="1.0" encoding="utf-8"?>
<ds:datastoreItem xmlns:ds="http://schemas.openxmlformats.org/officeDocument/2006/customXml" ds:itemID="{12691E8B-47D7-4040-81ED-B897AF94B3DF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27216</TotalTime>
  <Words>1023</Words>
  <Application>Microsoft Macintosh PowerPoint</Application>
  <PresentationFormat>Letter Paper (8.5x11 in)</PresentationFormat>
  <Paragraphs>114</Paragraphs>
  <Slides>6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Blank</vt:lpstr>
      <vt:lpstr>think-cell Slide</vt:lpstr>
      <vt:lpstr>  Impact Evaluation of the Program for the Development of the Industrial Districts in Brazil </vt:lpstr>
      <vt:lpstr>Program background</vt:lpstr>
      <vt:lpstr>Program Outputs and Outcomes</vt:lpstr>
      <vt:lpstr>Key findings of Impact Evaluation</vt:lpstr>
      <vt:lpstr>Key findings of Impact Evaluation</vt:lpstr>
      <vt:lpstr>Lessons</vt:lpstr>
    </vt:vector>
  </TitlesOfParts>
  <Manager/>
  <Company>Dalberg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Brazil Industrial Districts Presentation Final </dc:title>
  <dc:subject/>
  <dc:creator>Luis Soto</dc:creator>
  <cp:keywords/>
  <dc:description/>
  <cp:lastModifiedBy>Luis Soto</cp:lastModifiedBy>
  <cp:revision>620</cp:revision>
  <dcterms:created xsi:type="dcterms:W3CDTF">2010-10-13T19:09:53Z</dcterms:created>
  <dcterms:modified xsi:type="dcterms:W3CDTF">2010-10-15T03:05:16Z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D">
    <vt:lpwstr/>
  </property>
  <property fmtid="{D5CDD505-2E9C-101B-9397-08002B2CF9AE}" pid="3" name="DocIDPosition">
    <vt:i4>0</vt:i4>
  </property>
  <property fmtid="{D5CDD505-2E9C-101B-9397-08002B2CF9AE}" pid="4" name="DocIDinTitle">
    <vt:bool>true</vt:bool>
  </property>
  <property fmtid="{D5CDD505-2E9C-101B-9397-08002B2CF9AE}" pid="5" name="DocIDinSlide">
    <vt:bool>true</vt:bool>
  </property>
  <property fmtid="{D5CDD505-2E9C-101B-9397-08002B2CF9AE}" pid="6" name="NotesPageLayout">
    <vt:lpwstr>Message</vt:lpwstr>
  </property>
  <property fmtid="{D5CDD505-2E9C-101B-9397-08002B2CF9AE}" pid="7" name="ContentTypeId">
    <vt:lpwstr>0x0101001A458A224826124E8B45B1D613300CFC006EA34A7BB94C7044959556D4D8AB6E41</vt:lpwstr>
  </property>
  <property fmtid="{D5CDD505-2E9C-101B-9397-08002B2CF9AE}" pid="8" name="TaxKeyword">
    <vt:lpwstr/>
  </property>
  <property fmtid="{D5CDD505-2E9C-101B-9397-08002B2CF9AE}" pid="9" name="Sub_x002d_Sector">
    <vt:lpwstr/>
  </property>
  <property fmtid="{D5CDD505-2E9C-101B-9397-08002B2CF9AE}" pid="12" name="Fund IDB">
    <vt:lpwstr/>
  </property>
  <property fmtid="{D5CDD505-2E9C-101B-9397-08002B2CF9AE}" pid="13" name="Country">
    <vt:lpwstr>108;#HEADQUARTERS WASH. D.C|8f352d49-4893-44c2-82b8-51eb7af9587d;#113;#Brazil|7deb27ec-6837-4974-9aa8-6cfbac841ef8</vt:lpwstr>
  </property>
  <property fmtid="{D5CDD505-2E9C-101B-9397-08002B2CF9AE}" pid="14" name="Series_x0020_Operations_x0020_IDB">
    <vt:lpwstr/>
  </property>
  <property fmtid="{D5CDD505-2E9C-101B-9397-08002B2CF9AE}" pid="15" name="Sector IDB">
    <vt:lpwstr/>
  </property>
  <property fmtid="{D5CDD505-2E9C-101B-9397-08002B2CF9AE}" pid="16" name="Function Operations IDB">
    <vt:lpwstr>14;#IDBDocs|cca77002-e150-4b2d-ab1f-1d7a7cdcae16</vt:lpwstr>
  </property>
  <property fmtid="{D5CDD505-2E9C-101B-9397-08002B2CF9AE}" pid="19" name="From:">
    <vt:lpwstr/>
  </property>
  <property fmtid="{D5CDD505-2E9C-101B-9397-08002B2CF9AE}" pid="20" name="To:">
    <vt:lpwstr/>
  </property>
  <property fmtid="{D5CDD505-2E9C-101B-9397-08002B2CF9AE}" pid="21" name="Series Operations IDB">
    <vt:lpwstr/>
  </property>
  <property fmtid="{D5CDD505-2E9C-101B-9397-08002B2CF9AE}" pid="22" name="Sub-Sector">
    <vt:lpwstr/>
  </property>
  <property fmtid="{D5CDD505-2E9C-101B-9397-08002B2CF9AE}" pid="23" name="TaxKeywordTaxHTField">
    <vt:lpwstr/>
  </property>
  <property fmtid="{D5CDD505-2E9C-101B-9397-08002B2CF9AE}" pid="24" name="_dlc_DocIdItemGuid">
    <vt:lpwstr>e343be7c-845d-41c0-8a24-325b94e165fd</vt:lpwstr>
  </property>
</Properties>
</file>