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drawings/drawing1.xml" ContentType="application/vnd.openxmlformats-officedocument.drawingml.chartshapes+xml"/>
  <Override PartName="/ppt/drawings/drawing24.xml" ContentType="application/vnd.openxmlformats-officedocument.drawingml.chartshapes+xml"/>
  <Override PartName="/ppt/drawings/drawing23.xml" ContentType="application/vnd.openxmlformats-officedocument.drawingml.chartshapes+xml"/>
  <Override PartName="/ppt/drawings/drawing22.xml" ContentType="application/vnd.openxmlformats-officedocument.drawingml.chartshapes+xml"/>
  <Override PartName="/ppt/drawings/drawing21.xml" ContentType="application/vnd.openxmlformats-officedocument.drawingml.chartshapes+xml"/>
  <Override PartName="/ppt/drawings/drawing20.xml" ContentType="application/vnd.openxmlformats-officedocument.drawingml.chartshapes+xml"/>
  <Override PartName="/ppt/drawings/drawing19.xml" ContentType="application/vnd.openxmlformats-officedocument.drawingml.chartshapes+xml"/>
  <Override PartName="/ppt/drawings/drawing18.xml" ContentType="application/vnd.openxmlformats-officedocument.drawingml.chartshapes+xml"/>
  <Override PartName="/ppt/drawings/drawing17.xml" ContentType="application/vnd.openxmlformats-officedocument.drawingml.chartshapes+xml"/>
  <Override PartName="/ppt/drawings/drawing8.xml" ContentType="application/vnd.openxmlformats-officedocument.drawingml.chartshapes+xml"/>
  <Override PartName="/ppt/drawings/drawing7.xml" ContentType="application/vnd.openxmlformats-officedocument.drawingml.chartshapes+xml"/>
  <Override PartName="/ppt/drawings/drawing6.xml" ContentType="application/vnd.openxmlformats-officedocument.drawingml.chartshapes+xml"/>
  <Override PartName="/ppt/drawings/drawing5.xml" ContentType="application/vnd.openxmlformats-officedocument.drawingml.chartshapes+xml"/>
  <Override PartName="/ppt/drawings/drawing4.xml" ContentType="application/vnd.openxmlformats-officedocument.drawingml.chartshapes+xml"/>
  <Override PartName="/ppt/drawings/drawing3.xml" ContentType="application/vnd.openxmlformats-officedocument.drawingml.chartshapes+xml"/>
  <Override PartName="/ppt/drawings/drawing9.xml" ContentType="application/vnd.openxmlformats-officedocument.drawingml.chartshapes+xml"/>
  <Override PartName="/ppt/drawings/drawing10.xml" ContentType="application/vnd.openxmlformats-officedocument.drawingml.chartshapes+xml"/>
  <Override PartName="/ppt/drawings/drawing11.xml" ContentType="application/vnd.openxmlformats-officedocument.drawingml.chartshapes+xml"/>
  <Override PartName="/ppt/drawings/drawing16.xml" ContentType="application/vnd.openxmlformats-officedocument.drawingml.chartshapes+xml"/>
  <Override PartName="/ppt/drawings/drawing15.xml" ContentType="application/vnd.openxmlformats-officedocument.drawingml.chartshapes+xml"/>
  <Override PartName="/ppt/drawings/drawing14.xml" ContentType="application/vnd.openxmlformats-officedocument.drawingml.chartshapes+xml"/>
  <Override PartName="/ppt/drawings/drawing13.xml" ContentType="application/vnd.openxmlformats-officedocument.drawingml.chartshapes+xml"/>
  <Override PartName="/ppt/drawings/drawing12.xml" ContentType="application/vnd.openxmlformats-officedocument.drawingml.chartshapes+xml"/>
  <Override PartName="/ppt/drawings/drawing2.xml" ContentType="application/vnd.openxmlformats-officedocument.drawingml.chartshapes+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s/slide24.xml" ContentType="application/vnd.openxmlformats-officedocument.presentationml.slide+xml"/>
  <Override PartName="/ppt/slides/slide26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2.xml" ContentType="application/vnd.openxmlformats-officedocument.presentationml.slide+xml"/>
  <Override PartName="/ppt/slides/slide40.xml" ContentType="application/vnd.openxmlformats-officedocument.presentationml.slide+xml"/>
  <Override PartName="/ppt/slides/slide39.xml" ContentType="application/vnd.openxmlformats-officedocument.presentationml.slide+xml"/>
  <Override PartName="/ppt/slides/slide1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7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slideLayouts/slideLayout12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Layouts/slideLayout11.xml" ContentType="application/vnd.openxmlformats-officedocument.presentationml.slideLayout+xml"/>
  <Override PartName="/ppt/notesSlides/notesSlide7.xml" ContentType="application/vnd.openxmlformats-officedocument.presentationml.notesSlide+xml"/>
  <Override PartName="/ppt/slideLayouts/slideLayout13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16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15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notesSlides/notesSlide11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20.xml" ContentType="application/vnd.openxmlformats-officedocument.presentationml.notesSlide+xml"/>
  <Override PartName="/ppt/slideLayouts/slideLayout3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slideLayouts/slideLayout5.xml" ContentType="application/vnd.openxmlformats-officedocument.presentationml.slideLayout+xml"/>
  <Override PartName="/ppt/notesSlides/notesSlide21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15.xml" ContentType="application/vnd.openxmlformats-officedocument.presentationml.notesSlide+xml"/>
  <Override PartName="/ppt/slideLayouts/slideLayout7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8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3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20.xml" ContentType="application/vnd.openxmlformats-officedocument.drawingml.chart+xml"/>
  <Override PartName="/ppt/charts/chart23.xml" ContentType="application/vnd.openxmlformats-officedocument.drawingml.chart+xml"/>
  <Override PartName="/ppt/theme/theme3.xml" ContentType="application/vnd.openxmlformats-officedocument.theme+xml"/>
  <Override PartName="/ppt/charts/chart24.xml" ContentType="application/vnd.openxmlformats-officedocument.drawingml.char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12.xml" ContentType="application/vnd.openxmlformats-officedocument.drawingml.chart+xml"/>
  <Override PartName="/ppt/theme/theme7.xml" ContentType="application/vnd.openxmlformats-officedocument.theme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11.xml" ContentType="application/vnd.openxmlformats-officedocument.drawingml.chart+xml"/>
  <Override PartName="/ppt/charts/chart6.xml" ContentType="application/vnd.openxmlformats-officedocument.drawingml.chart+xml"/>
  <Override PartName="/ppt/charts/chart8.xml" ContentType="application/vnd.openxmlformats-officedocument.drawingml.chart+xml"/>
  <Override PartName="/ppt/charts/chart5.xml" ContentType="application/vnd.openxmlformats-officedocument.drawingml.chart+xml"/>
  <Override PartName="/ppt/charts/chart9.xml" ContentType="application/vnd.openxmlformats-officedocument.drawingml.chart+xml"/>
  <Override PartName="/ppt/charts/chart4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19.xml" ContentType="application/vnd.openxmlformats-officedocument.drawingml.chart+xml"/>
  <Override PartName="/ppt/theme/theme5.xml" ContentType="application/vnd.openxmlformats-officedocument.theme+xml"/>
  <Override PartName="/ppt/charts/chart18.xml" ContentType="application/vnd.openxmlformats-officedocument.drawingml.chart+xml"/>
  <Override PartName="/ppt/theme/theme1.xml" ContentType="application/vnd.openxmlformats-officedocument.theme+xml"/>
  <Override PartName="/ppt/charts/chart17.xml" ContentType="application/vnd.openxmlformats-officedocument.drawingml.chart+xml"/>
  <Override PartName="/ppt/charts/chart7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6.xml" ContentType="application/vnd.openxmlformats-officedocument.drawingml.chart+xml"/>
  <Override PartName="/ppt/charts/chart15.xml" ContentType="application/vnd.openxmlformats-officedocument.drawingml.chart+xml"/>
  <Override PartName="/ppt/theme/theme4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4.xml" ContentType="application/vnd.openxmlformats-officedocument.customXml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5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5" r:id="rId1"/>
    <p:sldMasterId id="2147483831" r:id="rId2"/>
    <p:sldMasterId id="2147483843" r:id="rId3"/>
    <p:sldMasterId id="2147484345" r:id="rId4"/>
    <p:sldMasterId id="2147484357" r:id="rId5"/>
  </p:sldMasterIdLst>
  <p:notesMasterIdLst>
    <p:notesMasterId r:id="rId48"/>
  </p:notesMasterIdLst>
  <p:handoutMasterIdLst>
    <p:handoutMasterId r:id="rId49"/>
  </p:handoutMasterIdLst>
  <p:sldIdLst>
    <p:sldId id="398" r:id="rId6"/>
    <p:sldId id="700" r:id="rId7"/>
    <p:sldId id="703" r:id="rId8"/>
    <p:sldId id="690" r:id="rId9"/>
    <p:sldId id="691" r:id="rId10"/>
    <p:sldId id="692" r:id="rId11"/>
    <p:sldId id="693" r:id="rId12"/>
    <p:sldId id="708" r:id="rId13"/>
    <p:sldId id="694" r:id="rId14"/>
    <p:sldId id="704" r:id="rId15"/>
    <p:sldId id="687" r:id="rId16"/>
    <p:sldId id="608" r:id="rId17"/>
    <p:sldId id="712" r:id="rId18"/>
    <p:sldId id="609" r:id="rId19"/>
    <p:sldId id="613" r:id="rId20"/>
    <p:sldId id="614" r:id="rId21"/>
    <p:sldId id="623" r:id="rId22"/>
    <p:sldId id="624" r:id="rId23"/>
    <p:sldId id="652" r:id="rId24"/>
    <p:sldId id="653" r:id="rId25"/>
    <p:sldId id="655" r:id="rId26"/>
    <p:sldId id="684" r:id="rId27"/>
    <p:sldId id="656" r:id="rId28"/>
    <p:sldId id="657" r:id="rId29"/>
    <p:sldId id="671" r:id="rId30"/>
    <p:sldId id="705" r:id="rId31"/>
    <p:sldId id="709" r:id="rId32"/>
    <p:sldId id="695" r:id="rId33"/>
    <p:sldId id="696" r:id="rId34"/>
    <p:sldId id="697" r:id="rId35"/>
    <p:sldId id="698" r:id="rId36"/>
    <p:sldId id="710" r:id="rId37"/>
    <p:sldId id="706" r:id="rId38"/>
    <p:sldId id="713" r:id="rId39"/>
    <p:sldId id="661" r:id="rId40"/>
    <p:sldId id="662" r:id="rId41"/>
    <p:sldId id="665" r:id="rId42"/>
    <p:sldId id="666" r:id="rId43"/>
    <p:sldId id="672" r:id="rId44"/>
    <p:sldId id="707" r:id="rId45"/>
    <p:sldId id="683" r:id="rId46"/>
    <p:sldId id="434" r:id="rId47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99CD"/>
    <a:srgbClr val="E6EEF2"/>
    <a:srgbClr val="DBE7ED"/>
    <a:srgbClr val="DCE8EE"/>
    <a:srgbClr val="BDD4ED"/>
    <a:srgbClr val="0096D7"/>
    <a:srgbClr val="E97617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3" autoAdjust="0"/>
    <p:restoredTop sz="91972" autoAdjust="0"/>
  </p:normalViewPr>
  <p:slideViewPr>
    <p:cSldViewPr>
      <p:cViewPr varScale="1">
        <p:scale>
          <a:sx n="100" d="100"/>
          <a:sy n="100" d="100"/>
        </p:scale>
        <p:origin x="-2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984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presProps" Target="presProps.xml"/><Relationship Id="rId55" Type="http://schemas.openxmlformats.org/officeDocument/2006/relationships/customXml" Target="../customXml/item2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tableStyles" Target="tableStyles.xml"/><Relationship Id="rId58" Type="http://schemas.openxmlformats.org/officeDocument/2006/relationships/customXml" Target="../customXml/item5.xml"/><Relationship Id="rId5" Type="http://schemas.openxmlformats.org/officeDocument/2006/relationships/slideMaster" Target="slideMasters/slideMaster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notesMaster" Target="notesMasters/notesMaster1.xml"/><Relationship Id="rId56" Type="http://schemas.openxmlformats.org/officeDocument/2006/relationships/customXml" Target="../customXml/item3.xml"/><Relationship Id="rId8" Type="http://schemas.openxmlformats.org/officeDocument/2006/relationships/slide" Target="slides/slide3.xml"/><Relationship Id="rId51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handoutMaster" Target="handoutMasters/handoutMaster1.xml"/><Relationship Id="rId57" Type="http://schemas.openxmlformats.org/officeDocument/2006/relationships/customXml" Target="../customXml/item4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DATA.IDB\pr&#233;stamo_seguridad_social_M&#233;xico\asalariados%20vs%20formal%20int%20comp.xlsx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oleObject" Target="file:///D:\DATA.IDB\pr&#233;stamo_seguridad_social_M&#233;xico\official%20worker%20flows%20from%20Mexico.xlsx" TargetMode="Externa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1.xml"/><Relationship Id="rId1" Type="http://schemas.openxmlformats.org/officeDocument/2006/relationships/oleObject" Target="file:///D:\DATA.IDB\pr&#233;stamo_seguridad_social_M&#233;xico\official%20worker%20flows%20from%20Mexico.xlsx" TargetMode="Externa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2.xml"/><Relationship Id="rId1" Type="http://schemas.openxmlformats.org/officeDocument/2006/relationships/oleObject" Target="file:///D:\DATA.IDB\pr&#233;stamo_seguridad_social_M&#233;xico\informalidad_matriz_%20hussmans_15.xlsx" TargetMode="Externa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3.xml"/><Relationship Id="rId1" Type="http://schemas.openxmlformats.org/officeDocument/2006/relationships/oleObject" Target="file:///D:\DATA.IDB\pr&#233;stamo_seguridad_social_M&#233;xico\informalidad_matriz_%20hussmans_15.xlsx" TargetMode="Externa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4.xml"/><Relationship Id="rId1" Type="http://schemas.openxmlformats.org/officeDocument/2006/relationships/oleObject" Target="file:///D:\DATA.IDB\pr&#233;stamo_seguridad_social_M&#233;xico\informalidad_matriz_%20hussmans_15.xlsx" TargetMode="Externa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5.xml"/><Relationship Id="rId1" Type="http://schemas.openxmlformats.org/officeDocument/2006/relationships/oleObject" Target="file:///D:\DATA.IDB\pr&#233;stamo_seguridad_social_M&#233;xico\informalidad_matriz_%20hussmans_15.xlsx" TargetMode="Externa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6.xml"/><Relationship Id="rId1" Type="http://schemas.openxmlformats.org/officeDocument/2006/relationships/oleObject" Target="file:///D:\DATA.IDB\pr&#233;stamo_seguridad_social_M&#233;xico\informalidad_matriz_%20hussmans_15.xlsx" TargetMode="External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7.xml"/><Relationship Id="rId1" Type="http://schemas.openxmlformats.org/officeDocument/2006/relationships/oleObject" Target="file:///C:\Users\teresa.silva\Desktop\Coordinaci&#243;n%20de%20Asesores%20del%20Secretario%20STPS\Reforma%20Laboral\Reforma%20Laboral%20IDB\RIF%20-%20REPECO.xlsx" TargetMode="External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8.xml"/><Relationship Id="rId1" Type="http://schemas.openxmlformats.org/officeDocument/2006/relationships/oleObject" Target="file:///D:\DATA.IDB\pr&#233;stamo_seguridad_social_M&#233;xico\official%20worker%20flows%20from%20Mexico.xlsx" TargetMode="External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9.xml"/><Relationship Id="rId1" Type="http://schemas.openxmlformats.org/officeDocument/2006/relationships/oleObject" Target="file:///D:\DATA.IDB\pr&#233;stamo_seguridad_social_M&#233;xico\official%20worker%20flows%20from%20Mexico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D:\DATA.IDB\pr&#233;stamo_seguridad_social_M&#233;xico\asalariados%20vs%20formal%20int%20comp.xlsx" TargetMode="External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0.xml"/><Relationship Id="rId1" Type="http://schemas.openxmlformats.org/officeDocument/2006/relationships/oleObject" Target="file:///D:\DATA.IDB\pr&#233;stamo_seguridad_social_M&#233;xico\informalidad_matriz_%20hussmans_15.xlsx" TargetMode="External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1.xml"/><Relationship Id="rId1" Type="http://schemas.openxmlformats.org/officeDocument/2006/relationships/oleObject" Target="file:///D:\DATA.IDB\pr&#233;stamo_seguridad_social_M&#233;xico\informalidad_matriz_%20hussmans_15.xlsx" TargetMode="External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2.xml"/><Relationship Id="rId1" Type="http://schemas.openxmlformats.org/officeDocument/2006/relationships/oleObject" Target="file:///D:\DATA.IDB\pr&#233;stamo_seguridad_social_M&#233;xico\informalidad_matriz_%20hussmans_15.xlsx" TargetMode="External"/></Relationships>
</file>

<file path=ppt/charts/_rels/chart2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3.xml"/><Relationship Id="rId1" Type="http://schemas.openxmlformats.org/officeDocument/2006/relationships/oleObject" Target="file:///D:\DATA.IDB\pr&#233;stamo_seguridad_social_M&#233;xico\tasa%20de%20informalidad.xlsx" TargetMode="External"/></Relationships>
</file>

<file path=ppt/charts/_rels/chart2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4.xml"/><Relationship Id="rId1" Type="http://schemas.openxmlformats.org/officeDocument/2006/relationships/oleObject" Target="file:///D:\DATA.IDB\pr&#233;stamo_seguridad_social_M&#233;xico\tasa%20de%20informalidad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D:\DATA.IDB\pr&#233;stamo_seguridad_social_M&#233;xico\asalariados%20vs%20formal%20int%20comp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D:\DATA.IDB\pr&#233;stamo_seguridad_social_M&#233;xico\asalariados%20vs%20formal%20int%20comp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D:\DATA.IDB\pr&#233;stamo_seguridad_social_M&#233;xico\informalidad_matriz_%20hussmans_15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D:\DATA.IDB\pr&#233;stamo_seguridad_social_M&#233;xico\informalidad_matriz_%20hussmans_15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D:\DATA.IDB\pr&#233;stamo_seguridad_social_M&#233;xico\informalidad_matriz_%20hussmans_15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D:\DATA.IDB\pr&#233;stamo_seguridad_social_M&#233;xico\informalidad_matriz_%20hussmans_15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oleObject" Target="file:///D:\DATA.IDB\pr&#233;stamo_seguridad_social_M&#233;xico\informalidad_matriz_%20hussmans_1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1133223731648935E-2"/>
          <c:y val="0.11531250922852544"/>
          <c:w val="0.87561039485448922"/>
          <c:h val="0.72869310107986052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dPt>
            <c:idx val="12"/>
            <c:marker>
              <c:symbol val="diamond"/>
              <c:size val="11"/>
              <c:spPr>
                <a:solidFill>
                  <a:srgbClr val="C00000"/>
                </a:solidFill>
              </c:spPr>
            </c:marker>
            <c:bubble3D val="0"/>
          </c:dPt>
          <c:dLbls>
            <c:dLbl>
              <c:idx val="0"/>
              <c:layout>
                <c:manualLayout>
                  <c:x val="-8.7895721070196161E-3"/>
                  <c:y val="2.827556879534944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BOL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4456862118143846E-2"/>
                  <c:y val="1.0098417426910518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NIC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6114215529535961E-2"/>
                  <c:y val="-2.423620182458524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HND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GTM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PRY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SLV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/>
                      <a:t>ECU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/>
                      <a:t>PER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/>
                      <a:t>DOM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/>
                      <a:t>COL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tx>
                <c:rich>
                  <a:bodyPr/>
                  <a:lstStyle/>
                  <a:p>
                    <a:r>
                      <a:rPr lang="en-US"/>
                      <a:t>CRI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/>
              <c:tx>
                <c:rich>
                  <a:bodyPr/>
                  <a:lstStyle/>
                  <a:p>
                    <a:r>
                      <a:rPr lang="en-US"/>
                      <a:t>PAN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/>
              <c:tx>
                <c:rich>
                  <a:bodyPr/>
                  <a:lstStyle/>
                  <a:p>
                    <a:pPr>
                      <a:defRPr sz="1400" b="1">
                        <a:solidFill>
                          <a:srgbClr val="C00000"/>
                        </a:solidFill>
                      </a:defRPr>
                    </a:pPr>
                    <a:r>
                      <a:rPr lang="en-US" sz="1400" b="1">
                        <a:solidFill>
                          <a:srgbClr val="C00000"/>
                        </a:solidFill>
                      </a:rPr>
                      <a:t>MEX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tx>
                <c:rich>
                  <a:bodyPr/>
                  <a:lstStyle/>
                  <a:p>
                    <a:r>
                      <a:rPr lang="en-US"/>
                      <a:t>BRA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3.8088145797084999E-2"/>
                  <c:y val="2.423620182458524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URY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7.3246434225163462E-3"/>
                  <c:y val="2.827556879534944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CHL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/>
              <c:tx>
                <c:rich>
                  <a:bodyPr/>
                  <a:lstStyle/>
                  <a:p>
                    <a:r>
                      <a:rPr lang="en-US"/>
                      <a:t>ARG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/>
              <c:tx>
                <c:rich>
                  <a:bodyPr/>
                  <a:lstStyle/>
                  <a:p>
                    <a:r>
                      <a:rPr lang="en-US"/>
                      <a:t>VEN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trendline>
            <c:trendlineType val="linear"/>
            <c:dispRSqr val="0"/>
            <c:dispEq val="0"/>
          </c:trendline>
          <c:xVal>
            <c:numRef>
              <c:f>Sheet1!$S$25:$S$42</c:f>
              <c:numCache>
                <c:formatCode>#,##0</c:formatCode>
                <c:ptCount val="18"/>
                <c:pt idx="0">
                  <c:v>1460</c:v>
                </c:pt>
                <c:pt idx="1">
                  <c:v>1760</c:v>
                </c:pt>
                <c:pt idx="2">
                  <c:v>1890</c:v>
                </c:pt>
                <c:pt idx="3">
                  <c:v>2750</c:v>
                </c:pt>
                <c:pt idx="4">
                  <c:v>2820</c:v>
                </c:pt>
                <c:pt idx="5">
                  <c:v>3350</c:v>
                </c:pt>
                <c:pt idx="6">
                  <c:v>4390</c:v>
                </c:pt>
                <c:pt idx="7">
                  <c:v>4390</c:v>
                </c:pt>
                <c:pt idx="8">
                  <c:v>5110</c:v>
                </c:pt>
                <c:pt idx="9">
                  <c:v>5480</c:v>
                </c:pt>
                <c:pt idx="10">
                  <c:v>6910</c:v>
                </c:pt>
                <c:pt idx="11">
                  <c:v>8050</c:v>
                </c:pt>
                <c:pt idx="12">
                  <c:v>8780</c:v>
                </c:pt>
                <c:pt idx="13">
                  <c:v>9810</c:v>
                </c:pt>
                <c:pt idx="14">
                  <c:v>10400</c:v>
                </c:pt>
                <c:pt idx="15">
                  <c:v>10720</c:v>
                </c:pt>
                <c:pt idx="16">
                  <c:v>10820</c:v>
                </c:pt>
                <c:pt idx="17">
                  <c:v>11520</c:v>
                </c:pt>
              </c:numCache>
            </c:numRef>
          </c:xVal>
          <c:yVal>
            <c:numRef>
              <c:f>Sheet1!$T$25:$T$42</c:f>
              <c:numCache>
                <c:formatCode>0%</c:formatCode>
                <c:ptCount val="18"/>
                <c:pt idx="0">
                  <c:v>0.81</c:v>
                </c:pt>
                <c:pt idx="1">
                  <c:v>0.82000000000000006</c:v>
                </c:pt>
                <c:pt idx="2">
                  <c:v>0.81</c:v>
                </c:pt>
                <c:pt idx="3">
                  <c:v>0.79</c:v>
                </c:pt>
                <c:pt idx="4">
                  <c:v>0.82000000000000006</c:v>
                </c:pt>
                <c:pt idx="5">
                  <c:v>0.71</c:v>
                </c:pt>
                <c:pt idx="6">
                  <c:v>0.73</c:v>
                </c:pt>
                <c:pt idx="7">
                  <c:v>0.83</c:v>
                </c:pt>
                <c:pt idx="8">
                  <c:v>0.65</c:v>
                </c:pt>
                <c:pt idx="9">
                  <c:v>0.69</c:v>
                </c:pt>
                <c:pt idx="10">
                  <c:v>0.29000000000000004</c:v>
                </c:pt>
                <c:pt idx="11">
                  <c:v>0.47</c:v>
                </c:pt>
                <c:pt idx="12">
                  <c:v>0.65</c:v>
                </c:pt>
                <c:pt idx="13">
                  <c:v>0.39</c:v>
                </c:pt>
                <c:pt idx="14">
                  <c:v>0.29000000000000004</c:v>
                </c:pt>
                <c:pt idx="15">
                  <c:v>0.30000000000000004</c:v>
                </c:pt>
                <c:pt idx="16">
                  <c:v>0.49</c:v>
                </c:pt>
                <c:pt idx="17">
                  <c:v>0.59000000000000008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4845952"/>
        <c:axId val="174847872"/>
      </c:scatterChart>
      <c:valAx>
        <c:axId val="174845952"/>
        <c:scaling>
          <c:orientation val="minMax"/>
          <c:max val="13000"/>
          <c:min val="0.35000000000000003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Ingreso nacional bruto per cápita (2010)</a:t>
                </a:r>
              </a:p>
            </c:rich>
          </c:tx>
          <c:layout/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4847872"/>
        <c:crosses val="autoZero"/>
        <c:crossBetween val="midCat"/>
      </c:valAx>
      <c:valAx>
        <c:axId val="174847872"/>
        <c:scaling>
          <c:orientation val="minMax"/>
          <c:min val="0.2"/>
        </c:scaling>
        <c:delete val="0"/>
        <c:axPos val="l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Porcentaje de trabajadores que no cotizan a la pensión</a:t>
                </a:r>
              </a:p>
              <a:p>
                <a:pPr>
                  <a:defRPr sz="1400"/>
                </a:pPr>
                <a:r>
                  <a:rPr lang="en-US" sz="1400"/>
                  <a:t>                        </a:t>
                </a:r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4845952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3309394018055452E-3"/>
          <c:y val="0.10304226180401835"/>
          <c:w val="0.98155184448097832"/>
          <c:h val="0.8188884616202892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alpha val="50000"/>
              </a:schemeClr>
            </a:solidFill>
          </c:spPr>
          <c:invertIfNegative val="0"/>
          <c:dLbls>
            <c:dLbl>
              <c:idx val="8"/>
              <c:layout>
                <c:manualLayout>
                  <c:x val="0"/>
                  <c:y val="8.46880940987291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5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Sheet4!$A$2:$A$16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Sheet4!$B$2:$B$16</c:f>
              <c:numCache>
                <c:formatCode>0.0%</c:formatCode>
                <c:ptCount val="15"/>
                <c:pt idx="0">
                  <c:v>4.4741116253253221E-2</c:v>
                </c:pt>
                <c:pt idx="1">
                  <c:v>-2.1452013867448803E-2</c:v>
                </c:pt>
                <c:pt idx="2">
                  <c:v>5.0411862020574407E-3</c:v>
                </c:pt>
                <c:pt idx="3">
                  <c:v>2.066659412648528E-3</c:v>
                </c:pt>
                <c:pt idx="4">
                  <c:v>3.0617460329244409E-2</c:v>
                </c:pt>
                <c:pt idx="5">
                  <c:v>3.3934312825178302E-2</c:v>
                </c:pt>
                <c:pt idx="6">
                  <c:v>4.7232242078188949E-2</c:v>
                </c:pt>
                <c:pt idx="7">
                  <c:v>3.8689498813173268E-2</c:v>
                </c:pt>
                <c:pt idx="8">
                  <c:v>-2.0826022160086929E-3</c:v>
                </c:pt>
                <c:pt idx="9">
                  <c:v>-1.2111128720407654E-2</c:v>
                </c:pt>
                <c:pt idx="10">
                  <c:v>5.2288867292418523E-2</c:v>
                </c:pt>
                <c:pt idx="11">
                  <c:v>4.1492706690911998E-2</c:v>
                </c:pt>
                <c:pt idx="12">
                  <c:v>4.6364330159569804E-2</c:v>
                </c:pt>
                <c:pt idx="13">
                  <c:v>2.8826843509259688E-2</c:v>
                </c:pt>
                <c:pt idx="14">
                  <c:v>4.3238932673228862E-2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5"/>
        <c:axId val="174005248"/>
        <c:axId val="151974656"/>
      </c:barChart>
      <c:catAx>
        <c:axId val="174005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51974656"/>
        <c:crosses val="autoZero"/>
        <c:auto val="1"/>
        <c:lblAlgn val="ctr"/>
        <c:lblOffset val="100"/>
        <c:noMultiLvlLbl val="0"/>
      </c:catAx>
      <c:valAx>
        <c:axId val="151974656"/>
        <c:scaling>
          <c:orientation val="minMax"/>
        </c:scaling>
        <c:delete val="1"/>
        <c:axPos val="l"/>
        <c:numFmt formatCode="0%" sourceLinked="0"/>
        <c:majorTickMark val="out"/>
        <c:minorTickMark val="none"/>
        <c:tickLblPos val="nextTo"/>
        <c:crossAx val="17400524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9895013123359583E-2"/>
          <c:y val="8.7803326746481572E-2"/>
          <c:w val="0.9390033168930807"/>
          <c:h val="0.72978671111389137"/>
        </c:manualLayout>
      </c:layout>
      <c:barChart>
        <c:barDir val="col"/>
        <c:grouping val="clustered"/>
        <c:varyColors val="0"/>
        <c:ser>
          <c:idx val="1"/>
          <c:order val="1"/>
          <c:tx>
            <c:v>cambio porcentual del PIB real</c:v>
          </c:tx>
          <c:spPr>
            <a:solidFill>
              <a:srgbClr val="FF0000"/>
            </a:solidFill>
          </c:spPr>
          <c:invertIfNegative val="0"/>
          <c:cat>
            <c:numRef>
              <c:f>data!$C$321:$C$335</c:f>
              <c:numCache>
                <c:formatCode>0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 formatCode="0_);\(0\)">
                  <c:v>2014</c:v>
                </c:pt>
              </c:numCache>
            </c:numRef>
          </c:cat>
          <c:val>
            <c:numRef>
              <c:f>data!$E$321:$E$335</c:f>
              <c:numCache>
                <c:formatCode>0.00%</c:formatCode>
                <c:ptCount val="15"/>
                <c:pt idx="0">
                  <c:v>5.2999999999999999E-2</c:v>
                </c:pt>
                <c:pt idx="1">
                  <c:v>-6.0000000000000001E-3</c:v>
                </c:pt>
                <c:pt idx="2">
                  <c:v>1E-3</c:v>
                </c:pt>
                <c:pt idx="3">
                  <c:v>1.3999999999999999E-2</c:v>
                </c:pt>
                <c:pt idx="4">
                  <c:v>4.2999999999999997E-2</c:v>
                </c:pt>
                <c:pt idx="5">
                  <c:v>0.03</c:v>
                </c:pt>
                <c:pt idx="6">
                  <c:v>0.05</c:v>
                </c:pt>
                <c:pt idx="7">
                  <c:v>3.1E-2</c:v>
                </c:pt>
                <c:pt idx="8">
                  <c:v>1.3999999999999999E-2</c:v>
                </c:pt>
                <c:pt idx="9">
                  <c:v>-4.7E-2</c:v>
                </c:pt>
                <c:pt idx="10">
                  <c:v>5.0999999999999997E-2</c:v>
                </c:pt>
                <c:pt idx="11">
                  <c:v>0.04</c:v>
                </c:pt>
                <c:pt idx="12">
                  <c:v>0.04</c:v>
                </c:pt>
                <c:pt idx="13">
                  <c:v>1.3999999999999999E-2</c:v>
                </c:pt>
                <c:pt idx="14">
                  <c:v>2.1000000000000001E-2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4424832"/>
        <c:axId val="174426368"/>
      </c:barChart>
      <c:lineChart>
        <c:grouping val="standard"/>
        <c:varyColors val="0"/>
        <c:ser>
          <c:idx val="0"/>
          <c:order val="0"/>
          <c:tx>
            <c:v>cambio porcentual del empleo registrado con IMSS</c:v>
          </c:tx>
          <c:spPr>
            <a:ln w="50800">
              <a:prstDash val="sysDash"/>
            </a:ln>
          </c:spPr>
          <c:marker>
            <c:symbol val="none"/>
          </c:marker>
          <c:cat>
            <c:numRef>
              <c:f>data!$C$321:$C$335</c:f>
              <c:numCache>
                <c:formatCode>0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 formatCode="0_);\(0\)">
                  <c:v>2014</c:v>
                </c:pt>
              </c:numCache>
            </c:numRef>
          </c:cat>
          <c:val>
            <c:numRef>
              <c:f>data!$D$321:$D$335</c:f>
              <c:numCache>
                <c:formatCode>0.00%</c:formatCode>
                <c:ptCount val="15"/>
                <c:pt idx="0">
                  <c:v>4.4741116253253221E-2</c:v>
                </c:pt>
                <c:pt idx="1">
                  <c:v>-2.1452013867448803E-2</c:v>
                </c:pt>
                <c:pt idx="2">
                  <c:v>5.0411862020574407E-3</c:v>
                </c:pt>
                <c:pt idx="3">
                  <c:v>2.066659412648528E-3</c:v>
                </c:pt>
                <c:pt idx="4">
                  <c:v>3.0617460329244409E-2</c:v>
                </c:pt>
                <c:pt idx="5">
                  <c:v>3.3934312825178302E-2</c:v>
                </c:pt>
                <c:pt idx="6">
                  <c:v>4.7232242078188949E-2</c:v>
                </c:pt>
                <c:pt idx="7">
                  <c:v>3.8689498813173268E-2</c:v>
                </c:pt>
                <c:pt idx="8">
                  <c:v>-2.0826022160086929E-3</c:v>
                </c:pt>
                <c:pt idx="9">
                  <c:v>-1.2111128720407654E-2</c:v>
                </c:pt>
                <c:pt idx="10">
                  <c:v>5.2288867292418523E-2</c:v>
                </c:pt>
                <c:pt idx="11">
                  <c:v>4.1492706690911998E-2</c:v>
                </c:pt>
                <c:pt idx="12">
                  <c:v>4.6364330159569804E-2</c:v>
                </c:pt>
                <c:pt idx="13">
                  <c:v>2.8826843509259688E-2</c:v>
                </c:pt>
                <c:pt idx="14">
                  <c:v>4.3238932673228862E-2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4424832"/>
        <c:axId val="174426368"/>
      </c:lineChart>
      <c:catAx>
        <c:axId val="174424832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crossAx val="174426368"/>
        <c:crossesAt val="0"/>
        <c:auto val="1"/>
        <c:lblAlgn val="ctr"/>
        <c:lblOffset val="100"/>
        <c:noMultiLvlLbl val="0"/>
      </c:catAx>
      <c:valAx>
        <c:axId val="174426368"/>
        <c:scaling>
          <c:orientation val="minMax"/>
          <c:min val="-6.0000000000000012E-2"/>
        </c:scaling>
        <c:delete val="0"/>
        <c:axPos val="l"/>
        <c:numFmt formatCode="0%" sourceLinked="0"/>
        <c:majorTickMark val="out"/>
        <c:minorTickMark val="none"/>
        <c:tickLblPos val="nextTo"/>
        <c:crossAx val="17442483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5.8380433215078888E-2"/>
          <c:y val="0.85498378478618242"/>
          <c:w val="0.9"/>
          <c:h val="4.6213438765300298E-2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400"/>
      </a:pPr>
      <a:endParaRPr lang="en-US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8439078114611407E-2"/>
          <c:y val="8.907313067161314E-2"/>
          <c:w val="0.93544670635585259"/>
          <c:h val="0.74101773600160559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modo_de_contratación!$A$3:$A$44</c:f>
              <c:strCache>
                <c:ptCount val="42"/>
                <c:pt idx="0">
                  <c:v>2005/01</c:v>
                </c:pt>
                <c:pt idx="1">
                  <c:v>2005/02</c:v>
                </c:pt>
                <c:pt idx="2">
                  <c:v>2005/03</c:v>
                </c:pt>
                <c:pt idx="3">
                  <c:v>2005/04</c:v>
                </c:pt>
                <c:pt idx="4">
                  <c:v>2006/01</c:v>
                </c:pt>
                <c:pt idx="5">
                  <c:v>2006/02</c:v>
                </c:pt>
                <c:pt idx="6">
                  <c:v>2006/03</c:v>
                </c:pt>
                <c:pt idx="7">
                  <c:v>2006/04</c:v>
                </c:pt>
                <c:pt idx="8">
                  <c:v>2007/01</c:v>
                </c:pt>
                <c:pt idx="9">
                  <c:v>2007/02</c:v>
                </c:pt>
                <c:pt idx="10">
                  <c:v>2007/03</c:v>
                </c:pt>
                <c:pt idx="11">
                  <c:v>2007/04</c:v>
                </c:pt>
                <c:pt idx="12">
                  <c:v>2008/01</c:v>
                </c:pt>
                <c:pt idx="13">
                  <c:v>2008/02</c:v>
                </c:pt>
                <c:pt idx="14">
                  <c:v>2008/03</c:v>
                </c:pt>
                <c:pt idx="15">
                  <c:v>2008/04</c:v>
                </c:pt>
                <c:pt idx="16">
                  <c:v>2009/01</c:v>
                </c:pt>
                <c:pt idx="17">
                  <c:v>2009/02</c:v>
                </c:pt>
                <c:pt idx="18">
                  <c:v>2009/03</c:v>
                </c:pt>
                <c:pt idx="19">
                  <c:v>2009/04</c:v>
                </c:pt>
                <c:pt idx="20">
                  <c:v>2010/01</c:v>
                </c:pt>
                <c:pt idx="21">
                  <c:v>2010/02</c:v>
                </c:pt>
                <c:pt idx="22">
                  <c:v>2010/03</c:v>
                </c:pt>
                <c:pt idx="23">
                  <c:v>2010/04</c:v>
                </c:pt>
                <c:pt idx="24">
                  <c:v>2011/01</c:v>
                </c:pt>
                <c:pt idx="25">
                  <c:v>2011/02</c:v>
                </c:pt>
                <c:pt idx="26">
                  <c:v>2011/03</c:v>
                </c:pt>
                <c:pt idx="27">
                  <c:v>2011/04</c:v>
                </c:pt>
                <c:pt idx="28">
                  <c:v>2012/01</c:v>
                </c:pt>
                <c:pt idx="29">
                  <c:v>2012/02</c:v>
                </c:pt>
                <c:pt idx="30">
                  <c:v>2012/03</c:v>
                </c:pt>
                <c:pt idx="31">
                  <c:v>2012/04</c:v>
                </c:pt>
                <c:pt idx="32">
                  <c:v>2013/01</c:v>
                </c:pt>
                <c:pt idx="33">
                  <c:v>2013/02</c:v>
                </c:pt>
                <c:pt idx="34">
                  <c:v>2013/03</c:v>
                </c:pt>
                <c:pt idx="35">
                  <c:v>2013/04</c:v>
                </c:pt>
                <c:pt idx="36">
                  <c:v>2014/01</c:v>
                </c:pt>
                <c:pt idx="37">
                  <c:v>2014/02</c:v>
                </c:pt>
                <c:pt idx="38">
                  <c:v>2014/03</c:v>
                </c:pt>
                <c:pt idx="39">
                  <c:v>2014/04</c:v>
                </c:pt>
                <c:pt idx="40">
                  <c:v>2015/01</c:v>
                </c:pt>
                <c:pt idx="41">
                  <c:v>2015/02</c:v>
                </c:pt>
              </c:strCache>
            </c:strRef>
          </c:cat>
          <c:val>
            <c:numRef>
              <c:f>modo_de_contratación!$J$255:$J$296</c:f>
              <c:numCache>
                <c:formatCode>0.00%</c:formatCode>
                <c:ptCount val="42"/>
                <c:pt idx="0">
                  <c:v>0.86967367747216251</c:v>
                </c:pt>
                <c:pt idx="1">
                  <c:v>0.86810823206613374</c:v>
                </c:pt>
                <c:pt idx="2">
                  <c:v>0.87695146552231518</c:v>
                </c:pt>
                <c:pt idx="3">
                  <c:v>0.87822183598384784</c:v>
                </c:pt>
                <c:pt idx="4">
                  <c:v>0.8660438887765014</c:v>
                </c:pt>
                <c:pt idx="5">
                  <c:v>0.86773938696009834</c:v>
                </c:pt>
                <c:pt idx="6">
                  <c:v>0.86141819708450007</c:v>
                </c:pt>
                <c:pt idx="7">
                  <c:v>0.86481025891208141</c:v>
                </c:pt>
                <c:pt idx="8">
                  <c:v>0.86357317738060668</c:v>
                </c:pt>
                <c:pt idx="9">
                  <c:v>0.86042625627175806</c:v>
                </c:pt>
                <c:pt idx="10">
                  <c:v>0.86169372551854417</c:v>
                </c:pt>
                <c:pt idx="11">
                  <c:v>0.87007834936413309</c:v>
                </c:pt>
                <c:pt idx="12">
                  <c:v>0.86234166283050262</c:v>
                </c:pt>
                <c:pt idx="13">
                  <c:v>0.85987517456341711</c:v>
                </c:pt>
                <c:pt idx="14">
                  <c:v>0.86576935638142216</c:v>
                </c:pt>
                <c:pt idx="15">
                  <c:v>0.86716558418755729</c:v>
                </c:pt>
                <c:pt idx="16">
                  <c:v>0.86357488149522421</c:v>
                </c:pt>
                <c:pt idx="17">
                  <c:v>0.87316189830468438</c:v>
                </c:pt>
                <c:pt idx="18">
                  <c:v>0.87147989102023637</c:v>
                </c:pt>
                <c:pt idx="19">
                  <c:v>0.87205063223265467</c:v>
                </c:pt>
                <c:pt idx="20">
                  <c:v>0.86534699442233953</c:v>
                </c:pt>
                <c:pt idx="21">
                  <c:v>0.87363571160995679</c:v>
                </c:pt>
                <c:pt idx="22">
                  <c:v>0.86917654631518115</c:v>
                </c:pt>
                <c:pt idx="23">
                  <c:v>0.87928027177367807</c:v>
                </c:pt>
                <c:pt idx="24">
                  <c:v>0.86597903969731205</c:v>
                </c:pt>
                <c:pt idx="25">
                  <c:v>0.87777397679712477</c:v>
                </c:pt>
                <c:pt idx="26">
                  <c:v>0.88541390749418958</c:v>
                </c:pt>
                <c:pt idx="27">
                  <c:v>0.8882681763840985</c:v>
                </c:pt>
                <c:pt idx="28">
                  <c:v>0.87556480956647342</c:v>
                </c:pt>
                <c:pt idx="29">
                  <c:v>0.88790999491969191</c:v>
                </c:pt>
                <c:pt idx="30">
                  <c:v>0.88395295118103745</c:v>
                </c:pt>
                <c:pt idx="31">
                  <c:v>0.89569141070937741</c:v>
                </c:pt>
                <c:pt idx="32">
                  <c:v>0.87818783241492815</c:v>
                </c:pt>
                <c:pt idx="33">
                  <c:v>0.8870505929606991</c:v>
                </c:pt>
                <c:pt idx="34">
                  <c:v>0.88689688354230389</c:v>
                </c:pt>
                <c:pt idx="35">
                  <c:v>0.88445752721565274</c:v>
                </c:pt>
                <c:pt idx="36">
                  <c:v>0.88088990841101211</c:v>
                </c:pt>
                <c:pt idx="37">
                  <c:v>0.8721850679478208</c:v>
                </c:pt>
                <c:pt idx="38">
                  <c:v>0.87997211744432535</c:v>
                </c:pt>
                <c:pt idx="39">
                  <c:v>0.87103147819495186</c:v>
                </c:pt>
                <c:pt idx="40">
                  <c:v>0.86177275179883328</c:v>
                </c:pt>
                <c:pt idx="41">
                  <c:v>0.87084827129079789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4118016"/>
        <c:axId val="174119552"/>
      </c:barChart>
      <c:catAx>
        <c:axId val="1741180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60"/>
            </a:pPr>
            <a:endParaRPr lang="en-US"/>
          </a:p>
        </c:txPr>
        <c:crossAx val="174119552"/>
        <c:crosses val="autoZero"/>
        <c:auto val="1"/>
        <c:lblAlgn val="ctr"/>
        <c:lblOffset val="100"/>
        <c:noMultiLvlLbl val="0"/>
      </c:catAx>
      <c:valAx>
        <c:axId val="174119552"/>
        <c:scaling>
          <c:orientation val="minMax"/>
          <c:max val="0.91"/>
          <c:min val="0.83000000000000007"/>
        </c:scaling>
        <c:delete val="0"/>
        <c:axPos val="l"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300"/>
            </a:pPr>
            <a:endParaRPr lang="en-US"/>
          </a:p>
        </c:txPr>
        <c:crossAx val="17411801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026500533587147"/>
          <c:y val="0.14740269204620979"/>
          <c:w val="0.71360918346745117"/>
          <c:h val="0.70714637957603876"/>
        </c:manualLayout>
      </c:layout>
      <c:lineChart>
        <c:grouping val="standard"/>
        <c:varyColors val="0"/>
        <c:ser>
          <c:idx val="0"/>
          <c:order val="0"/>
          <c:tx>
            <c:strRef>
              <c:f>modo_de_contratación!$R$2</c:f>
              <c:strCache>
                <c:ptCount val="1"/>
                <c:pt idx="0">
                  <c:v>asalariados</c:v>
                </c:pt>
              </c:strCache>
            </c:strRef>
          </c:tx>
          <c:spPr>
            <a:ln w="50800"/>
          </c:spPr>
          <c:marker>
            <c:symbol val="none"/>
          </c:marker>
          <c:cat>
            <c:numRef>
              <c:f>modo_de_contratación!$Q$3:$Q$12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modo_de_contratación!$R$3:$R$12</c:f>
              <c:numCache>
                <c:formatCode>0.00%</c:formatCode>
                <c:ptCount val="10"/>
                <c:pt idx="0">
                  <c:v>0.42655938791531833</c:v>
                </c:pt>
                <c:pt idx="1">
                  <c:v>0.42449010475154464</c:v>
                </c:pt>
                <c:pt idx="2">
                  <c:v>0.42119954993226827</c:v>
                </c:pt>
                <c:pt idx="3">
                  <c:v>0.42881913540101924</c:v>
                </c:pt>
                <c:pt idx="4">
                  <c:v>0.44066471455107092</c:v>
                </c:pt>
                <c:pt idx="5">
                  <c:v>0.4476507653608201</c:v>
                </c:pt>
                <c:pt idx="6">
                  <c:v>0.4435679350224746</c:v>
                </c:pt>
                <c:pt idx="7">
                  <c:v>0.44704877199435744</c:v>
                </c:pt>
                <c:pt idx="8">
                  <c:v>0.43515557476542577</c:v>
                </c:pt>
                <c:pt idx="9">
                  <c:v>0.42889690601520652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6612096"/>
        <c:axId val="176613632"/>
      </c:lineChart>
      <c:lineChart>
        <c:grouping val="standard"/>
        <c:varyColors val="0"/>
        <c:ser>
          <c:idx val="1"/>
          <c:order val="1"/>
          <c:tx>
            <c:strRef>
              <c:f>modo_de_contratación!$S$2</c:f>
              <c:strCache>
                <c:ptCount val="1"/>
                <c:pt idx="0">
                  <c:v>no asalariados</c:v>
                </c:pt>
              </c:strCache>
            </c:strRef>
          </c:tx>
          <c:spPr>
            <a:ln w="50800">
              <a:noFill/>
              <a:prstDash val="sysDash"/>
            </a:ln>
          </c:spPr>
          <c:marker>
            <c:symbol val="none"/>
          </c:marker>
          <c:cat>
            <c:numRef>
              <c:f>modo_de_contratación!$Q$3:$Q$12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modo_de_contratación!$S$3:$S$12</c:f>
              <c:numCache>
                <c:formatCode>0.00%</c:formatCode>
                <c:ptCount val="10"/>
                <c:pt idx="0">
                  <c:v>0.83580743179273009</c:v>
                </c:pt>
                <c:pt idx="1">
                  <c:v>0.82390489883490914</c:v>
                </c:pt>
                <c:pt idx="2">
                  <c:v>0.82168277928927036</c:v>
                </c:pt>
                <c:pt idx="3">
                  <c:v>0.82593107267825216</c:v>
                </c:pt>
                <c:pt idx="4">
                  <c:v>0.83661070046590147</c:v>
                </c:pt>
                <c:pt idx="5">
                  <c:v>0.83571367463630886</c:v>
                </c:pt>
                <c:pt idx="6">
                  <c:v>0.83946403144676451</c:v>
                </c:pt>
                <c:pt idx="7">
                  <c:v>0.84681608049955837</c:v>
                </c:pt>
                <c:pt idx="8">
                  <c:v>0.84588721138278222</c:v>
                </c:pt>
                <c:pt idx="9">
                  <c:v>0.84051707512386131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6686592"/>
        <c:axId val="176685056"/>
      </c:lineChart>
      <c:catAx>
        <c:axId val="176612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76613632"/>
        <c:crosses val="autoZero"/>
        <c:auto val="1"/>
        <c:lblAlgn val="ctr"/>
        <c:lblOffset val="100"/>
        <c:noMultiLvlLbl val="0"/>
      </c:catAx>
      <c:valAx>
        <c:axId val="176613632"/>
        <c:scaling>
          <c:orientation val="minMax"/>
          <c:min val="0.41000000000000003"/>
        </c:scaling>
        <c:delete val="0"/>
        <c:axPos val="l"/>
        <c:numFmt formatCode="0.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76612096"/>
        <c:crosses val="autoZero"/>
        <c:crossBetween val="between"/>
      </c:valAx>
      <c:valAx>
        <c:axId val="176685056"/>
        <c:scaling>
          <c:orientation val="minMax"/>
        </c:scaling>
        <c:delete val="0"/>
        <c:axPos val="r"/>
        <c:numFmt formatCode="0.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76686592"/>
        <c:crosses val="max"/>
        <c:crossBetween val="between"/>
      </c:valAx>
      <c:catAx>
        <c:axId val="17668659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6685056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026500533587147"/>
          <c:y val="0.14740269204620979"/>
          <c:w val="0.71360918346745117"/>
          <c:h val="0.70714637957603876"/>
        </c:manualLayout>
      </c:layout>
      <c:lineChart>
        <c:grouping val="standard"/>
        <c:varyColors val="0"/>
        <c:ser>
          <c:idx val="0"/>
          <c:order val="0"/>
          <c:tx>
            <c:strRef>
              <c:f>modo_de_contratación!$R$2</c:f>
              <c:strCache>
                <c:ptCount val="1"/>
                <c:pt idx="0">
                  <c:v>asalariados</c:v>
                </c:pt>
              </c:strCache>
            </c:strRef>
          </c:tx>
          <c:spPr>
            <a:ln w="50800"/>
          </c:spPr>
          <c:marker>
            <c:symbol val="none"/>
          </c:marker>
          <c:cat>
            <c:numRef>
              <c:f>modo_de_contratación!$Q$3:$Q$12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modo_de_contratación!$R$3:$R$12</c:f>
              <c:numCache>
                <c:formatCode>0.00%</c:formatCode>
                <c:ptCount val="10"/>
                <c:pt idx="0">
                  <c:v>0.42655938791531833</c:v>
                </c:pt>
                <c:pt idx="1">
                  <c:v>0.42449010475154464</c:v>
                </c:pt>
                <c:pt idx="2">
                  <c:v>0.42119954993226827</c:v>
                </c:pt>
                <c:pt idx="3">
                  <c:v>0.42881913540101924</c:v>
                </c:pt>
                <c:pt idx="4">
                  <c:v>0.44066471455107092</c:v>
                </c:pt>
                <c:pt idx="5">
                  <c:v>0.4476507653608201</c:v>
                </c:pt>
                <c:pt idx="6">
                  <c:v>0.4435679350224746</c:v>
                </c:pt>
                <c:pt idx="7">
                  <c:v>0.44704877199435744</c:v>
                </c:pt>
                <c:pt idx="8">
                  <c:v>0.43515557476542577</c:v>
                </c:pt>
                <c:pt idx="9">
                  <c:v>0.42889690601520652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6734592"/>
        <c:axId val="176736128"/>
      </c:lineChart>
      <c:lineChart>
        <c:grouping val="standard"/>
        <c:varyColors val="0"/>
        <c:ser>
          <c:idx val="1"/>
          <c:order val="1"/>
          <c:tx>
            <c:strRef>
              <c:f>modo_de_contratación!$S$2</c:f>
              <c:strCache>
                <c:ptCount val="1"/>
                <c:pt idx="0">
                  <c:v>no asalariados</c:v>
                </c:pt>
              </c:strCache>
            </c:strRef>
          </c:tx>
          <c:spPr>
            <a:ln w="50800">
              <a:noFill/>
              <a:prstDash val="sysDash"/>
            </a:ln>
          </c:spPr>
          <c:marker>
            <c:symbol val="none"/>
          </c:marker>
          <c:cat>
            <c:numRef>
              <c:f>modo_de_contratación!$Q$3:$Q$12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modo_de_contratación!$S$3:$S$12</c:f>
              <c:numCache>
                <c:formatCode>0.00%</c:formatCode>
                <c:ptCount val="10"/>
                <c:pt idx="0">
                  <c:v>0.83580743179273009</c:v>
                </c:pt>
                <c:pt idx="1">
                  <c:v>0.82390489883490914</c:v>
                </c:pt>
                <c:pt idx="2">
                  <c:v>0.82168277928927036</c:v>
                </c:pt>
                <c:pt idx="3">
                  <c:v>0.82593107267825216</c:v>
                </c:pt>
                <c:pt idx="4">
                  <c:v>0.83661070046590147</c:v>
                </c:pt>
                <c:pt idx="5">
                  <c:v>0.83571367463630886</c:v>
                </c:pt>
                <c:pt idx="6">
                  <c:v>0.83946403144676451</c:v>
                </c:pt>
                <c:pt idx="7">
                  <c:v>0.84681608049955837</c:v>
                </c:pt>
                <c:pt idx="8">
                  <c:v>0.84588721138278222</c:v>
                </c:pt>
                <c:pt idx="9">
                  <c:v>0.84051707512386131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6747648"/>
        <c:axId val="176737664"/>
      </c:lineChart>
      <c:catAx>
        <c:axId val="176734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76736128"/>
        <c:crosses val="autoZero"/>
        <c:auto val="1"/>
        <c:lblAlgn val="ctr"/>
        <c:lblOffset val="100"/>
        <c:noMultiLvlLbl val="0"/>
      </c:catAx>
      <c:valAx>
        <c:axId val="176736128"/>
        <c:scaling>
          <c:orientation val="minMax"/>
          <c:min val="0.41000000000000003"/>
        </c:scaling>
        <c:delete val="0"/>
        <c:axPos val="l"/>
        <c:numFmt formatCode="0.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76734592"/>
        <c:crosses val="autoZero"/>
        <c:crossBetween val="between"/>
      </c:valAx>
      <c:valAx>
        <c:axId val="176737664"/>
        <c:scaling>
          <c:orientation val="minMax"/>
        </c:scaling>
        <c:delete val="0"/>
        <c:axPos val="r"/>
        <c:numFmt formatCode="0.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76747648"/>
        <c:crosses val="max"/>
        <c:crossBetween val="between"/>
      </c:valAx>
      <c:catAx>
        <c:axId val="17674764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6737664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026500533587147"/>
          <c:y val="0.14740269204620979"/>
          <c:w val="0.71360918346745117"/>
          <c:h val="0.70714637957603876"/>
        </c:manualLayout>
      </c:layout>
      <c:lineChart>
        <c:grouping val="standard"/>
        <c:varyColors val="0"/>
        <c:ser>
          <c:idx val="0"/>
          <c:order val="0"/>
          <c:tx>
            <c:strRef>
              <c:f>modo_de_contratación!$R$2</c:f>
              <c:strCache>
                <c:ptCount val="1"/>
                <c:pt idx="0">
                  <c:v>asalariados</c:v>
                </c:pt>
              </c:strCache>
            </c:strRef>
          </c:tx>
          <c:spPr>
            <a:ln w="50800"/>
          </c:spPr>
          <c:marker>
            <c:symbol val="none"/>
          </c:marker>
          <c:cat>
            <c:numRef>
              <c:f>modo_de_contratación!$Q$3:$Q$12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modo_de_contratación!$R$3:$R$12</c:f>
              <c:numCache>
                <c:formatCode>0.00%</c:formatCode>
                <c:ptCount val="10"/>
                <c:pt idx="0">
                  <c:v>0.42655938791531833</c:v>
                </c:pt>
                <c:pt idx="1">
                  <c:v>0.42449010475154464</c:v>
                </c:pt>
                <c:pt idx="2">
                  <c:v>0.42119954993226827</c:v>
                </c:pt>
                <c:pt idx="3">
                  <c:v>0.42881913540101924</c:v>
                </c:pt>
                <c:pt idx="4">
                  <c:v>0.44066471455107092</c:v>
                </c:pt>
                <c:pt idx="5">
                  <c:v>0.4476507653608201</c:v>
                </c:pt>
                <c:pt idx="6">
                  <c:v>0.4435679350224746</c:v>
                </c:pt>
                <c:pt idx="7">
                  <c:v>0.44704877199435744</c:v>
                </c:pt>
                <c:pt idx="8">
                  <c:v>0.43515557476542577</c:v>
                </c:pt>
                <c:pt idx="9">
                  <c:v>0.42889690601520652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3957888"/>
        <c:axId val="173959424"/>
      </c:lineChart>
      <c:lineChart>
        <c:grouping val="standard"/>
        <c:varyColors val="0"/>
        <c:ser>
          <c:idx val="1"/>
          <c:order val="1"/>
          <c:tx>
            <c:strRef>
              <c:f>modo_de_contratación!$S$2</c:f>
              <c:strCache>
                <c:ptCount val="1"/>
                <c:pt idx="0">
                  <c:v>no asalariados</c:v>
                </c:pt>
              </c:strCache>
            </c:strRef>
          </c:tx>
          <c:spPr>
            <a:ln w="50800">
              <a:prstDash val="sysDash"/>
            </a:ln>
          </c:spPr>
          <c:marker>
            <c:symbol val="none"/>
          </c:marker>
          <c:cat>
            <c:numRef>
              <c:f>modo_de_contratación!$Q$3:$Q$12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modo_de_contratación!$S$3:$S$12</c:f>
              <c:numCache>
                <c:formatCode>0.00%</c:formatCode>
                <c:ptCount val="10"/>
                <c:pt idx="0">
                  <c:v>0.83580743179273009</c:v>
                </c:pt>
                <c:pt idx="1">
                  <c:v>0.82390489883490914</c:v>
                </c:pt>
                <c:pt idx="2">
                  <c:v>0.82168277928927036</c:v>
                </c:pt>
                <c:pt idx="3">
                  <c:v>0.82593107267825216</c:v>
                </c:pt>
                <c:pt idx="4">
                  <c:v>0.83661070046590147</c:v>
                </c:pt>
                <c:pt idx="5">
                  <c:v>0.83571367463630886</c:v>
                </c:pt>
                <c:pt idx="6">
                  <c:v>0.83946403144676451</c:v>
                </c:pt>
                <c:pt idx="7">
                  <c:v>0.84681608049955837</c:v>
                </c:pt>
                <c:pt idx="8">
                  <c:v>0.84588721138278222</c:v>
                </c:pt>
                <c:pt idx="9">
                  <c:v>0.84051707512386131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3966848"/>
        <c:axId val="173965312"/>
      </c:lineChart>
      <c:catAx>
        <c:axId val="1739578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73959424"/>
        <c:crosses val="autoZero"/>
        <c:auto val="1"/>
        <c:lblAlgn val="ctr"/>
        <c:lblOffset val="100"/>
        <c:noMultiLvlLbl val="0"/>
      </c:catAx>
      <c:valAx>
        <c:axId val="173959424"/>
        <c:scaling>
          <c:orientation val="minMax"/>
          <c:min val="0.41000000000000003"/>
        </c:scaling>
        <c:delete val="0"/>
        <c:axPos val="l"/>
        <c:numFmt formatCode="0.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73957888"/>
        <c:crosses val="autoZero"/>
        <c:crossBetween val="between"/>
      </c:valAx>
      <c:valAx>
        <c:axId val="173965312"/>
        <c:scaling>
          <c:orientation val="minMax"/>
        </c:scaling>
        <c:delete val="0"/>
        <c:axPos val="r"/>
        <c:numFmt formatCode="0.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73966848"/>
        <c:crosses val="max"/>
        <c:crossBetween val="between"/>
      </c:valAx>
      <c:catAx>
        <c:axId val="17396684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965312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026500533587147"/>
          <c:y val="0.14740269204620979"/>
          <c:w val="0.71360918346745117"/>
          <c:h val="0.70714637957603876"/>
        </c:manualLayout>
      </c:layout>
      <c:lineChart>
        <c:grouping val="standard"/>
        <c:varyColors val="0"/>
        <c:ser>
          <c:idx val="0"/>
          <c:order val="0"/>
          <c:tx>
            <c:strRef>
              <c:f>modo_de_contratación!$R$2</c:f>
              <c:strCache>
                <c:ptCount val="1"/>
                <c:pt idx="0">
                  <c:v>asalariados</c:v>
                </c:pt>
              </c:strCache>
            </c:strRef>
          </c:tx>
          <c:spPr>
            <a:ln w="50800"/>
          </c:spPr>
          <c:marker>
            <c:symbol val="none"/>
          </c:marker>
          <c:cat>
            <c:numRef>
              <c:f>modo_de_contratación!$Q$3:$Q$12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modo_de_contratación!$R$3:$R$12</c:f>
              <c:numCache>
                <c:formatCode>0.00%</c:formatCode>
                <c:ptCount val="10"/>
                <c:pt idx="0">
                  <c:v>0.42655938791531833</c:v>
                </c:pt>
                <c:pt idx="1">
                  <c:v>0.42449010475154464</c:v>
                </c:pt>
                <c:pt idx="2">
                  <c:v>0.42119954993226827</c:v>
                </c:pt>
                <c:pt idx="3">
                  <c:v>0.42881913540101924</c:v>
                </c:pt>
                <c:pt idx="4">
                  <c:v>0.44066471455107092</c:v>
                </c:pt>
                <c:pt idx="5">
                  <c:v>0.4476507653608201</c:v>
                </c:pt>
                <c:pt idx="6">
                  <c:v>0.4435679350224746</c:v>
                </c:pt>
                <c:pt idx="7">
                  <c:v>0.44704877199435744</c:v>
                </c:pt>
                <c:pt idx="8">
                  <c:v>0.43515557476542577</c:v>
                </c:pt>
                <c:pt idx="9">
                  <c:v>0.42889690601520652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6338048"/>
        <c:axId val="176339584"/>
      </c:lineChart>
      <c:lineChart>
        <c:grouping val="standard"/>
        <c:varyColors val="0"/>
        <c:ser>
          <c:idx val="1"/>
          <c:order val="1"/>
          <c:tx>
            <c:strRef>
              <c:f>modo_de_contratación!$S$2</c:f>
              <c:strCache>
                <c:ptCount val="1"/>
                <c:pt idx="0">
                  <c:v>no asalariados</c:v>
                </c:pt>
              </c:strCache>
            </c:strRef>
          </c:tx>
          <c:spPr>
            <a:ln w="50800">
              <a:prstDash val="sysDash"/>
            </a:ln>
          </c:spPr>
          <c:marker>
            <c:symbol val="none"/>
          </c:marker>
          <c:cat>
            <c:numRef>
              <c:f>modo_de_contratación!$Q$3:$Q$12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modo_de_contratación!$S$3:$S$12</c:f>
              <c:numCache>
                <c:formatCode>0.00%</c:formatCode>
                <c:ptCount val="10"/>
                <c:pt idx="0">
                  <c:v>0.83580743179273009</c:v>
                </c:pt>
                <c:pt idx="1">
                  <c:v>0.82390489883490914</c:v>
                </c:pt>
                <c:pt idx="2">
                  <c:v>0.82168277928927036</c:v>
                </c:pt>
                <c:pt idx="3">
                  <c:v>0.82593107267825216</c:v>
                </c:pt>
                <c:pt idx="4">
                  <c:v>0.83661070046590147</c:v>
                </c:pt>
                <c:pt idx="5">
                  <c:v>0.83571367463630886</c:v>
                </c:pt>
                <c:pt idx="6">
                  <c:v>0.83946403144676451</c:v>
                </c:pt>
                <c:pt idx="7">
                  <c:v>0.84681608049955837</c:v>
                </c:pt>
                <c:pt idx="8">
                  <c:v>0.84588721138278222</c:v>
                </c:pt>
                <c:pt idx="9">
                  <c:v>0.84051707512386131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6342912"/>
        <c:axId val="176341376"/>
      </c:lineChart>
      <c:catAx>
        <c:axId val="176338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76339584"/>
        <c:crosses val="autoZero"/>
        <c:auto val="1"/>
        <c:lblAlgn val="ctr"/>
        <c:lblOffset val="100"/>
        <c:noMultiLvlLbl val="0"/>
      </c:catAx>
      <c:valAx>
        <c:axId val="176339584"/>
        <c:scaling>
          <c:orientation val="minMax"/>
          <c:min val="0.41000000000000003"/>
        </c:scaling>
        <c:delete val="0"/>
        <c:axPos val="l"/>
        <c:numFmt formatCode="0.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76338048"/>
        <c:crosses val="autoZero"/>
        <c:crossBetween val="between"/>
      </c:valAx>
      <c:valAx>
        <c:axId val="176341376"/>
        <c:scaling>
          <c:orientation val="minMax"/>
        </c:scaling>
        <c:delete val="0"/>
        <c:axPos val="r"/>
        <c:numFmt formatCode="0.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76342912"/>
        <c:crosses val="max"/>
        <c:crossBetween val="between"/>
      </c:valAx>
      <c:catAx>
        <c:axId val="1763429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6341376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300"/>
            </a:pPr>
            <a:r>
              <a:rPr lang="es-MX" sz="1800" dirty="0" smtClean="0"/>
              <a:t>Crecimiento </a:t>
            </a:r>
            <a:r>
              <a:rPr lang="es-MX" sz="1800" dirty="0"/>
              <a:t>anual de los contribuyentes activos (%)</a:t>
            </a:r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0.11294685039370078"/>
          <c:y val="0.16103293539920416"/>
          <c:w val="0.84256561679790032"/>
          <c:h val="0.549520997375328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'REPECOS-RIF'!$G$5</c:f>
              <c:strCache>
                <c:ptCount val="1"/>
                <c:pt idx="0">
                  <c:v>Total de contribuyentes activos</c:v>
                </c:pt>
              </c:strCache>
            </c:strRef>
          </c:tx>
          <c:invertIfNegative val="0"/>
          <c:dLbls>
            <c:dLbl>
              <c:idx val="3"/>
              <c:layout>
                <c:manualLayout>
                  <c:x val="-6.451612903225806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'REPECOS-RIF'!$B$7:$B$10</c:f>
              <c:strCache>
                <c:ptCount val="4"/>
                <c:pt idx="0">
                  <c:v>2011 </c:v>
                </c:pt>
                <c:pt idx="1">
                  <c:v>2012 </c:v>
                </c:pt>
                <c:pt idx="2">
                  <c:v>2013 </c:v>
                </c:pt>
                <c:pt idx="3">
                  <c:v>2014*</c:v>
                </c:pt>
              </c:strCache>
            </c:strRef>
          </c:cat>
          <c:val>
            <c:numRef>
              <c:f>'REPECOS-RIF'!$G$7:$G$10</c:f>
              <c:numCache>
                <c:formatCode>0.0%</c:formatCode>
                <c:ptCount val="4"/>
                <c:pt idx="0">
                  <c:v>0.10492026418346377</c:v>
                </c:pt>
                <c:pt idx="1">
                  <c:v>4.0386685252079238E-2</c:v>
                </c:pt>
                <c:pt idx="2">
                  <c:v>8.2793608434547097E-2</c:v>
                </c:pt>
                <c:pt idx="3">
                  <c:v>0.11129377606825334</c:v>
                </c:pt>
              </c:numCache>
            </c:numRef>
          </c:val>
        </c:ser>
        <c:ser>
          <c:idx val="1"/>
          <c:order val="1"/>
          <c:tx>
            <c:strRef>
              <c:f>'REPECOS-RIF'!$I$5</c:f>
              <c:strCache>
                <c:ptCount val="1"/>
                <c:pt idx="0">
                  <c:v>Contribuyentes activos en regímenes REPECO o RIF</c:v>
                </c:pt>
              </c:strCache>
            </c:strRef>
          </c:tx>
          <c:invertIfNegative val="0"/>
          <c:dLbls>
            <c:dLbl>
              <c:idx val="3"/>
              <c:layout>
                <c:manualLayout>
                  <c:x val="5.6531802257192157E-3"/>
                  <c:y val="-4.22762678858691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'REPECOS-RIF'!$B$7:$B$10</c:f>
              <c:strCache>
                <c:ptCount val="4"/>
                <c:pt idx="0">
                  <c:v>2011 </c:v>
                </c:pt>
                <c:pt idx="1">
                  <c:v>2012 </c:v>
                </c:pt>
                <c:pt idx="2">
                  <c:v>2013 </c:v>
                </c:pt>
                <c:pt idx="3">
                  <c:v>2014*</c:v>
                </c:pt>
              </c:strCache>
            </c:strRef>
          </c:cat>
          <c:val>
            <c:numRef>
              <c:f>'REPECOS-RIF'!$I$7:$I$10</c:f>
              <c:numCache>
                <c:formatCode>0.0%</c:formatCode>
                <c:ptCount val="4"/>
                <c:pt idx="0">
                  <c:v>1.7297763257447689E-2</c:v>
                </c:pt>
                <c:pt idx="1">
                  <c:v>1.2677295150973204E-2</c:v>
                </c:pt>
                <c:pt idx="2">
                  <c:v>4.2923401497383246E-3</c:v>
                </c:pt>
                <c:pt idx="3">
                  <c:v>0.10879568040915072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2"/>
        <c:axId val="176859392"/>
        <c:axId val="176873472"/>
      </c:barChart>
      <c:catAx>
        <c:axId val="1768593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76873472"/>
        <c:crosses val="autoZero"/>
        <c:auto val="1"/>
        <c:lblAlgn val="ctr"/>
        <c:lblOffset val="100"/>
        <c:noMultiLvlLbl val="0"/>
      </c:catAx>
      <c:valAx>
        <c:axId val="176873472"/>
        <c:scaling>
          <c:orientation val="minMax"/>
        </c:scaling>
        <c:delete val="0"/>
        <c:axPos val="l"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76859392"/>
        <c:crosses val="autoZero"/>
        <c:crossBetween val="between"/>
      </c:valAx>
      <c:spPr>
        <a:noFill/>
      </c:spPr>
    </c:plotArea>
    <c:legend>
      <c:legendPos val="b"/>
      <c:layout>
        <c:manualLayout>
          <c:xMode val="edge"/>
          <c:yMode val="edge"/>
          <c:x val="7.7821662355664137E-2"/>
          <c:y val="0.79165714164761658"/>
          <c:w val="0.89999998700657291"/>
          <c:h val="8.5803699940733211E-2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>
          <a:latin typeface="+mn-lt"/>
          <a:cs typeface="Arial" panose="020B0604020202020204" pitchFamily="34" charset="0"/>
        </a:defRPr>
      </a:pPr>
      <a:endParaRPr lang="en-US"/>
    </a:p>
  </c:txPr>
  <c:externalData r:id="rId1">
    <c:autoUpdate val="0"/>
  </c:externalData>
  <c:userShapes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3901458053901072E-2"/>
          <c:y val="8.907313067161314E-2"/>
          <c:w val="0.91998432641656291"/>
          <c:h val="0.7052187667081099"/>
        </c:manualLayout>
      </c:layout>
      <c:lineChart>
        <c:grouping val="standard"/>
        <c:varyColors val="0"/>
        <c:ser>
          <c:idx val="0"/>
          <c:order val="0"/>
          <c:spPr>
            <a:ln w="38100">
              <a:solidFill>
                <a:srgbClr val="002060"/>
              </a:solidFill>
            </a:ln>
          </c:spPr>
          <c:marker>
            <c:symbol val="none"/>
          </c:marker>
          <c:cat>
            <c:strRef>
              <c:f>'PPF Independientes'!$A$146:$A$185</c:f>
              <c:strCache>
                <c:ptCount val="40"/>
                <c:pt idx="0">
                  <c:v>2012/Ene</c:v>
                </c:pt>
                <c:pt idx="1">
                  <c:v>2012/Feb</c:v>
                </c:pt>
                <c:pt idx="2">
                  <c:v>2012/Mar</c:v>
                </c:pt>
                <c:pt idx="3">
                  <c:v>2012/Abr</c:v>
                </c:pt>
                <c:pt idx="4">
                  <c:v>2012/May</c:v>
                </c:pt>
                <c:pt idx="5">
                  <c:v>2012/Jun</c:v>
                </c:pt>
                <c:pt idx="6">
                  <c:v>2012/Jul</c:v>
                </c:pt>
                <c:pt idx="7">
                  <c:v>2012/Ago</c:v>
                </c:pt>
                <c:pt idx="8">
                  <c:v>2012/Sep</c:v>
                </c:pt>
                <c:pt idx="9">
                  <c:v>2012/Oct</c:v>
                </c:pt>
                <c:pt idx="10">
                  <c:v>2012/Nov</c:v>
                </c:pt>
                <c:pt idx="11">
                  <c:v>2012/Dic</c:v>
                </c:pt>
                <c:pt idx="12">
                  <c:v>2013/Ene</c:v>
                </c:pt>
                <c:pt idx="13">
                  <c:v>2013/Feb</c:v>
                </c:pt>
                <c:pt idx="14">
                  <c:v>2013/Mar</c:v>
                </c:pt>
                <c:pt idx="15">
                  <c:v>2013/Abr</c:v>
                </c:pt>
                <c:pt idx="16">
                  <c:v>2013/May</c:v>
                </c:pt>
                <c:pt idx="17">
                  <c:v>2013/Jun</c:v>
                </c:pt>
                <c:pt idx="18">
                  <c:v>2013/Jul</c:v>
                </c:pt>
                <c:pt idx="19">
                  <c:v>2013/Ago</c:v>
                </c:pt>
                <c:pt idx="20">
                  <c:v>2013/Sep</c:v>
                </c:pt>
                <c:pt idx="21">
                  <c:v>2013/Oct</c:v>
                </c:pt>
                <c:pt idx="22">
                  <c:v>2013/Nov</c:v>
                </c:pt>
                <c:pt idx="23">
                  <c:v>2013/Dic</c:v>
                </c:pt>
                <c:pt idx="24">
                  <c:v>2014/Ene</c:v>
                </c:pt>
                <c:pt idx="25">
                  <c:v>2014/Feb</c:v>
                </c:pt>
                <c:pt idx="26">
                  <c:v>2014/Mar</c:v>
                </c:pt>
                <c:pt idx="27">
                  <c:v>2014/Abr</c:v>
                </c:pt>
                <c:pt idx="28">
                  <c:v>2014/May</c:v>
                </c:pt>
                <c:pt idx="29">
                  <c:v>2014/Jun</c:v>
                </c:pt>
                <c:pt idx="30">
                  <c:v>2014/Jul</c:v>
                </c:pt>
                <c:pt idx="31">
                  <c:v>2014/Ago</c:v>
                </c:pt>
                <c:pt idx="32">
                  <c:v>2014/Sep</c:v>
                </c:pt>
                <c:pt idx="33">
                  <c:v>2014/Oct</c:v>
                </c:pt>
                <c:pt idx="34">
                  <c:v>2014/Nov</c:v>
                </c:pt>
                <c:pt idx="35">
                  <c:v>2014/Dic</c:v>
                </c:pt>
                <c:pt idx="36">
                  <c:v>2015/Ene</c:v>
                </c:pt>
                <c:pt idx="37">
                  <c:v>2015/Feb</c:v>
                </c:pt>
                <c:pt idx="38">
                  <c:v>2015/Mar</c:v>
                </c:pt>
                <c:pt idx="39">
                  <c:v>2015/Apr</c:v>
                </c:pt>
              </c:strCache>
            </c:strRef>
          </c:cat>
          <c:val>
            <c:numRef>
              <c:f>'PPF Independientes'!$D$146:$D$185</c:f>
              <c:numCache>
                <c:formatCode>#,##0</c:formatCode>
                <c:ptCount val="40"/>
                <c:pt idx="0">
                  <c:v>14005</c:v>
                </c:pt>
                <c:pt idx="1">
                  <c:v>14089</c:v>
                </c:pt>
                <c:pt idx="2">
                  <c:v>14161</c:v>
                </c:pt>
                <c:pt idx="3">
                  <c:v>14272</c:v>
                </c:pt>
                <c:pt idx="4">
                  <c:v>14441</c:v>
                </c:pt>
                <c:pt idx="5">
                  <c:v>14513</c:v>
                </c:pt>
                <c:pt idx="6">
                  <c:v>14456</c:v>
                </c:pt>
                <c:pt idx="7">
                  <c:v>14499</c:v>
                </c:pt>
                <c:pt idx="8">
                  <c:v>14542</c:v>
                </c:pt>
                <c:pt idx="9">
                  <c:v>14604</c:v>
                </c:pt>
                <c:pt idx="10">
                  <c:v>14706</c:v>
                </c:pt>
                <c:pt idx="11">
                  <c:v>14737</c:v>
                </c:pt>
                <c:pt idx="12">
                  <c:v>14642</c:v>
                </c:pt>
                <c:pt idx="13">
                  <c:v>14658</c:v>
                </c:pt>
                <c:pt idx="14">
                  <c:v>14665</c:v>
                </c:pt>
                <c:pt idx="15">
                  <c:v>14221</c:v>
                </c:pt>
                <c:pt idx="16">
                  <c:v>14063</c:v>
                </c:pt>
                <c:pt idx="17">
                  <c:v>14124</c:v>
                </c:pt>
                <c:pt idx="18">
                  <c:v>13939</c:v>
                </c:pt>
                <c:pt idx="19">
                  <c:v>14009</c:v>
                </c:pt>
                <c:pt idx="20">
                  <c:v>13968</c:v>
                </c:pt>
                <c:pt idx="21">
                  <c:v>13998</c:v>
                </c:pt>
                <c:pt idx="22">
                  <c:v>13991</c:v>
                </c:pt>
                <c:pt idx="23">
                  <c:v>13985</c:v>
                </c:pt>
                <c:pt idx="24">
                  <c:v>13981</c:v>
                </c:pt>
                <c:pt idx="25">
                  <c:v>13987</c:v>
                </c:pt>
                <c:pt idx="26">
                  <c:v>13962</c:v>
                </c:pt>
                <c:pt idx="27">
                  <c:v>13925</c:v>
                </c:pt>
                <c:pt idx="28">
                  <c:v>13859</c:v>
                </c:pt>
                <c:pt idx="29">
                  <c:v>13970</c:v>
                </c:pt>
                <c:pt idx="30">
                  <c:v>13987</c:v>
                </c:pt>
                <c:pt idx="31">
                  <c:v>14357</c:v>
                </c:pt>
                <c:pt idx="32">
                  <c:v>14688</c:v>
                </c:pt>
                <c:pt idx="33">
                  <c:v>14739</c:v>
                </c:pt>
                <c:pt idx="34">
                  <c:v>14765</c:v>
                </c:pt>
                <c:pt idx="35">
                  <c:v>15020</c:v>
                </c:pt>
                <c:pt idx="36">
                  <c:v>15082</c:v>
                </c:pt>
                <c:pt idx="37">
                  <c:v>14931</c:v>
                </c:pt>
                <c:pt idx="38">
                  <c:v>15845</c:v>
                </c:pt>
                <c:pt idx="39">
                  <c:v>16440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7158400"/>
        <c:axId val="177164288"/>
      </c:lineChart>
      <c:catAx>
        <c:axId val="1771584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80"/>
            </a:pPr>
            <a:endParaRPr lang="en-US"/>
          </a:p>
        </c:txPr>
        <c:crossAx val="177164288"/>
        <c:crosses val="autoZero"/>
        <c:auto val="1"/>
        <c:lblAlgn val="ctr"/>
        <c:lblOffset val="100"/>
        <c:noMultiLvlLbl val="0"/>
      </c:catAx>
      <c:valAx>
        <c:axId val="177164288"/>
        <c:scaling>
          <c:orientation val="minMax"/>
        </c:scaling>
        <c:delete val="0"/>
        <c:axPos val="l"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7715840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3901458053901072E-2"/>
          <c:y val="8.907313067161314E-2"/>
          <c:w val="0.91998432641656291"/>
          <c:h val="0.7052187667081099"/>
        </c:manualLayout>
      </c:layout>
      <c:lineChart>
        <c:grouping val="standard"/>
        <c:varyColors val="0"/>
        <c:ser>
          <c:idx val="0"/>
          <c:order val="0"/>
          <c:spPr>
            <a:ln w="38100">
              <a:solidFill>
                <a:srgbClr val="002060"/>
              </a:solidFill>
            </a:ln>
          </c:spPr>
          <c:marker>
            <c:symbol val="none"/>
          </c:marker>
          <c:cat>
            <c:strRef>
              <c:f>'PPF Independientes'!$A$146:$A$185</c:f>
              <c:strCache>
                <c:ptCount val="40"/>
                <c:pt idx="0">
                  <c:v>2012/Ene</c:v>
                </c:pt>
                <c:pt idx="1">
                  <c:v>2012/Feb</c:v>
                </c:pt>
                <c:pt idx="2">
                  <c:v>2012/Mar</c:v>
                </c:pt>
                <c:pt idx="3">
                  <c:v>2012/Abr</c:v>
                </c:pt>
                <c:pt idx="4">
                  <c:v>2012/May</c:v>
                </c:pt>
                <c:pt idx="5">
                  <c:v>2012/Jun</c:v>
                </c:pt>
                <c:pt idx="6">
                  <c:v>2012/Jul</c:v>
                </c:pt>
                <c:pt idx="7">
                  <c:v>2012/Ago</c:v>
                </c:pt>
                <c:pt idx="8">
                  <c:v>2012/Sep</c:v>
                </c:pt>
                <c:pt idx="9">
                  <c:v>2012/Oct</c:v>
                </c:pt>
                <c:pt idx="10">
                  <c:v>2012/Nov</c:v>
                </c:pt>
                <c:pt idx="11">
                  <c:v>2012/Dic</c:v>
                </c:pt>
                <c:pt idx="12">
                  <c:v>2013/Ene</c:v>
                </c:pt>
                <c:pt idx="13">
                  <c:v>2013/Feb</c:v>
                </c:pt>
                <c:pt idx="14">
                  <c:v>2013/Mar</c:v>
                </c:pt>
                <c:pt idx="15">
                  <c:v>2013/Abr</c:v>
                </c:pt>
                <c:pt idx="16">
                  <c:v>2013/May</c:v>
                </c:pt>
                <c:pt idx="17">
                  <c:v>2013/Jun</c:v>
                </c:pt>
                <c:pt idx="18">
                  <c:v>2013/Jul</c:v>
                </c:pt>
                <c:pt idx="19">
                  <c:v>2013/Ago</c:v>
                </c:pt>
                <c:pt idx="20">
                  <c:v>2013/Sep</c:v>
                </c:pt>
                <c:pt idx="21">
                  <c:v>2013/Oct</c:v>
                </c:pt>
                <c:pt idx="22">
                  <c:v>2013/Nov</c:v>
                </c:pt>
                <c:pt idx="23">
                  <c:v>2013/Dic</c:v>
                </c:pt>
                <c:pt idx="24">
                  <c:v>2014/Ene</c:v>
                </c:pt>
                <c:pt idx="25">
                  <c:v>2014/Feb</c:v>
                </c:pt>
                <c:pt idx="26">
                  <c:v>2014/Mar</c:v>
                </c:pt>
                <c:pt idx="27">
                  <c:v>2014/Abr</c:v>
                </c:pt>
                <c:pt idx="28">
                  <c:v>2014/May</c:v>
                </c:pt>
                <c:pt idx="29">
                  <c:v>2014/Jun</c:v>
                </c:pt>
                <c:pt idx="30">
                  <c:v>2014/Jul</c:v>
                </c:pt>
                <c:pt idx="31">
                  <c:v>2014/Ago</c:v>
                </c:pt>
                <c:pt idx="32">
                  <c:v>2014/Sep</c:v>
                </c:pt>
                <c:pt idx="33">
                  <c:v>2014/Oct</c:v>
                </c:pt>
                <c:pt idx="34">
                  <c:v>2014/Nov</c:v>
                </c:pt>
                <c:pt idx="35">
                  <c:v>2014/Dic</c:v>
                </c:pt>
                <c:pt idx="36">
                  <c:v>2015/Ene</c:v>
                </c:pt>
                <c:pt idx="37">
                  <c:v>2015/Feb</c:v>
                </c:pt>
                <c:pt idx="38">
                  <c:v>2015/Mar</c:v>
                </c:pt>
                <c:pt idx="39">
                  <c:v>2015/Apr</c:v>
                </c:pt>
              </c:strCache>
            </c:strRef>
          </c:cat>
          <c:val>
            <c:numRef>
              <c:f>'PPF Independientes'!$C$146:$C$185</c:f>
              <c:numCache>
                <c:formatCode>#,##0</c:formatCode>
                <c:ptCount val="40"/>
                <c:pt idx="0">
                  <c:v>5973</c:v>
                </c:pt>
                <c:pt idx="1">
                  <c:v>5989</c:v>
                </c:pt>
                <c:pt idx="2">
                  <c:v>6022</c:v>
                </c:pt>
                <c:pt idx="3">
                  <c:v>6039</c:v>
                </c:pt>
                <c:pt idx="4">
                  <c:v>6037</c:v>
                </c:pt>
                <c:pt idx="5">
                  <c:v>6030</c:v>
                </c:pt>
                <c:pt idx="6">
                  <c:v>6007</c:v>
                </c:pt>
                <c:pt idx="7">
                  <c:v>6044</c:v>
                </c:pt>
                <c:pt idx="8">
                  <c:v>6053</c:v>
                </c:pt>
                <c:pt idx="9">
                  <c:v>6087</c:v>
                </c:pt>
                <c:pt idx="10">
                  <c:v>6104</c:v>
                </c:pt>
                <c:pt idx="11">
                  <c:v>6120</c:v>
                </c:pt>
                <c:pt idx="12">
                  <c:v>6188</c:v>
                </c:pt>
                <c:pt idx="13">
                  <c:v>6162</c:v>
                </c:pt>
                <c:pt idx="14">
                  <c:v>6116</c:v>
                </c:pt>
                <c:pt idx="15">
                  <c:v>5795</c:v>
                </c:pt>
                <c:pt idx="16">
                  <c:v>5789</c:v>
                </c:pt>
                <c:pt idx="17">
                  <c:v>5824</c:v>
                </c:pt>
                <c:pt idx="18">
                  <c:v>5823</c:v>
                </c:pt>
                <c:pt idx="19">
                  <c:v>5834</c:v>
                </c:pt>
                <c:pt idx="20">
                  <c:v>5838</c:v>
                </c:pt>
                <c:pt idx="21">
                  <c:v>5858</c:v>
                </c:pt>
                <c:pt idx="22">
                  <c:v>5850</c:v>
                </c:pt>
                <c:pt idx="23">
                  <c:v>5859</c:v>
                </c:pt>
                <c:pt idx="24">
                  <c:v>5874</c:v>
                </c:pt>
                <c:pt idx="25">
                  <c:v>5842</c:v>
                </c:pt>
                <c:pt idx="26">
                  <c:v>5783</c:v>
                </c:pt>
                <c:pt idx="27">
                  <c:v>5791</c:v>
                </c:pt>
                <c:pt idx="28">
                  <c:v>5822</c:v>
                </c:pt>
                <c:pt idx="29">
                  <c:v>5762</c:v>
                </c:pt>
                <c:pt idx="30">
                  <c:v>5735</c:v>
                </c:pt>
                <c:pt idx="31">
                  <c:v>5764</c:v>
                </c:pt>
                <c:pt idx="32">
                  <c:v>5758</c:v>
                </c:pt>
                <c:pt idx="33">
                  <c:v>5720</c:v>
                </c:pt>
                <c:pt idx="34">
                  <c:v>5760</c:v>
                </c:pt>
                <c:pt idx="35">
                  <c:v>5814</c:v>
                </c:pt>
                <c:pt idx="36">
                  <c:v>5851</c:v>
                </c:pt>
                <c:pt idx="37">
                  <c:v>5866</c:v>
                </c:pt>
                <c:pt idx="38">
                  <c:v>5904</c:v>
                </c:pt>
                <c:pt idx="39">
                  <c:v>6023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6910336"/>
        <c:axId val="176911872"/>
      </c:lineChart>
      <c:catAx>
        <c:axId val="1769103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80"/>
            </a:pPr>
            <a:endParaRPr lang="en-US"/>
          </a:p>
        </c:txPr>
        <c:crossAx val="176911872"/>
        <c:crosses val="autoZero"/>
        <c:auto val="1"/>
        <c:lblAlgn val="ctr"/>
        <c:lblOffset val="100"/>
        <c:noMultiLvlLbl val="0"/>
      </c:catAx>
      <c:valAx>
        <c:axId val="176911872"/>
        <c:scaling>
          <c:orientation val="minMax"/>
        </c:scaling>
        <c:delete val="0"/>
        <c:axPos val="l"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7691033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9680511742268515E-2"/>
          <c:y val="0.10523059855466997"/>
          <c:w val="0.8770692982783973"/>
          <c:h val="0.76297153645751337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dPt>
            <c:idx val="12"/>
            <c:marker>
              <c:symbol val="diamond"/>
              <c:size val="11"/>
              <c:spPr>
                <a:solidFill>
                  <a:srgbClr val="C00000"/>
                </a:solidFill>
              </c:spPr>
            </c:marker>
            <c:bubble3D val="0"/>
          </c:dPt>
          <c:dLbls>
            <c:dLbl>
              <c:idx val="0"/>
              <c:layout>
                <c:manualLayout>
                  <c:x val="-8.7895721070196161E-3"/>
                  <c:y val="2.827556879534944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BOL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4456862118143846E-2"/>
                  <c:y val="1.0098417426910518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NIC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6114215529535961E-2"/>
                  <c:y val="-2.423620182458524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HND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GTM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PRY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SLV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/>
                      <a:t>ECU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/>
                      <a:t>PER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/>
                      <a:t>DOM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/>
                      <a:t>COL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tx>
                <c:rich>
                  <a:bodyPr/>
                  <a:lstStyle/>
                  <a:p>
                    <a:r>
                      <a:rPr lang="en-US"/>
                      <a:t>CRI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/>
              <c:tx>
                <c:rich>
                  <a:bodyPr/>
                  <a:lstStyle/>
                  <a:p>
                    <a:r>
                      <a:rPr lang="en-US"/>
                      <a:t>PAN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/>
              <c:tx>
                <c:rich>
                  <a:bodyPr/>
                  <a:lstStyle/>
                  <a:p>
                    <a:pPr>
                      <a:defRPr sz="1400" b="1">
                        <a:solidFill>
                          <a:srgbClr val="C00000"/>
                        </a:solidFill>
                      </a:defRPr>
                    </a:pPr>
                    <a:r>
                      <a:rPr lang="en-US" sz="1400" b="1">
                        <a:solidFill>
                          <a:srgbClr val="C00000"/>
                        </a:solidFill>
                      </a:rPr>
                      <a:t>MEX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-1.1719429476026154E-2"/>
                  <c:y val="2.827556879534944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BRA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3.8088145797084999E-2"/>
                  <c:y val="2.423620182458524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URY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4.54198609789161E-2"/>
                  <c:y val="-1.406848018371632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CHL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-5.8608058608057532E-3"/>
                  <c:y val="1.81474487354419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ARG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/>
              <c:tx>
                <c:rich>
                  <a:bodyPr/>
                  <a:lstStyle/>
                  <a:p>
                    <a:r>
                      <a:rPr lang="en-US"/>
                      <a:t>VEN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trendline>
            <c:trendlineType val="linear"/>
            <c:dispRSqr val="0"/>
            <c:dispEq val="0"/>
          </c:trendline>
          <c:xVal>
            <c:numRef>
              <c:f>Sheet1!$V$25:$V$42</c:f>
              <c:numCache>
                <c:formatCode>#,##0</c:formatCode>
                <c:ptCount val="18"/>
                <c:pt idx="0">
                  <c:v>1460</c:v>
                </c:pt>
                <c:pt idx="1">
                  <c:v>1760</c:v>
                </c:pt>
                <c:pt idx="2">
                  <c:v>1890</c:v>
                </c:pt>
                <c:pt idx="3">
                  <c:v>2750</c:v>
                </c:pt>
                <c:pt idx="4">
                  <c:v>2820</c:v>
                </c:pt>
                <c:pt idx="5">
                  <c:v>3350</c:v>
                </c:pt>
                <c:pt idx="6">
                  <c:v>4390</c:v>
                </c:pt>
                <c:pt idx="7">
                  <c:v>4390</c:v>
                </c:pt>
                <c:pt idx="8">
                  <c:v>5110</c:v>
                </c:pt>
                <c:pt idx="9">
                  <c:v>5480</c:v>
                </c:pt>
                <c:pt idx="10">
                  <c:v>6910</c:v>
                </c:pt>
                <c:pt idx="11">
                  <c:v>8050</c:v>
                </c:pt>
                <c:pt idx="12">
                  <c:v>8780</c:v>
                </c:pt>
                <c:pt idx="13">
                  <c:v>9810</c:v>
                </c:pt>
                <c:pt idx="14">
                  <c:v>10400</c:v>
                </c:pt>
                <c:pt idx="15">
                  <c:v>10720</c:v>
                </c:pt>
                <c:pt idx="16">
                  <c:v>10820</c:v>
                </c:pt>
                <c:pt idx="17">
                  <c:v>11520</c:v>
                </c:pt>
              </c:numCache>
            </c:numRef>
          </c:xVal>
          <c:yVal>
            <c:numRef>
              <c:f>Sheet1!$W$25:$W$42</c:f>
              <c:numCache>
                <c:formatCode>0%</c:formatCode>
                <c:ptCount val="18"/>
                <c:pt idx="0">
                  <c:v>0.41909950000000001</c:v>
                </c:pt>
                <c:pt idx="1">
                  <c:v>0.36718410000000001</c:v>
                </c:pt>
                <c:pt idx="2">
                  <c:v>0.42971219999999999</c:v>
                </c:pt>
                <c:pt idx="3">
                  <c:v>0.56707410000000003</c:v>
                </c:pt>
                <c:pt idx="4">
                  <c:v>0.51582220000000001</c:v>
                </c:pt>
                <c:pt idx="5">
                  <c:v>0.57218259999999999</c:v>
                </c:pt>
                <c:pt idx="6">
                  <c:v>0.54648300000000005</c:v>
                </c:pt>
                <c:pt idx="7">
                  <c:v>0.46208700000000003</c:v>
                </c:pt>
                <c:pt idx="8">
                  <c:v>0.50427500000000003</c:v>
                </c:pt>
                <c:pt idx="9">
                  <c:v>0.4250678</c:v>
                </c:pt>
                <c:pt idx="10">
                  <c:v>0.75904519999999998</c:v>
                </c:pt>
                <c:pt idx="11">
                  <c:v>0.65121390000000001</c:v>
                </c:pt>
                <c:pt idx="12">
                  <c:v>0.7327745</c:v>
                </c:pt>
                <c:pt idx="13">
                  <c:v>0.68013109999999999</c:v>
                </c:pt>
                <c:pt idx="14">
                  <c:v>0.7128949</c:v>
                </c:pt>
                <c:pt idx="15">
                  <c:v>0.77549270000000003</c:v>
                </c:pt>
                <c:pt idx="16">
                  <c:v>0.76898920000000004</c:v>
                </c:pt>
                <c:pt idx="17">
                  <c:v>0.56789730000000005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4783488"/>
        <c:axId val="174613632"/>
      </c:scatterChart>
      <c:valAx>
        <c:axId val="174783488"/>
        <c:scaling>
          <c:orientation val="minMax"/>
          <c:max val="13000"/>
          <c:min val="0.35000000000000003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Ingreso nacional bruto per cápita</a:t>
                </a:r>
              </a:p>
            </c:rich>
          </c:tx>
          <c:layout/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4613632"/>
        <c:crosses val="autoZero"/>
        <c:crossBetween val="midCat"/>
      </c:valAx>
      <c:valAx>
        <c:axId val="174613632"/>
        <c:scaling>
          <c:orientation val="minMax"/>
          <c:min val="0.2"/>
        </c:scaling>
        <c:delete val="0"/>
        <c:axPos val="l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Porcentaje de trabajadores que son asalariados</a:t>
                </a:r>
              </a:p>
              <a:p>
                <a:pPr>
                  <a:defRPr sz="1400"/>
                </a:pPr>
                <a:endParaRPr lang="en-US" sz="1400"/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4783488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486349863727028E-2"/>
          <c:y val="0.13552585083540153"/>
          <c:w val="0.95145837687747326"/>
          <c:h val="0.6804272314401425"/>
        </c:manualLayout>
      </c:layout>
      <c:barChart>
        <c:barDir val="col"/>
        <c:grouping val="clustered"/>
        <c:varyColors val="0"/>
        <c:ser>
          <c:idx val="1"/>
          <c:order val="0"/>
          <c:invertIfNegative val="0"/>
          <c:cat>
            <c:strRef>
              <c:f>salarios!$A$4:$A$45</c:f>
              <c:strCache>
                <c:ptCount val="42"/>
                <c:pt idx="0">
                  <c:v>2005/01</c:v>
                </c:pt>
                <c:pt idx="1">
                  <c:v>2005/02</c:v>
                </c:pt>
                <c:pt idx="2">
                  <c:v>2005/03</c:v>
                </c:pt>
                <c:pt idx="3">
                  <c:v>2005/04</c:v>
                </c:pt>
                <c:pt idx="4">
                  <c:v>2006/01</c:v>
                </c:pt>
                <c:pt idx="5">
                  <c:v>2006/02</c:v>
                </c:pt>
                <c:pt idx="6">
                  <c:v>2006/03</c:v>
                </c:pt>
                <c:pt idx="7">
                  <c:v>2006/04</c:v>
                </c:pt>
                <c:pt idx="8">
                  <c:v>2007/01</c:v>
                </c:pt>
                <c:pt idx="9">
                  <c:v>2007/02</c:v>
                </c:pt>
                <c:pt idx="10">
                  <c:v>2007/03</c:v>
                </c:pt>
                <c:pt idx="11">
                  <c:v>2007/04</c:v>
                </c:pt>
                <c:pt idx="12">
                  <c:v>2008/01</c:v>
                </c:pt>
                <c:pt idx="13">
                  <c:v>2008/02</c:v>
                </c:pt>
                <c:pt idx="14">
                  <c:v>2008/03</c:v>
                </c:pt>
                <c:pt idx="15">
                  <c:v>2008/04</c:v>
                </c:pt>
                <c:pt idx="16">
                  <c:v>2009/01</c:v>
                </c:pt>
                <c:pt idx="17">
                  <c:v>2009/02</c:v>
                </c:pt>
                <c:pt idx="18">
                  <c:v>2009/03</c:v>
                </c:pt>
                <c:pt idx="19">
                  <c:v>2009/04</c:v>
                </c:pt>
                <c:pt idx="20">
                  <c:v>2010/01</c:v>
                </c:pt>
                <c:pt idx="21">
                  <c:v>2010/02</c:v>
                </c:pt>
                <c:pt idx="22">
                  <c:v>2010/03</c:v>
                </c:pt>
                <c:pt idx="23">
                  <c:v>2010/04</c:v>
                </c:pt>
                <c:pt idx="24">
                  <c:v>2011/01</c:v>
                </c:pt>
                <c:pt idx="25">
                  <c:v>2011/02</c:v>
                </c:pt>
                <c:pt idx="26">
                  <c:v>2011/03</c:v>
                </c:pt>
                <c:pt idx="27">
                  <c:v>2011/04</c:v>
                </c:pt>
                <c:pt idx="28">
                  <c:v>2012/01</c:v>
                </c:pt>
                <c:pt idx="29">
                  <c:v>2012/02</c:v>
                </c:pt>
                <c:pt idx="30">
                  <c:v>2012/03</c:v>
                </c:pt>
                <c:pt idx="31">
                  <c:v>2012/04</c:v>
                </c:pt>
                <c:pt idx="32">
                  <c:v>2013/01</c:v>
                </c:pt>
                <c:pt idx="33">
                  <c:v>2013/02</c:v>
                </c:pt>
                <c:pt idx="34">
                  <c:v>2013/03</c:v>
                </c:pt>
                <c:pt idx="35">
                  <c:v>2013/04</c:v>
                </c:pt>
                <c:pt idx="36">
                  <c:v>2014/01</c:v>
                </c:pt>
                <c:pt idx="37">
                  <c:v>2014/02</c:v>
                </c:pt>
                <c:pt idx="38">
                  <c:v>2014/03</c:v>
                </c:pt>
                <c:pt idx="39">
                  <c:v>2014/04</c:v>
                </c:pt>
                <c:pt idx="40">
                  <c:v>2015/01</c:v>
                </c:pt>
                <c:pt idx="41">
                  <c:v>2015/02</c:v>
                </c:pt>
              </c:strCache>
            </c:strRef>
          </c:cat>
          <c:val>
            <c:numRef>
              <c:f>salarios!$BA$4:$BA$45</c:f>
              <c:numCache>
                <c:formatCode>General</c:formatCode>
                <c:ptCount val="42"/>
                <c:pt idx="0">
                  <c:v>31.71014457271751</c:v>
                </c:pt>
                <c:pt idx="1">
                  <c:v>30.915306345200825</c:v>
                </c:pt>
                <c:pt idx="2">
                  <c:v>31.294279061191283</c:v>
                </c:pt>
                <c:pt idx="3">
                  <c:v>31.658026609530438</c:v>
                </c:pt>
                <c:pt idx="4">
                  <c:v>31.744537891758185</c:v>
                </c:pt>
                <c:pt idx="5">
                  <c:v>32.773648423348071</c:v>
                </c:pt>
                <c:pt idx="6">
                  <c:v>32.27749876568631</c:v>
                </c:pt>
                <c:pt idx="7">
                  <c:v>32.734923928065903</c:v>
                </c:pt>
                <c:pt idx="8">
                  <c:v>33.213650463587499</c:v>
                </c:pt>
                <c:pt idx="9">
                  <c:v>33.833520372509774</c:v>
                </c:pt>
                <c:pt idx="10">
                  <c:v>32.561435353751151</c:v>
                </c:pt>
                <c:pt idx="11">
                  <c:v>32.623490824986149</c:v>
                </c:pt>
                <c:pt idx="12">
                  <c:v>33.518678812038857</c:v>
                </c:pt>
                <c:pt idx="13">
                  <c:v>32.562822772196625</c:v>
                </c:pt>
                <c:pt idx="14">
                  <c:v>31.067911014871509</c:v>
                </c:pt>
                <c:pt idx="15">
                  <c:v>30.865566104937812</c:v>
                </c:pt>
                <c:pt idx="16">
                  <c:v>30.800661596940426</c:v>
                </c:pt>
                <c:pt idx="17">
                  <c:v>31.95136803309391</c:v>
                </c:pt>
                <c:pt idx="18">
                  <c:v>29.958625055412824</c:v>
                </c:pt>
                <c:pt idx="19">
                  <c:v>29.794623758908948</c:v>
                </c:pt>
                <c:pt idx="20">
                  <c:v>29.918523211601823</c:v>
                </c:pt>
                <c:pt idx="21">
                  <c:v>30.537865559259362</c:v>
                </c:pt>
                <c:pt idx="22">
                  <c:v>29.919255608887216</c:v>
                </c:pt>
                <c:pt idx="23">
                  <c:v>28.723424080241546</c:v>
                </c:pt>
                <c:pt idx="24">
                  <c:v>28.958047800443591</c:v>
                </c:pt>
                <c:pt idx="25">
                  <c:v>29.808838192477968</c:v>
                </c:pt>
                <c:pt idx="26">
                  <c:v>29.119922681777258</c:v>
                </c:pt>
                <c:pt idx="27">
                  <c:v>28.745015688643761</c:v>
                </c:pt>
                <c:pt idx="28">
                  <c:v>28.812086705645054</c:v>
                </c:pt>
                <c:pt idx="29">
                  <c:v>29.863346186461015</c:v>
                </c:pt>
                <c:pt idx="30">
                  <c:v>28.735700315836777</c:v>
                </c:pt>
                <c:pt idx="31">
                  <c:v>29.074300208408726</c:v>
                </c:pt>
                <c:pt idx="32">
                  <c:v>29.306022383098178</c:v>
                </c:pt>
                <c:pt idx="33">
                  <c:v>29.115412186379928</c:v>
                </c:pt>
                <c:pt idx="34">
                  <c:v>28.403310336387694</c:v>
                </c:pt>
                <c:pt idx="35">
                  <c:v>28.249726091720149</c:v>
                </c:pt>
                <c:pt idx="36">
                  <c:v>27.808152626819624</c:v>
                </c:pt>
                <c:pt idx="37">
                  <c:v>28.209672410886714</c:v>
                </c:pt>
                <c:pt idx="38">
                  <c:v>27.084066519980375</c:v>
                </c:pt>
                <c:pt idx="39">
                  <c:v>26.744482420887568</c:v>
                </c:pt>
                <c:pt idx="40">
                  <c:v>27.535368073973274</c:v>
                </c:pt>
                <c:pt idx="41">
                  <c:v>27.965021102259048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7212032"/>
        <c:axId val="177217920"/>
      </c:barChart>
      <c:catAx>
        <c:axId val="1772120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70"/>
            </a:pPr>
            <a:endParaRPr lang="en-US"/>
          </a:p>
        </c:txPr>
        <c:crossAx val="177217920"/>
        <c:crosses val="autoZero"/>
        <c:auto val="1"/>
        <c:lblAlgn val="ctr"/>
        <c:lblOffset val="100"/>
        <c:noMultiLvlLbl val="0"/>
      </c:catAx>
      <c:valAx>
        <c:axId val="177217920"/>
        <c:scaling>
          <c:orientation val="minMax"/>
          <c:max val="36"/>
          <c:min val="2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/>
            </a:pPr>
            <a:endParaRPr lang="en-US"/>
          </a:p>
        </c:txPr>
        <c:crossAx val="17721203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486349863727028E-2"/>
          <c:y val="0.13552585083540153"/>
          <c:w val="0.95145837687747326"/>
          <c:h val="0.6804272314401425"/>
        </c:manualLayout>
      </c:layout>
      <c:barChart>
        <c:barDir val="col"/>
        <c:grouping val="clustered"/>
        <c:varyColors val="0"/>
        <c:ser>
          <c:idx val="1"/>
          <c:order val="0"/>
          <c:invertIfNegative val="0"/>
          <c:cat>
            <c:strRef>
              <c:f>salarios!$A$4:$A$45</c:f>
              <c:strCache>
                <c:ptCount val="42"/>
                <c:pt idx="0">
                  <c:v>2005/01</c:v>
                </c:pt>
                <c:pt idx="1">
                  <c:v>2005/02</c:v>
                </c:pt>
                <c:pt idx="2">
                  <c:v>2005/03</c:v>
                </c:pt>
                <c:pt idx="3">
                  <c:v>2005/04</c:v>
                </c:pt>
                <c:pt idx="4">
                  <c:v>2006/01</c:v>
                </c:pt>
                <c:pt idx="5">
                  <c:v>2006/02</c:v>
                </c:pt>
                <c:pt idx="6">
                  <c:v>2006/03</c:v>
                </c:pt>
                <c:pt idx="7">
                  <c:v>2006/04</c:v>
                </c:pt>
                <c:pt idx="8">
                  <c:v>2007/01</c:v>
                </c:pt>
                <c:pt idx="9">
                  <c:v>2007/02</c:v>
                </c:pt>
                <c:pt idx="10">
                  <c:v>2007/03</c:v>
                </c:pt>
                <c:pt idx="11">
                  <c:v>2007/04</c:v>
                </c:pt>
                <c:pt idx="12">
                  <c:v>2008/01</c:v>
                </c:pt>
                <c:pt idx="13">
                  <c:v>2008/02</c:v>
                </c:pt>
                <c:pt idx="14">
                  <c:v>2008/03</c:v>
                </c:pt>
                <c:pt idx="15">
                  <c:v>2008/04</c:v>
                </c:pt>
                <c:pt idx="16">
                  <c:v>2009/01</c:v>
                </c:pt>
                <c:pt idx="17">
                  <c:v>2009/02</c:v>
                </c:pt>
                <c:pt idx="18">
                  <c:v>2009/03</c:v>
                </c:pt>
                <c:pt idx="19">
                  <c:v>2009/04</c:v>
                </c:pt>
                <c:pt idx="20">
                  <c:v>2010/01</c:v>
                </c:pt>
                <c:pt idx="21">
                  <c:v>2010/02</c:v>
                </c:pt>
                <c:pt idx="22">
                  <c:v>2010/03</c:v>
                </c:pt>
                <c:pt idx="23">
                  <c:v>2010/04</c:v>
                </c:pt>
                <c:pt idx="24">
                  <c:v>2011/01</c:v>
                </c:pt>
                <c:pt idx="25">
                  <c:v>2011/02</c:v>
                </c:pt>
                <c:pt idx="26">
                  <c:v>2011/03</c:v>
                </c:pt>
                <c:pt idx="27">
                  <c:v>2011/04</c:v>
                </c:pt>
                <c:pt idx="28">
                  <c:v>2012/01</c:v>
                </c:pt>
                <c:pt idx="29">
                  <c:v>2012/02</c:v>
                </c:pt>
                <c:pt idx="30">
                  <c:v>2012/03</c:v>
                </c:pt>
                <c:pt idx="31">
                  <c:v>2012/04</c:v>
                </c:pt>
                <c:pt idx="32">
                  <c:v>2013/01</c:v>
                </c:pt>
                <c:pt idx="33">
                  <c:v>2013/02</c:v>
                </c:pt>
                <c:pt idx="34">
                  <c:v>2013/03</c:v>
                </c:pt>
                <c:pt idx="35">
                  <c:v>2013/04</c:v>
                </c:pt>
                <c:pt idx="36">
                  <c:v>2014/01</c:v>
                </c:pt>
                <c:pt idx="37">
                  <c:v>2014/02</c:v>
                </c:pt>
                <c:pt idx="38">
                  <c:v>2014/03</c:v>
                </c:pt>
                <c:pt idx="39">
                  <c:v>2014/04</c:v>
                </c:pt>
                <c:pt idx="40">
                  <c:v>2015/01</c:v>
                </c:pt>
                <c:pt idx="41">
                  <c:v>2015/02</c:v>
                </c:pt>
              </c:strCache>
            </c:strRef>
          </c:cat>
          <c:val>
            <c:numRef>
              <c:f>salarios!$BA$4:$BA$45</c:f>
              <c:numCache>
                <c:formatCode>General</c:formatCode>
                <c:ptCount val="42"/>
                <c:pt idx="0">
                  <c:v>31.71014457271751</c:v>
                </c:pt>
                <c:pt idx="1">
                  <c:v>30.915306345200825</c:v>
                </c:pt>
                <c:pt idx="2">
                  <c:v>31.294279061191283</c:v>
                </c:pt>
                <c:pt idx="3">
                  <c:v>31.658026609530438</c:v>
                </c:pt>
                <c:pt idx="4">
                  <c:v>31.744537891758185</c:v>
                </c:pt>
                <c:pt idx="5">
                  <c:v>32.773648423348071</c:v>
                </c:pt>
                <c:pt idx="6">
                  <c:v>32.27749876568631</c:v>
                </c:pt>
                <c:pt idx="7">
                  <c:v>32.734923928065903</c:v>
                </c:pt>
                <c:pt idx="8">
                  <c:v>33.213650463587499</c:v>
                </c:pt>
                <c:pt idx="9">
                  <c:v>33.833520372509774</c:v>
                </c:pt>
                <c:pt idx="10">
                  <c:v>32.561435353751151</c:v>
                </c:pt>
                <c:pt idx="11">
                  <c:v>32.623490824986149</c:v>
                </c:pt>
                <c:pt idx="12">
                  <c:v>33.518678812038857</c:v>
                </c:pt>
                <c:pt idx="13">
                  <c:v>32.562822772196625</c:v>
                </c:pt>
                <c:pt idx="14">
                  <c:v>31.067911014871509</c:v>
                </c:pt>
                <c:pt idx="15">
                  <c:v>30.865566104937812</c:v>
                </c:pt>
                <c:pt idx="16">
                  <c:v>30.800661596940426</c:v>
                </c:pt>
                <c:pt idx="17">
                  <c:v>31.95136803309391</c:v>
                </c:pt>
                <c:pt idx="18">
                  <c:v>29.958625055412824</c:v>
                </c:pt>
                <c:pt idx="19">
                  <c:v>29.794623758908948</c:v>
                </c:pt>
                <c:pt idx="20">
                  <c:v>29.918523211601823</c:v>
                </c:pt>
                <c:pt idx="21">
                  <c:v>30.537865559259362</c:v>
                </c:pt>
                <c:pt idx="22">
                  <c:v>29.919255608887216</c:v>
                </c:pt>
                <c:pt idx="23">
                  <c:v>28.723424080241546</c:v>
                </c:pt>
                <c:pt idx="24">
                  <c:v>28.958047800443591</c:v>
                </c:pt>
                <c:pt idx="25">
                  <c:v>29.808838192477968</c:v>
                </c:pt>
                <c:pt idx="26">
                  <c:v>29.119922681777258</c:v>
                </c:pt>
                <c:pt idx="27">
                  <c:v>28.745015688643761</c:v>
                </c:pt>
                <c:pt idx="28">
                  <c:v>28.812086705645054</c:v>
                </c:pt>
                <c:pt idx="29">
                  <c:v>29.863346186461015</c:v>
                </c:pt>
                <c:pt idx="30">
                  <c:v>28.735700315836777</c:v>
                </c:pt>
                <c:pt idx="31">
                  <c:v>29.074300208408726</c:v>
                </c:pt>
                <c:pt idx="32">
                  <c:v>29.306022383098178</c:v>
                </c:pt>
                <c:pt idx="33">
                  <c:v>29.115412186379928</c:v>
                </c:pt>
                <c:pt idx="34">
                  <c:v>28.403310336387694</c:v>
                </c:pt>
                <c:pt idx="35">
                  <c:v>28.249726091720149</c:v>
                </c:pt>
                <c:pt idx="36">
                  <c:v>27.808152626819624</c:v>
                </c:pt>
                <c:pt idx="37">
                  <c:v>28.209672410886714</c:v>
                </c:pt>
                <c:pt idx="38">
                  <c:v>27.084066519980375</c:v>
                </c:pt>
                <c:pt idx="39">
                  <c:v>26.744482420887568</c:v>
                </c:pt>
                <c:pt idx="40">
                  <c:v>27.535368073973274</c:v>
                </c:pt>
                <c:pt idx="41">
                  <c:v>27.965021102259048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7099904"/>
        <c:axId val="177101440"/>
      </c:barChart>
      <c:catAx>
        <c:axId val="1770999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70"/>
            </a:pPr>
            <a:endParaRPr lang="en-US"/>
          </a:p>
        </c:txPr>
        <c:crossAx val="177101440"/>
        <c:crosses val="autoZero"/>
        <c:auto val="1"/>
        <c:lblAlgn val="ctr"/>
        <c:lblOffset val="100"/>
        <c:noMultiLvlLbl val="0"/>
      </c:catAx>
      <c:valAx>
        <c:axId val="177101440"/>
        <c:scaling>
          <c:orientation val="minMax"/>
          <c:max val="36"/>
          <c:min val="2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/>
            </a:pPr>
            <a:endParaRPr lang="en-US"/>
          </a:p>
        </c:txPr>
        <c:crossAx val="17709990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1671598742464885E-2"/>
          <c:y val="0.109091411382499"/>
          <c:w val="0.94221118514031899"/>
          <c:h val="0.71304437980022251"/>
        </c:manualLayout>
      </c:layout>
      <c:lineChart>
        <c:grouping val="standard"/>
        <c:varyColors val="0"/>
        <c:ser>
          <c:idx val="0"/>
          <c:order val="0"/>
          <c:tx>
            <c:strRef>
              <c:f>salarios!$B$3</c:f>
              <c:strCache>
                <c:ptCount val="1"/>
                <c:pt idx="0">
                  <c:v>ITPL-IS</c:v>
                </c:pt>
              </c:strCache>
            </c:strRef>
          </c:tx>
          <c:spPr>
            <a:ln w="50800">
              <a:solidFill>
                <a:srgbClr val="C00000"/>
              </a:solidFill>
              <a:prstDash val="sysDash"/>
            </a:ln>
          </c:spPr>
          <c:marker>
            <c:symbol val="none"/>
          </c:marker>
          <c:cat>
            <c:strRef>
              <c:f>salarios!$A$4:$A$44</c:f>
              <c:strCache>
                <c:ptCount val="41"/>
                <c:pt idx="0">
                  <c:v>2005/01</c:v>
                </c:pt>
                <c:pt idx="1">
                  <c:v>2005/02</c:v>
                </c:pt>
                <c:pt idx="2">
                  <c:v>2005/03</c:v>
                </c:pt>
                <c:pt idx="3">
                  <c:v>2005/04</c:v>
                </c:pt>
                <c:pt idx="4">
                  <c:v>2006/01</c:v>
                </c:pt>
                <c:pt idx="5">
                  <c:v>2006/02</c:v>
                </c:pt>
                <c:pt idx="6">
                  <c:v>2006/03</c:v>
                </c:pt>
                <c:pt idx="7">
                  <c:v>2006/04</c:v>
                </c:pt>
                <c:pt idx="8">
                  <c:v>2007/01</c:v>
                </c:pt>
                <c:pt idx="9">
                  <c:v>2007/02</c:v>
                </c:pt>
                <c:pt idx="10">
                  <c:v>2007/03</c:v>
                </c:pt>
                <c:pt idx="11">
                  <c:v>2007/04</c:v>
                </c:pt>
                <c:pt idx="12">
                  <c:v>2008/01</c:v>
                </c:pt>
                <c:pt idx="13">
                  <c:v>2008/02</c:v>
                </c:pt>
                <c:pt idx="14">
                  <c:v>2008/03</c:v>
                </c:pt>
                <c:pt idx="15">
                  <c:v>2008/04</c:v>
                </c:pt>
                <c:pt idx="16">
                  <c:v>2009/01</c:v>
                </c:pt>
                <c:pt idx="17">
                  <c:v>2009/02</c:v>
                </c:pt>
                <c:pt idx="18">
                  <c:v>2009/03</c:v>
                </c:pt>
                <c:pt idx="19">
                  <c:v>2009/04</c:v>
                </c:pt>
                <c:pt idx="20">
                  <c:v>2010/01</c:v>
                </c:pt>
                <c:pt idx="21">
                  <c:v>2010/02</c:v>
                </c:pt>
                <c:pt idx="22">
                  <c:v>2010/03</c:v>
                </c:pt>
                <c:pt idx="23">
                  <c:v>2010/04</c:v>
                </c:pt>
                <c:pt idx="24">
                  <c:v>2011/01</c:v>
                </c:pt>
                <c:pt idx="25">
                  <c:v>2011/02</c:v>
                </c:pt>
                <c:pt idx="26">
                  <c:v>2011/03</c:v>
                </c:pt>
                <c:pt idx="27">
                  <c:v>2011/04</c:v>
                </c:pt>
                <c:pt idx="28">
                  <c:v>2012/01</c:v>
                </c:pt>
                <c:pt idx="29">
                  <c:v>2012/02</c:v>
                </c:pt>
                <c:pt idx="30">
                  <c:v>2012/03</c:v>
                </c:pt>
                <c:pt idx="31">
                  <c:v>2012/04</c:v>
                </c:pt>
                <c:pt idx="32">
                  <c:v>2013/01</c:v>
                </c:pt>
                <c:pt idx="33">
                  <c:v>2013/02</c:v>
                </c:pt>
                <c:pt idx="34">
                  <c:v>2013/03</c:v>
                </c:pt>
                <c:pt idx="35">
                  <c:v>2013/04</c:v>
                </c:pt>
                <c:pt idx="36">
                  <c:v>2014/01</c:v>
                </c:pt>
                <c:pt idx="37">
                  <c:v>2014/02</c:v>
                </c:pt>
                <c:pt idx="38">
                  <c:v>2014/03</c:v>
                </c:pt>
                <c:pt idx="39">
                  <c:v>2014/04</c:v>
                </c:pt>
                <c:pt idx="40">
                  <c:v>2015/01</c:v>
                </c:pt>
              </c:strCache>
            </c:strRef>
          </c:cat>
          <c:val>
            <c:numRef>
              <c:f>salarios!$B$4:$B$44</c:f>
              <c:numCache>
                <c:formatCode>General</c:formatCode>
                <c:ptCount val="41"/>
                <c:pt idx="0">
                  <c:v>0.89590000000000003</c:v>
                </c:pt>
                <c:pt idx="1">
                  <c:v>0.93799999999999994</c:v>
                </c:pt>
                <c:pt idx="2">
                  <c:v>0.92200000000000004</c:v>
                </c:pt>
                <c:pt idx="3">
                  <c:v>0.86719999999999997</c:v>
                </c:pt>
                <c:pt idx="4">
                  <c:v>0.88419999999999999</c:v>
                </c:pt>
                <c:pt idx="5">
                  <c:v>0.83909999999999996</c:v>
                </c:pt>
                <c:pt idx="6">
                  <c:v>0.86709999999999998</c:v>
                </c:pt>
                <c:pt idx="7">
                  <c:v>0.88449999999999995</c:v>
                </c:pt>
                <c:pt idx="8">
                  <c:v>0.90539999999999998</c:v>
                </c:pt>
                <c:pt idx="9">
                  <c:v>0.8528</c:v>
                </c:pt>
                <c:pt idx="10">
                  <c:v>0.87429999999999997</c:v>
                </c:pt>
                <c:pt idx="11">
                  <c:v>0.85340000000000005</c:v>
                </c:pt>
                <c:pt idx="12">
                  <c:v>0.85440000000000005</c:v>
                </c:pt>
                <c:pt idx="13">
                  <c:v>0.84660000000000002</c:v>
                </c:pt>
                <c:pt idx="14">
                  <c:v>0.92090000000000005</c:v>
                </c:pt>
                <c:pt idx="15">
                  <c:v>0.96230000000000004</c:v>
                </c:pt>
                <c:pt idx="16">
                  <c:v>0.95979999999999999</c:v>
                </c:pt>
                <c:pt idx="17">
                  <c:v>0.99760000000000004</c:v>
                </c:pt>
                <c:pt idx="18">
                  <c:v>1.0178</c:v>
                </c:pt>
                <c:pt idx="19">
                  <c:v>1.0024</c:v>
                </c:pt>
                <c:pt idx="20">
                  <c:v>1</c:v>
                </c:pt>
                <c:pt idx="21">
                  <c:v>0.98560000000000003</c:v>
                </c:pt>
                <c:pt idx="22">
                  <c:v>0.97889999999999999</c:v>
                </c:pt>
                <c:pt idx="23">
                  <c:v>1.0310999999999999</c:v>
                </c:pt>
                <c:pt idx="24">
                  <c:v>0.98829999999999996</c:v>
                </c:pt>
                <c:pt idx="25">
                  <c:v>0.98429999999999995</c:v>
                </c:pt>
                <c:pt idx="26">
                  <c:v>1.0023</c:v>
                </c:pt>
                <c:pt idx="27">
                  <c:v>1.0121</c:v>
                </c:pt>
                <c:pt idx="28">
                  <c:v>1.0246</c:v>
                </c:pt>
                <c:pt idx="29">
                  <c:v>1.0021</c:v>
                </c:pt>
                <c:pt idx="30">
                  <c:v>1.0419</c:v>
                </c:pt>
                <c:pt idx="31">
                  <c:v>1.0575000000000001</c:v>
                </c:pt>
                <c:pt idx="32">
                  <c:v>1.0405</c:v>
                </c:pt>
                <c:pt idx="33">
                  <c:v>1.0553999999999999</c:v>
                </c:pt>
                <c:pt idx="34">
                  <c:v>1.071</c:v>
                </c:pt>
                <c:pt idx="35">
                  <c:v>1.0597000000000001</c:v>
                </c:pt>
                <c:pt idx="36">
                  <c:v>1.0825</c:v>
                </c:pt>
                <c:pt idx="37">
                  <c:v>1.0726</c:v>
                </c:pt>
                <c:pt idx="38">
                  <c:v>1.101</c:v>
                </c:pt>
                <c:pt idx="39">
                  <c:v>1.1043000000000001</c:v>
                </c:pt>
                <c:pt idx="40">
                  <c:v>1.0657000000000001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salarios!$D$3</c:f>
              <c:strCache>
                <c:ptCount val="1"/>
                <c:pt idx="0">
                  <c:v>ITPL</c:v>
                </c:pt>
              </c:strCache>
            </c:strRef>
          </c:tx>
          <c:spPr>
            <a:ln w="50800">
              <a:solidFill>
                <a:schemeClr val="accent1"/>
              </a:solidFill>
            </a:ln>
          </c:spPr>
          <c:marker>
            <c:symbol val="none"/>
          </c:marker>
          <c:cat>
            <c:strRef>
              <c:f>salarios!$A$4:$A$44</c:f>
              <c:strCache>
                <c:ptCount val="41"/>
                <c:pt idx="0">
                  <c:v>2005/01</c:v>
                </c:pt>
                <c:pt idx="1">
                  <c:v>2005/02</c:v>
                </c:pt>
                <c:pt idx="2">
                  <c:v>2005/03</c:v>
                </c:pt>
                <c:pt idx="3">
                  <c:v>2005/04</c:v>
                </c:pt>
                <c:pt idx="4">
                  <c:v>2006/01</c:v>
                </c:pt>
                <c:pt idx="5">
                  <c:v>2006/02</c:v>
                </c:pt>
                <c:pt idx="6">
                  <c:v>2006/03</c:v>
                </c:pt>
                <c:pt idx="7">
                  <c:v>2006/04</c:v>
                </c:pt>
                <c:pt idx="8">
                  <c:v>2007/01</c:v>
                </c:pt>
                <c:pt idx="9">
                  <c:v>2007/02</c:v>
                </c:pt>
                <c:pt idx="10">
                  <c:v>2007/03</c:v>
                </c:pt>
                <c:pt idx="11">
                  <c:v>2007/04</c:v>
                </c:pt>
                <c:pt idx="12">
                  <c:v>2008/01</c:v>
                </c:pt>
                <c:pt idx="13">
                  <c:v>2008/02</c:v>
                </c:pt>
                <c:pt idx="14">
                  <c:v>2008/03</c:v>
                </c:pt>
                <c:pt idx="15">
                  <c:v>2008/04</c:v>
                </c:pt>
                <c:pt idx="16">
                  <c:v>2009/01</c:v>
                </c:pt>
                <c:pt idx="17">
                  <c:v>2009/02</c:v>
                </c:pt>
                <c:pt idx="18">
                  <c:v>2009/03</c:v>
                </c:pt>
                <c:pt idx="19">
                  <c:v>2009/04</c:v>
                </c:pt>
                <c:pt idx="20">
                  <c:v>2010/01</c:v>
                </c:pt>
                <c:pt idx="21">
                  <c:v>2010/02</c:v>
                </c:pt>
                <c:pt idx="22">
                  <c:v>2010/03</c:v>
                </c:pt>
                <c:pt idx="23">
                  <c:v>2010/04</c:v>
                </c:pt>
                <c:pt idx="24">
                  <c:v>2011/01</c:v>
                </c:pt>
                <c:pt idx="25">
                  <c:v>2011/02</c:v>
                </c:pt>
                <c:pt idx="26">
                  <c:v>2011/03</c:v>
                </c:pt>
                <c:pt idx="27">
                  <c:v>2011/04</c:v>
                </c:pt>
                <c:pt idx="28">
                  <c:v>2012/01</c:v>
                </c:pt>
                <c:pt idx="29">
                  <c:v>2012/02</c:v>
                </c:pt>
                <c:pt idx="30">
                  <c:v>2012/03</c:v>
                </c:pt>
                <c:pt idx="31">
                  <c:v>2012/04</c:v>
                </c:pt>
                <c:pt idx="32">
                  <c:v>2013/01</c:v>
                </c:pt>
                <c:pt idx="33">
                  <c:v>2013/02</c:v>
                </c:pt>
                <c:pt idx="34">
                  <c:v>2013/03</c:v>
                </c:pt>
                <c:pt idx="35">
                  <c:v>2013/04</c:v>
                </c:pt>
                <c:pt idx="36">
                  <c:v>2014/01</c:v>
                </c:pt>
                <c:pt idx="37">
                  <c:v>2014/02</c:v>
                </c:pt>
                <c:pt idx="38">
                  <c:v>2014/03</c:v>
                </c:pt>
                <c:pt idx="39">
                  <c:v>2014/04</c:v>
                </c:pt>
                <c:pt idx="40">
                  <c:v>2015/01</c:v>
                </c:pt>
              </c:strCache>
            </c:strRef>
          </c:cat>
          <c:val>
            <c:numRef>
              <c:f>salarios!$D$4:$D$44</c:f>
              <c:numCache>
                <c:formatCode>General</c:formatCode>
                <c:ptCount val="41"/>
                <c:pt idx="0">
                  <c:v>0.85199999999999998</c:v>
                </c:pt>
                <c:pt idx="1">
                  <c:v>0.88800000000000001</c:v>
                </c:pt>
                <c:pt idx="2">
                  <c:v>0.87949999999999995</c:v>
                </c:pt>
                <c:pt idx="3">
                  <c:v>0.83550000000000002</c:v>
                </c:pt>
                <c:pt idx="4">
                  <c:v>0.85460000000000003</c:v>
                </c:pt>
                <c:pt idx="5">
                  <c:v>0.82450000000000001</c:v>
                </c:pt>
                <c:pt idx="6">
                  <c:v>0.85429999999999995</c:v>
                </c:pt>
                <c:pt idx="7">
                  <c:v>0.87180000000000002</c:v>
                </c:pt>
                <c:pt idx="8">
                  <c:v>0.88980000000000004</c:v>
                </c:pt>
                <c:pt idx="9">
                  <c:v>0.84440000000000004</c:v>
                </c:pt>
                <c:pt idx="10">
                  <c:v>0.8649</c:v>
                </c:pt>
                <c:pt idx="11">
                  <c:v>0.86409999999999998</c:v>
                </c:pt>
                <c:pt idx="12">
                  <c:v>0.85770000000000002</c:v>
                </c:pt>
                <c:pt idx="13">
                  <c:v>0.85740000000000005</c:v>
                </c:pt>
                <c:pt idx="14">
                  <c:v>0.92390000000000005</c:v>
                </c:pt>
                <c:pt idx="15">
                  <c:v>0.97330000000000005</c:v>
                </c:pt>
                <c:pt idx="16">
                  <c:v>0.96540000000000004</c:v>
                </c:pt>
                <c:pt idx="17">
                  <c:v>0.99929999999999997</c:v>
                </c:pt>
                <c:pt idx="18">
                  <c:v>1.0169999999999999</c:v>
                </c:pt>
                <c:pt idx="19">
                  <c:v>1.0288999999999999</c:v>
                </c:pt>
                <c:pt idx="20">
                  <c:v>1</c:v>
                </c:pt>
                <c:pt idx="21">
                  <c:v>0.99329999999999996</c:v>
                </c:pt>
                <c:pt idx="22">
                  <c:v>0.99819999999999998</c:v>
                </c:pt>
                <c:pt idx="23">
                  <c:v>1.0405</c:v>
                </c:pt>
                <c:pt idx="24">
                  <c:v>1.0204</c:v>
                </c:pt>
                <c:pt idx="25">
                  <c:v>1.0284</c:v>
                </c:pt>
                <c:pt idx="26">
                  <c:v>1.0427999999999999</c:v>
                </c:pt>
                <c:pt idx="27">
                  <c:v>1.0583</c:v>
                </c:pt>
                <c:pt idx="28">
                  <c:v>1.0519000000000001</c:v>
                </c:pt>
                <c:pt idx="29">
                  <c:v>1.0462</c:v>
                </c:pt>
                <c:pt idx="30">
                  <c:v>1.089</c:v>
                </c:pt>
                <c:pt idx="31">
                  <c:v>1.0972999999999999</c:v>
                </c:pt>
                <c:pt idx="32">
                  <c:v>1.0929</c:v>
                </c:pt>
                <c:pt idx="33">
                  <c:v>1.1072</c:v>
                </c:pt>
                <c:pt idx="34">
                  <c:v>1.1281000000000001</c:v>
                </c:pt>
                <c:pt idx="35">
                  <c:v>1.127</c:v>
                </c:pt>
                <c:pt idx="36">
                  <c:v>1.1307</c:v>
                </c:pt>
                <c:pt idx="37">
                  <c:v>1.1363000000000001</c:v>
                </c:pt>
                <c:pt idx="38">
                  <c:v>1.1634</c:v>
                </c:pt>
                <c:pt idx="39">
                  <c:v>1.1685000000000001</c:v>
                </c:pt>
                <c:pt idx="40">
                  <c:v>1.1405000000000001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7304320"/>
        <c:axId val="177305856"/>
      </c:lineChart>
      <c:catAx>
        <c:axId val="1773043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80"/>
            </a:pPr>
            <a:endParaRPr lang="en-US"/>
          </a:p>
        </c:txPr>
        <c:crossAx val="177305856"/>
        <c:crosses val="autoZero"/>
        <c:auto val="1"/>
        <c:lblAlgn val="ctr"/>
        <c:lblOffset val="100"/>
        <c:noMultiLvlLbl val="0"/>
      </c:catAx>
      <c:valAx>
        <c:axId val="177305856"/>
        <c:scaling>
          <c:orientation val="minMax"/>
          <c:max val="1.2"/>
          <c:min val="0.60000000000000009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/>
            </a:pPr>
            <a:endParaRPr lang="en-US"/>
          </a:p>
        </c:txPr>
        <c:crossAx val="17730432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038013399829561E-2"/>
          <c:y val="0.11514056096097965"/>
          <c:w val="0.92486253893595882"/>
          <c:h val="0.63440543527997406"/>
        </c:manualLayout>
      </c:layout>
      <c:lineChart>
        <c:grouping val="standard"/>
        <c:varyColors val="0"/>
        <c:ser>
          <c:idx val="0"/>
          <c:order val="0"/>
          <c:tx>
            <c:strRef>
              <c:f>des_desestacionalizada!$J$4</c:f>
              <c:strCache>
                <c:ptCount val="1"/>
                <c:pt idx="0">
                  <c:v>serie original</c:v>
                </c:pt>
              </c:strCache>
            </c:strRef>
          </c:tx>
          <c:spPr>
            <a:ln>
              <a:solidFill>
                <a:srgbClr val="FF0000"/>
              </a:solidFill>
              <a:prstDash val="sysDot"/>
            </a:ln>
          </c:spPr>
          <c:marker>
            <c:symbol val="none"/>
          </c:marker>
          <c:cat>
            <c:strRef>
              <c:f>des_desestacionalizada!$A$5:$A$130</c:f>
              <c:strCache>
                <c:ptCount val="126"/>
                <c:pt idx="0">
                  <c:v>2005/01</c:v>
                </c:pt>
                <c:pt idx="1">
                  <c:v>2005/02</c:v>
                </c:pt>
                <c:pt idx="2">
                  <c:v>2005/03</c:v>
                </c:pt>
                <c:pt idx="3">
                  <c:v>2005/04</c:v>
                </c:pt>
                <c:pt idx="4">
                  <c:v>2005/05</c:v>
                </c:pt>
                <c:pt idx="5">
                  <c:v>2005/06</c:v>
                </c:pt>
                <c:pt idx="6">
                  <c:v>2005/07</c:v>
                </c:pt>
                <c:pt idx="7">
                  <c:v>2005/08</c:v>
                </c:pt>
                <c:pt idx="8">
                  <c:v>2005/09</c:v>
                </c:pt>
                <c:pt idx="9">
                  <c:v>2005/10</c:v>
                </c:pt>
                <c:pt idx="10">
                  <c:v>2005/11</c:v>
                </c:pt>
                <c:pt idx="11">
                  <c:v>2005/12</c:v>
                </c:pt>
                <c:pt idx="12">
                  <c:v>2006/01</c:v>
                </c:pt>
                <c:pt idx="13">
                  <c:v>2006/02</c:v>
                </c:pt>
                <c:pt idx="14">
                  <c:v>2006/03</c:v>
                </c:pt>
                <c:pt idx="15">
                  <c:v>2006/04</c:v>
                </c:pt>
                <c:pt idx="16">
                  <c:v>2006/05</c:v>
                </c:pt>
                <c:pt idx="17">
                  <c:v>2006/06</c:v>
                </c:pt>
                <c:pt idx="18">
                  <c:v>2006/07</c:v>
                </c:pt>
                <c:pt idx="19">
                  <c:v>2006/08</c:v>
                </c:pt>
                <c:pt idx="20">
                  <c:v>2006/09</c:v>
                </c:pt>
                <c:pt idx="21">
                  <c:v>2006/10</c:v>
                </c:pt>
                <c:pt idx="22">
                  <c:v>2006/11</c:v>
                </c:pt>
                <c:pt idx="23">
                  <c:v>2006/12</c:v>
                </c:pt>
                <c:pt idx="24">
                  <c:v>2007/01</c:v>
                </c:pt>
                <c:pt idx="25">
                  <c:v>2007/02</c:v>
                </c:pt>
                <c:pt idx="26">
                  <c:v>2007/03</c:v>
                </c:pt>
                <c:pt idx="27">
                  <c:v>2007/04</c:v>
                </c:pt>
                <c:pt idx="28">
                  <c:v>2007/05</c:v>
                </c:pt>
                <c:pt idx="29">
                  <c:v>2007/06</c:v>
                </c:pt>
                <c:pt idx="30">
                  <c:v>2007/07</c:v>
                </c:pt>
                <c:pt idx="31">
                  <c:v>2007/08</c:v>
                </c:pt>
                <c:pt idx="32">
                  <c:v>2007/09</c:v>
                </c:pt>
                <c:pt idx="33">
                  <c:v>2007/10</c:v>
                </c:pt>
                <c:pt idx="34">
                  <c:v>2007/11</c:v>
                </c:pt>
                <c:pt idx="35">
                  <c:v>2007/12</c:v>
                </c:pt>
                <c:pt idx="36">
                  <c:v>2008/01</c:v>
                </c:pt>
                <c:pt idx="37">
                  <c:v>2008/02</c:v>
                </c:pt>
                <c:pt idx="38">
                  <c:v>2008/03</c:v>
                </c:pt>
                <c:pt idx="39">
                  <c:v>2008/04</c:v>
                </c:pt>
                <c:pt idx="40">
                  <c:v>2008/05</c:v>
                </c:pt>
                <c:pt idx="41">
                  <c:v>2008/06</c:v>
                </c:pt>
                <c:pt idx="42">
                  <c:v>2008/07</c:v>
                </c:pt>
                <c:pt idx="43">
                  <c:v>2008/08</c:v>
                </c:pt>
                <c:pt idx="44">
                  <c:v>2008/09</c:v>
                </c:pt>
                <c:pt idx="45">
                  <c:v>2008/10</c:v>
                </c:pt>
                <c:pt idx="46">
                  <c:v>2008/11</c:v>
                </c:pt>
                <c:pt idx="47">
                  <c:v>2008/12</c:v>
                </c:pt>
                <c:pt idx="48">
                  <c:v>2009/01</c:v>
                </c:pt>
                <c:pt idx="49">
                  <c:v>2009/02</c:v>
                </c:pt>
                <c:pt idx="50">
                  <c:v>2009/03</c:v>
                </c:pt>
                <c:pt idx="51">
                  <c:v>2009/04</c:v>
                </c:pt>
                <c:pt idx="52">
                  <c:v>2009/05</c:v>
                </c:pt>
                <c:pt idx="53">
                  <c:v>2009/06</c:v>
                </c:pt>
                <c:pt idx="54">
                  <c:v>2009/07</c:v>
                </c:pt>
                <c:pt idx="55">
                  <c:v>2009/08</c:v>
                </c:pt>
                <c:pt idx="56">
                  <c:v>2009/09</c:v>
                </c:pt>
                <c:pt idx="57">
                  <c:v>2009/10</c:v>
                </c:pt>
                <c:pt idx="58">
                  <c:v>2009/11</c:v>
                </c:pt>
                <c:pt idx="59">
                  <c:v>2009/12</c:v>
                </c:pt>
                <c:pt idx="60">
                  <c:v>2010/01</c:v>
                </c:pt>
                <c:pt idx="61">
                  <c:v>2010/02</c:v>
                </c:pt>
                <c:pt idx="62">
                  <c:v>2010/03</c:v>
                </c:pt>
                <c:pt idx="63">
                  <c:v>2010/04</c:v>
                </c:pt>
                <c:pt idx="64">
                  <c:v>2010/05</c:v>
                </c:pt>
                <c:pt idx="65">
                  <c:v>2010/06</c:v>
                </c:pt>
                <c:pt idx="66">
                  <c:v>2010/07</c:v>
                </c:pt>
                <c:pt idx="67">
                  <c:v>2010/08</c:v>
                </c:pt>
                <c:pt idx="68">
                  <c:v>2010/09</c:v>
                </c:pt>
                <c:pt idx="69">
                  <c:v>2010/10</c:v>
                </c:pt>
                <c:pt idx="70">
                  <c:v>2010/11</c:v>
                </c:pt>
                <c:pt idx="71">
                  <c:v>2010/12</c:v>
                </c:pt>
                <c:pt idx="72">
                  <c:v>2011/01</c:v>
                </c:pt>
                <c:pt idx="73">
                  <c:v>2011/02</c:v>
                </c:pt>
                <c:pt idx="74">
                  <c:v>2011/03</c:v>
                </c:pt>
                <c:pt idx="75">
                  <c:v>2011/04</c:v>
                </c:pt>
                <c:pt idx="76">
                  <c:v>2011/05</c:v>
                </c:pt>
                <c:pt idx="77">
                  <c:v>2011/06</c:v>
                </c:pt>
                <c:pt idx="78">
                  <c:v>2011/07</c:v>
                </c:pt>
                <c:pt idx="79">
                  <c:v>2011/08</c:v>
                </c:pt>
                <c:pt idx="80">
                  <c:v>2011/09</c:v>
                </c:pt>
                <c:pt idx="81">
                  <c:v>2011/10</c:v>
                </c:pt>
                <c:pt idx="82">
                  <c:v>2011/11</c:v>
                </c:pt>
                <c:pt idx="83">
                  <c:v>2011/12</c:v>
                </c:pt>
                <c:pt idx="84">
                  <c:v>2012/01</c:v>
                </c:pt>
                <c:pt idx="85">
                  <c:v>2012/02</c:v>
                </c:pt>
                <c:pt idx="86">
                  <c:v>2012/03</c:v>
                </c:pt>
                <c:pt idx="87">
                  <c:v>2012/04</c:v>
                </c:pt>
                <c:pt idx="88">
                  <c:v>2012/05</c:v>
                </c:pt>
                <c:pt idx="89">
                  <c:v>2012/06</c:v>
                </c:pt>
                <c:pt idx="90">
                  <c:v>2012/07</c:v>
                </c:pt>
                <c:pt idx="91">
                  <c:v>2012/08</c:v>
                </c:pt>
                <c:pt idx="92">
                  <c:v>2012/09</c:v>
                </c:pt>
                <c:pt idx="93">
                  <c:v>2012/10</c:v>
                </c:pt>
                <c:pt idx="94">
                  <c:v>2012/11</c:v>
                </c:pt>
                <c:pt idx="95">
                  <c:v>2012/12</c:v>
                </c:pt>
                <c:pt idx="96">
                  <c:v>2013/01</c:v>
                </c:pt>
                <c:pt idx="97">
                  <c:v>2013/02</c:v>
                </c:pt>
                <c:pt idx="98">
                  <c:v>2013/03</c:v>
                </c:pt>
                <c:pt idx="99">
                  <c:v>2013/04</c:v>
                </c:pt>
                <c:pt idx="100">
                  <c:v>2013/05</c:v>
                </c:pt>
                <c:pt idx="101">
                  <c:v>2013/06</c:v>
                </c:pt>
                <c:pt idx="102">
                  <c:v>2013/07</c:v>
                </c:pt>
                <c:pt idx="103">
                  <c:v>2013/08</c:v>
                </c:pt>
                <c:pt idx="104">
                  <c:v>2013/09</c:v>
                </c:pt>
                <c:pt idx="105">
                  <c:v>2013/10</c:v>
                </c:pt>
                <c:pt idx="106">
                  <c:v>2013/11</c:v>
                </c:pt>
                <c:pt idx="107">
                  <c:v>2013/12</c:v>
                </c:pt>
                <c:pt idx="108">
                  <c:v>2014/01</c:v>
                </c:pt>
                <c:pt idx="109">
                  <c:v>2014/02</c:v>
                </c:pt>
                <c:pt idx="110">
                  <c:v>2014/03</c:v>
                </c:pt>
                <c:pt idx="111">
                  <c:v>2014/04</c:v>
                </c:pt>
                <c:pt idx="112">
                  <c:v>2014/05</c:v>
                </c:pt>
                <c:pt idx="113">
                  <c:v>2014/06</c:v>
                </c:pt>
                <c:pt idx="114">
                  <c:v>2014/07</c:v>
                </c:pt>
                <c:pt idx="115">
                  <c:v>2014/08</c:v>
                </c:pt>
                <c:pt idx="116">
                  <c:v>2014/09</c:v>
                </c:pt>
                <c:pt idx="117">
                  <c:v>2014/10</c:v>
                </c:pt>
                <c:pt idx="118">
                  <c:v>2014/11</c:v>
                </c:pt>
                <c:pt idx="119">
                  <c:v>2014/12</c:v>
                </c:pt>
                <c:pt idx="120">
                  <c:v>2015/01</c:v>
                </c:pt>
                <c:pt idx="121">
                  <c:v>2015/02</c:v>
                </c:pt>
                <c:pt idx="122">
                  <c:v>2015/03</c:v>
                </c:pt>
                <c:pt idx="123">
                  <c:v>2015/04</c:v>
                </c:pt>
                <c:pt idx="124">
                  <c:v>2015/05</c:v>
                </c:pt>
                <c:pt idx="125">
                  <c:v>2015/06</c:v>
                </c:pt>
              </c:strCache>
            </c:strRef>
          </c:cat>
          <c:val>
            <c:numRef>
              <c:f>des_desestacionalizada!$J$5:$J$130</c:f>
              <c:numCache>
                <c:formatCode>0.00%</c:formatCode>
                <c:ptCount val="126"/>
                <c:pt idx="0">
                  <c:v>3.95199787E-2</c:v>
                </c:pt>
                <c:pt idx="1">
                  <c:v>3.7733024400000002E-2</c:v>
                </c:pt>
                <c:pt idx="2">
                  <c:v>3.6270753699999998E-2</c:v>
                </c:pt>
                <c:pt idx="3">
                  <c:v>3.3634122799999999E-2</c:v>
                </c:pt>
                <c:pt idx="4">
                  <c:v>3.3036926500000001E-2</c:v>
                </c:pt>
                <c:pt idx="5">
                  <c:v>3.4821564999999999E-2</c:v>
                </c:pt>
                <c:pt idx="6">
                  <c:v>3.9233627E-2</c:v>
                </c:pt>
                <c:pt idx="7">
                  <c:v>3.67007975E-2</c:v>
                </c:pt>
                <c:pt idx="8">
                  <c:v>3.5784259999999998E-2</c:v>
                </c:pt>
                <c:pt idx="9">
                  <c:v>3.3859953900000003E-2</c:v>
                </c:pt>
                <c:pt idx="10">
                  <c:v>2.9398152899999998E-2</c:v>
                </c:pt>
                <c:pt idx="11">
                  <c:v>2.7700105900000001E-2</c:v>
                </c:pt>
                <c:pt idx="12">
                  <c:v>3.4778687499999995E-2</c:v>
                </c:pt>
                <c:pt idx="13">
                  <c:v>3.7452283599999997E-2</c:v>
                </c:pt>
                <c:pt idx="14">
                  <c:v>3.3118202800000003E-2</c:v>
                </c:pt>
                <c:pt idx="15">
                  <c:v>3.1950179299999999E-2</c:v>
                </c:pt>
                <c:pt idx="16">
                  <c:v>2.8392612100000002E-2</c:v>
                </c:pt>
                <c:pt idx="17">
                  <c:v>3.2588333800000001E-2</c:v>
                </c:pt>
                <c:pt idx="18">
                  <c:v>4.0074184500000005E-2</c:v>
                </c:pt>
                <c:pt idx="19">
                  <c:v>3.8720604299999996E-2</c:v>
                </c:pt>
                <c:pt idx="20">
                  <c:v>3.9957956699999998E-2</c:v>
                </c:pt>
                <c:pt idx="21">
                  <c:v>3.8179835500000002E-2</c:v>
                </c:pt>
                <c:pt idx="22">
                  <c:v>3.5028952100000003E-2</c:v>
                </c:pt>
                <c:pt idx="23">
                  <c:v>3.3166569899999998E-2</c:v>
                </c:pt>
                <c:pt idx="24">
                  <c:v>4.04674987E-2</c:v>
                </c:pt>
                <c:pt idx="25">
                  <c:v>4.0516707600000007E-2</c:v>
                </c:pt>
                <c:pt idx="26">
                  <c:v>3.7267602099999998E-2</c:v>
                </c:pt>
                <c:pt idx="27">
                  <c:v>3.5130081899999999E-2</c:v>
                </c:pt>
                <c:pt idx="28">
                  <c:v>3.15085674E-2</c:v>
                </c:pt>
                <c:pt idx="29">
                  <c:v>3.28199333E-2</c:v>
                </c:pt>
                <c:pt idx="30">
                  <c:v>3.7900685599999998E-2</c:v>
                </c:pt>
                <c:pt idx="31">
                  <c:v>3.8310351999999999E-2</c:v>
                </c:pt>
                <c:pt idx="32">
                  <c:v>3.7616954699999997E-2</c:v>
                </c:pt>
                <c:pt idx="33">
                  <c:v>3.7711246900000002E-2</c:v>
                </c:pt>
                <c:pt idx="34">
                  <c:v>3.3540253299999996E-2</c:v>
                </c:pt>
                <c:pt idx="35">
                  <c:v>3.1061368699999998E-2</c:v>
                </c:pt>
                <c:pt idx="36">
                  <c:v>4.1170618499999999E-2</c:v>
                </c:pt>
                <c:pt idx="37">
                  <c:v>3.8885932799999995E-2</c:v>
                </c:pt>
                <c:pt idx="38">
                  <c:v>3.6145665700000003E-2</c:v>
                </c:pt>
                <c:pt idx="39">
                  <c:v>3.4795551100000002E-2</c:v>
                </c:pt>
                <c:pt idx="40">
                  <c:v>3.2949146800000002E-2</c:v>
                </c:pt>
                <c:pt idx="41">
                  <c:v>3.3679546099999999E-2</c:v>
                </c:pt>
                <c:pt idx="42">
                  <c:v>4.1333852599999998E-2</c:v>
                </c:pt>
                <c:pt idx="43">
                  <c:v>4.0567116399999999E-2</c:v>
                </c:pt>
                <c:pt idx="44">
                  <c:v>4.1408972100000004E-2</c:v>
                </c:pt>
                <c:pt idx="45">
                  <c:v>4.1717861500000002E-2</c:v>
                </c:pt>
                <c:pt idx="46">
                  <c:v>4.3229349399999999E-2</c:v>
                </c:pt>
                <c:pt idx="47">
                  <c:v>4.0248041900000003E-2</c:v>
                </c:pt>
                <c:pt idx="48">
                  <c:v>5.0090412500000001E-2</c:v>
                </c:pt>
                <c:pt idx="49">
                  <c:v>5.2381731599999995E-2</c:v>
                </c:pt>
                <c:pt idx="50">
                  <c:v>4.66487867E-2</c:v>
                </c:pt>
                <c:pt idx="51">
                  <c:v>5.05535586E-2</c:v>
                </c:pt>
                <c:pt idx="52">
                  <c:v>5.2317138700000002E-2</c:v>
                </c:pt>
                <c:pt idx="53">
                  <c:v>4.9756365100000005E-2</c:v>
                </c:pt>
                <c:pt idx="54">
                  <c:v>5.8215379599999999E-2</c:v>
                </c:pt>
                <c:pt idx="55">
                  <c:v>6.1457045499999995E-2</c:v>
                </c:pt>
                <c:pt idx="56">
                  <c:v>6.4198115400000005E-2</c:v>
                </c:pt>
                <c:pt idx="57">
                  <c:v>5.67001668E-2</c:v>
                </c:pt>
                <c:pt idx="58">
                  <c:v>5.1090116500000005E-2</c:v>
                </c:pt>
                <c:pt idx="59">
                  <c:v>4.7291985800000005E-2</c:v>
                </c:pt>
                <c:pt idx="60">
                  <c:v>5.7610420199999998E-2</c:v>
                </c:pt>
                <c:pt idx="61">
                  <c:v>5.2808939099999994E-2</c:v>
                </c:pt>
                <c:pt idx="62">
                  <c:v>4.7439919499999997E-2</c:v>
                </c:pt>
                <c:pt idx="63">
                  <c:v>5.34734688E-2</c:v>
                </c:pt>
                <c:pt idx="64">
                  <c:v>4.9954717600000004E-2</c:v>
                </c:pt>
                <c:pt idx="65">
                  <c:v>4.92164306E-2</c:v>
                </c:pt>
                <c:pt idx="66">
                  <c:v>5.5851683300000003E-2</c:v>
                </c:pt>
                <c:pt idx="67">
                  <c:v>5.4157864100000001E-2</c:v>
                </c:pt>
                <c:pt idx="68">
                  <c:v>5.6575982800000001E-2</c:v>
                </c:pt>
                <c:pt idx="69">
                  <c:v>5.4813060800000007E-2</c:v>
                </c:pt>
                <c:pt idx="70">
                  <c:v>5.1723595600000005E-2</c:v>
                </c:pt>
                <c:pt idx="71">
                  <c:v>4.9369689599999995E-2</c:v>
                </c:pt>
                <c:pt idx="72">
                  <c:v>5.3370107400000005E-2</c:v>
                </c:pt>
                <c:pt idx="73">
                  <c:v>5.33848434E-2</c:v>
                </c:pt>
                <c:pt idx="74">
                  <c:v>4.6417398999999998E-2</c:v>
                </c:pt>
                <c:pt idx="75">
                  <c:v>5.1306363100000002E-2</c:v>
                </c:pt>
                <c:pt idx="76">
                  <c:v>5.1807633999999998E-2</c:v>
                </c:pt>
                <c:pt idx="77">
                  <c:v>5.4007870499999999E-2</c:v>
                </c:pt>
                <c:pt idx="78">
                  <c:v>5.4771185100000001E-2</c:v>
                </c:pt>
                <c:pt idx="79">
                  <c:v>5.7052401799999999E-2</c:v>
                </c:pt>
                <c:pt idx="80">
                  <c:v>5.43238833E-2</c:v>
                </c:pt>
                <c:pt idx="81">
                  <c:v>4.9933989399999996E-2</c:v>
                </c:pt>
                <c:pt idx="82">
                  <c:v>4.96127892E-2</c:v>
                </c:pt>
                <c:pt idx="83">
                  <c:v>4.5068053299999994E-2</c:v>
                </c:pt>
                <c:pt idx="84">
                  <c:v>4.8797437300000003E-2</c:v>
                </c:pt>
                <c:pt idx="85">
                  <c:v>5.2801078099999996E-2</c:v>
                </c:pt>
                <c:pt idx="86">
                  <c:v>4.5184889200000002E-2</c:v>
                </c:pt>
                <c:pt idx="87">
                  <c:v>4.8579850999999993E-2</c:v>
                </c:pt>
                <c:pt idx="88">
                  <c:v>4.6736978999999998E-2</c:v>
                </c:pt>
                <c:pt idx="89">
                  <c:v>4.7513260099999996E-2</c:v>
                </c:pt>
                <c:pt idx="90">
                  <c:v>4.9920287300000005E-2</c:v>
                </c:pt>
                <c:pt idx="91">
                  <c:v>5.3277782900000001E-2</c:v>
                </c:pt>
                <c:pt idx="92">
                  <c:v>4.90520453E-2</c:v>
                </c:pt>
                <c:pt idx="93">
                  <c:v>5.0304759800000001E-2</c:v>
                </c:pt>
                <c:pt idx="94">
                  <c:v>5.0476489799999996E-2</c:v>
                </c:pt>
                <c:pt idx="95">
                  <c:v>4.3954458199999998E-2</c:v>
                </c:pt>
                <c:pt idx="96">
                  <c:v>5.40787857E-2</c:v>
                </c:pt>
                <c:pt idx="97">
                  <c:v>4.7505230500000002E-2</c:v>
                </c:pt>
                <c:pt idx="98">
                  <c:v>4.47565818E-2</c:v>
                </c:pt>
                <c:pt idx="99">
                  <c:v>4.9619989199999999E-2</c:v>
                </c:pt>
                <c:pt idx="100">
                  <c:v>4.9109823900000002E-2</c:v>
                </c:pt>
                <c:pt idx="101">
                  <c:v>4.9995349699999997E-2</c:v>
                </c:pt>
                <c:pt idx="102">
                  <c:v>5.1315858299999996E-2</c:v>
                </c:pt>
                <c:pt idx="103">
                  <c:v>5.18310622E-2</c:v>
                </c:pt>
                <c:pt idx="104">
                  <c:v>5.3050930000000003E-2</c:v>
                </c:pt>
                <c:pt idx="105">
                  <c:v>5.0097837299999996E-2</c:v>
                </c:pt>
                <c:pt idx="106">
                  <c:v>4.4846217800000004E-2</c:v>
                </c:pt>
                <c:pt idx="107">
                  <c:v>4.2665512500000002E-2</c:v>
                </c:pt>
                <c:pt idx="108">
                  <c:v>5.0685195700000005E-2</c:v>
                </c:pt>
                <c:pt idx="109">
                  <c:v>4.66156322E-2</c:v>
                </c:pt>
                <c:pt idx="110">
                  <c:v>4.7961066700000006E-2</c:v>
                </c:pt>
                <c:pt idx="111">
                  <c:v>4.8518749100000001E-2</c:v>
                </c:pt>
                <c:pt idx="112">
                  <c:v>4.9421586099999998E-2</c:v>
                </c:pt>
                <c:pt idx="113">
                  <c:v>4.8150862099999997E-2</c:v>
                </c:pt>
                <c:pt idx="114">
                  <c:v>5.4704435400000001E-2</c:v>
                </c:pt>
                <c:pt idx="115">
                  <c:v>5.18894986E-2</c:v>
                </c:pt>
                <c:pt idx="116">
                  <c:v>5.0922036999999996E-2</c:v>
                </c:pt>
                <c:pt idx="117">
                  <c:v>4.7754956000000001E-2</c:v>
                </c:pt>
                <c:pt idx="118">
                  <c:v>4.5276852700000002E-2</c:v>
                </c:pt>
                <c:pt idx="119">
                  <c:v>3.7574058300000004E-2</c:v>
                </c:pt>
                <c:pt idx="120">
                  <c:v>4.5131255299999999E-2</c:v>
                </c:pt>
                <c:pt idx="121">
                  <c:v>4.3251715699999999E-2</c:v>
                </c:pt>
                <c:pt idx="122">
                  <c:v>3.8629766199999999E-2</c:v>
                </c:pt>
                <c:pt idx="123">
                  <c:v>4.3137311300000002E-2</c:v>
                </c:pt>
                <c:pt idx="124">
                  <c:v>4.4461317400000006E-2</c:v>
                </c:pt>
                <c:pt idx="125">
                  <c:v>4.4052392200000005E-2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des_desestacionalizada!$L$4</c:f>
              <c:strCache>
                <c:ptCount val="1"/>
                <c:pt idx="0">
                  <c:v>desestacionalizada</c:v>
                </c:pt>
              </c:strCache>
            </c:strRef>
          </c:tx>
          <c:spPr>
            <a:ln>
              <a:solidFill>
                <a:srgbClr val="0070C0"/>
              </a:solidFill>
              <a:prstDash val="sysDot"/>
            </a:ln>
          </c:spPr>
          <c:marker>
            <c:symbol val="none"/>
          </c:marker>
          <c:cat>
            <c:strRef>
              <c:f>des_desestacionalizada!$A$5:$A$130</c:f>
              <c:strCache>
                <c:ptCount val="126"/>
                <c:pt idx="0">
                  <c:v>2005/01</c:v>
                </c:pt>
                <c:pt idx="1">
                  <c:v>2005/02</c:v>
                </c:pt>
                <c:pt idx="2">
                  <c:v>2005/03</c:v>
                </c:pt>
                <c:pt idx="3">
                  <c:v>2005/04</c:v>
                </c:pt>
                <c:pt idx="4">
                  <c:v>2005/05</c:v>
                </c:pt>
                <c:pt idx="5">
                  <c:v>2005/06</c:v>
                </c:pt>
                <c:pt idx="6">
                  <c:v>2005/07</c:v>
                </c:pt>
                <c:pt idx="7">
                  <c:v>2005/08</c:v>
                </c:pt>
                <c:pt idx="8">
                  <c:v>2005/09</c:v>
                </c:pt>
                <c:pt idx="9">
                  <c:v>2005/10</c:v>
                </c:pt>
                <c:pt idx="10">
                  <c:v>2005/11</c:v>
                </c:pt>
                <c:pt idx="11">
                  <c:v>2005/12</c:v>
                </c:pt>
                <c:pt idx="12">
                  <c:v>2006/01</c:v>
                </c:pt>
                <c:pt idx="13">
                  <c:v>2006/02</c:v>
                </c:pt>
                <c:pt idx="14">
                  <c:v>2006/03</c:v>
                </c:pt>
                <c:pt idx="15">
                  <c:v>2006/04</c:v>
                </c:pt>
                <c:pt idx="16">
                  <c:v>2006/05</c:v>
                </c:pt>
                <c:pt idx="17">
                  <c:v>2006/06</c:v>
                </c:pt>
                <c:pt idx="18">
                  <c:v>2006/07</c:v>
                </c:pt>
                <c:pt idx="19">
                  <c:v>2006/08</c:v>
                </c:pt>
                <c:pt idx="20">
                  <c:v>2006/09</c:v>
                </c:pt>
                <c:pt idx="21">
                  <c:v>2006/10</c:v>
                </c:pt>
                <c:pt idx="22">
                  <c:v>2006/11</c:v>
                </c:pt>
                <c:pt idx="23">
                  <c:v>2006/12</c:v>
                </c:pt>
                <c:pt idx="24">
                  <c:v>2007/01</c:v>
                </c:pt>
                <c:pt idx="25">
                  <c:v>2007/02</c:v>
                </c:pt>
                <c:pt idx="26">
                  <c:v>2007/03</c:v>
                </c:pt>
                <c:pt idx="27">
                  <c:v>2007/04</c:v>
                </c:pt>
                <c:pt idx="28">
                  <c:v>2007/05</c:v>
                </c:pt>
                <c:pt idx="29">
                  <c:v>2007/06</c:v>
                </c:pt>
                <c:pt idx="30">
                  <c:v>2007/07</c:v>
                </c:pt>
                <c:pt idx="31">
                  <c:v>2007/08</c:v>
                </c:pt>
                <c:pt idx="32">
                  <c:v>2007/09</c:v>
                </c:pt>
                <c:pt idx="33">
                  <c:v>2007/10</c:v>
                </c:pt>
                <c:pt idx="34">
                  <c:v>2007/11</c:v>
                </c:pt>
                <c:pt idx="35">
                  <c:v>2007/12</c:v>
                </c:pt>
                <c:pt idx="36">
                  <c:v>2008/01</c:v>
                </c:pt>
                <c:pt idx="37">
                  <c:v>2008/02</c:v>
                </c:pt>
                <c:pt idx="38">
                  <c:v>2008/03</c:v>
                </c:pt>
                <c:pt idx="39">
                  <c:v>2008/04</c:v>
                </c:pt>
                <c:pt idx="40">
                  <c:v>2008/05</c:v>
                </c:pt>
                <c:pt idx="41">
                  <c:v>2008/06</c:v>
                </c:pt>
                <c:pt idx="42">
                  <c:v>2008/07</c:v>
                </c:pt>
                <c:pt idx="43">
                  <c:v>2008/08</c:v>
                </c:pt>
                <c:pt idx="44">
                  <c:v>2008/09</c:v>
                </c:pt>
                <c:pt idx="45">
                  <c:v>2008/10</c:v>
                </c:pt>
                <c:pt idx="46">
                  <c:v>2008/11</c:v>
                </c:pt>
                <c:pt idx="47">
                  <c:v>2008/12</c:v>
                </c:pt>
                <c:pt idx="48">
                  <c:v>2009/01</c:v>
                </c:pt>
                <c:pt idx="49">
                  <c:v>2009/02</c:v>
                </c:pt>
                <c:pt idx="50">
                  <c:v>2009/03</c:v>
                </c:pt>
                <c:pt idx="51">
                  <c:v>2009/04</c:v>
                </c:pt>
                <c:pt idx="52">
                  <c:v>2009/05</c:v>
                </c:pt>
                <c:pt idx="53">
                  <c:v>2009/06</c:v>
                </c:pt>
                <c:pt idx="54">
                  <c:v>2009/07</c:v>
                </c:pt>
                <c:pt idx="55">
                  <c:v>2009/08</c:v>
                </c:pt>
                <c:pt idx="56">
                  <c:v>2009/09</c:v>
                </c:pt>
                <c:pt idx="57">
                  <c:v>2009/10</c:v>
                </c:pt>
                <c:pt idx="58">
                  <c:v>2009/11</c:v>
                </c:pt>
                <c:pt idx="59">
                  <c:v>2009/12</c:v>
                </c:pt>
                <c:pt idx="60">
                  <c:v>2010/01</c:v>
                </c:pt>
                <c:pt idx="61">
                  <c:v>2010/02</c:v>
                </c:pt>
                <c:pt idx="62">
                  <c:v>2010/03</c:v>
                </c:pt>
                <c:pt idx="63">
                  <c:v>2010/04</c:v>
                </c:pt>
                <c:pt idx="64">
                  <c:v>2010/05</c:v>
                </c:pt>
                <c:pt idx="65">
                  <c:v>2010/06</c:v>
                </c:pt>
                <c:pt idx="66">
                  <c:v>2010/07</c:v>
                </c:pt>
                <c:pt idx="67">
                  <c:v>2010/08</c:v>
                </c:pt>
                <c:pt idx="68">
                  <c:v>2010/09</c:v>
                </c:pt>
                <c:pt idx="69">
                  <c:v>2010/10</c:v>
                </c:pt>
                <c:pt idx="70">
                  <c:v>2010/11</c:v>
                </c:pt>
                <c:pt idx="71">
                  <c:v>2010/12</c:v>
                </c:pt>
                <c:pt idx="72">
                  <c:v>2011/01</c:v>
                </c:pt>
                <c:pt idx="73">
                  <c:v>2011/02</c:v>
                </c:pt>
                <c:pt idx="74">
                  <c:v>2011/03</c:v>
                </c:pt>
                <c:pt idx="75">
                  <c:v>2011/04</c:v>
                </c:pt>
                <c:pt idx="76">
                  <c:v>2011/05</c:v>
                </c:pt>
                <c:pt idx="77">
                  <c:v>2011/06</c:v>
                </c:pt>
                <c:pt idx="78">
                  <c:v>2011/07</c:v>
                </c:pt>
                <c:pt idx="79">
                  <c:v>2011/08</c:v>
                </c:pt>
                <c:pt idx="80">
                  <c:v>2011/09</c:v>
                </c:pt>
                <c:pt idx="81">
                  <c:v>2011/10</c:v>
                </c:pt>
                <c:pt idx="82">
                  <c:v>2011/11</c:v>
                </c:pt>
                <c:pt idx="83">
                  <c:v>2011/12</c:v>
                </c:pt>
                <c:pt idx="84">
                  <c:v>2012/01</c:v>
                </c:pt>
                <c:pt idx="85">
                  <c:v>2012/02</c:v>
                </c:pt>
                <c:pt idx="86">
                  <c:v>2012/03</c:v>
                </c:pt>
                <c:pt idx="87">
                  <c:v>2012/04</c:v>
                </c:pt>
                <c:pt idx="88">
                  <c:v>2012/05</c:v>
                </c:pt>
                <c:pt idx="89">
                  <c:v>2012/06</c:v>
                </c:pt>
                <c:pt idx="90">
                  <c:v>2012/07</c:v>
                </c:pt>
                <c:pt idx="91">
                  <c:v>2012/08</c:v>
                </c:pt>
                <c:pt idx="92">
                  <c:v>2012/09</c:v>
                </c:pt>
                <c:pt idx="93">
                  <c:v>2012/10</c:v>
                </c:pt>
                <c:pt idx="94">
                  <c:v>2012/11</c:v>
                </c:pt>
                <c:pt idx="95">
                  <c:v>2012/12</c:v>
                </c:pt>
                <c:pt idx="96">
                  <c:v>2013/01</c:v>
                </c:pt>
                <c:pt idx="97">
                  <c:v>2013/02</c:v>
                </c:pt>
                <c:pt idx="98">
                  <c:v>2013/03</c:v>
                </c:pt>
                <c:pt idx="99">
                  <c:v>2013/04</c:v>
                </c:pt>
                <c:pt idx="100">
                  <c:v>2013/05</c:v>
                </c:pt>
                <c:pt idx="101">
                  <c:v>2013/06</c:v>
                </c:pt>
                <c:pt idx="102">
                  <c:v>2013/07</c:v>
                </c:pt>
                <c:pt idx="103">
                  <c:v>2013/08</c:v>
                </c:pt>
                <c:pt idx="104">
                  <c:v>2013/09</c:v>
                </c:pt>
                <c:pt idx="105">
                  <c:v>2013/10</c:v>
                </c:pt>
                <c:pt idx="106">
                  <c:v>2013/11</c:v>
                </c:pt>
                <c:pt idx="107">
                  <c:v>2013/12</c:v>
                </c:pt>
                <c:pt idx="108">
                  <c:v>2014/01</c:v>
                </c:pt>
                <c:pt idx="109">
                  <c:v>2014/02</c:v>
                </c:pt>
                <c:pt idx="110">
                  <c:v>2014/03</c:v>
                </c:pt>
                <c:pt idx="111">
                  <c:v>2014/04</c:v>
                </c:pt>
                <c:pt idx="112">
                  <c:v>2014/05</c:v>
                </c:pt>
                <c:pt idx="113">
                  <c:v>2014/06</c:v>
                </c:pt>
                <c:pt idx="114">
                  <c:v>2014/07</c:v>
                </c:pt>
                <c:pt idx="115">
                  <c:v>2014/08</c:v>
                </c:pt>
                <c:pt idx="116">
                  <c:v>2014/09</c:v>
                </c:pt>
                <c:pt idx="117">
                  <c:v>2014/10</c:v>
                </c:pt>
                <c:pt idx="118">
                  <c:v>2014/11</c:v>
                </c:pt>
                <c:pt idx="119">
                  <c:v>2014/12</c:v>
                </c:pt>
                <c:pt idx="120">
                  <c:v>2015/01</c:v>
                </c:pt>
                <c:pt idx="121">
                  <c:v>2015/02</c:v>
                </c:pt>
                <c:pt idx="122">
                  <c:v>2015/03</c:v>
                </c:pt>
                <c:pt idx="123">
                  <c:v>2015/04</c:v>
                </c:pt>
                <c:pt idx="124">
                  <c:v>2015/05</c:v>
                </c:pt>
                <c:pt idx="125">
                  <c:v>2015/06</c:v>
                </c:pt>
              </c:strCache>
            </c:strRef>
          </c:cat>
          <c:val>
            <c:numRef>
              <c:f>des_desestacionalizada!$L$5:$L$130</c:f>
              <c:numCache>
                <c:formatCode>0.00%</c:formatCode>
                <c:ptCount val="126"/>
                <c:pt idx="0">
                  <c:v>3.6296771399739997E-2</c:v>
                </c:pt>
                <c:pt idx="1">
                  <c:v>3.5492866543490001E-2</c:v>
                </c:pt>
                <c:pt idx="2">
                  <c:v>3.6147445228309996E-2</c:v>
                </c:pt>
                <c:pt idx="3">
                  <c:v>3.5737989043890001E-2</c:v>
                </c:pt>
                <c:pt idx="4">
                  <c:v>3.6701850353440001E-2</c:v>
                </c:pt>
                <c:pt idx="5">
                  <c:v>3.7102086176159996E-2</c:v>
                </c:pt>
                <c:pt idx="6">
                  <c:v>3.561460342081E-2</c:v>
                </c:pt>
                <c:pt idx="7">
                  <c:v>3.4502407629160001E-2</c:v>
                </c:pt>
                <c:pt idx="8">
                  <c:v>3.3443626777060004E-2</c:v>
                </c:pt>
                <c:pt idx="9">
                  <c:v>3.2763467610760003E-2</c:v>
                </c:pt>
                <c:pt idx="10">
                  <c:v>3.1785328048089999E-2</c:v>
                </c:pt>
                <c:pt idx="11">
                  <c:v>3.1796647805990001E-2</c:v>
                </c:pt>
                <c:pt idx="12">
                  <c:v>3.2021322610570002E-2</c:v>
                </c:pt>
                <c:pt idx="13">
                  <c:v>3.5040866993290003E-2</c:v>
                </c:pt>
                <c:pt idx="14">
                  <c:v>3.2996708922090001E-2</c:v>
                </c:pt>
                <c:pt idx="15">
                  <c:v>3.3744560888630003E-2</c:v>
                </c:pt>
                <c:pt idx="16">
                  <c:v>3.1626283268840004E-2</c:v>
                </c:pt>
                <c:pt idx="17">
                  <c:v>3.5004659797590001E-2</c:v>
                </c:pt>
                <c:pt idx="18">
                  <c:v>3.6492408647789999E-2</c:v>
                </c:pt>
                <c:pt idx="19">
                  <c:v>3.6362830394530005E-2</c:v>
                </c:pt>
                <c:pt idx="20">
                  <c:v>3.7446840021510004E-2</c:v>
                </c:pt>
                <c:pt idx="21">
                  <c:v>3.6922081900869999E-2</c:v>
                </c:pt>
                <c:pt idx="22">
                  <c:v>3.7633717362420001E-2</c:v>
                </c:pt>
                <c:pt idx="23">
                  <c:v>3.7942403740659998E-2</c:v>
                </c:pt>
                <c:pt idx="24">
                  <c:v>3.7398865493329998E-2</c:v>
                </c:pt>
                <c:pt idx="25">
                  <c:v>3.7686502847260002E-2</c:v>
                </c:pt>
                <c:pt idx="26">
                  <c:v>3.7439117151830001E-2</c:v>
                </c:pt>
                <c:pt idx="27">
                  <c:v>3.6761808107300002E-2</c:v>
                </c:pt>
                <c:pt idx="28">
                  <c:v>3.5010907565310001E-2</c:v>
                </c:pt>
                <c:pt idx="29">
                  <c:v>3.5565556038360001E-2</c:v>
                </c:pt>
                <c:pt idx="30">
                  <c:v>3.4834082050749997E-2</c:v>
                </c:pt>
                <c:pt idx="31">
                  <c:v>3.575460477589E-2</c:v>
                </c:pt>
                <c:pt idx="32">
                  <c:v>3.5325941942459999E-2</c:v>
                </c:pt>
                <c:pt idx="33">
                  <c:v>3.6374550315869995E-2</c:v>
                </c:pt>
                <c:pt idx="34">
                  <c:v>3.5738261001399999E-2</c:v>
                </c:pt>
                <c:pt idx="35">
                  <c:v>3.537568947842E-2</c:v>
                </c:pt>
                <c:pt idx="36">
                  <c:v>3.8104723979820003E-2</c:v>
                </c:pt>
                <c:pt idx="37">
                  <c:v>3.633193159887E-2</c:v>
                </c:pt>
                <c:pt idx="38">
                  <c:v>3.7073640559820001E-2</c:v>
                </c:pt>
                <c:pt idx="39">
                  <c:v>3.5925532170720004E-2</c:v>
                </c:pt>
                <c:pt idx="40">
                  <c:v>3.6120098133880001E-2</c:v>
                </c:pt>
                <c:pt idx="41">
                  <c:v>3.6662601541649999E-2</c:v>
                </c:pt>
                <c:pt idx="42">
                  <c:v>3.8219855390559998E-2</c:v>
                </c:pt>
                <c:pt idx="43">
                  <c:v>3.7837295451949998E-2</c:v>
                </c:pt>
                <c:pt idx="44">
                  <c:v>3.8830357322269998E-2</c:v>
                </c:pt>
                <c:pt idx="45">
                  <c:v>4.0282518858590001E-2</c:v>
                </c:pt>
                <c:pt idx="46">
                  <c:v>4.5499029880309995E-2</c:v>
                </c:pt>
                <c:pt idx="47">
                  <c:v>4.5217420399869999E-2</c:v>
                </c:pt>
                <c:pt idx="48">
                  <c:v>4.6702566629259999E-2</c:v>
                </c:pt>
                <c:pt idx="49">
                  <c:v>4.962455793876E-2</c:v>
                </c:pt>
                <c:pt idx="50">
                  <c:v>4.9502530201100001E-2</c:v>
                </c:pt>
                <c:pt idx="51">
                  <c:v>5.1564308603429997E-2</c:v>
                </c:pt>
                <c:pt idx="52">
                  <c:v>5.5977468536969999E-2</c:v>
                </c:pt>
                <c:pt idx="53">
                  <c:v>5.3667188169350004E-2</c:v>
                </c:pt>
                <c:pt idx="54">
                  <c:v>5.4435476799050003E-2</c:v>
                </c:pt>
                <c:pt idx="55">
                  <c:v>5.6983187520729998E-2</c:v>
                </c:pt>
                <c:pt idx="56">
                  <c:v>5.9931473309960001E-2</c:v>
                </c:pt>
                <c:pt idx="57">
                  <c:v>5.4915558724159999E-2</c:v>
                </c:pt>
                <c:pt idx="58">
                  <c:v>5.3193221696280005E-2</c:v>
                </c:pt>
                <c:pt idx="59">
                  <c:v>5.259026306497E-2</c:v>
                </c:pt>
                <c:pt idx="60">
                  <c:v>5.419483238035E-2</c:v>
                </c:pt>
                <c:pt idx="61">
                  <c:v>5.127642338301E-2</c:v>
                </c:pt>
                <c:pt idx="62">
                  <c:v>5.1727923171089998E-2</c:v>
                </c:pt>
                <c:pt idx="63">
                  <c:v>5.3941813409619996E-2</c:v>
                </c:pt>
                <c:pt idx="64">
                  <c:v>5.2328505055359999E-2</c:v>
                </c:pt>
                <c:pt idx="65">
                  <c:v>5.2119816202709994E-2</c:v>
                </c:pt>
                <c:pt idx="66">
                  <c:v>5.2589880097150002E-2</c:v>
                </c:pt>
                <c:pt idx="67">
                  <c:v>5.0224165961849997E-2</c:v>
                </c:pt>
                <c:pt idx="68">
                  <c:v>5.2698263438249994E-2</c:v>
                </c:pt>
                <c:pt idx="69">
                  <c:v>5.3439882396620002E-2</c:v>
                </c:pt>
                <c:pt idx="70">
                  <c:v>5.2937745383980002E-2</c:v>
                </c:pt>
                <c:pt idx="71">
                  <c:v>5.4438357879969999E-2</c:v>
                </c:pt>
                <c:pt idx="72">
                  <c:v>5.0850935100139993E-2</c:v>
                </c:pt>
                <c:pt idx="73">
                  <c:v>5.2999533729359997E-2</c:v>
                </c:pt>
                <c:pt idx="74">
                  <c:v>5.1448357355359998E-2</c:v>
                </c:pt>
                <c:pt idx="75">
                  <c:v>5.168176362956E-2</c:v>
                </c:pt>
                <c:pt idx="76">
                  <c:v>5.3411349894900005E-2</c:v>
                </c:pt>
                <c:pt idx="77">
                  <c:v>5.5839834828469999E-2</c:v>
                </c:pt>
                <c:pt idx="78">
                  <c:v>5.2083495263309999E-2</c:v>
                </c:pt>
                <c:pt idx="79">
                  <c:v>5.2565428856909999E-2</c:v>
                </c:pt>
                <c:pt idx="80">
                  <c:v>5.0549993932859999E-2</c:v>
                </c:pt>
                <c:pt idx="81">
                  <c:v>4.9006163897489997E-2</c:v>
                </c:pt>
                <c:pt idx="82">
                  <c:v>5.0098094316250001E-2</c:v>
                </c:pt>
                <c:pt idx="83">
                  <c:v>5.0076336038409996E-2</c:v>
                </c:pt>
                <c:pt idx="84">
                  <c:v>4.6642714052940001E-2</c:v>
                </c:pt>
                <c:pt idx="85">
                  <c:v>5.3690869619879997E-2</c:v>
                </c:pt>
                <c:pt idx="86">
                  <c:v>5.0121666501039996E-2</c:v>
                </c:pt>
                <c:pt idx="87">
                  <c:v>4.89275309463E-2</c:v>
                </c:pt>
                <c:pt idx="88">
                  <c:v>4.77919341922E-2</c:v>
                </c:pt>
                <c:pt idx="89">
                  <c:v>4.8294017835530001E-2</c:v>
                </c:pt>
                <c:pt idx="90">
                  <c:v>4.7319601888209994E-2</c:v>
                </c:pt>
                <c:pt idx="91">
                  <c:v>4.9163875886570001E-2</c:v>
                </c:pt>
                <c:pt idx="92">
                  <c:v>4.5651348872220006E-2</c:v>
                </c:pt>
                <c:pt idx="93">
                  <c:v>4.9335791802799997E-2</c:v>
                </c:pt>
                <c:pt idx="94">
                  <c:v>5.0485658757709995E-2</c:v>
                </c:pt>
                <c:pt idx="95">
                  <c:v>4.9655998830429995E-2</c:v>
                </c:pt>
                <c:pt idx="96">
                  <c:v>5.1863777057259995E-2</c:v>
                </c:pt>
                <c:pt idx="97">
                  <c:v>4.9048758289650003E-2</c:v>
                </c:pt>
                <c:pt idx="98">
                  <c:v>4.9875136612149998E-2</c:v>
                </c:pt>
                <c:pt idx="99">
                  <c:v>5.0136383845710002E-2</c:v>
                </c:pt>
                <c:pt idx="100">
                  <c:v>4.961554798659E-2</c:v>
                </c:pt>
                <c:pt idx="101">
                  <c:v>5.0215649380440007E-2</c:v>
                </c:pt>
                <c:pt idx="102">
                  <c:v>4.8006269732889996E-2</c:v>
                </c:pt>
                <c:pt idx="103">
                  <c:v>4.7894377961649998E-2</c:v>
                </c:pt>
                <c:pt idx="104">
                  <c:v>4.9432032412640006E-2</c:v>
                </c:pt>
                <c:pt idx="105">
                  <c:v>4.9002928892610001E-2</c:v>
                </c:pt>
                <c:pt idx="106">
                  <c:v>4.491018392091E-2</c:v>
                </c:pt>
                <c:pt idx="107">
                  <c:v>4.9017426562950002E-2</c:v>
                </c:pt>
                <c:pt idx="108">
                  <c:v>4.8992129163209996E-2</c:v>
                </c:pt>
                <c:pt idx="109">
                  <c:v>4.8415996465389993E-2</c:v>
                </c:pt>
                <c:pt idx="110">
                  <c:v>5.3569828936139999E-2</c:v>
                </c:pt>
                <c:pt idx="111">
                  <c:v>4.9112536530590001E-2</c:v>
                </c:pt>
                <c:pt idx="112">
                  <c:v>4.9429305595360004E-2</c:v>
                </c:pt>
                <c:pt idx="113">
                  <c:v>4.8212185795809999E-2</c:v>
                </c:pt>
                <c:pt idx="114">
                  <c:v>5.0147992335879993E-2</c:v>
                </c:pt>
                <c:pt idx="115">
                  <c:v>4.8076107513449998E-2</c:v>
                </c:pt>
                <c:pt idx="116">
                  <c:v>4.7656459444579996E-2</c:v>
                </c:pt>
                <c:pt idx="117">
                  <c:v>4.6511733020049996E-2</c:v>
                </c:pt>
                <c:pt idx="118">
                  <c:v>4.5483273415360001E-2</c:v>
                </c:pt>
                <c:pt idx="119">
                  <c:v>4.3614770029379996E-2</c:v>
                </c:pt>
                <c:pt idx="120">
                  <c:v>4.4157874109979997E-2</c:v>
                </c:pt>
                <c:pt idx="121">
                  <c:v>4.4739172019810002E-2</c:v>
                </c:pt>
                <c:pt idx="122">
                  <c:v>4.3352952673259997E-2</c:v>
                </c:pt>
                <c:pt idx="123">
                  <c:v>4.3800817736070002E-2</c:v>
                </c:pt>
                <c:pt idx="124">
                  <c:v>4.409027927393E-2</c:v>
                </c:pt>
                <c:pt idx="125">
                  <c:v>4.3915457676839999E-2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des_desestacionalizada!$M$4</c:f>
              <c:strCache>
                <c:ptCount val="1"/>
                <c:pt idx="0">
                  <c:v>tendencia</c:v>
                </c:pt>
              </c:strCache>
            </c:strRef>
          </c:tx>
          <c:spPr>
            <a:ln w="5080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des_desestacionalizada!$A$5:$A$130</c:f>
              <c:strCache>
                <c:ptCount val="126"/>
                <c:pt idx="0">
                  <c:v>2005/01</c:v>
                </c:pt>
                <c:pt idx="1">
                  <c:v>2005/02</c:v>
                </c:pt>
                <c:pt idx="2">
                  <c:v>2005/03</c:v>
                </c:pt>
                <c:pt idx="3">
                  <c:v>2005/04</c:v>
                </c:pt>
                <c:pt idx="4">
                  <c:v>2005/05</c:v>
                </c:pt>
                <c:pt idx="5">
                  <c:v>2005/06</c:v>
                </c:pt>
                <c:pt idx="6">
                  <c:v>2005/07</c:v>
                </c:pt>
                <c:pt idx="7">
                  <c:v>2005/08</c:v>
                </c:pt>
                <c:pt idx="8">
                  <c:v>2005/09</c:v>
                </c:pt>
                <c:pt idx="9">
                  <c:v>2005/10</c:v>
                </c:pt>
                <c:pt idx="10">
                  <c:v>2005/11</c:v>
                </c:pt>
                <c:pt idx="11">
                  <c:v>2005/12</c:v>
                </c:pt>
                <c:pt idx="12">
                  <c:v>2006/01</c:v>
                </c:pt>
                <c:pt idx="13">
                  <c:v>2006/02</c:v>
                </c:pt>
                <c:pt idx="14">
                  <c:v>2006/03</c:v>
                </c:pt>
                <c:pt idx="15">
                  <c:v>2006/04</c:v>
                </c:pt>
                <c:pt idx="16">
                  <c:v>2006/05</c:v>
                </c:pt>
                <c:pt idx="17">
                  <c:v>2006/06</c:v>
                </c:pt>
                <c:pt idx="18">
                  <c:v>2006/07</c:v>
                </c:pt>
                <c:pt idx="19">
                  <c:v>2006/08</c:v>
                </c:pt>
                <c:pt idx="20">
                  <c:v>2006/09</c:v>
                </c:pt>
                <c:pt idx="21">
                  <c:v>2006/10</c:v>
                </c:pt>
                <c:pt idx="22">
                  <c:v>2006/11</c:v>
                </c:pt>
                <c:pt idx="23">
                  <c:v>2006/12</c:v>
                </c:pt>
                <c:pt idx="24">
                  <c:v>2007/01</c:v>
                </c:pt>
                <c:pt idx="25">
                  <c:v>2007/02</c:v>
                </c:pt>
                <c:pt idx="26">
                  <c:v>2007/03</c:v>
                </c:pt>
                <c:pt idx="27">
                  <c:v>2007/04</c:v>
                </c:pt>
                <c:pt idx="28">
                  <c:v>2007/05</c:v>
                </c:pt>
                <c:pt idx="29">
                  <c:v>2007/06</c:v>
                </c:pt>
                <c:pt idx="30">
                  <c:v>2007/07</c:v>
                </c:pt>
                <c:pt idx="31">
                  <c:v>2007/08</c:v>
                </c:pt>
                <c:pt idx="32">
                  <c:v>2007/09</c:v>
                </c:pt>
                <c:pt idx="33">
                  <c:v>2007/10</c:v>
                </c:pt>
                <c:pt idx="34">
                  <c:v>2007/11</c:v>
                </c:pt>
                <c:pt idx="35">
                  <c:v>2007/12</c:v>
                </c:pt>
                <c:pt idx="36">
                  <c:v>2008/01</c:v>
                </c:pt>
                <c:pt idx="37">
                  <c:v>2008/02</c:v>
                </c:pt>
                <c:pt idx="38">
                  <c:v>2008/03</c:v>
                </c:pt>
                <c:pt idx="39">
                  <c:v>2008/04</c:v>
                </c:pt>
                <c:pt idx="40">
                  <c:v>2008/05</c:v>
                </c:pt>
                <c:pt idx="41">
                  <c:v>2008/06</c:v>
                </c:pt>
                <c:pt idx="42">
                  <c:v>2008/07</c:v>
                </c:pt>
                <c:pt idx="43">
                  <c:v>2008/08</c:v>
                </c:pt>
                <c:pt idx="44">
                  <c:v>2008/09</c:v>
                </c:pt>
                <c:pt idx="45">
                  <c:v>2008/10</c:v>
                </c:pt>
                <c:pt idx="46">
                  <c:v>2008/11</c:v>
                </c:pt>
                <c:pt idx="47">
                  <c:v>2008/12</c:v>
                </c:pt>
                <c:pt idx="48">
                  <c:v>2009/01</c:v>
                </c:pt>
                <c:pt idx="49">
                  <c:v>2009/02</c:v>
                </c:pt>
                <c:pt idx="50">
                  <c:v>2009/03</c:v>
                </c:pt>
                <c:pt idx="51">
                  <c:v>2009/04</c:v>
                </c:pt>
                <c:pt idx="52">
                  <c:v>2009/05</c:v>
                </c:pt>
                <c:pt idx="53">
                  <c:v>2009/06</c:v>
                </c:pt>
                <c:pt idx="54">
                  <c:v>2009/07</c:v>
                </c:pt>
                <c:pt idx="55">
                  <c:v>2009/08</c:v>
                </c:pt>
                <c:pt idx="56">
                  <c:v>2009/09</c:v>
                </c:pt>
                <c:pt idx="57">
                  <c:v>2009/10</c:v>
                </c:pt>
                <c:pt idx="58">
                  <c:v>2009/11</c:v>
                </c:pt>
                <c:pt idx="59">
                  <c:v>2009/12</c:v>
                </c:pt>
                <c:pt idx="60">
                  <c:v>2010/01</c:v>
                </c:pt>
                <c:pt idx="61">
                  <c:v>2010/02</c:v>
                </c:pt>
                <c:pt idx="62">
                  <c:v>2010/03</c:v>
                </c:pt>
                <c:pt idx="63">
                  <c:v>2010/04</c:v>
                </c:pt>
                <c:pt idx="64">
                  <c:v>2010/05</c:v>
                </c:pt>
                <c:pt idx="65">
                  <c:v>2010/06</c:v>
                </c:pt>
                <c:pt idx="66">
                  <c:v>2010/07</c:v>
                </c:pt>
                <c:pt idx="67">
                  <c:v>2010/08</c:v>
                </c:pt>
                <c:pt idx="68">
                  <c:v>2010/09</c:v>
                </c:pt>
                <c:pt idx="69">
                  <c:v>2010/10</c:v>
                </c:pt>
                <c:pt idx="70">
                  <c:v>2010/11</c:v>
                </c:pt>
                <c:pt idx="71">
                  <c:v>2010/12</c:v>
                </c:pt>
                <c:pt idx="72">
                  <c:v>2011/01</c:v>
                </c:pt>
                <c:pt idx="73">
                  <c:v>2011/02</c:v>
                </c:pt>
                <c:pt idx="74">
                  <c:v>2011/03</c:v>
                </c:pt>
                <c:pt idx="75">
                  <c:v>2011/04</c:v>
                </c:pt>
                <c:pt idx="76">
                  <c:v>2011/05</c:v>
                </c:pt>
                <c:pt idx="77">
                  <c:v>2011/06</c:v>
                </c:pt>
                <c:pt idx="78">
                  <c:v>2011/07</c:v>
                </c:pt>
                <c:pt idx="79">
                  <c:v>2011/08</c:v>
                </c:pt>
                <c:pt idx="80">
                  <c:v>2011/09</c:v>
                </c:pt>
                <c:pt idx="81">
                  <c:v>2011/10</c:v>
                </c:pt>
                <c:pt idx="82">
                  <c:v>2011/11</c:v>
                </c:pt>
                <c:pt idx="83">
                  <c:v>2011/12</c:v>
                </c:pt>
                <c:pt idx="84">
                  <c:v>2012/01</c:v>
                </c:pt>
                <c:pt idx="85">
                  <c:v>2012/02</c:v>
                </c:pt>
                <c:pt idx="86">
                  <c:v>2012/03</c:v>
                </c:pt>
                <c:pt idx="87">
                  <c:v>2012/04</c:v>
                </c:pt>
                <c:pt idx="88">
                  <c:v>2012/05</c:v>
                </c:pt>
                <c:pt idx="89">
                  <c:v>2012/06</c:v>
                </c:pt>
                <c:pt idx="90">
                  <c:v>2012/07</c:v>
                </c:pt>
                <c:pt idx="91">
                  <c:v>2012/08</c:v>
                </c:pt>
                <c:pt idx="92">
                  <c:v>2012/09</c:v>
                </c:pt>
                <c:pt idx="93">
                  <c:v>2012/10</c:v>
                </c:pt>
                <c:pt idx="94">
                  <c:v>2012/11</c:v>
                </c:pt>
                <c:pt idx="95">
                  <c:v>2012/12</c:v>
                </c:pt>
                <c:pt idx="96">
                  <c:v>2013/01</c:v>
                </c:pt>
                <c:pt idx="97">
                  <c:v>2013/02</c:v>
                </c:pt>
                <c:pt idx="98">
                  <c:v>2013/03</c:v>
                </c:pt>
                <c:pt idx="99">
                  <c:v>2013/04</c:v>
                </c:pt>
                <c:pt idx="100">
                  <c:v>2013/05</c:v>
                </c:pt>
                <c:pt idx="101">
                  <c:v>2013/06</c:v>
                </c:pt>
                <c:pt idx="102">
                  <c:v>2013/07</c:v>
                </c:pt>
                <c:pt idx="103">
                  <c:v>2013/08</c:v>
                </c:pt>
                <c:pt idx="104">
                  <c:v>2013/09</c:v>
                </c:pt>
                <c:pt idx="105">
                  <c:v>2013/10</c:v>
                </c:pt>
                <c:pt idx="106">
                  <c:v>2013/11</c:v>
                </c:pt>
                <c:pt idx="107">
                  <c:v>2013/12</c:v>
                </c:pt>
                <c:pt idx="108">
                  <c:v>2014/01</c:v>
                </c:pt>
                <c:pt idx="109">
                  <c:v>2014/02</c:v>
                </c:pt>
                <c:pt idx="110">
                  <c:v>2014/03</c:v>
                </c:pt>
                <c:pt idx="111">
                  <c:v>2014/04</c:v>
                </c:pt>
                <c:pt idx="112">
                  <c:v>2014/05</c:v>
                </c:pt>
                <c:pt idx="113">
                  <c:v>2014/06</c:v>
                </c:pt>
                <c:pt idx="114">
                  <c:v>2014/07</c:v>
                </c:pt>
                <c:pt idx="115">
                  <c:v>2014/08</c:v>
                </c:pt>
                <c:pt idx="116">
                  <c:v>2014/09</c:v>
                </c:pt>
                <c:pt idx="117">
                  <c:v>2014/10</c:v>
                </c:pt>
                <c:pt idx="118">
                  <c:v>2014/11</c:v>
                </c:pt>
                <c:pt idx="119">
                  <c:v>2014/12</c:v>
                </c:pt>
                <c:pt idx="120">
                  <c:v>2015/01</c:v>
                </c:pt>
                <c:pt idx="121">
                  <c:v>2015/02</c:v>
                </c:pt>
                <c:pt idx="122">
                  <c:v>2015/03</c:v>
                </c:pt>
                <c:pt idx="123">
                  <c:v>2015/04</c:v>
                </c:pt>
                <c:pt idx="124">
                  <c:v>2015/05</c:v>
                </c:pt>
                <c:pt idx="125">
                  <c:v>2015/06</c:v>
                </c:pt>
              </c:strCache>
            </c:strRef>
          </c:cat>
          <c:val>
            <c:numRef>
              <c:f>des_desestacionalizada!$M$5:$M$130</c:f>
              <c:numCache>
                <c:formatCode>0.00%</c:formatCode>
                <c:ptCount val="126"/>
                <c:pt idx="0">
                  <c:v>3.5934829505380003E-2</c:v>
                </c:pt>
                <c:pt idx="1">
                  <c:v>3.6063173778679999E-2</c:v>
                </c:pt>
                <c:pt idx="2">
                  <c:v>3.6165190685059995E-2</c:v>
                </c:pt>
                <c:pt idx="3">
                  <c:v>3.6256548857110001E-2</c:v>
                </c:pt>
                <c:pt idx="4">
                  <c:v>3.6267888403320001E-2</c:v>
                </c:pt>
                <c:pt idx="5">
                  <c:v>3.6058731596250004E-2</c:v>
                </c:pt>
                <c:pt idx="6">
                  <c:v>3.5505959360490003E-2</c:v>
                </c:pt>
                <c:pt idx="7">
                  <c:v>3.4637958367299999E-2</c:v>
                </c:pt>
                <c:pt idx="8">
                  <c:v>3.3645423300730004E-2</c:v>
                </c:pt>
                <c:pt idx="9">
                  <c:v>3.2758720239620003E-2</c:v>
                </c:pt>
                <c:pt idx="10">
                  <c:v>3.2150883608569998E-2</c:v>
                </c:pt>
                <c:pt idx="11">
                  <c:v>3.1927204077270004E-2</c:v>
                </c:pt>
                <c:pt idx="12">
                  <c:v>3.2039286328730002E-2</c:v>
                </c:pt>
                <c:pt idx="13">
                  <c:v>3.2427249870170004E-2</c:v>
                </c:pt>
                <c:pt idx="14">
                  <c:v>3.3020635167669996E-2</c:v>
                </c:pt>
                <c:pt idx="15">
                  <c:v>3.3754627928760002E-2</c:v>
                </c:pt>
                <c:pt idx="16">
                  <c:v>3.4542144468849997E-2</c:v>
                </c:pt>
                <c:pt idx="17">
                  <c:v>3.5302510632959999E-2</c:v>
                </c:pt>
                <c:pt idx="18">
                  <c:v>3.6000653992720004E-2</c:v>
                </c:pt>
                <c:pt idx="19">
                  <c:v>3.6589289846390004E-2</c:v>
                </c:pt>
                <c:pt idx="20">
                  <c:v>3.7044170855860002E-2</c:v>
                </c:pt>
                <c:pt idx="21">
                  <c:v>3.7371991961769997E-2</c:v>
                </c:pt>
                <c:pt idx="22">
                  <c:v>3.760666156676E-2</c:v>
                </c:pt>
                <c:pt idx="23">
                  <c:v>3.7723877157710001E-2</c:v>
                </c:pt>
                <c:pt idx="24">
                  <c:v>3.769172657119E-2</c:v>
                </c:pt>
                <c:pt idx="25">
                  <c:v>3.7460920648239998E-2</c:v>
                </c:pt>
                <c:pt idx="26">
                  <c:v>3.703421876126E-2</c:v>
                </c:pt>
                <c:pt idx="27">
                  <c:v>3.6483481138919999E-2</c:v>
                </c:pt>
                <c:pt idx="28">
                  <c:v>3.5939226699650002E-2</c:v>
                </c:pt>
                <c:pt idx="29">
                  <c:v>3.5559044051079999E-2</c:v>
                </c:pt>
                <c:pt idx="30">
                  <c:v>3.5382387837370001E-2</c:v>
                </c:pt>
                <c:pt idx="31">
                  <c:v>3.5389179113189999E-2</c:v>
                </c:pt>
                <c:pt idx="32">
                  <c:v>3.5507058759589996E-2</c:v>
                </c:pt>
                <c:pt idx="33">
                  <c:v>3.5673177259159999E-2</c:v>
                </c:pt>
                <c:pt idx="34">
                  <c:v>3.5841362398480001E-2</c:v>
                </c:pt>
                <c:pt idx="35">
                  <c:v>3.5986072652509998E-2</c:v>
                </c:pt>
                <c:pt idx="36">
                  <c:v>3.6086094497440005E-2</c:v>
                </c:pt>
                <c:pt idx="37">
                  <c:v>3.6160725938590002E-2</c:v>
                </c:pt>
                <c:pt idx="38">
                  <c:v>3.6255236930709998E-2</c:v>
                </c:pt>
                <c:pt idx="39">
                  <c:v>3.6379552595020001E-2</c:v>
                </c:pt>
                <c:pt idx="40">
                  <c:v>3.6548459095440002E-2</c:v>
                </c:pt>
                <c:pt idx="41">
                  <c:v>3.6807748476049999E-2</c:v>
                </c:pt>
                <c:pt idx="42">
                  <c:v>3.7302555341370003E-2</c:v>
                </c:pt>
                <c:pt idx="43">
                  <c:v>3.8125393078099999E-2</c:v>
                </c:pt>
                <c:pt idx="44">
                  <c:v>3.9348625287860005E-2</c:v>
                </c:pt>
                <c:pt idx="45">
                  <c:v>4.0947651242739996E-2</c:v>
                </c:pt>
                <c:pt idx="46">
                  <c:v>4.2801047495229998E-2</c:v>
                </c:pt>
                <c:pt idx="47">
                  <c:v>4.4820407668379997E-2</c:v>
                </c:pt>
                <c:pt idx="48">
                  <c:v>4.6854356475510006E-2</c:v>
                </c:pt>
                <c:pt idx="49">
                  <c:v>4.8703497399950002E-2</c:v>
                </c:pt>
                <c:pt idx="50">
                  <c:v>5.0312605657539998E-2</c:v>
                </c:pt>
                <c:pt idx="51">
                  <c:v>5.1761496601069996E-2</c:v>
                </c:pt>
                <c:pt idx="52">
                  <c:v>5.3107263634009999E-2</c:v>
                </c:pt>
                <c:pt idx="53">
                  <c:v>5.4287746289769997E-2</c:v>
                </c:pt>
                <c:pt idx="54">
                  <c:v>5.5096048240669999E-2</c:v>
                </c:pt>
                <c:pt idx="55">
                  <c:v>5.5460682424360003E-2</c:v>
                </c:pt>
                <c:pt idx="56">
                  <c:v>5.5362826653150003E-2</c:v>
                </c:pt>
                <c:pt idx="57">
                  <c:v>5.4814175984959995E-2</c:v>
                </c:pt>
                <c:pt idx="58">
                  <c:v>5.4052445065940001E-2</c:v>
                </c:pt>
                <c:pt idx="59">
                  <c:v>5.330738610243E-2</c:v>
                </c:pt>
                <c:pt idx="60">
                  <c:v>5.2751436742699997E-2</c:v>
                </c:pt>
                <c:pt idx="61">
                  <c:v>5.2527993002960002E-2</c:v>
                </c:pt>
                <c:pt idx="62">
                  <c:v>5.249609400211E-2</c:v>
                </c:pt>
                <c:pt idx="63">
                  <c:v>5.2434667574149996E-2</c:v>
                </c:pt>
                <c:pt idx="64">
                  <c:v>5.2306350851729994E-2</c:v>
                </c:pt>
                <c:pt idx="65">
                  <c:v>5.213269445569E-2</c:v>
                </c:pt>
                <c:pt idx="66">
                  <c:v>5.2092300915610006E-2</c:v>
                </c:pt>
                <c:pt idx="67">
                  <c:v>5.2197803023139998E-2</c:v>
                </c:pt>
                <c:pt idx="68">
                  <c:v>5.2423125963699996E-2</c:v>
                </c:pt>
                <c:pt idx="69">
                  <c:v>5.2732724532530001E-2</c:v>
                </c:pt>
                <c:pt idx="70">
                  <c:v>5.2911224644760002E-2</c:v>
                </c:pt>
                <c:pt idx="71">
                  <c:v>5.2834210927010003E-2</c:v>
                </c:pt>
                <c:pt idx="72">
                  <c:v>5.2603484894690002E-2</c:v>
                </c:pt>
                <c:pt idx="73">
                  <c:v>5.2343239956419998E-2</c:v>
                </c:pt>
                <c:pt idx="74">
                  <c:v>5.2227566096520003E-2</c:v>
                </c:pt>
                <c:pt idx="75">
                  <c:v>5.2357858945059996E-2</c:v>
                </c:pt>
                <c:pt idx="76">
                  <c:v>5.2524626379109998E-2</c:v>
                </c:pt>
                <c:pt idx="77">
                  <c:v>5.2509543003099998E-2</c:v>
                </c:pt>
                <c:pt idx="78">
                  <c:v>5.2196482203840003E-2</c:v>
                </c:pt>
                <c:pt idx="79">
                  <c:v>5.1597191975629994E-2</c:v>
                </c:pt>
                <c:pt idx="80">
                  <c:v>5.0909145039980001E-2</c:v>
                </c:pt>
                <c:pt idx="81">
                  <c:v>5.0299644217630002E-2</c:v>
                </c:pt>
                <c:pt idx="82">
                  <c:v>4.9958891321229999E-2</c:v>
                </c:pt>
                <c:pt idx="83">
                  <c:v>4.9848483089959997E-2</c:v>
                </c:pt>
                <c:pt idx="84">
                  <c:v>4.9817854408809994E-2</c:v>
                </c:pt>
                <c:pt idx="85">
                  <c:v>4.9687334972409999E-2</c:v>
                </c:pt>
                <c:pt idx="86">
                  <c:v>4.9377354773580004E-2</c:v>
                </c:pt>
                <c:pt idx="87">
                  <c:v>4.8908436703649999E-2</c:v>
                </c:pt>
                <c:pt idx="88">
                  <c:v>4.8440411565349999E-2</c:v>
                </c:pt>
                <c:pt idx="89">
                  <c:v>4.8166323049250004E-2</c:v>
                </c:pt>
                <c:pt idx="90">
                  <c:v>4.8138682238000004E-2</c:v>
                </c:pt>
                <c:pt idx="91">
                  <c:v>4.8414595507989995E-2</c:v>
                </c:pt>
                <c:pt idx="92">
                  <c:v>4.890470620647E-2</c:v>
                </c:pt>
                <c:pt idx="93">
                  <c:v>4.9422565547759999E-2</c:v>
                </c:pt>
                <c:pt idx="94">
                  <c:v>4.9821555021900006E-2</c:v>
                </c:pt>
                <c:pt idx="95">
                  <c:v>5.0039362139049998E-2</c:v>
                </c:pt>
                <c:pt idx="96">
                  <c:v>5.0130348008130002E-2</c:v>
                </c:pt>
                <c:pt idx="97">
                  <c:v>5.0128092214600004E-2</c:v>
                </c:pt>
                <c:pt idx="98">
                  <c:v>5.0021387162080003E-2</c:v>
                </c:pt>
                <c:pt idx="99">
                  <c:v>4.9795881880930003E-2</c:v>
                </c:pt>
                <c:pt idx="100">
                  <c:v>4.9525453945109994E-2</c:v>
                </c:pt>
                <c:pt idx="101">
                  <c:v>4.9237921356849998E-2</c:v>
                </c:pt>
                <c:pt idx="102">
                  <c:v>4.8970271211950002E-2</c:v>
                </c:pt>
                <c:pt idx="103">
                  <c:v>4.879535797673E-2</c:v>
                </c:pt>
                <c:pt idx="104">
                  <c:v>4.8707980727760003E-2</c:v>
                </c:pt>
                <c:pt idx="105">
                  <c:v>4.873683012893E-2</c:v>
                </c:pt>
                <c:pt idx="106">
                  <c:v>4.8807686167249995E-2</c:v>
                </c:pt>
                <c:pt idx="107">
                  <c:v>4.8889175852609996E-2</c:v>
                </c:pt>
                <c:pt idx="108">
                  <c:v>4.8918638850249996E-2</c:v>
                </c:pt>
                <c:pt idx="109">
                  <c:v>4.8934884189629997E-2</c:v>
                </c:pt>
                <c:pt idx="110">
                  <c:v>4.9020153372840006E-2</c:v>
                </c:pt>
                <c:pt idx="111">
                  <c:v>4.9146838121179995E-2</c:v>
                </c:pt>
                <c:pt idx="112">
                  <c:v>4.9213657426630003E-2</c:v>
                </c:pt>
                <c:pt idx="113">
                  <c:v>4.916155464099E-2</c:v>
                </c:pt>
                <c:pt idx="114">
                  <c:v>4.8878564908779995E-2</c:v>
                </c:pt>
                <c:pt idx="115">
                  <c:v>4.8272322991950001E-2</c:v>
                </c:pt>
                <c:pt idx="116">
                  <c:v>4.7412305889380002E-2</c:v>
                </c:pt>
                <c:pt idx="117">
                  <c:v>4.6433125972570002E-2</c:v>
                </c:pt>
                <c:pt idx="118">
                  <c:v>4.5470665735139998E-2</c:v>
                </c:pt>
                <c:pt idx="119">
                  <c:v>4.4681723738450002E-2</c:v>
                </c:pt>
                <c:pt idx="120">
                  <c:v>4.4166394853879999E-2</c:v>
                </c:pt>
                <c:pt idx="121">
                  <c:v>4.3929875600860008E-2</c:v>
                </c:pt>
                <c:pt idx="122">
                  <c:v>4.3876724351230002E-2</c:v>
                </c:pt>
                <c:pt idx="123">
                  <c:v>4.3898010009509998E-2</c:v>
                </c:pt>
                <c:pt idx="124">
                  <c:v>4.3854785323460002E-2</c:v>
                </c:pt>
                <c:pt idx="125">
                  <c:v>4.3674833901139999E-2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7652096"/>
        <c:axId val="177653632"/>
      </c:lineChart>
      <c:catAx>
        <c:axId val="1776520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230"/>
            </a:pPr>
            <a:endParaRPr lang="en-US"/>
          </a:p>
        </c:txPr>
        <c:crossAx val="177653632"/>
        <c:crosses val="autoZero"/>
        <c:auto val="1"/>
        <c:lblAlgn val="ctr"/>
        <c:lblOffset val="100"/>
        <c:tickLblSkip val="5"/>
        <c:noMultiLvlLbl val="0"/>
      </c:catAx>
      <c:valAx>
        <c:axId val="177653632"/>
        <c:scaling>
          <c:orientation val="minMax"/>
          <c:min val="2.0000000000000004E-2"/>
        </c:scaling>
        <c:delete val="0"/>
        <c:axPos val="l"/>
        <c:numFmt formatCode="0.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7765209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6.5322950015863399E-2"/>
          <c:y val="0.90103003839384121"/>
          <c:w val="0.91184494245911574"/>
          <c:h val="3.6462082628525377E-2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2581250481580889E-2"/>
          <c:y val="0.11514056096097965"/>
          <c:w val="0.94243164781176569"/>
          <c:h val="0.63440543527997406"/>
        </c:manualLayout>
      </c:layout>
      <c:lineChart>
        <c:grouping val="standard"/>
        <c:varyColors val="0"/>
        <c:ser>
          <c:idx val="0"/>
          <c:order val="0"/>
          <c:tx>
            <c:strRef>
              <c:f>des_desestacionalizada_urb!$J$4</c:f>
              <c:strCache>
                <c:ptCount val="1"/>
                <c:pt idx="0">
                  <c:v>serie original</c:v>
                </c:pt>
              </c:strCache>
            </c:strRef>
          </c:tx>
          <c:spPr>
            <a:ln>
              <a:solidFill>
                <a:srgbClr val="FF0000"/>
              </a:solidFill>
              <a:prstDash val="sysDot"/>
            </a:ln>
          </c:spPr>
          <c:marker>
            <c:symbol val="none"/>
          </c:marker>
          <c:cat>
            <c:strRef>
              <c:f>des_desestacionalizada!$A$5:$A$130</c:f>
              <c:strCache>
                <c:ptCount val="126"/>
                <c:pt idx="0">
                  <c:v>2005/01</c:v>
                </c:pt>
                <c:pt idx="1">
                  <c:v>2005/02</c:v>
                </c:pt>
                <c:pt idx="2">
                  <c:v>2005/03</c:v>
                </c:pt>
                <c:pt idx="3">
                  <c:v>2005/04</c:v>
                </c:pt>
                <c:pt idx="4">
                  <c:v>2005/05</c:v>
                </c:pt>
                <c:pt idx="5">
                  <c:v>2005/06</c:v>
                </c:pt>
                <c:pt idx="6">
                  <c:v>2005/07</c:v>
                </c:pt>
                <c:pt idx="7">
                  <c:v>2005/08</c:v>
                </c:pt>
                <c:pt idx="8">
                  <c:v>2005/09</c:v>
                </c:pt>
                <c:pt idx="9">
                  <c:v>2005/10</c:v>
                </c:pt>
                <c:pt idx="10">
                  <c:v>2005/11</c:v>
                </c:pt>
                <c:pt idx="11">
                  <c:v>2005/12</c:v>
                </c:pt>
                <c:pt idx="12">
                  <c:v>2006/01</c:v>
                </c:pt>
                <c:pt idx="13">
                  <c:v>2006/02</c:v>
                </c:pt>
                <c:pt idx="14">
                  <c:v>2006/03</c:v>
                </c:pt>
                <c:pt idx="15">
                  <c:v>2006/04</c:v>
                </c:pt>
                <c:pt idx="16">
                  <c:v>2006/05</c:v>
                </c:pt>
                <c:pt idx="17">
                  <c:v>2006/06</c:v>
                </c:pt>
                <c:pt idx="18">
                  <c:v>2006/07</c:v>
                </c:pt>
                <c:pt idx="19">
                  <c:v>2006/08</c:v>
                </c:pt>
                <c:pt idx="20">
                  <c:v>2006/09</c:v>
                </c:pt>
                <c:pt idx="21">
                  <c:v>2006/10</c:v>
                </c:pt>
                <c:pt idx="22">
                  <c:v>2006/11</c:v>
                </c:pt>
                <c:pt idx="23">
                  <c:v>2006/12</c:v>
                </c:pt>
                <c:pt idx="24">
                  <c:v>2007/01</c:v>
                </c:pt>
                <c:pt idx="25">
                  <c:v>2007/02</c:v>
                </c:pt>
                <c:pt idx="26">
                  <c:v>2007/03</c:v>
                </c:pt>
                <c:pt idx="27">
                  <c:v>2007/04</c:v>
                </c:pt>
                <c:pt idx="28">
                  <c:v>2007/05</c:v>
                </c:pt>
                <c:pt idx="29">
                  <c:v>2007/06</c:v>
                </c:pt>
                <c:pt idx="30">
                  <c:v>2007/07</c:v>
                </c:pt>
                <c:pt idx="31">
                  <c:v>2007/08</c:v>
                </c:pt>
                <c:pt idx="32">
                  <c:v>2007/09</c:v>
                </c:pt>
                <c:pt idx="33">
                  <c:v>2007/10</c:v>
                </c:pt>
                <c:pt idx="34">
                  <c:v>2007/11</c:v>
                </c:pt>
                <c:pt idx="35">
                  <c:v>2007/12</c:v>
                </c:pt>
                <c:pt idx="36">
                  <c:v>2008/01</c:v>
                </c:pt>
                <c:pt idx="37">
                  <c:v>2008/02</c:v>
                </c:pt>
                <c:pt idx="38">
                  <c:v>2008/03</c:v>
                </c:pt>
                <c:pt idx="39">
                  <c:v>2008/04</c:v>
                </c:pt>
                <c:pt idx="40">
                  <c:v>2008/05</c:v>
                </c:pt>
                <c:pt idx="41">
                  <c:v>2008/06</c:v>
                </c:pt>
                <c:pt idx="42">
                  <c:v>2008/07</c:v>
                </c:pt>
                <c:pt idx="43">
                  <c:v>2008/08</c:v>
                </c:pt>
                <c:pt idx="44">
                  <c:v>2008/09</c:v>
                </c:pt>
                <c:pt idx="45">
                  <c:v>2008/10</c:v>
                </c:pt>
                <c:pt idx="46">
                  <c:v>2008/11</c:v>
                </c:pt>
                <c:pt idx="47">
                  <c:v>2008/12</c:v>
                </c:pt>
                <c:pt idx="48">
                  <c:v>2009/01</c:v>
                </c:pt>
                <c:pt idx="49">
                  <c:v>2009/02</c:v>
                </c:pt>
                <c:pt idx="50">
                  <c:v>2009/03</c:v>
                </c:pt>
                <c:pt idx="51">
                  <c:v>2009/04</c:v>
                </c:pt>
                <c:pt idx="52">
                  <c:v>2009/05</c:v>
                </c:pt>
                <c:pt idx="53">
                  <c:v>2009/06</c:v>
                </c:pt>
                <c:pt idx="54">
                  <c:v>2009/07</c:v>
                </c:pt>
                <c:pt idx="55">
                  <c:v>2009/08</c:v>
                </c:pt>
                <c:pt idx="56">
                  <c:v>2009/09</c:v>
                </c:pt>
                <c:pt idx="57">
                  <c:v>2009/10</c:v>
                </c:pt>
                <c:pt idx="58">
                  <c:v>2009/11</c:v>
                </c:pt>
                <c:pt idx="59">
                  <c:v>2009/12</c:v>
                </c:pt>
                <c:pt idx="60">
                  <c:v>2010/01</c:v>
                </c:pt>
                <c:pt idx="61">
                  <c:v>2010/02</c:v>
                </c:pt>
                <c:pt idx="62">
                  <c:v>2010/03</c:v>
                </c:pt>
                <c:pt idx="63">
                  <c:v>2010/04</c:v>
                </c:pt>
                <c:pt idx="64">
                  <c:v>2010/05</c:v>
                </c:pt>
                <c:pt idx="65">
                  <c:v>2010/06</c:v>
                </c:pt>
                <c:pt idx="66">
                  <c:v>2010/07</c:v>
                </c:pt>
                <c:pt idx="67">
                  <c:v>2010/08</c:v>
                </c:pt>
                <c:pt idx="68">
                  <c:v>2010/09</c:v>
                </c:pt>
                <c:pt idx="69">
                  <c:v>2010/10</c:v>
                </c:pt>
                <c:pt idx="70">
                  <c:v>2010/11</c:v>
                </c:pt>
                <c:pt idx="71">
                  <c:v>2010/12</c:v>
                </c:pt>
                <c:pt idx="72">
                  <c:v>2011/01</c:v>
                </c:pt>
                <c:pt idx="73">
                  <c:v>2011/02</c:v>
                </c:pt>
                <c:pt idx="74">
                  <c:v>2011/03</c:v>
                </c:pt>
                <c:pt idx="75">
                  <c:v>2011/04</c:v>
                </c:pt>
                <c:pt idx="76">
                  <c:v>2011/05</c:v>
                </c:pt>
                <c:pt idx="77">
                  <c:v>2011/06</c:v>
                </c:pt>
                <c:pt idx="78">
                  <c:v>2011/07</c:v>
                </c:pt>
                <c:pt idx="79">
                  <c:v>2011/08</c:v>
                </c:pt>
                <c:pt idx="80">
                  <c:v>2011/09</c:v>
                </c:pt>
                <c:pt idx="81">
                  <c:v>2011/10</c:v>
                </c:pt>
                <c:pt idx="82">
                  <c:v>2011/11</c:v>
                </c:pt>
                <c:pt idx="83">
                  <c:v>2011/12</c:v>
                </c:pt>
                <c:pt idx="84">
                  <c:v>2012/01</c:v>
                </c:pt>
                <c:pt idx="85">
                  <c:v>2012/02</c:v>
                </c:pt>
                <c:pt idx="86">
                  <c:v>2012/03</c:v>
                </c:pt>
                <c:pt idx="87">
                  <c:v>2012/04</c:v>
                </c:pt>
                <c:pt idx="88">
                  <c:v>2012/05</c:v>
                </c:pt>
                <c:pt idx="89">
                  <c:v>2012/06</c:v>
                </c:pt>
                <c:pt idx="90">
                  <c:v>2012/07</c:v>
                </c:pt>
                <c:pt idx="91">
                  <c:v>2012/08</c:v>
                </c:pt>
                <c:pt idx="92">
                  <c:v>2012/09</c:v>
                </c:pt>
                <c:pt idx="93">
                  <c:v>2012/10</c:v>
                </c:pt>
                <c:pt idx="94">
                  <c:v>2012/11</c:v>
                </c:pt>
                <c:pt idx="95">
                  <c:v>2012/12</c:v>
                </c:pt>
                <c:pt idx="96">
                  <c:v>2013/01</c:v>
                </c:pt>
                <c:pt idx="97">
                  <c:v>2013/02</c:v>
                </c:pt>
                <c:pt idx="98">
                  <c:v>2013/03</c:v>
                </c:pt>
                <c:pt idx="99">
                  <c:v>2013/04</c:v>
                </c:pt>
                <c:pt idx="100">
                  <c:v>2013/05</c:v>
                </c:pt>
                <c:pt idx="101">
                  <c:v>2013/06</c:v>
                </c:pt>
                <c:pt idx="102">
                  <c:v>2013/07</c:v>
                </c:pt>
                <c:pt idx="103">
                  <c:v>2013/08</c:v>
                </c:pt>
                <c:pt idx="104">
                  <c:v>2013/09</c:v>
                </c:pt>
                <c:pt idx="105">
                  <c:v>2013/10</c:v>
                </c:pt>
                <c:pt idx="106">
                  <c:v>2013/11</c:v>
                </c:pt>
                <c:pt idx="107">
                  <c:v>2013/12</c:v>
                </c:pt>
                <c:pt idx="108">
                  <c:v>2014/01</c:v>
                </c:pt>
                <c:pt idx="109">
                  <c:v>2014/02</c:v>
                </c:pt>
                <c:pt idx="110">
                  <c:v>2014/03</c:v>
                </c:pt>
                <c:pt idx="111">
                  <c:v>2014/04</c:v>
                </c:pt>
                <c:pt idx="112">
                  <c:v>2014/05</c:v>
                </c:pt>
                <c:pt idx="113">
                  <c:v>2014/06</c:v>
                </c:pt>
                <c:pt idx="114">
                  <c:v>2014/07</c:v>
                </c:pt>
                <c:pt idx="115">
                  <c:v>2014/08</c:v>
                </c:pt>
                <c:pt idx="116">
                  <c:v>2014/09</c:v>
                </c:pt>
                <c:pt idx="117">
                  <c:v>2014/10</c:v>
                </c:pt>
                <c:pt idx="118">
                  <c:v>2014/11</c:v>
                </c:pt>
                <c:pt idx="119">
                  <c:v>2014/12</c:v>
                </c:pt>
                <c:pt idx="120">
                  <c:v>2015/01</c:v>
                </c:pt>
                <c:pt idx="121">
                  <c:v>2015/02</c:v>
                </c:pt>
                <c:pt idx="122">
                  <c:v>2015/03</c:v>
                </c:pt>
                <c:pt idx="123">
                  <c:v>2015/04</c:v>
                </c:pt>
                <c:pt idx="124">
                  <c:v>2015/05</c:v>
                </c:pt>
                <c:pt idx="125">
                  <c:v>2015/06</c:v>
                </c:pt>
              </c:strCache>
            </c:strRef>
          </c:cat>
          <c:val>
            <c:numRef>
              <c:f>des_desestacionalizada_urb!$J$5:$J$130</c:f>
              <c:numCache>
                <c:formatCode>0.00%</c:formatCode>
                <c:ptCount val="126"/>
                <c:pt idx="0">
                  <c:v>4.6798687799999995E-2</c:v>
                </c:pt>
                <c:pt idx="1">
                  <c:v>5.1555499300000002E-2</c:v>
                </c:pt>
                <c:pt idx="2">
                  <c:v>4.9043154500000005E-2</c:v>
                </c:pt>
                <c:pt idx="3">
                  <c:v>4.2670131600000001E-2</c:v>
                </c:pt>
                <c:pt idx="4">
                  <c:v>4.7069706699999998E-2</c:v>
                </c:pt>
                <c:pt idx="5">
                  <c:v>4.5141514799999997E-2</c:v>
                </c:pt>
                <c:pt idx="6">
                  <c:v>5.28748572E-2</c:v>
                </c:pt>
                <c:pt idx="7">
                  <c:v>5.0849301999999999E-2</c:v>
                </c:pt>
                <c:pt idx="8">
                  <c:v>4.6653307599999999E-2</c:v>
                </c:pt>
                <c:pt idx="9">
                  <c:v>4.2463850399999996E-2</c:v>
                </c:pt>
                <c:pt idx="10">
                  <c:v>3.99630261E-2</c:v>
                </c:pt>
                <c:pt idx="11">
                  <c:v>3.5275539500000001E-2</c:v>
                </c:pt>
                <c:pt idx="12">
                  <c:v>4.4692387900000005E-2</c:v>
                </c:pt>
                <c:pt idx="13">
                  <c:v>4.92921001E-2</c:v>
                </c:pt>
                <c:pt idx="14">
                  <c:v>4.2398443799999998E-2</c:v>
                </c:pt>
                <c:pt idx="15">
                  <c:v>4.1302065499999999E-2</c:v>
                </c:pt>
                <c:pt idx="16">
                  <c:v>3.8868125400000002E-2</c:v>
                </c:pt>
                <c:pt idx="17">
                  <c:v>4.5795870299999999E-2</c:v>
                </c:pt>
                <c:pt idx="18">
                  <c:v>5.4509581599999996E-2</c:v>
                </c:pt>
                <c:pt idx="19">
                  <c:v>4.7896256800000002E-2</c:v>
                </c:pt>
                <c:pt idx="20">
                  <c:v>5.1327629700000002E-2</c:v>
                </c:pt>
                <c:pt idx="21">
                  <c:v>4.6839686200000001E-2</c:v>
                </c:pt>
                <c:pt idx="22">
                  <c:v>4.5395288999999998E-2</c:v>
                </c:pt>
                <c:pt idx="23">
                  <c:v>3.9951806200000002E-2</c:v>
                </c:pt>
                <c:pt idx="24">
                  <c:v>5.11586734E-2</c:v>
                </c:pt>
                <c:pt idx="25">
                  <c:v>5.1622073999999997E-2</c:v>
                </c:pt>
                <c:pt idx="26">
                  <c:v>4.9933314700000002E-2</c:v>
                </c:pt>
                <c:pt idx="27">
                  <c:v>4.5779678099999999E-2</c:v>
                </c:pt>
                <c:pt idx="28">
                  <c:v>4.3341813100000001E-2</c:v>
                </c:pt>
                <c:pt idx="29">
                  <c:v>4.5118340100000001E-2</c:v>
                </c:pt>
                <c:pt idx="30">
                  <c:v>4.9628238400000003E-2</c:v>
                </c:pt>
                <c:pt idx="31">
                  <c:v>4.81248799E-2</c:v>
                </c:pt>
                <c:pt idx="32">
                  <c:v>5.1298087900000004E-2</c:v>
                </c:pt>
                <c:pt idx="33">
                  <c:v>4.8464921800000005E-2</c:v>
                </c:pt>
                <c:pt idx="34">
                  <c:v>4.3387982300000003E-2</c:v>
                </c:pt>
                <c:pt idx="35">
                  <c:v>4.0663813099999994E-2</c:v>
                </c:pt>
                <c:pt idx="36">
                  <c:v>5.0020683199999999E-2</c:v>
                </c:pt>
                <c:pt idx="37">
                  <c:v>5.0688026400000002E-2</c:v>
                </c:pt>
                <c:pt idx="38">
                  <c:v>4.4643997500000004E-2</c:v>
                </c:pt>
                <c:pt idx="39">
                  <c:v>4.2492298399999996E-2</c:v>
                </c:pt>
                <c:pt idx="40">
                  <c:v>4.0980804600000004E-2</c:v>
                </c:pt>
                <c:pt idx="41">
                  <c:v>4.3648745399999994E-2</c:v>
                </c:pt>
                <c:pt idx="42">
                  <c:v>5.2958693899999999E-2</c:v>
                </c:pt>
                <c:pt idx="43">
                  <c:v>5.1468726900000004E-2</c:v>
                </c:pt>
                <c:pt idx="44">
                  <c:v>4.9935633499999993E-2</c:v>
                </c:pt>
                <c:pt idx="45">
                  <c:v>4.9377173199999999E-2</c:v>
                </c:pt>
                <c:pt idx="46">
                  <c:v>5.3876118699999996E-2</c:v>
                </c:pt>
                <c:pt idx="47">
                  <c:v>5.0583089300000002E-2</c:v>
                </c:pt>
                <c:pt idx="48">
                  <c:v>6.1372396499999995E-2</c:v>
                </c:pt>
                <c:pt idx="49">
                  <c:v>6.3514994500000005E-2</c:v>
                </c:pt>
                <c:pt idx="50">
                  <c:v>5.7272081000000002E-2</c:v>
                </c:pt>
                <c:pt idx="51">
                  <c:v>6.6568590099999991E-2</c:v>
                </c:pt>
                <c:pt idx="52">
                  <c:v>6.7800539699999995E-2</c:v>
                </c:pt>
                <c:pt idx="53">
                  <c:v>6.3533904000000002E-2</c:v>
                </c:pt>
                <c:pt idx="54">
                  <c:v>7.381385909999999E-2</c:v>
                </c:pt>
                <c:pt idx="55">
                  <c:v>7.4882134599999997E-2</c:v>
                </c:pt>
                <c:pt idx="56">
                  <c:v>7.9075797399999995E-2</c:v>
                </c:pt>
                <c:pt idx="57">
                  <c:v>6.9309187199999997E-2</c:v>
                </c:pt>
                <c:pt idx="58">
                  <c:v>6.1509817299999998E-2</c:v>
                </c:pt>
                <c:pt idx="59">
                  <c:v>5.3817738100000005E-2</c:v>
                </c:pt>
                <c:pt idx="60">
                  <c:v>7.0382107200000002E-2</c:v>
                </c:pt>
                <c:pt idx="61">
                  <c:v>6.4070727999999993E-2</c:v>
                </c:pt>
                <c:pt idx="62">
                  <c:v>5.7654948700000007E-2</c:v>
                </c:pt>
                <c:pt idx="63">
                  <c:v>6.4625858799999991E-2</c:v>
                </c:pt>
                <c:pt idx="64">
                  <c:v>5.9909282700000004E-2</c:v>
                </c:pt>
                <c:pt idx="65">
                  <c:v>6.6455773199999998E-2</c:v>
                </c:pt>
                <c:pt idx="66">
                  <c:v>6.7701180299999997E-2</c:v>
                </c:pt>
                <c:pt idx="67">
                  <c:v>6.0764652200000005E-2</c:v>
                </c:pt>
                <c:pt idx="68">
                  <c:v>6.6343797900000001E-2</c:v>
                </c:pt>
                <c:pt idx="69">
                  <c:v>6.3815708299999996E-2</c:v>
                </c:pt>
                <c:pt idx="70">
                  <c:v>6.2276843299999995E-2</c:v>
                </c:pt>
                <c:pt idx="71">
                  <c:v>5.8673524199999993E-2</c:v>
                </c:pt>
                <c:pt idx="72">
                  <c:v>6.2415206600000002E-2</c:v>
                </c:pt>
                <c:pt idx="73">
                  <c:v>6.1597496300000006E-2</c:v>
                </c:pt>
                <c:pt idx="74">
                  <c:v>5.4537877200000001E-2</c:v>
                </c:pt>
                <c:pt idx="75">
                  <c:v>5.4475106699999998E-2</c:v>
                </c:pt>
                <c:pt idx="76">
                  <c:v>6.0404762099999995E-2</c:v>
                </c:pt>
                <c:pt idx="77">
                  <c:v>6.3168326800000008E-2</c:v>
                </c:pt>
                <c:pt idx="78">
                  <c:v>6.5447092400000004E-2</c:v>
                </c:pt>
                <c:pt idx="79">
                  <c:v>6.5180893099999998E-2</c:v>
                </c:pt>
                <c:pt idx="80">
                  <c:v>5.9678786099999999E-2</c:v>
                </c:pt>
                <c:pt idx="81">
                  <c:v>5.8136655499999995E-2</c:v>
                </c:pt>
                <c:pt idx="82">
                  <c:v>5.9652503599999997E-2</c:v>
                </c:pt>
                <c:pt idx="83">
                  <c:v>4.8920161400000002E-2</c:v>
                </c:pt>
                <c:pt idx="84">
                  <c:v>5.5756417400000001E-2</c:v>
                </c:pt>
                <c:pt idx="85">
                  <c:v>6.3019186399999996E-2</c:v>
                </c:pt>
                <c:pt idx="86">
                  <c:v>5.3816188900000006E-2</c:v>
                </c:pt>
                <c:pt idx="87">
                  <c:v>5.7582940399999998E-2</c:v>
                </c:pt>
                <c:pt idx="88">
                  <c:v>5.9112827200000002E-2</c:v>
                </c:pt>
                <c:pt idx="89">
                  <c:v>5.7259441500000001E-2</c:v>
                </c:pt>
                <c:pt idx="90">
                  <c:v>5.9300652799999999E-2</c:v>
                </c:pt>
                <c:pt idx="91">
                  <c:v>6.3222643100000003E-2</c:v>
                </c:pt>
                <c:pt idx="92">
                  <c:v>5.6201168700000005E-2</c:v>
                </c:pt>
                <c:pt idx="93">
                  <c:v>5.9011161399999998E-2</c:v>
                </c:pt>
                <c:pt idx="94">
                  <c:v>5.8262395600000003E-2</c:v>
                </c:pt>
                <c:pt idx="95">
                  <c:v>5.22181611E-2</c:v>
                </c:pt>
                <c:pt idx="96">
                  <c:v>6.3903869899999993E-2</c:v>
                </c:pt>
                <c:pt idx="97">
                  <c:v>5.6784664999999998E-2</c:v>
                </c:pt>
                <c:pt idx="98">
                  <c:v>5.2554468200000003E-2</c:v>
                </c:pt>
                <c:pt idx="99">
                  <c:v>6.3644927200000007E-2</c:v>
                </c:pt>
                <c:pt idx="100">
                  <c:v>5.5104294400000003E-2</c:v>
                </c:pt>
                <c:pt idx="101">
                  <c:v>5.7907623499999998E-2</c:v>
                </c:pt>
                <c:pt idx="102">
                  <c:v>5.9567759599999999E-2</c:v>
                </c:pt>
                <c:pt idx="103">
                  <c:v>5.8991234699999999E-2</c:v>
                </c:pt>
                <c:pt idx="104">
                  <c:v>5.8868500900000002E-2</c:v>
                </c:pt>
                <c:pt idx="105">
                  <c:v>5.6690092099999999E-2</c:v>
                </c:pt>
                <c:pt idx="106">
                  <c:v>5.0288716500000004E-2</c:v>
                </c:pt>
                <c:pt idx="107">
                  <c:v>5.2022919200000003E-2</c:v>
                </c:pt>
                <c:pt idx="108">
                  <c:v>6.5205991099999999E-2</c:v>
                </c:pt>
                <c:pt idx="109">
                  <c:v>5.7626797099999995E-2</c:v>
                </c:pt>
                <c:pt idx="110">
                  <c:v>5.59414944E-2</c:v>
                </c:pt>
                <c:pt idx="111">
                  <c:v>6.3836822399999993E-2</c:v>
                </c:pt>
                <c:pt idx="112">
                  <c:v>5.8911252400000003E-2</c:v>
                </c:pt>
                <c:pt idx="113">
                  <c:v>5.9004134199999995E-2</c:v>
                </c:pt>
                <c:pt idx="114">
                  <c:v>6.81931073E-2</c:v>
                </c:pt>
                <c:pt idx="115">
                  <c:v>6.2728897699999994E-2</c:v>
                </c:pt>
                <c:pt idx="116">
                  <c:v>5.7833738900000001E-2</c:v>
                </c:pt>
                <c:pt idx="117">
                  <c:v>5.86669441E-2</c:v>
                </c:pt>
                <c:pt idx="118">
                  <c:v>5.21860169E-2</c:v>
                </c:pt>
                <c:pt idx="119">
                  <c:v>4.3544654200000005E-2</c:v>
                </c:pt>
                <c:pt idx="120">
                  <c:v>5.23025643E-2</c:v>
                </c:pt>
                <c:pt idx="121">
                  <c:v>5.3113197200000004E-2</c:v>
                </c:pt>
                <c:pt idx="122">
                  <c:v>4.6088436499999996E-2</c:v>
                </c:pt>
                <c:pt idx="123">
                  <c:v>5.1020376100000001E-2</c:v>
                </c:pt>
                <c:pt idx="124">
                  <c:v>5.5174466800000002E-2</c:v>
                </c:pt>
                <c:pt idx="125">
                  <c:v>5.0651309299999996E-2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des_desestacionalizada_urb!$L$4</c:f>
              <c:strCache>
                <c:ptCount val="1"/>
                <c:pt idx="0">
                  <c:v>desestacionalizada</c:v>
                </c:pt>
              </c:strCache>
            </c:strRef>
          </c:tx>
          <c:spPr>
            <a:ln>
              <a:solidFill>
                <a:srgbClr val="0070C0"/>
              </a:solidFill>
              <a:prstDash val="sysDot"/>
            </a:ln>
          </c:spPr>
          <c:marker>
            <c:symbol val="none"/>
          </c:marker>
          <c:cat>
            <c:strRef>
              <c:f>des_desestacionalizada!$A$5:$A$130</c:f>
              <c:strCache>
                <c:ptCount val="126"/>
                <c:pt idx="0">
                  <c:v>2005/01</c:v>
                </c:pt>
                <c:pt idx="1">
                  <c:v>2005/02</c:v>
                </c:pt>
                <c:pt idx="2">
                  <c:v>2005/03</c:v>
                </c:pt>
                <c:pt idx="3">
                  <c:v>2005/04</c:v>
                </c:pt>
                <c:pt idx="4">
                  <c:v>2005/05</c:v>
                </c:pt>
                <c:pt idx="5">
                  <c:v>2005/06</c:v>
                </c:pt>
                <c:pt idx="6">
                  <c:v>2005/07</c:v>
                </c:pt>
                <c:pt idx="7">
                  <c:v>2005/08</c:v>
                </c:pt>
                <c:pt idx="8">
                  <c:v>2005/09</c:v>
                </c:pt>
                <c:pt idx="9">
                  <c:v>2005/10</c:v>
                </c:pt>
                <c:pt idx="10">
                  <c:v>2005/11</c:v>
                </c:pt>
                <c:pt idx="11">
                  <c:v>2005/12</c:v>
                </c:pt>
                <c:pt idx="12">
                  <c:v>2006/01</c:v>
                </c:pt>
                <c:pt idx="13">
                  <c:v>2006/02</c:v>
                </c:pt>
                <c:pt idx="14">
                  <c:v>2006/03</c:v>
                </c:pt>
                <c:pt idx="15">
                  <c:v>2006/04</c:v>
                </c:pt>
                <c:pt idx="16">
                  <c:v>2006/05</c:v>
                </c:pt>
                <c:pt idx="17">
                  <c:v>2006/06</c:v>
                </c:pt>
                <c:pt idx="18">
                  <c:v>2006/07</c:v>
                </c:pt>
                <c:pt idx="19">
                  <c:v>2006/08</c:v>
                </c:pt>
                <c:pt idx="20">
                  <c:v>2006/09</c:v>
                </c:pt>
                <c:pt idx="21">
                  <c:v>2006/10</c:v>
                </c:pt>
                <c:pt idx="22">
                  <c:v>2006/11</c:v>
                </c:pt>
                <c:pt idx="23">
                  <c:v>2006/12</c:v>
                </c:pt>
                <c:pt idx="24">
                  <c:v>2007/01</c:v>
                </c:pt>
                <c:pt idx="25">
                  <c:v>2007/02</c:v>
                </c:pt>
                <c:pt idx="26">
                  <c:v>2007/03</c:v>
                </c:pt>
                <c:pt idx="27">
                  <c:v>2007/04</c:v>
                </c:pt>
                <c:pt idx="28">
                  <c:v>2007/05</c:v>
                </c:pt>
                <c:pt idx="29">
                  <c:v>2007/06</c:v>
                </c:pt>
                <c:pt idx="30">
                  <c:v>2007/07</c:v>
                </c:pt>
                <c:pt idx="31">
                  <c:v>2007/08</c:v>
                </c:pt>
                <c:pt idx="32">
                  <c:v>2007/09</c:v>
                </c:pt>
                <c:pt idx="33">
                  <c:v>2007/10</c:v>
                </c:pt>
                <c:pt idx="34">
                  <c:v>2007/11</c:v>
                </c:pt>
                <c:pt idx="35">
                  <c:v>2007/12</c:v>
                </c:pt>
                <c:pt idx="36">
                  <c:v>2008/01</c:v>
                </c:pt>
                <c:pt idx="37">
                  <c:v>2008/02</c:v>
                </c:pt>
                <c:pt idx="38">
                  <c:v>2008/03</c:v>
                </c:pt>
                <c:pt idx="39">
                  <c:v>2008/04</c:v>
                </c:pt>
                <c:pt idx="40">
                  <c:v>2008/05</c:v>
                </c:pt>
                <c:pt idx="41">
                  <c:v>2008/06</c:v>
                </c:pt>
                <c:pt idx="42">
                  <c:v>2008/07</c:v>
                </c:pt>
                <c:pt idx="43">
                  <c:v>2008/08</c:v>
                </c:pt>
                <c:pt idx="44">
                  <c:v>2008/09</c:v>
                </c:pt>
                <c:pt idx="45">
                  <c:v>2008/10</c:v>
                </c:pt>
                <c:pt idx="46">
                  <c:v>2008/11</c:v>
                </c:pt>
                <c:pt idx="47">
                  <c:v>2008/12</c:v>
                </c:pt>
                <c:pt idx="48">
                  <c:v>2009/01</c:v>
                </c:pt>
                <c:pt idx="49">
                  <c:v>2009/02</c:v>
                </c:pt>
                <c:pt idx="50">
                  <c:v>2009/03</c:v>
                </c:pt>
                <c:pt idx="51">
                  <c:v>2009/04</c:v>
                </c:pt>
                <c:pt idx="52">
                  <c:v>2009/05</c:v>
                </c:pt>
                <c:pt idx="53">
                  <c:v>2009/06</c:v>
                </c:pt>
                <c:pt idx="54">
                  <c:v>2009/07</c:v>
                </c:pt>
                <c:pt idx="55">
                  <c:v>2009/08</c:v>
                </c:pt>
                <c:pt idx="56">
                  <c:v>2009/09</c:v>
                </c:pt>
                <c:pt idx="57">
                  <c:v>2009/10</c:v>
                </c:pt>
                <c:pt idx="58">
                  <c:v>2009/11</c:v>
                </c:pt>
                <c:pt idx="59">
                  <c:v>2009/12</c:v>
                </c:pt>
                <c:pt idx="60">
                  <c:v>2010/01</c:v>
                </c:pt>
                <c:pt idx="61">
                  <c:v>2010/02</c:v>
                </c:pt>
                <c:pt idx="62">
                  <c:v>2010/03</c:v>
                </c:pt>
                <c:pt idx="63">
                  <c:v>2010/04</c:v>
                </c:pt>
                <c:pt idx="64">
                  <c:v>2010/05</c:v>
                </c:pt>
                <c:pt idx="65">
                  <c:v>2010/06</c:v>
                </c:pt>
                <c:pt idx="66">
                  <c:v>2010/07</c:v>
                </c:pt>
                <c:pt idx="67">
                  <c:v>2010/08</c:v>
                </c:pt>
                <c:pt idx="68">
                  <c:v>2010/09</c:v>
                </c:pt>
                <c:pt idx="69">
                  <c:v>2010/10</c:v>
                </c:pt>
                <c:pt idx="70">
                  <c:v>2010/11</c:v>
                </c:pt>
                <c:pt idx="71">
                  <c:v>2010/12</c:v>
                </c:pt>
                <c:pt idx="72">
                  <c:v>2011/01</c:v>
                </c:pt>
                <c:pt idx="73">
                  <c:v>2011/02</c:v>
                </c:pt>
                <c:pt idx="74">
                  <c:v>2011/03</c:v>
                </c:pt>
                <c:pt idx="75">
                  <c:v>2011/04</c:v>
                </c:pt>
                <c:pt idx="76">
                  <c:v>2011/05</c:v>
                </c:pt>
                <c:pt idx="77">
                  <c:v>2011/06</c:v>
                </c:pt>
                <c:pt idx="78">
                  <c:v>2011/07</c:v>
                </c:pt>
                <c:pt idx="79">
                  <c:v>2011/08</c:v>
                </c:pt>
                <c:pt idx="80">
                  <c:v>2011/09</c:v>
                </c:pt>
                <c:pt idx="81">
                  <c:v>2011/10</c:v>
                </c:pt>
                <c:pt idx="82">
                  <c:v>2011/11</c:v>
                </c:pt>
                <c:pt idx="83">
                  <c:v>2011/12</c:v>
                </c:pt>
                <c:pt idx="84">
                  <c:v>2012/01</c:v>
                </c:pt>
                <c:pt idx="85">
                  <c:v>2012/02</c:v>
                </c:pt>
                <c:pt idx="86">
                  <c:v>2012/03</c:v>
                </c:pt>
                <c:pt idx="87">
                  <c:v>2012/04</c:v>
                </c:pt>
                <c:pt idx="88">
                  <c:v>2012/05</c:v>
                </c:pt>
                <c:pt idx="89">
                  <c:v>2012/06</c:v>
                </c:pt>
                <c:pt idx="90">
                  <c:v>2012/07</c:v>
                </c:pt>
                <c:pt idx="91">
                  <c:v>2012/08</c:v>
                </c:pt>
                <c:pt idx="92">
                  <c:v>2012/09</c:v>
                </c:pt>
                <c:pt idx="93">
                  <c:v>2012/10</c:v>
                </c:pt>
                <c:pt idx="94">
                  <c:v>2012/11</c:v>
                </c:pt>
                <c:pt idx="95">
                  <c:v>2012/12</c:v>
                </c:pt>
                <c:pt idx="96">
                  <c:v>2013/01</c:v>
                </c:pt>
                <c:pt idx="97">
                  <c:v>2013/02</c:v>
                </c:pt>
                <c:pt idx="98">
                  <c:v>2013/03</c:v>
                </c:pt>
                <c:pt idx="99">
                  <c:v>2013/04</c:v>
                </c:pt>
                <c:pt idx="100">
                  <c:v>2013/05</c:v>
                </c:pt>
                <c:pt idx="101">
                  <c:v>2013/06</c:v>
                </c:pt>
                <c:pt idx="102">
                  <c:v>2013/07</c:v>
                </c:pt>
                <c:pt idx="103">
                  <c:v>2013/08</c:v>
                </c:pt>
                <c:pt idx="104">
                  <c:v>2013/09</c:v>
                </c:pt>
                <c:pt idx="105">
                  <c:v>2013/10</c:v>
                </c:pt>
                <c:pt idx="106">
                  <c:v>2013/11</c:v>
                </c:pt>
                <c:pt idx="107">
                  <c:v>2013/12</c:v>
                </c:pt>
                <c:pt idx="108">
                  <c:v>2014/01</c:v>
                </c:pt>
                <c:pt idx="109">
                  <c:v>2014/02</c:v>
                </c:pt>
                <c:pt idx="110">
                  <c:v>2014/03</c:v>
                </c:pt>
                <c:pt idx="111">
                  <c:v>2014/04</c:v>
                </c:pt>
                <c:pt idx="112">
                  <c:v>2014/05</c:v>
                </c:pt>
                <c:pt idx="113">
                  <c:v>2014/06</c:v>
                </c:pt>
                <c:pt idx="114">
                  <c:v>2014/07</c:v>
                </c:pt>
                <c:pt idx="115">
                  <c:v>2014/08</c:v>
                </c:pt>
                <c:pt idx="116">
                  <c:v>2014/09</c:v>
                </c:pt>
                <c:pt idx="117">
                  <c:v>2014/10</c:v>
                </c:pt>
                <c:pt idx="118">
                  <c:v>2014/11</c:v>
                </c:pt>
                <c:pt idx="119">
                  <c:v>2014/12</c:v>
                </c:pt>
                <c:pt idx="120">
                  <c:v>2015/01</c:v>
                </c:pt>
                <c:pt idx="121">
                  <c:v>2015/02</c:v>
                </c:pt>
                <c:pt idx="122">
                  <c:v>2015/03</c:v>
                </c:pt>
                <c:pt idx="123">
                  <c:v>2015/04</c:v>
                </c:pt>
                <c:pt idx="124">
                  <c:v>2015/05</c:v>
                </c:pt>
                <c:pt idx="125">
                  <c:v>2015/06</c:v>
                </c:pt>
              </c:strCache>
            </c:strRef>
          </c:cat>
          <c:val>
            <c:numRef>
              <c:f>des_desestacionalizada_urb!$L$5:$L$130</c:f>
              <c:numCache>
                <c:formatCode>0.00%</c:formatCode>
                <c:ptCount val="126"/>
                <c:pt idx="0">
                  <c:v>4.4937991770249999E-2</c:v>
                </c:pt>
                <c:pt idx="1">
                  <c:v>4.6848178115949997E-2</c:v>
                </c:pt>
                <c:pt idx="2">
                  <c:v>4.8732507632530002E-2</c:v>
                </c:pt>
                <c:pt idx="3">
                  <c:v>4.5995271482430003E-2</c:v>
                </c:pt>
                <c:pt idx="4">
                  <c:v>5.0537323131560001E-2</c:v>
                </c:pt>
                <c:pt idx="5">
                  <c:v>4.6600950368440003E-2</c:v>
                </c:pt>
                <c:pt idx="6">
                  <c:v>4.7000954653859998E-2</c:v>
                </c:pt>
                <c:pt idx="7">
                  <c:v>4.8091061745309999E-2</c:v>
                </c:pt>
                <c:pt idx="8">
                  <c:v>4.3813535056640006E-2</c:v>
                </c:pt>
                <c:pt idx="9">
                  <c:v>4.2912257268139999E-2</c:v>
                </c:pt>
                <c:pt idx="10">
                  <c:v>4.2405499481909997E-2</c:v>
                </c:pt>
                <c:pt idx="11">
                  <c:v>4.1634355357460004E-2</c:v>
                </c:pt>
                <c:pt idx="12">
                  <c:v>4.2861008182750002E-2</c:v>
                </c:pt>
                <c:pt idx="13">
                  <c:v>4.4975508308950002E-2</c:v>
                </c:pt>
                <c:pt idx="14">
                  <c:v>4.249144986476E-2</c:v>
                </c:pt>
                <c:pt idx="15">
                  <c:v>4.4210427956420002E-2</c:v>
                </c:pt>
                <c:pt idx="16">
                  <c:v>4.156279712528E-2</c:v>
                </c:pt>
                <c:pt idx="17">
                  <c:v>4.725139608778E-2</c:v>
                </c:pt>
                <c:pt idx="18">
                  <c:v>4.8594749542640002E-2</c:v>
                </c:pt>
                <c:pt idx="19">
                  <c:v>4.5178579022059996E-2</c:v>
                </c:pt>
                <c:pt idx="20">
                  <c:v>4.8330045268900002E-2</c:v>
                </c:pt>
                <c:pt idx="21">
                  <c:v>4.7255334017389995E-2</c:v>
                </c:pt>
                <c:pt idx="22">
                  <c:v>4.805115074112E-2</c:v>
                </c:pt>
                <c:pt idx="23">
                  <c:v>4.7065628944059995E-2</c:v>
                </c:pt>
                <c:pt idx="24">
                  <c:v>4.8738737724609994E-2</c:v>
                </c:pt>
                <c:pt idx="25">
                  <c:v>4.7575310239600002E-2</c:v>
                </c:pt>
                <c:pt idx="26">
                  <c:v>5.0903586107530006E-2</c:v>
                </c:pt>
                <c:pt idx="27">
                  <c:v>4.8257278615699999E-2</c:v>
                </c:pt>
                <c:pt idx="28">
                  <c:v>4.6287263023269999E-2</c:v>
                </c:pt>
                <c:pt idx="29">
                  <c:v>4.6225165111750004E-2</c:v>
                </c:pt>
                <c:pt idx="30">
                  <c:v>4.4536683730869997E-2</c:v>
                </c:pt>
                <c:pt idx="31">
                  <c:v>4.5360426145960003E-2</c:v>
                </c:pt>
                <c:pt idx="32">
                  <c:v>4.8428141507849999E-2</c:v>
                </c:pt>
                <c:pt idx="33">
                  <c:v>4.8705254668749996E-2</c:v>
                </c:pt>
                <c:pt idx="34">
                  <c:v>4.5641270803580006E-2</c:v>
                </c:pt>
                <c:pt idx="35">
                  <c:v>4.7563465016170002E-2</c:v>
                </c:pt>
                <c:pt idx="36">
                  <c:v>4.7504671205779996E-2</c:v>
                </c:pt>
                <c:pt idx="37">
                  <c:v>4.7576660000500003E-2</c:v>
                </c:pt>
                <c:pt idx="38">
                  <c:v>4.6466539734229997E-2</c:v>
                </c:pt>
                <c:pt idx="39">
                  <c:v>4.3968002745410004E-2</c:v>
                </c:pt>
                <c:pt idx="40">
                  <c:v>4.3404319019560003E-2</c:v>
                </c:pt>
                <c:pt idx="41">
                  <c:v>4.4264273907370005E-2</c:v>
                </c:pt>
                <c:pt idx="42">
                  <c:v>4.8144925308589999E-2</c:v>
                </c:pt>
                <c:pt idx="43">
                  <c:v>4.8355014782039997E-2</c:v>
                </c:pt>
                <c:pt idx="44">
                  <c:v>4.7377633410640003E-2</c:v>
                </c:pt>
                <c:pt idx="45">
                  <c:v>4.9339338587460001E-2</c:v>
                </c:pt>
                <c:pt idx="46">
                  <c:v>5.6211390612210005E-2</c:v>
                </c:pt>
                <c:pt idx="47">
                  <c:v>5.8850998315899995E-2</c:v>
                </c:pt>
                <c:pt idx="48">
                  <c:v>5.825461322501E-2</c:v>
                </c:pt>
                <c:pt idx="49">
                  <c:v>6.071469151041E-2</c:v>
                </c:pt>
                <c:pt idx="50">
                  <c:v>6.0884484175140002E-2</c:v>
                </c:pt>
                <c:pt idx="51">
                  <c:v>6.7816584077909997E-2</c:v>
                </c:pt>
                <c:pt idx="52">
                  <c:v>7.1018494398840004E-2</c:v>
                </c:pt>
                <c:pt idx="53">
                  <c:v>6.3679712266389993E-2</c:v>
                </c:pt>
                <c:pt idx="54">
                  <c:v>6.7829653989589997E-2</c:v>
                </c:pt>
                <c:pt idx="55">
                  <c:v>6.9869780403920001E-2</c:v>
                </c:pt>
                <c:pt idx="56">
                  <c:v>7.5962228443649998E-2</c:v>
                </c:pt>
                <c:pt idx="57">
                  <c:v>6.9133120534109999E-2</c:v>
                </c:pt>
                <c:pt idx="58">
                  <c:v>6.3274066087720002E-2</c:v>
                </c:pt>
                <c:pt idx="59">
                  <c:v>6.2088466166619997E-2</c:v>
                </c:pt>
                <c:pt idx="60">
                  <c:v>6.710299622803001E-2</c:v>
                </c:pt>
                <c:pt idx="61">
                  <c:v>6.2531655071629999E-2</c:v>
                </c:pt>
                <c:pt idx="62">
                  <c:v>6.2364735342169998E-2</c:v>
                </c:pt>
                <c:pt idx="63">
                  <c:v>6.5089996759080004E-2</c:v>
                </c:pt>
                <c:pt idx="64">
                  <c:v>6.1638704094739996E-2</c:v>
                </c:pt>
                <c:pt idx="65">
                  <c:v>6.5950078787749999E-2</c:v>
                </c:pt>
                <c:pt idx="66">
                  <c:v>6.2959040396850005E-2</c:v>
                </c:pt>
                <c:pt idx="67">
                  <c:v>5.6293182926379998E-2</c:v>
                </c:pt>
                <c:pt idx="68">
                  <c:v>6.4413776654810004E-2</c:v>
                </c:pt>
                <c:pt idx="69">
                  <c:v>6.3557255457790007E-2</c:v>
                </c:pt>
                <c:pt idx="70">
                  <c:v>6.3470550689840005E-2</c:v>
                </c:pt>
                <c:pt idx="71">
                  <c:v>6.7532892469899991E-2</c:v>
                </c:pt>
                <c:pt idx="72">
                  <c:v>5.9567363881809998E-2</c:v>
                </c:pt>
                <c:pt idx="73">
                  <c:v>6.1178460106560001E-2</c:v>
                </c:pt>
                <c:pt idx="74">
                  <c:v>5.9630994570259999E-2</c:v>
                </c:pt>
                <c:pt idx="75">
                  <c:v>5.4319440225229998E-2</c:v>
                </c:pt>
                <c:pt idx="76">
                  <c:v>6.1529174894610003E-2</c:v>
                </c:pt>
                <c:pt idx="77">
                  <c:v>6.2264800110480002E-2</c:v>
                </c:pt>
                <c:pt idx="78">
                  <c:v>6.09843003706E-2</c:v>
                </c:pt>
                <c:pt idx="79">
                  <c:v>6.0285170056260003E-2</c:v>
                </c:pt>
                <c:pt idx="80">
                  <c:v>5.8491621528569994E-2</c:v>
                </c:pt>
                <c:pt idx="81">
                  <c:v>5.776368328321E-2</c:v>
                </c:pt>
                <c:pt idx="82">
                  <c:v>6.0419562910389996E-2</c:v>
                </c:pt>
                <c:pt idx="83">
                  <c:v>5.6279429921519998E-2</c:v>
                </c:pt>
                <c:pt idx="84">
                  <c:v>5.3392907173659993E-2</c:v>
                </c:pt>
                <c:pt idx="85">
                  <c:v>6.3318410079890003E-2</c:v>
                </c:pt>
                <c:pt idx="86">
                  <c:v>5.9077216313119997E-2</c:v>
                </c:pt>
                <c:pt idx="87">
                  <c:v>5.7107969855559999E-2</c:v>
                </c:pt>
                <c:pt idx="88">
                  <c:v>5.9589448585130003E-2</c:v>
                </c:pt>
                <c:pt idx="89">
                  <c:v>5.6456780932899998E-2</c:v>
                </c:pt>
                <c:pt idx="90">
                  <c:v>5.5133344222489999E-2</c:v>
                </c:pt>
                <c:pt idx="91">
                  <c:v>5.8571841480850005E-2</c:v>
                </c:pt>
                <c:pt idx="92">
                  <c:v>5.5333813181130002E-2</c:v>
                </c:pt>
                <c:pt idx="93">
                  <c:v>5.8362470909499996E-2</c:v>
                </c:pt>
                <c:pt idx="94">
                  <c:v>5.8885154125160002E-2</c:v>
                </c:pt>
                <c:pt idx="95">
                  <c:v>6.0261415078500004E-2</c:v>
                </c:pt>
                <c:pt idx="96">
                  <c:v>6.1547085330040004E-2</c:v>
                </c:pt>
                <c:pt idx="97">
                  <c:v>5.7266469284480002E-2</c:v>
                </c:pt>
                <c:pt idx="98">
                  <c:v>5.750671950149E-2</c:v>
                </c:pt>
                <c:pt idx="99">
                  <c:v>6.3082404992549995E-2</c:v>
                </c:pt>
                <c:pt idx="100">
                  <c:v>5.5056654247279999E-2</c:v>
                </c:pt>
                <c:pt idx="101">
                  <c:v>5.7581838561160004E-2</c:v>
                </c:pt>
                <c:pt idx="102">
                  <c:v>5.4964811515470002E-2</c:v>
                </c:pt>
                <c:pt idx="103">
                  <c:v>5.466637036613E-2</c:v>
                </c:pt>
                <c:pt idx="104">
                  <c:v>5.8331780063869992E-2</c:v>
                </c:pt>
                <c:pt idx="105">
                  <c:v>5.5815514834379999E-2</c:v>
                </c:pt>
                <c:pt idx="106">
                  <c:v>5.0813450185509999E-2</c:v>
                </c:pt>
                <c:pt idx="107">
                  <c:v>6.0073305737040006E-2</c:v>
                </c:pt>
                <c:pt idx="108">
                  <c:v>6.3163493373580001E-2</c:v>
                </c:pt>
                <c:pt idx="109">
                  <c:v>5.8078544985929993E-2</c:v>
                </c:pt>
                <c:pt idx="110">
                  <c:v>6.1208914282039999E-2</c:v>
                </c:pt>
                <c:pt idx="111">
                  <c:v>6.3371611814650008E-2</c:v>
                </c:pt>
                <c:pt idx="112">
                  <c:v>5.8303668629449995E-2</c:v>
                </c:pt>
                <c:pt idx="113">
                  <c:v>5.9201828467290003E-2</c:v>
                </c:pt>
                <c:pt idx="114">
                  <c:v>6.2576998648399995E-2</c:v>
                </c:pt>
                <c:pt idx="115">
                  <c:v>5.8199141397030002E-2</c:v>
                </c:pt>
                <c:pt idx="116">
                  <c:v>5.7361670182619999E-2</c:v>
                </c:pt>
                <c:pt idx="117">
                  <c:v>5.7559190563109999E-2</c:v>
                </c:pt>
                <c:pt idx="118">
                  <c:v>5.2844547615820005E-2</c:v>
                </c:pt>
                <c:pt idx="119">
                  <c:v>5.0350357070670003E-2</c:v>
                </c:pt>
                <c:pt idx="120">
                  <c:v>5.0800612987809995E-2</c:v>
                </c:pt>
                <c:pt idx="121">
                  <c:v>5.3492548325899995E-2</c:v>
                </c:pt>
                <c:pt idx="122">
                  <c:v>5.0356899278259995E-2</c:v>
                </c:pt>
                <c:pt idx="123">
                  <c:v>5.0615398056400002E-2</c:v>
                </c:pt>
                <c:pt idx="124">
                  <c:v>5.4381586700140004E-2</c:v>
                </c:pt>
                <c:pt idx="125">
                  <c:v>5.1185319718490004E-2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des_desestacionalizada_urb!$M$4</c:f>
              <c:strCache>
                <c:ptCount val="1"/>
                <c:pt idx="0">
                  <c:v>tendencia</c:v>
                </c:pt>
              </c:strCache>
            </c:strRef>
          </c:tx>
          <c:spPr>
            <a:ln w="5080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des_desestacionalizada!$A$5:$A$130</c:f>
              <c:strCache>
                <c:ptCount val="126"/>
                <c:pt idx="0">
                  <c:v>2005/01</c:v>
                </c:pt>
                <c:pt idx="1">
                  <c:v>2005/02</c:v>
                </c:pt>
                <c:pt idx="2">
                  <c:v>2005/03</c:v>
                </c:pt>
                <c:pt idx="3">
                  <c:v>2005/04</c:v>
                </c:pt>
                <c:pt idx="4">
                  <c:v>2005/05</c:v>
                </c:pt>
                <c:pt idx="5">
                  <c:v>2005/06</c:v>
                </c:pt>
                <c:pt idx="6">
                  <c:v>2005/07</c:v>
                </c:pt>
                <c:pt idx="7">
                  <c:v>2005/08</c:v>
                </c:pt>
                <c:pt idx="8">
                  <c:v>2005/09</c:v>
                </c:pt>
                <c:pt idx="9">
                  <c:v>2005/10</c:v>
                </c:pt>
                <c:pt idx="10">
                  <c:v>2005/11</c:v>
                </c:pt>
                <c:pt idx="11">
                  <c:v>2005/12</c:v>
                </c:pt>
                <c:pt idx="12">
                  <c:v>2006/01</c:v>
                </c:pt>
                <c:pt idx="13">
                  <c:v>2006/02</c:v>
                </c:pt>
                <c:pt idx="14">
                  <c:v>2006/03</c:v>
                </c:pt>
                <c:pt idx="15">
                  <c:v>2006/04</c:v>
                </c:pt>
                <c:pt idx="16">
                  <c:v>2006/05</c:v>
                </c:pt>
                <c:pt idx="17">
                  <c:v>2006/06</c:v>
                </c:pt>
                <c:pt idx="18">
                  <c:v>2006/07</c:v>
                </c:pt>
                <c:pt idx="19">
                  <c:v>2006/08</c:v>
                </c:pt>
                <c:pt idx="20">
                  <c:v>2006/09</c:v>
                </c:pt>
                <c:pt idx="21">
                  <c:v>2006/10</c:v>
                </c:pt>
                <c:pt idx="22">
                  <c:v>2006/11</c:v>
                </c:pt>
                <c:pt idx="23">
                  <c:v>2006/12</c:v>
                </c:pt>
                <c:pt idx="24">
                  <c:v>2007/01</c:v>
                </c:pt>
                <c:pt idx="25">
                  <c:v>2007/02</c:v>
                </c:pt>
                <c:pt idx="26">
                  <c:v>2007/03</c:v>
                </c:pt>
                <c:pt idx="27">
                  <c:v>2007/04</c:v>
                </c:pt>
                <c:pt idx="28">
                  <c:v>2007/05</c:v>
                </c:pt>
                <c:pt idx="29">
                  <c:v>2007/06</c:v>
                </c:pt>
                <c:pt idx="30">
                  <c:v>2007/07</c:v>
                </c:pt>
                <c:pt idx="31">
                  <c:v>2007/08</c:v>
                </c:pt>
                <c:pt idx="32">
                  <c:v>2007/09</c:v>
                </c:pt>
                <c:pt idx="33">
                  <c:v>2007/10</c:v>
                </c:pt>
                <c:pt idx="34">
                  <c:v>2007/11</c:v>
                </c:pt>
                <c:pt idx="35">
                  <c:v>2007/12</c:v>
                </c:pt>
                <c:pt idx="36">
                  <c:v>2008/01</c:v>
                </c:pt>
                <c:pt idx="37">
                  <c:v>2008/02</c:v>
                </c:pt>
                <c:pt idx="38">
                  <c:v>2008/03</c:v>
                </c:pt>
                <c:pt idx="39">
                  <c:v>2008/04</c:v>
                </c:pt>
                <c:pt idx="40">
                  <c:v>2008/05</c:v>
                </c:pt>
                <c:pt idx="41">
                  <c:v>2008/06</c:v>
                </c:pt>
                <c:pt idx="42">
                  <c:v>2008/07</c:v>
                </c:pt>
                <c:pt idx="43">
                  <c:v>2008/08</c:v>
                </c:pt>
                <c:pt idx="44">
                  <c:v>2008/09</c:v>
                </c:pt>
                <c:pt idx="45">
                  <c:v>2008/10</c:v>
                </c:pt>
                <c:pt idx="46">
                  <c:v>2008/11</c:v>
                </c:pt>
                <c:pt idx="47">
                  <c:v>2008/12</c:v>
                </c:pt>
                <c:pt idx="48">
                  <c:v>2009/01</c:v>
                </c:pt>
                <c:pt idx="49">
                  <c:v>2009/02</c:v>
                </c:pt>
                <c:pt idx="50">
                  <c:v>2009/03</c:v>
                </c:pt>
                <c:pt idx="51">
                  <c:v>2009/04</c:v>
                </c:pt>
                <c:pt idx="52">
                  <c:v>2009/05</c:v>
                </c:pt>
                <c:pt idx="53">
                  <c:v>2009/06</c:v>
                </c:pt>
                <c:pt idx="54">
                  <c:v>2009/07</c:v>
                </c:pt>
                <c:pt idx="55">
                  <c:v>2009/08</c:v>
                </c:pt>
                <c:pt idx="56">
                  <c:v>2009/09</c:v>
                </c:pt>
                <c:pt idx="57">
                  <c:v>2009/10</c:v>
                </c:pt>
                <c:pt idx="58">
                  <c:v>2009/11</c:v>
                </c:pt>
                <c:pt idx="59">
                  <c:v>2009/12</c:v>
                </c:pt>
                <c:pt idx="60">
                  <c:v>2010/01</c:v>
                </c:pt>
                <c:pt idx="61">
                  <c:v>2010/02</c:v>
                </c:pt>
                <c:pt idx="62">
                  <c:v>2010/03</c:v>
                </c:pt>
                <c:pt idx="63">
                  <c:v>2010/04</c:v>
                </c:pt>
                <c:pt idx="64">
                  <c:v>2010/05</c:v>
                </c:pt>
                <c:pt idx="65">
                  <c:v>2010/06</c:v>
                </c:pt>
                <c:pt idx="66">
                  <c:v>2010/07</c:v>
                </c:pt>
                <c:pt idx="67">
                  <c:v>2010/08</c:v>
                </c:pt>
                <c:pt idx="68">
                  <c:v>2010/09</c:v>
                </c:pt>
                <c:pt idx="69">
                  <c:v>2010/10</c:v>
                </c:pt>
                <c:pt idx="70">
                  <c:v>2010/11</c:v>
                </c:pt>
                <c:pt idx="71">
                  <c:v>2010/12</c:v>
                </c:pt>
                <c:pt idx="72">
                  <c:v>2011/01</c:v>
                </c:pt>
                <c:pt idx="73">
                  <c:v>2011/02</c:v>
                </c:pt>
                <c:pt idx="74">
                  <c:v>2011/03</c:v>
                </c:pt>
                <c:pt idx="75">
                  <c:v>2011/04</c:v>
                </c:pt>
                <c:pt idx="76">
                  <c:v>2011/05</c:v>
                </c:pt>
                <c:pt idx="77">
                  <c:v>2011/06</c:v>
                </c:pt>
                <c:pt idx="78">
                  <c:v>2011/07</c:v>
                </c:pt>
                <c:pt idx="79">
                  <c:v>2011/08</c:v>
                </c:pt>
                <c:pt idx="80">
                  <c:v>2011/09</c:v>
                </c:pt>
                <c:pt idx="81">
                  <c:v>2011/10</c:v>
                </c:pt>
                <c:pt idx="82">
                  <c:v>2011/11</c:v>
                </c:pt>
                <c:pt idx="83">
                  <c:v>2011/12</c:v>
                </c:pt>
                <c:pt idx="84">
                  <c:v>2012/01</c:v>
                </c:pt>
                <c:pt idx="85">
                  <c:v>2012/02</c:v>
                </c:pt>
                <c:pt idx="86">
                  <c:v>2012/03</c:v>
                </c:pt>
                <c:pt idx="87">
                  <c:v>2012/04</c:v>
                </c:pt>
                <c:pt idx="88">
                  <c:v>2012/05</c:v>
                </c:pt>
                <c:pt idx="89">
                  <c:v>2012/06</c:v>
                </c:pt>
                <c:pt idx="90">
                  <c:v>2012/07</c:v>
                </c:pt>
                <c:pt idx="91">
                  <c:v>2012/08</c:v>
                </c:pt>
                <c:pt idx="92">
                  <c:v>2012/09</c:v>
                </c:pt>
                <c:pt idx="93">
                  <c:v>2012/10</c:v>
                </c:pt>
                <c:pt idx="94">
                  <c:v>2012/11</c:v>
                </c:pt>
                <c:pt idx="95">
                  <c:v>2012/12</c:v>
                </c:pt>
                <c:pt idx="96">
                  <c:v>2013/01</c:v>
                </c:pt>
                <c:pt idx="97">
                  <c:v>2013/02</c:v>
                </c:pt>
                <c:pt idx="98">
                  <c:v>2013/03</c:v>
                </c:pt>
                <c:pt idx="99">
                  <c:v>2013/04</c:v>
                </c:pt>
                <c:pt idx="100">
                  <c:v>2013/05</c:v>
                </c:pt>
                <c:pt idx="101">
                  <c:v>2013/06</c:v>
                </c:pt>
                <c:pt idx="102">
                  <c:v>2013/07</c:v>
                </c:pt>
                <c:pt idx="103">
                  <c:v>2013/08</c:v>
                </c:pt>
                <c:pt idx="104">
                  <c:v>2013/09</c:v>
                </c:pt>
                <c:pt idx="105">
                  <c:v>2013/10</c:v>
                </c:pt>
                <c:pt idx="106">
                  <c:v>2013/11</c:v>
                </c:pt>
                <c:pt idx="107">
                  <c:v>2013/12</c:v>
                </c:pt>
                <c:pt idx="108">
                  <c:v>2014/01</c:v>
                </c:pt>
                <c:pt idx="109">
                  <c:v>2014/02</c:v>
                </c:pt>
                <c:pt idx="110">
                  <c:v>2014/03</c:v>
                </c:pt>
                <c:pt idx="111">
                  <c:v>2014/04</c:v>
                </c:pt>
                <c:pt idx="112">
                  <c:v>2014/05</c:v>
                </c:pt>
                <c:pt idx="113">
                  <c:v>2014/06</c:v>
                </c:pt>
                <c:pt idx="114">
                  <c:v>2014/07</c:v>
                </c:pt>
                <c:pt idx="115">
                  <c:v>2014/08</c:v>
                </c:pt>
                <c:pt idx="116">
                  <c:v>2014/09</c:v>
                </c:pt>
                <c:pt idx="117">
                  <c:v>2014/10</c:v>
                </c:pt>
                <c:pt idx="118">
                  <c:v>2014/11</c:v>
                </c:pt>
                <c:pt idx="119">
                  <c:v>2014/12</c:v>
                </c:pt>
                <c:pt idx="120">
                  <c:v>2015/01</c:v>
                </c:pt>
                <c:pt idx="121">
                  <c:v>2015/02</c:v>
                </c:pt>
                <c:pt idx="122">
                  <c:v>2015/03</c:v>
                </c:pt>
                <c:pt idx="123">
                  <c:v>2015/04</c:v>
                </c:pt>
                <c:pt idx="124">
                  <c:v>2015/05</c:v>
                </c:pt>
                <c:pt idx="125">
                  <c:v>2015/06</c:v>
                </c:pt>
              </c:strCache>
            </c:strRef>
          </c:cat>
          <c:val>
            <c:numRef>
              <c:f>des_desestacionalizada_urb!$M$5:$M$130</c:f>
              <c:numCache>
                <c:formatCode>0.00%</c:formatCode>
                <c:ptCount val="126"/>
                <c:pt idx="0">
                  <c:v>4.6443691137540002E-2</c:v>
                </c:pt>
                <c:pt idx="1">
                  <c:v>4.6865838442239995E-2</c:v>
                </c:pt>
                <c:pt idx="2">
                  <c:v>4.7361715065479995E-2</c:v>
                </c:pt>
                <c:pt idx="3">
                  <c:v>4.7747020381530003E-2</c:v>
                </c:pt>
                <c:pt idx="4">
                  <c:v>4.7957889464249996E-2</c:v>
                </c:pt>
                <c:pt idx="5">
                  <c:v>4.7799292702490004E-2</c:v>
                </c:pt>
                <c:pt idx="6">
                  <c:v>4.7114078920540002E-2</c:v>
                </c:pt>
                <c:pt idx="7">
                  <c:v>4.5946188741649997E-2</c:v>
                </c:pt>
                <c:pt idx="8">
                  <c:v>4.4676459928099994E-2</c:v>
                </c:pt>
                <c:pt idx="9">
                  <c:v>4.3555536734059999E-2</c:v>
                </c:pt>
                <c:pt idx="10">
                  <c:v>4.2811554261589994E-2</c:v>
                </c:pt>
                <c:pt idx="11">
                  <c:v>4.2520916132349998E-2</c:v>
                </c:pt>
                <c:pt idx="12">
                  <c:v>4.2562343620040001E-2</c:v>
                </c:pt>
                <c:pt idx="13">
                  <c:v>4.3022013102349994E-2</c:v>
                </c:pt>
                <c:pt idx="14">
                  <c:v>4.3704264053780001E-2</c:v>
                </c:pt>
                <c:pt idx="15">
                  <c:v>4.4465106114979995E-2</c:v>
                </c:pt>
                <c:pt idx="16">
                  <c:v>4.5273254478E-2</c:v>
                </c:pt>
                <c:pt idx="17">
                  <c:v>4.6067028847879998E-2</c:v>
                </c:pt>
                <c:pt idx="18">
                  <c:v>4.6740042087019998E-2</c:v>
                </c:pt>
                <c:pt idx="19">
                  <c:v>4.7244012077180007E-2</c:v>
                </c:pt>
                <c:pt idx="20">
                  <c:v>4.7467673734040004E-2</c:v>
                </c:pt>
                <c:pt idx="21">
                  <c:v>4.7534835395000002E-2</c:v>
                </c:pt>
                <c:pt idx="22">
                  <c:v>4.7720905375940002E-2</c:v>
                </c:pt>
                <c:pt idx="23">
                  <c:v>4.806444326974E-2</c:v>
                </c:pt>
                <c:pt idx="24">
                  <c:v>4.847309782657E-2</c:v>
                </c:pt>
                <c:pt idx="25">
                  <c:v>4.8663113966509998E-2</c:v>
                </c:pt>
                <c:pt idx="26">
                  <c:v>4.8419815308300002E-2</c:v>
                </c:pt>
                <c:pt idx="27">
                  <c:v>4.7801860219670006E-2</c:v>
                </c:pt>
                <c:pt idx="28">
                  <c:v>4.7031448515719998E-2</c:v>
                </c:pt>
                <c:pt idx="29">
                  <c:v>4.6403339734419999E-2</c:v>
                </c:pt>
                <c:pt idx="30">
                  <c:v>4.6115467696829997E-2</c:v>
                </c:pt>
                <c:pt idx="31">
                  <c:v>4.6240850827309998E-2</c:v>
                </c:pt>
                <c:pt idx="32">
                  <c:v>4.666355524739E-2</c:v>
                </c:pt>
                <c:pt idx="33">
                  <c:v>4.7206453683570002E-2</c:v>
                </c:pt>
                <c:pt idx="34">
                  <c:v>4.7564737690639999E-2</c:v>
                </c:pt>
                <c:pt idx="35">
                  <c:v>4.7583812418619996E-2</c:v>
                </c:pt>
                <c:pt idx="36">
                  <c:v>4.7147226484609998E-2</c:v>
                </c:pt>
                <c:pt idx="37">
                  <c:v>4.6377844156329999E-2</c:v>
                </c:pt>
                <c:pt idx="38">
                  <c:v>4.5627712238980003E-2</c:v>
                </c:pt>
                <c:pt idx="39">
                  <c:v>4.5126078006099996E-2</c:v>
                </c:pt>
                <c:pt idx="40">
                  <c:v>4.4884377317939997E-2</c:v>
                </c:pt>
                <c:pt idx="41">
                  <c:v>4.5049718581920001E-2</c:v>
                </c:pt>
                <c:pt idx="42">
                  <c:v>4.5885524787150002E-2</c:v>
                </c:pt>
                <c:pt idx="43">
                  <c:v>4.7385726582760003E-2</c:v>
                </c:pt>
                <c:pt idx="44">
                  <c:v>4.9449534871950002E-2</c:v>
                </c:pt>
                <c:pt idx="45">
                  <c:v>5.1744101206150001E-2</c:v>
                </c:pt>
                <c:pt idx="46">
                  <c:v>5.4054820864930006E-2</c:v>
                </c:pt>
                <c:pt idx="47">
                  <c:v>5.6481223284660001E-2</c:v>
                </c:pt>
                <c:pt idx="48">
                  <c:v>5.9059692300200001E-2</c:v>
                </c:pt>
                <c:pt idx="49">
                  <c:v>6.1610946523490001E-2</c:v>
                </c:pt>
                <c:pt idx="50">
                  <c:v>6.3924933136610004E-2</c:v>
                </c:pt>
                <c:pt idx="51">
                  <c:v>6.5948790641880001E-2</c:v>
                </c:pt>
                <c:pt idx="52">
                  <c:v>6.7749723532539996E-2</c:v>
                </c:pt>
                <c:pt idx="53">
                  <c:v>6.9123579864000001E-2</c:v>
                </c:pt>
                <c:pt idx="54">
                  <c:v>6.959775585005E-2</c:v>
                </c:pt>
                <c:pt idx="55">
                  <c:v>6.9204758716299997E-2</c:v>
                </c:pt>
                <c:pt idx="56">
                  <c:v>6.8261785127279997E-2</c:v>
                </c:pt>
                <c:pt idx="57">
                  <c:v>6.702809298753E-2</c:v>
                </c:pt>
                <c:pt idx="58">
                  <c:v>6.5833191959280002E-2</c:v>
                </c:pt>
                <c:pt idx="59">
                  <c:v>6.4686193404870002E-2</c:v>
                </c:pt>
                <c:pt idx="60">
                  <c:v>6.3808237677620006E-2</c:v>
                </c:pt>
                <c:pt idx="61">
                  <c:v>6.3420049573029991E-2</c:v>
                </c:pt>
                <c:pt idx="62">
                  <c:v>6.3406180722020006E-2</c:v>
                </c:pt>
                <c:pt idx="63">
                  <c:v>6.3529024642410004E-2</c:v>
                </c:pt>
                <c:pt idx="64">
                  <c:v>6.3628447352129996E-2</c:v>
                </c:pt>
                <c:pt idx="65">
                  <c:v>6.3640738575759997E-2</c:v>
                </c:pt>
                <c:pt idx="66">
                  <c:v>6.3780862628210006E-2</c:v>
                </c:pt>
                <c:pt idx="67">
                  <c:v>6.3946381575269995E-2</c:v>
                </c:pt>
                <c:pt idx="68">
                  <c:v>6.3946585957099997E-2</c:v>
                </c:pt>
                <c:pt idx="69">
                  <c:v>6.3774854372850007E-2</c:v>
                </c:pt>
                <c:pt idx="70">
                  <c:v>6.3308039543389996E-2</c:v>
                </c:pt>
                <c:pt idx="71">
                  <c:v>6.2523296624539995E-2</c:v>
                </c:pt>
                <c:pt idx="72">
                  <c:v>6.1668055158679999E-2</c:v>
                </c:pt>
                <c:pt idx="73">
                  <c:v>6.0933808984219996E-2</c:v>
                </c:pt>
                <c:pt idx="74">
                  <c:v>6.0606535479219993E-2</c:v>
                </c:pt>
                <c:pt idx="75">
                  <c:v>6.0678703210979998E-2</c:v>
                </c:pt>
                <c:pt idx="76">
                  <c:v>6.0857873473930006E-2</c:v>
                </c:pt>
                <c:pt idx="77">
                  <c:v>6.0957231512750003E-2</c:v>
                </c:pt>
                <c:pt idx="78">
                  <c:v>6.0790394309969999E-2</c:v>
                </c:pt>
                <c:pt idx="79">
                  <c:v>6.0226214220790004E-2</c:v>
                </c:pt>
                <c:pt idx="80">
                  <c:v>5.940963256278E-2</c:v>
                </c:pt>
                <c:pt idx="81">
                  <c:v>5.8556232293630002E-2</c:v>
                </c:pt>
                <c:pt idx="82">
                  <c:v>5.7884273585560003E-2</c:v>
                </c:pt>
                <c:pt idx="83">
                  <c:v>5.7559542344640002E-2</c:v>
                </c:pt>
                <c:pt idx="84">
                  <c:v>5.7574670445070003E-2</c:v>
                </c:pt>
                <c:pt idx="85">
                  <c:v>5.7706065750019998E-2</c:v>
                </c:pt>
                <c:pt idx="86">
                  <c:v>5.7847384781800001E-2</c:v>
                </c:pt>
                <c:pt idx="87">
                  <c:v>5.7836836371069997E-2</c:v>
                </c:pt>
                <c:pt idx="88">
                  <c:v>5.7621777037930005E-2</c:v>
                </c:pt>
                <c:pt idx="89">
                  <c:v>5.7230058212270001E-2</c:v>
                </c:pt>
                <c:pt idx="90">
                  <c:v>5.6814581582550004E-2</c:v>
                </c:pt>
                <c:pt idx="91">
                  <c:v>5.6820511401949998E-2</c:v>
                </c:pt>
                <c:pt idx="92">
                  <c:v>5.7349264212740003E-2</c:v>
                </c:pt>
                <c:pt idx="93">
                  <c:v>5.8170340553189995E-2</c:v>
                </c:pt>
                <c:pt idx="94">
                  <c:v>5.8986753294650002E-2</c:v>
                </c:pt>
                <c:pt idx="95">
                  <c:v>5.9431104426459998E-2</c:v>
                </c:pt>
                <c:pt idx="96">
                  <c:v>5.9315254796710001E-2</c:v>
                </c:pt>
                <c:pt idx="97">
                  <c:v>5.876514825826E-2</c:v>
                </c:pt>
                <c:pt idx="98">
                  <c:v>5.7881571433210002E-2</c:v>
                </c:pt>
                <c:pt idx="99">
                  <c:v>5.6926484428839998E-2</c:v>
                </c:pt>
                <c:pt idx="100">
                  <c:v>5.6222439426209997E-2</c:v>
                </c:pt>
                <c:pt idx="101">
                  <c:v>5.5816325503790003E-2</c:v>
                </c:pt>
                <c:pt idx="102">
                  <c:v>5.5716379688380002E-2</c:v>
                </c:pt>
                <c:pt idx="103">
                  <c:v>5.5965622350319995E-2</c:v>
                </c:pt>
                <c:pt idx="104">
                  <c:v>5.6491370459109999E-2</c:v>
                </c:pt>
                <c:pt idx="105">
                  <c:v>5.7225035582270004E-2</c:v>
                </c:pt>
                <c:pt idx="106">
                  <c:v>5.8138338522280002E-2</c:v>
                </c:pt>
                <c:pt idx="107">
                  <c:v>5.9113933078769998E-2</c:v>
                </c:pt>
                <c:pt idx="108">
                  <c:v>5.9904402539359997E-2</c:v>
                </c:pt>
                <c:pt idx="109">
                  <c:v>6.0416937935210004E-2</c:v>
                </c:pt>
                <c:pt idx="110">
                  <c:v>6.0730066590970001E-2</c:v>
                </c:pt>
                <c:pt idx="111">
                  <c:v>6.0815446515220001E-2</c:v>
                </c:pt>
                <c:pt idx="112">
                  <c:v>6.0706237620380001E-2</c:v>
                </c:pt>
                <c:pt idx="113">
                  <c:v>6.048632710304E-2</c:v>
                </c:pt>
                <c:pt idx="114">
                  <c:v>5.9961040288129999E-2</c:v>
                </c:pt>
                <c:pt idx="115">
                  <c:v>5.8883284221589997E-2</c:v>
                </c:pt>
                <c:pt idx="116">
                  <c:v>5.7349170277189998E-2</c:v>
                </c:pt>
                <c:pt idx="117">
                  <c:v>5.5626190637260001E-2</c:v>
                </c:pt>
                <c:pt idx="118">
                  <c:v>5.3827633187390006E-2</c:v>
                </c:pt>
                <c:pt idx="119">
                  <c:v>5.2325926228609994E-2</c:v>
                </c:pt>
                <c:pt idx="120">
                  <c:v>5.1466686841289994E-2</c:v>
                </c:pt>
                <c:pt idx="121">
                  <c:v>5.1204654648429999E-2</c:v>
                </c:pt>
                <c:pt idx="122">
                  <c:v>5.1358235436059996E-2</c:v>
                </c:pt>
                <c:pt idx="123">
                  <c:v>5.1761600346799996E-2</c:v>
                </c:pt>
                <c:pt idx="124">
                  <c:v>5.2135358090650001E-2</c:v>
                </c:pt>
                <c:pt idx="125">
                  <c:v>5.2338866409999997E-2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6628736"/>
        <c:axId val="186642816"/>
      </c:lineChart>
      <c:catAx>
        <c:axId val="1866287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260"/>
            </a:pPr>
            <a:endParaRPr lang="en-US"/>
          </a:p>
        </c:txPr>
        <c:crossAx val="186642816"/>
        <c:crosses val="autoZero"/>
        <c:auto val="1"/>
        <c:lblAlgn val="ctr"/>
        <c:lblOffset val="100"/>
        <c:tickLblSkip val="5"/>
        <c:noMultiLvlLbl val="0"/>
      </c:catAx>
      <c:valAx>
        <c:axId val="186642816"/>
        <c:scaling>
          <c:orientation val="minMax"/>
          <c:min val="2.0000000000000004E-2"/>
        </c:scaling>
        <c:delete val="0"/>
        <c:axPos val="l"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8662873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6.5322950015863399E-2"/>
          <c:y val="0.90103003839384121"/>
          <c:w val="0.91184494245911574"/>
          <c:h val="3.6462082628525377E-2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8292520650880502E-2"/>
          <c:y val="0.10523059855466997"/>
          <c:w val="0.88292901301641047"/>
          <c:h val="0.74684054981530246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dPt>
            <c:idx val="14"/>
            <c:marker>
              <c:symbol val="diamond"/>
              <c:size val="11"/>
              <c:spPr>
                <a:solidFill>
                  <a:srgbClr val="C00000"/>
                </a:solidFill>
              </c:spPr>
            </c:marker>
            <c:bubble3D val="0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BOL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5412789219601346E-2"/>
                  <c:y val="4.0393669707642068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NIC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COL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HND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PER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DOM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/>
                      <a:t>PRY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/>
                      <a:t>ECU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/>
                      <a:t>GTM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/>
                      <a:t>VEN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tx>
                <c:rich>
                  <a:bodyPr/>
                  <a:lstStyle/>
                  <a:p>
                    <a:r>
                      <a:rPr lang="en-US"/>
                      <a:t>SLV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/>
              <c:tx>
                <c:rich>
                  <a:bodyPr/>
                  <a:lstStyle/>
                  <a:p>
                    <a:r>
                      <a:rPr lang="en-US"/>
                      <a:t>PAN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/>
              <c:tx>
                <c:rich>
                  <a:bodyPr/>
                  <a:lstStyle/>
                  <a:p>
                    <a:r>
                      <a:rPr lang="en-US"/>
                      <a:t>BRA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tx>
                <c:rich>
                  <a:bodyPr/>
                  <a:lstStyle/>
                  <a:p>
                    <a:r>
                      <a:rPr lang="en-US"/>
                      <a:t>URY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tx>
                <c:rich>
                  <a:bodyPr/>
                  <a:lstStyle/>
                  <a:p>
                    <a:pPr>
                      <a:defRPr sz="1400" b="1">
                        <a:solidFill>
                          <a:srgbClr val="C00000"/>
                        </a:solidFill>
                      </a:defRPr>
                    </a:pPr>
                    <a:r>
                      <a:rPr lang="en-US" sz="1400" b="1">
                        <a:solidFill>
                          <a:srgbClr val="C00000"/>
                        </a:solidFill>
                      </a:rPr>
                      <a:t>MEX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7.3246434225163462E-3"/>
                  <c:y val="2.827556879534944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CRI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/>
              <c:tx>
                <c:rich>
                  <a:bodyPr/>
                  <a:lstStyle/>
                  <a:p>
                    <a:r>
                      <a:rPr lang="en-US"/>
                      <a:t>ARG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/>
              <c:tx>
                <c:rich>
                  <a:bodyPr/>
                  <a:lstStyle/>
                  <a:p>
                    <a:r>
                      <a:rPr lang="en-US"/>
                      <a:t>CHL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trendline>
            <c:trendlineType val="linear"/>
            <c:dispRSqr val="0"/>
            <c:dispEq val="0"/>
          </c:trendline>
          <c:xVal>
            <c:numRef>
              <c:f>Sheet1!$N$25:$N$42</c:f>
              <c:numCache>
                <c:formatCode>0%</c:formatCode>
                <c:ptCount val="18"/>
                <c:pt idx="0">
                  <c:v>0.36718410000000001</c:v>
                </c:pt>
                <c:pt idx="1">
                  <c:v>0.41909950000000001</c:v>
                </c:pt>
                <c:pt idx="2">
                  <c:v>0.4250678</c:v>
                </c:pt>
                <c:pt idx="3">
                  <c:v>0.42971219999999999</c:v>
                </c:pt>
                <c:pt idx="4">
                  <c:v>0.46208700000000003</c:v>
                </c:pt>
                <c:pt idx="5">
                  <c:v>0.50427500000000003</c:v>
                </c:pt>
                <c:pt idx="6">
                  <c:v>0.51582220000000001</c:v>
                </c:pt>
                <c:pt idx="7">
                  <c:v>0.54648300000000005</c:v>
                </c:pt>
                <c:pt idx="8">
                  <c:v>0.56707410000000003</c:v>
                </c:pt>
                <c:pt idx="9">
                  <c:v>0.56789730000000005</c:v>
                </c:pt>
                <c:pt idx="10">
                  <c:v>0.57218259999999999</c:v>
                </c:pt>
                <c:pt idx="11">
                  <c:v>0.65121390000000001</c:v>
                </c:pt>
                <c:pt idx="12">
                  <c:v>0.68013109999999999</c:v>
                </c:pt>
                <c:pt idx="13">
                  <c:v>0.7128949</c:v>
                </c:pt>
                <c:pt idx="14">
                  <c:v>0.7327745</c:v>
                </c:pt>
                <c:pt idx="15">
                  <c:v>0.75904519999999998</c:v>
                </c:pt>
                <c:pt idx="16">
                  <c:v>0.76898920000000004</c:v>
                </c:pt>
                <c:pt idx="17">
                  <c:v>0.77549270000000003</c:v>
                </c:pt>
              </c:numCache>
            </c:numRef>
          </c:xVal>
          <c:yVal>
            <c:numRef>
              <c:f>Sheet1!$O$25:$O$42</c:f>
              <c:numCache>
                <c:formatCode>0%</c:formatCode>
                <c:ptCount val="18"/>
                <c:pt idx="0">
                  <c:v>0.82000000000000006</c:v>
                </c:pt>
                <c:pt idx="1">
                  <c:v>0.81</c:v>
                </c:pt>
                <c:pt idx="2">
                  <c:v>0.69</c:v>
                </c:pt>
                <c:pt idx="3">
                  <c:v>0.81</c:v>
                </c:pt>
                <c:pt idx="4">
                  <c:v>0.83</c:v>
                </c:pt>
                <c:pt idx="5">
                  <c:v>0.65</c:v>
                </c:pt>
                <c:pt idx="6">
                  <c:v>0.82000000000000006</c:v>
                </c:pt>
                <c:pt idx="7">
                  <c:v>0.73</c:v>
                </c:pt>
                <c:pt idx="8">
                  <c:v>0.79</c:v>
                </c:pt>
                <c:pt idx="9">
                  <c:v>0.59000000000000008</c:v>
                </c:pt>
                <c:pt idx="10">
                  <c:v>0.71</c:v>
                </c:pt>
                <c:pt idx="11">
                  <c:v>0.47</c:v>
                </c:pt>
                <c:pt idx="12">
                  <c:v>0.39</c:v>
                </c:pt>
                <c:pt idx="13">
                  <c:v>0.29000000000000004</c:v>
                </c:pt>
                <c:pt idx="14">
                  <c:v>0.65</c:v>
                </c:pt>
                <c:pt idx="15">
                  <c:v>0.29000000000000004</c:v>
                </c:pt>
                <c:pt idx="16">
                  <c:v>0.49</c:v>
                </c:pt>
                <c:pt idx="17">
                  <c:v>0.30000000000000004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4672128"/>
        <c:axId val="174854528"/>
      </c:scatterChart>
      <c:valAx>
        <c:axId val="174672128"/>
        <c:scaling>
          <c:orientation val="minMax"/>
          <c:min val="0.35000000000000003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Porcentaje de trabajadores que son asalariados</a:t>
                </a:r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4854528"/>
        <c:crosses val="autoZero"/>
        <c:crossBetween val="midCat"/>
      </c:valAx>
      <c:valAx>
        <c:axId val="174854528"/>
        <c:scaling>
          <c:orientation val="minMax"/>
          <c:max val="0.9"/>
          <c:min val="0.2"/>
        </c:scaling>
        <c:delete val="0"/>
        <c:axPos val="l"/>
        <c:title>
          <c:tx>
            <c:rich>
              <a:bodyPr/>
              <a:lstStyle/>
              <a:p>
                <a:pPr algn="ctr">
                  <a:defRPr sz="1400"/>
                </a:pPr>
                <a:r>
                  <a:rPr lang="en-US" sz="1400"/>
                  <a:t>Porcentaje de trabajadores que no cotizan a la pensión                                                                    </a:t>
                </a:r>
              </a:p>
              <a:p>
                <a:pPr algn="ctr">
                  <a:defRPr sz="1400"/>
                </a:pPr>
                <a:endParaRPr lang="en-US" sz="1400"/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4672128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1133223731648935E-2"/>
          <c:y val="0.11531250922852544"/>
          <c:w val="0.87561039485448922"/>
          <c:h val="0.72869310107986052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dPt>
            <c:idx val="12"/>
            <c:marker>
              <c:symbol val="diamond"/>
              <c:size val="11"/>
              <c:spPr>
                <a:solidFill>
                  <a:srgbClr val="C00000"/>
                </a:solidFill>
              </c:spPr>
            </c:marker>
            <c:bubble3D val="0"/>
          </c:dPt>
          <c:dLbls>
            <c:dLbl>
              <c:idx val="0"/>
              <c:layout>
                <c:manualLayout>
                  <c:x val="-8.7895721070196161E-3"/>
                  <c:y val="2.827556879534944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BOL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4456862118143846E-2"/>
                  <c:y val="1.0098417426910518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NIC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6114215529535961E-2"/>
                  <c:y val="-2.423620182458524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HND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GTM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PRY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SLV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/>
                      <a:t>ECU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/>
                      <a:t>PER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/>
                      <a:t>DOM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/>
                      <a:t>COL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tx>
                <c:rich>
                  <a:bodyPr/>
                  <a:lstStyle/>
                  <a:p>
                    <a:r>
                      <a:rPr lang="en-US"/>
                      <a:t>CRI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/>
              <c:tx>
                <c:rich>
                  <a:bodyPr/>
                  <a:lstStyle/>
                  <a:p>
                    <a:r>
                      <a:rPr lang="en-US"/>
                      <a:t>PAN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/>
              <c:tx>
                <c:rich>
                  <a:bodyPr/>
                  <a:lstStyle/>
                  <a:p>
                    <a:pPr>
                      <a:defRPr sz="1400" b="1">
                        <a:solidFill>
                          <a:srgbClr val="C00000"/>
                        </a:solidFill>
                      </a:defRPr>
                    </a:pPr>
                    <a:r>
                      <a:rPr lang="en-US" sz="1400" b="1">
                        <a:solidFill>
                          <a:srgbClr val="C00000"/>
                        </a:solidFill>
                      </a:rPr>
                      <a:t>MEX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tx>
                <c:rich>
                  <a:bodyPr/>
                  <a:lstStyle/>
                  <a:p>
                    <a:r>
                      <a:rPr lang="en-US"/>
                      <a:t>BRA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3.8088145797084999E-2"/>
                  <c:y val="2.423620182458524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URY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7.3246434225163462E-3"/>
                  <c:y val="2.827556879534944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CHL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/>
              <c:tx>
                <c:rich>
                  <a:bodyPr/>
                  <a:lstStyle/>
                  <a:p>
                    <a:r>
                      <a:rPr lang="en-US"/>
                      <a:t>ARG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/>
              <c:tx>
                <c:rich>
                  <a:bodyPr/>
                  <a:lstStyle/>
                  <a:p>
                    <a:r>
                      <a:rPr lang="en-US"/>
                      <a:t>VEN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trendline>
            <c:trendlineType val="linear"/>
            <c:dispRSqr val="0"/>
            <c:dispEq val="0"/>
          </c:trendline>
          <c:xVal>
            <c:numRef>
              <c:f>Sheet1!$Z$25:$Z$42</c:f>
              <c:numCache>
                <c:formatCode>#,##0</c:formatCode>
                <c:ptCount val="18"/>
                <c:pt idx="0">
                  <c:v>1460</c:v>
                </c:pt>
                <c:pt idx="1">
                  <c:v>1760</c:v>
                </c:pt>
                <c:pt idx="2">
                  <c:v>1890</c:v>
                </c:pt>
                <c:pt idx="3">
                  <c:v>2750</c:v>
                </c:pt>
                <c:pt idx="4">
                  <c:v>2820</c:v>
                </c:pt>
                <c:pt idx="5">
                  <c:v>3350</c:v>
                </c:pt>
                <c:pt idx="6">
                  <c:v>4390</c:v>
                </c:pt>
                <c:pt idx="7">
                  <c:v>4390</c:v>
                </c:pt>
                <c:pt idx="8">
                  <c:v>5110</c:v>
                </c:pt>
                <c:pt idx="9">
                  <c:v>5480</c:v>
                </c:pt>
                <c:pt idx="10">
                  <c:v>6910</c:v>
                </c:pt>
                <c:pt idx="11">
                  <c:v>8050</c:v>
                </c:pt>
                <c:pt idx="12">
                  <c:v>8780</c:v>
                </c:pt>
                <c:pt idx="13">
                  <c:v>9810</c:v>
                </c:pt>
                <c:pt idx="14">
                  <c:v>10400</c:v>
                </c:pt>
                <c:pt idx="15">
                  <c:v>10720</c:v>
                </c:pt>
                <c:pt idx="16">
                  <c:v>10820</c:v>
                </c:pt>
                <c:pt idx="17">
                  <c:v>11520</c:v>
                </c:pt>
              </c:numCache>
            </c:numRef>
          </c:xVal>
          <c:yVal>
            <c:numRef>
              <c:f>Sheet1!$AA$25:$AA$42</c:f>
              <c:numCache>
                <c:formatCode>0%</c:formatCode>
                <c:ptCount val="18"/>
                <c:pt idx="0">
                  <c:v>0.6</c:v>
                </c:pt>
                <c:pt idx="1">
                  <c:v>0.6</c:v>
                </c:pt>
                <c:pt idx="2">
                  <c:v>0.61</c:v>
                </c:pt>
                <c:pt idx="3">
                  <c:v>0.65999999999999992</c:v>
                </c:pt>
                <c:pt idx="4">
                  <c:v>0.66999999999999993</c:v>
                </c:pt>
                <c:pt idx="5">
                  <c:v>0.53</c:v>
                </c:pt>
                <c:pt idx="6">
                  <c:v>0.54</c:v>
                </c:pt>
                <c:pt idx="7">
                  <c:v>0.64</c:v>
                </c:pt>
                <c:pt idx="8">
                  <c:v>0.32999999999999996</c:v>
                </c:pt>
                <c:pt idx="9">
                  <c:v>0.4</c:v>
                </c:pt>
                <c:pt idx="10">
                  <c:v>0.21999999999999997</c:v>
                </c:pt>
                <c:pt idx="11">
                  <c:v>0.26</c:v>
                </c:pt>
                <c:pt idx="12">
                  <c:v>0.54</c:v>
                </c:pt>
                <c:pt idx="13">
                  <c:v>0.24</c:v>
                </c:pt>
                <c:pt idx="14">
                  <c:v>0.18000000000000005</c:v>
                </c:pt>
                <c:pt idx="15">
                  <c:v>0.18000000000000005</c:v>
                </c:pt>
                <c:pt idx="16">
                  <c:v>0.33999999999999997</c:v>
                </c:pt>
                <c:pt idx="17">
                  <c:v>0.29000000000000004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4913024"/>
        <c:axId val="174914944"/>
      </c:scatterChart>
      <c:valAx>
        <c:axId val="174913024"/>
        <c:scaling>
          <c:orientation val="minMax"/>
          <c:max val="13000"/>
          <c:min val="0.35000000000000003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Ingreso nacional bruto per cápita (2010)</a:t>
                </a:r>
              </a:p>
            </c:rich>
          </c:tx>
          <c:layout/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4914944"/>
        <c:crosses val="autoZero"/>
        <c:crossBetween val="midCat"/>
      </c:valAx>
      <c:valAx>
        <c:axId val="174914944"/>
        <c:scaling>
          <c:orientation val="minMax"/>
          <c:max val="0.70000000000000007"/>
          <c:min val="0.1"/>
        </c:scaling>
        <c:delete val="0"/>
        <c:axPos val="l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Porcentaje de asalariados que no cotizan a la pensión</a:t>
                </a:r>
              </a:p>
              <a:p>
                <a:pPr>
                  <a:defRPr sz="1400"/>
                </a:pPr>
                <a:r>
                  <a:rPr lang="en-US" sz="1400"/>
                  <a:t>                        </a:t>
                </a:r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4913024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7260569518133052E-2"/>
          <c:y val="0.10304226180401835"/>
          <c:w val="0.92273943048186691"/>
          <c:h val="0.70497884702891489"/>
        </c:manualLayout>
      </c:layout>
      <c:lineChart>
        <c:grouping val="standard"/>
        <c:varyColors val="0"/>
        <c:ser>
          <c:idx val="2"/>
          <c:order val="0"/>
          <c:tx>
            <c:v>sector manufacturero</c:v>
          </c:tx>
          <c:spPr>
            <a:ln w="38100">
              <a:solidFill>
                <a:srgbClr val="002060"/>
              </a:solidFill>
            </a:ln>
          </c:spPr>
          <c:marker>
            <c:symbol val="none"/>
          </c:marker>
          <c:cat>
            <c:strRef>
              <c:f>sector_económico!$L$3:$L$44</c:f>
              <c:strCache>
                <c:ptCount val="42"/>
                <c:pt idx="0">
                  <c:v>2005/01</c:v>
                </c:pt>
                <c:pt idx="1">
                  <c:v>2005/02</c:v>
                </c:pt>
                <c:pt idx="2">
                  <c:v>2005/03</c:v>
                </c:pt>
                <c:pt idx="3">
                  <c:v>2005/04</c:v>
                </c:pt>
                <c:pt idx="4">
                  <c:v>2006/01</c:v>
                </c:pt>
                <c:pt idx="5">
                  <c:v>2006/02</c:v>
                </c:pt>
                <c:pt idx="6">
                  <c:v>2006/03</c:v>
                </c:pt>
                <c:pt idx="7">
                  <c:v>2006/04</c:v>
                </c:pt>
                <c:pt idx="8">
                  <c:v>2007/01</c:v>
                </c:pt>
                <c:pt idx="9">
                  <c:v>2007/02</c:v>
                </c:pt>
                <c:pt idx="10">
                  <c:v>2007/03</c:v>
                </c:pt>
                <c:pt idx="11">
                  <c:v>2007/04</c:v>
                </c:pt>
                <c:pt idx="12">
                  <c:v>2008/01</c:v>
                </c:pt>
                <c:pt idx="13">
                  <c:v>2008/02</c:v>
                </c:pt>
                <c:pt idx="14">
                  <c:v>2008/03</c:v>
                </c:pt>
                <c:pt idx="15">
                  <c:v>2008/04</c:v>
                </c:pt>
                <c:pt idx="16">
                  <c:v>2009/01</c:v>
                </c:pt>
                <c:pt idx="17">
                  <c:v>2009/02</c:v>
                </c:pt>
                <c:pt idx="18">
                  <c:v>2009/03</c:v>
                </c:pt>
                <c:pt idx="19">
                  <c:v>2009/04</c:v>
                </c:pt>
                <c:pt idx="20">
                  <c:v>2010/01</c:v>
                </c:pt>
                <c:pt idx="21">
                  <c:v>2010/02</c:v>
                </c:pt>
                <c:pt idx="22">
                  <c:v>2010/03</c:v>
                </c:pt>
                <c:pt idx="23">
                  <c:v>2010/04</c:v>
                </c:pt>
                <c:pt idx="24">
                  <c:v>2011/01</c:v>
                </c:pt>
                <c:pt idx="25">
                  <c:v>2011/02</c:v>
                </c:pt>
                <c:pt idx="26">
                  <c:v>2011/03</c:v>
                </c:pt>
                <c:pt idx="27">
                  <c:v>2011/04</c:v>
                </c:pt>
                <c:pt idx="28">
                  <c:v>2012/01</c:v>
                </c:pt>
                <c:pt idx="29">
                  <c:v>2012/02</c:v>
                </c:pt>
                <c:pt idx="30">
                  <c:v>2012/03</c:v>
                </c:pt>
                <c:pt idx="31">
                  <c:v>2012/04</c:v>
                </c:pt>
                <c:pt idx="32">
                  <c:v>2013/01</c:v>
                </c:pt>
                <c:pt idx="33">
                  <c:v>2013/02</c:v>
                </c:pt>
                <c:pt idx="34">
                  <c:v>2013/03</c:v>
                </c:pt>
                <c:pt idx="35">
                  <c:v>2013/04</c:v>
                </c:pt>
                <c:pt idx="36">
                  <c:v>2014/01</c:v>
                </c:pt>
                <c:pt idx="37">
                  <c:v>2014/02</c:v>
                </c:pt>
                <c:pt idx="38">
                  <c:v>2014/03</c:v>
                </c:pt>
                <c:pt idx="39">
                  <c:v>2014/04</c:v>
                </c:pt>
                <c:pt idx="40">
                  <c:v>2015/01</c:v>
                </c:pt>
                <c:pt idx="41">
                  <c:v>2015/02</c:v>
                </c:pt>
              </c:strCache>
            </c:strRef>
          </c:cat>
          <c:val>
            <c:numRef>
              <c:f>sector_económico!$Z$3:$Z$44</c:f>
              <c:numCache>
                <c:formatCode>0.00%</c:formatCode>
                <c:ptCount val="42"/>
                <c:pt idx="0">
                  <c:v>0.59116454891277437</c:v>
                </c:pt>
                <c:pt idx="1">
                  <c:v>0.59381441522909073</c:v>
                </c:pt>
                <c:pt idx="2">
                  <c:v>0.59722494193797282</c:v>
                </c:pt>
                <c:pt idx="3">
                  <c:v>0.59563757242345572</c:v>
                </c:pt>
                <c:pt idx="4">
                  <c:v>0.58583670231274299</c:v>
                </c:pt>
                <c:pt idx="5">
                  <c:v>0.59075748892089719</c:v>
                </c:pt>
                <c:pt idx="6">
                  <c:v>0.58055940699713715</c:v>
                </c:pt>
                <c:pt idx="7">
                  <c:v>0.57748813127996712</c:v>
                </c:pt>
                <c:pt idx="8">
                  <c:v>0.57532943720581609</c:v>
                </c:pt>
                <c:pt idx="9">
                  <c:v>0.57953628127879631</c:v>
                </c:pt>
                <c:pt idx="10">
                  <c:v>0.57657352773783233</c:v>
                </c:pt>
                <c:pt idx="11">
                  <c:v>0.58298263628583957</c:v>
                </c:pt>
                <c:pt idx="12">
                  <c:v>0.57690489097176356</c:v>
                </c:pt>
                <c:pt idx="13">
                  <c:v>0.58328531332097655</c:v>
                </c:pt>
                <c:pt idx="14">
                  <c:v>0.58006935889469391</c:v>
                </c:pt>
                <c:pt idx="15">
                  <c:v>0.5846114995426428</c:v>
                </c:pt>
                <c:pt idx="16">
                  <c:v>0.58639659452142645</c:v>
                </c:pt>
                <c:pt idx="17">
                  <c:v>0.59487814272932149</c:v>
                </c:pt>
                <c:pt idx="18">
                  <c:v>0.59761816042007543</c:v>
                </c:pt>
                <c:pt idx="19">
                  <c:v>0.60020782974101516</c:v>
                </c:pt>
                <c:pt idx="20">
                  <c:v>0.59511344030717273</c:v>
                </c:pt>
                <c:pt idx="21">
                  <c:v>0.59891590180649557</c:v>
                </c:pt>
                <c:pt idx="22">
                  <c:v>0.59258358221074792</c:v>
                </c:pt>
                <c:pt idx="23">
                  <c:v>0.59268696892620554</c:v>
                </c:pt>
                <c:pt idx="24">
                  <c:v>0.59196455926278013</c:v>
                </c:pt>
                <c:pt idx="25">
                  <c:v>0.59199155686480731</c:v>
                </c:pt>
                <c:pt idx="26">
                  <c:v>0.59598382544909967</c:v>
                </c:pt>
                <c:pt idx="27">
                  <c:v>0.59659462169689004</c:v>
                </c:pt>
                <c:pt idx="28">
                  <c:v>0.59448771027860658</c:v>
                </c:pt>
                <c:pt idx="29">
                  <c:v>0.59633788526424092</c:v>
                </c:pt>
                <c:pt idx="30">
                  <c:v>0.59778981317511382</c:v>
                </c:pt>
                <c:pt idx="31">
                  <c:v>0.59627752670497447</c:v>
                </c:pt>
                <c:pt idx="32">
                  <c:v>0.58726060317933304</c:v>
                </c:pt>
                <c:pt idx="33">
                  <c:v>0.58883000969506205</c:v>
                </c:pt>
                <c:pt idx="34">
                  <c:v>0.58917890460408717</c:v>
                </c:pt>
                <c:pt idx="35">
                  <c:v>0.58596522188071065</c:v>
                </c:pt>
                <c:pt idx="36">
                  <c:v>0.5799780309862399</c:v>
                </c:pt>
                <c:pt idx="37">
                  <c:v>0.57558689272227248</c:v>
                </c:pt>
                <c:pt idx="38">
                  <c:v>0.57882258386474872</c:v>
                </c:pt>
                <c:pt idx="39">
                  <c:v>0.57917971247394673</c:v>
                </c:pt>
                <c:pt idx="40">
                  <c:v>0.57612773818063601</c:v>
                </c:pt>
                <c:pt idx="41">
                  <c:v>0.57811067876391187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5365120"/>
        <c:axId val="175366912"/>
      </c:lineChart>
      <c:catAx>
        <c:axId val="1753651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220"/>
            </a:pPr>
            <a:endParaRPr lang="en-US"/>
          </a:p>
        </c:txPr>
        <c:crossAx val="175366912"/>
        <c:crossesAt val="-5.000000000000001E-2"/>
        <c:auto val="1"/>
        <c:lblAlgn val="ctr"/>
        <c:lblOffset val="100"/>
        <c:noMultiLvlLbl val="0"/>
      </c:catAx>
      <c:valAx>
        <c:axId val="175366912"/>
        <c:scaling>
          <c:orientation val="minMax"/>
          <c:max val="0.60500000000000009"/>
          <c:min val="0.56000000000000005"/>
        </c:scaling>
        <c:delete val="0"/>
        <c:axPos val="l"/>
        <c:numFmt formatCode="0.0%" sourceLinked="0"/>
        <c:majorTickMark val="out"/>
        <c:minorTickMark val="none"/>
        <c:tickLblPos val="nextTo"/>
        <c:txPr>
          <a:bodyPr/>
          <a:lstStyle/>
          <a:p>
            <a:pPr>
              <a:defRPr sz="1500"/>
            </a:pPr>
            <a:endParaRPr lang="en-US"/>
          </a:p>
        </c:txPr>
        <c:crossAx val="17536512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7260569518133052E-2"/>
          <c:y val="0.10304226180401835"/>
          <c:w val="0.92273943048186691"/>
          <c:h val="0.70497884702891489"/>
        </c:manualLayout>
      </c:layout>
      <c:lineChart>
        <c:grouping val="standard"/>
        <c:varyColors val="0"/>
        <c:ser>
          <c:idx val="2"/>
          <c:order val="0"/>
          <c:tx>
            <c:v>sector manufacturero</c:v>
          </c:tx>
          <c:spPr>
            <a:ln w="38100">
              <a:solidFill>
                <a:srgbClr val="002060"/>
              </a:solidFill>
            </a:ln>
          </c:spPr>
          <c:marker>
            <c:symbol val="none"/>
          </c:marker>
          <c:cat>
            <c:strRef>
              <c:f>sector_económico!$L$3:$L$44</c:f>
              <c:strCache>
                <c:ptCount val="42"/>
                <c:pt idx="0">
                  <c:v>2005/01</c:v>
                </c:pt>
                <c:pt idx="1">
                  <c:v>2005/02</c:v>
                </c:pt>
                <c:pt idx="2">
                  <c:v>2005/03</c:v>
                </c:pt>
                <c:pt idx="3">
                  <c:v>2005/04</c:v>
                </c:pt>
                <c:pt idx="4">
                  <c:v>2006/01</c:v>
                </c:pt>
                <c:pt idx="5">
                  <c:v>2006/02</c:v>
                </c:pt>
                <c:pt idx="6">
                  <c:v>2006/03</c:v>
                </c:pt>
                <c:pt idx="7">
                  <c:v>2006/04</c:v>
                </c:pt>
                <c:pt idx="8">
                  <c:v>2007/01</c:v>
                </c:pt>
                <c:pt idx="9">
                  <c:v>2007/02</c:v>
                </c:pt>
                <c:pt idx="10">
                  <c:v>2007/03</c:v>
                </c:pt>
                <c:pt idx="11">
                  <c:v>2007/04</c:v>
                </c:pt>
                <c:pt idx="12">
                  <c:v>2008/01</c:v>
                </c:pt>
                <c:pt idx="13">
                  <c:v>2008/02</c:v>
                </c:pt>
                <c:pt idx="14">
                  <c:v>2008/03</c:v>
                </c:pt>
                <c:pt idx="15">
                  <c:v>2008/04</c:v>
                </c:pt>
                <c:pt idx="16">
                  <c:v>2009/01</c:v>
                </c:pt>
                <c:pt idx="17">
                  <c:v>2009/02</c:v>
                </c:pt>
                <c:pt idx="18">
                  <c:v>2009/03</c:v>
                </c:pt>
                <c:pt idx="19">
                  <c:v>2009/04</c:v>
                </c:pt>
                <c:pt idx="20">
                  <c:v>2010/01</c:v>
                </c:pt>
                <c:pt idx="21">
                  <c:v>2010/02</c:v>
                </c:pt>
                <c:pt idx="22">
                  <c:v>2010/03</c:v>
                </c:pt>
                <c:pt idx="23">
                  <c:v>2010/04</c:v>
                </c:pt>
                <c:pt idx="24">
                  <c:v>2011/01</c:v>
                </c:pt>
                <c:pt idx="25">
                  <c:v>2011/02</c:v>
                </c:pt>
                <c:pt idx="26">
                  <c:v>2011/03</c:v>
                </c:pt>
                <c:pt idx="27">
                  <c:v>2011/04</c:v>
                </c:pt>
                <c:pt idx="28">
                  <c:v>2012/01</c:v>
                </c:pt>
                <c:pt idx="29">
                  <c:v>2012/02</c:v>
                </c:pt>
                <c:pt idx="30">
                  <c:v>2012/03</c:v>
                </c:pt>
                <c:pt idx="31">
                  <c:v>2012/04</c:v>
                </c:pt>
                <c:pt idx="32">
                  <c:v>2013/01</c:v>
                </c:pt>
                <c:pt idx="33">
                  <c:v>2013/02</c:v>
                </c:pt>
                <c:pt idx="34">
                  <c:v>2013/03</c:v>
                </c:pt>
                <c:pt idx="35">
                  <c:v>2013/04</c:v>
                </c:pt>
                <c:pt idx="36">
                  <c:v>2014/01</c:v>
                </c:pt>
                <c:pt idx="37">
                  <c:v>2014/02</c:v>
                </c:pt>
                <c:pt idx="38">
                  <c:v>2014/03</c:v>
                </c:pt>
                <c:pt idx="39">
                  <c:v>2014/04</c:v>
                </c:pt>
                <c:pt idx="40">
                  <c:v>2015/01</c:v>
                </c:pt>
                <c:pt idx="41">
                  <c:v>2015/02</c:v>
                </c:pt>
              </c:strCache>
            </c:strRef>
          </c:cat>
          <c:val>
            <c:numRef>
              <c:f>sector_económico!$Z$3:$Z$44</c:f>
              <c:numCache>
                <c:formatCode>0.00%</c:formatCode>
                <c:ptCount val="42"/>
                <c:pt idx="0">
                  <c:v>0.59116454891277437</c:v>
                </c:pt>
                <c:pt idx="1">
                  <c:v>0.59381441522909073</c:v>
                </c:pt>
                <c:pt idx="2">
                  <c:v>0.59722494193797282</c:v>
                </c:pt>
                <c:pt idx="3">
                  <c:v>0.59563757242345572</c:v>
                </c:pt>
                <c:pt idx="4">
                  <c:v>0.58583670231274299</c:v>
                </c:pt>
                <c:pt idx="5">
                  <c:v>0.59075748892089719</c:v>
                </c:pt>
                <c:pt idx="6">
                  <c:v>0.58055940699713715</c:v>
                </c:pt>
                <c:pt idx="7">
                  <c:v>0.57748813127996712</c:v>
                </c:pt>
                <c:pt idx="8">
                  <c:v>0.57532943720581609</c:v>
                </c:pt>
                <c:pt idx="9">
                  <c:v>0.57953628127879631</c:v>
                </c:pt>
                <c:pt idx="10">
                  <c:v>0.57657352773783233</c:v>
                </c:pt>
                <c:pt idx="11">
                  <c:v>0.58298263628583957</c:v>
                </c:pt>
                <c:pt idx="12">
                  <c:v>0.57690489097176356</c:v>
                </c:pt>
                <c:pt idx="13">
                  <c:v>0.58328531332097655</c:v>
                </c:pt>
                <c:pt idx="14">
                  <c:v>0.58006935889469391</c:v>
                </c:pt>
                <c:pt idx="15">
                  <c:v>0.5846114995426428</c:v>
                </c:pt>
                <c:pt idx="16">
                  <c:v>0.58639659452142645</c:v>
                </c:pt>
                <c:pt idx="17">
                  <c:v>0.59487814272932149</c:v>
                </c:pt>
                <c:pt idx="18">
                  <c:v>0.59761816042007543</c:v>
                </c:pt>
                <c:pt idx="19">
                  <c:v>0.60020782974101516</c:v>
                </c:pt>
                <c:pt idx="20">
                  <c:v>0.59511344030717273</c:v>
                </c:pt>
                <c:pt idx="21">
                  <c:v>0.59891590180649557</c:v>
                </c:pt>
                <c:pt idx="22">
                  <c:v>0.59258358221074792</c:v>
                </c:pt>
                <c:pt idx="23">
                  <c:v>0.59268696892620554</c:v>
                </c:pt>
                <c:pt idx="24">
                  <c:v>0.59196455926278013</c:v>
                </c:pt>
                <c:pt idx="25">
                  <c:v>0.59199155686480731</c:v>
                </c:pt>
                <c:pt idx="26">
                  <c:v>0.59598382544909967</c:v>
                </c:pt>
                <c:pt idx="27">
                  <c:v>0.59659462169689004</c:v>
                </c:pt>
                <c:pt idx="28">
                  <c:v>0.59448771027860658</c:v>
                </c:pt>
                <c:pt idx="29">
                  <c:v>0.59633788526424092</c:v>
                </c:pt>
                <c:pt idx="30">
                  <c:v>0.59778981317511382</c:v>
                </c:pt>
                <c:pt idx="31">
                  <c:v>0.59627752670497447</c:v>
                </c:pt>
                <c:pt idx="32">
                  <c:v>0.58726060317933304</c:v>
                </c:pt>
                <c:pt idx="33">
                  <c:v>0.58883000969506205</c:v>
                </c:pt>
                <c:pt idx="34">
                  <c:v>0.58917890460408717</c:v>
                </c:pt>
                <c:pt idx="35">
                  <c:v>0.58596522188071065</c:v>
                </c:pt>
                <c:pt idx="36">
                  <c:v>0.5799780309862399</c:v>
                </c:pt>
                <c:pt idx="37">
                  <c:v>0.57558689272227248</c:v>
                </c:pt>
                <c:pt idx="38">
                  <c:v>0.57882258386474872</c:v>
                </c:pt>
                <c:pt idx="39">
                  <c:v>0.57917971247394673</c:v>
                </c:pt>
                <c:pt idx="40">
                  <c:v>0.57612773818063601</c:v>
                </c:pt>
                <c:pt idx="41">
                  <c:v>0.57811067876391187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6030848"/>
        <c:axId val="176032384"/>
      </c:lineChart>
      <c:catAx>
        <c:axId val="1760308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220"/>
            </a:pPr>
            <a:endParaRPr lang="en-US"/>
          </a:p>
        </c:txPr>
        <c:crossAx val="176032384"/>
        <c:crossesAt val="-5.000000000000001E-2"/>
        <c:auto val="1"/>
        <c:lblAlgn val="ctr"/>
        <c:lblOffset val="100"/>
        <c:noMultiLvlLbl val="0"/>
      </c:catAx>
      <c:valAx>
        <c:axId val="176032384"/>
        <c:scaling>
          <c:orientation val="minMax"/>
          <c:max val="0.60500000000000009"/>
          <c:min val="0.56000000000000005"/>
        </c:scaling>
        <c:delete val="0"/>
        <c:axPos val="l"/>
        <c:numFmt formatCode="0.0%" sourceLinked="0"/>
        <c:majorTickMark val="out"/>
        <c:minorTickMark val="none"/>
        <c:tickLblPos val="nextTo"/>
        <c:txPr>
          <a:bodyPr/>
          <a:lstStyle/>
          <a:p>
            <a:pPr>
              <a:defRPr sz="1500"/>
            </a:pPr>
            <a:endParaRPr lang="en-US"/>
          </a:p>
        </c:txPr>
        <c:crossAx val="17603084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7260569518133052E-2"/>
          <c:y val="0.10304226180401835"/>
          <c:w val="0.92273943048186691"/>
          <c:h val="0.70497884702891489"/>
        </c:manualLayout>
      </c:layout>
      <c:lineChart>
        <c:grouping val="standard"/>
        <c:varyColors val="0"/>
        <c:ser>
          <c:idx val="2"/>
          <c:order val="0"/>
          <c:tx>
            <c:v>sector manufacturero</c:v>
          </c:tx>
          <c:spPr>
            <a:ln w="38100">
              <a:solidFill>
                <a:srgbClr val="002060"/>
              </a:solidFill>
            </a:ln>
          </c:spPr>
          <c:marker>
            <c:symbol val="none"/>
          </c:marker>
          <c:cat>
            <c:strRef>
              <c:f>sector_económico!$L$3:$L$44</c:f>
              <c:strCache>
                <c:ptCount val="42"/>
                <c:pt idx="0">
                  <c:v>2005/01</c:v>
                </c:pt>
                <c:pt idx="1">
                  <c:v>2005/02</c:v>
                </c:pt>
                <c:pt idx="2">
                  <c:v>2005/03</c:v>
                </c:pt>
                <c:pt idx="3">
                  <c:v>2005/04</c:v>
                </c:pt>
                <c:pt idx="4">
                  <c:v>2006/01</c:v>
                </c:pt>
                <c:pt idx="5">
                  <c:v>2006/02</c:v>
                </c:pt>
                <c:pt idx="6">
                  <c:v>2006/03</c:v>
                </c:pt>
                <c:pt idx="7">
                  <c:v>2006/04</c:v>
                </c:pt>
                <c:pt idx="8">
                  <c:v>2007/01</c:v>
                </c:pt>
                <c:pt idx="9">
                  <c:v>2007/02</c:v>
                </c:pt>
                <c:pt idx="10">
                  <c:v>2007/03</c:v>
                </c:pt>
                <c:pt idx="11">
                  <c:v>2007/04</c:v>
                </c:pt>
                <c:pt idx="12">
                  <c:v>2008/01</c:v>
                </c:pt>
                <c:pt idx="13">
                  <c:v>2008/02</c:v>
                </c:pt>
                <c:pt idx="14">
                  <c:v>2008/03</c:v>
                </c:pt>
                <c:pt idx="15">
                  <c:v>2008/04</c:v>
                </c:pt>
                <c:pt idx="16">
                  <c:v>2009/01</c:v>
                </c:pt>
                <c:pt idx="17">
                  <c:v>2009/02</c:v>
                </c:pt>
                <c:pt idx="18">
                  <c:v>2009/03</c:v>
                </c:pt>
                <c:pt idx="19">
                  <c:v>2009/04</c:v>
                </c:pt>
                <c:pt idx="20">
                  <c:v>2010/01</c:v>
                </c:pt>
                <c:pt idx="21">
                  <c:v>2010/02</c:v>
                </c:pt>
                <c:pt idx="22">
                  <c:v>2010/03</c:v>
                </c:pt>
                <c:pt idx="23">
                  <c:v>2010/04</c:v>
                </c:pt>
                <c:pt idx="24">
                  <c:v>2011/01</c:v>
                </c:pt>
                <c:pt idx="25">
                  <c:v>2011/02</c:v>
                </c:pt>
                <c:pt idx="26">
                  <c:v>2011/03</c:v>
                </c:pt>
                <c:pt idx="27">
                  <c:v>2011/04</c:v>
                </c:pt>
                <c:pt idx="28">
                  <c:v>2012/01</c:v>
                </c:pt>
                <c:pt idx="29">
                  <c:v>2012/02</c:v>
                </c:pt>
                <c:pt idx="30">
                  <c:v>2012/03</c:v>
                </c:pt>
                <c:pt idx="31">
                  <c:v>2012/04</c:v>
                </c:pt>
                <c:pt idx="32">
                  <c:v>2013/01</c:v>
                </c:pt>
                <c:pt idx="33">
                  <c:v>2013/02</c:v>
                </c:pt>
                <c:pt idx="34">
                  <c:v>2013/03</c:v>
                </c:pt>
                <c:pt idx="35">
                  <c:v>2013/04</c:v>
                </c:pt>
                <c:pt idx="36">
                  <c:v>2014/01</c:v>
                </c:pt>
                <c:pt idx="37">
                  <c:v>2014/02</c:v>
                </c:pt>
                <c:pt idx="38">
                  <c:v>2014/03</c:v>
                </c:pt>
                <c:pt idx="39">
                  <c:v>2014/04</c:v>
                </c:pt>
                <c:pt idx="40">
                  <c:v>2015/01</c:v>
                </c:pt>
                <c:pt idx="41">
                  <c:v>2015/02</c:v>
                </c:pt>
              </c:strCache>
            </c:strRef>
          </c:cat>
          <c:val>
            <c:numRef>
              <c:f>sector_económico!$Z$3:$Z$44</c:f>
              <c:numCache>
                <c:formatCode>0.00%</c:formatCode>
                <c:ptCount val="42"/>
                <c:pt idx="0">
                  <c:v>0.59116454891277437</c:v>
                </c:pt>
                <c:pt idx="1">
                  <c:v>0.59381441522909073</c:v>
                </c:pt>
                <c:pt idx="2">
                  <c:v>0.59722494193797282</c:v>
                </c:pt>
                <c:pt idx="3">
                  <c:v>0.59563757242345572</c:v>
                </c:pt>
                <c:pt idx="4">
                  <c:v>0.58583670231274299</c:v>
                </c:pt>
                <c:pt idx="5">
                  <c:v>0.59075748892089719</c:v>
                </c:pt>
                <c:pt idx="6">
                  <c:v>0.58055940699713715</c:v>
                </c:pt>
                <c:pt idx="7">
                  <c:v>0.57748813127996712</c:v>
                </c:pt>
                <c:pt idx="8">
                  <c:v>0.57532943720581609</c:v>
                </c:pt>
                <c:pt idx="9">
                  <c:v>0.57953628127879631</c:v>
                </c:pt>
                <c:pt idx="10">
                  <c:v>0.57657352773783233</c:v>
                </c:pt>
                <c:pt idx="11">
                  <c:v>0.58298263628583957</c:v>
                </c:pt>
                <c:pt idx="12">
                  <c:v>0.57690489097176356</c:v>
                </c:pt>
                <c:pt idx="13">
                  <c:v>0.58328531332097655</c:v>
                </c:pt>
                <c:pt idx="14">
                  <c:v>0.58006935889469391</c:v>
                </c:pt>
                <c:pt idx="15">
                  <c:v>0.5846114995426428</c:v>
                </c:pt>
                <c:pt idx="16">
                  <c:v>0.58639659452142645</c:v>
                </c:pt>
                <c:pt idx="17">
                  <c:v>0.59487814272932149</c:v>
                </c:pt>
                <c:pt idx="18">
                  <c:v>0.59761816042007543</c:v>
                </c:pt>
                <c:pt idx="19">
                  <c:v>0.60020782974101516</c:v>
                </c:pt>
                <c:pt idx="20">
                  <c:v>0.59511344030717273</c:v>
                </c:pt>
                <c:pt idx="21">
                  <c:v>0.59891590180649557</c:v>
                </c:pt>
                <c:pt idx="22">
                  <c:v>0.59258358221074792</c:v>
                </c:pt>
                <c:pt idx="23">
                  <c:v>0.59268696892620554</c:v>
                </c:pt>
                <c:pt idx="24">
                  <c:v>0.59196455926278013</c:v>
                </c:pt>
                <c:pt idx="25">
                  <c:v>0.59199155686480731</c:v>
                </c:pt>
                <c:pt idx="26">
                  <c:v>0.59598382544909967</c:v>
                </c:pt>
                <c:pt idx="27">
                  <c:v>0.59659462169689004</c:v>
                </c:pt>
                <c:pt idx="28">
                  <c:v>0.59448771027860658</c:v>
                </c:pt>
                <c:pt idx="29">
                  <c:v>0.59633788526424092</c:v>
                </c:pt>
                <c:pt idx="30">
                  <c:v>0.59778981317511382</c:v>
                </c:pt>
                <c:pt idx="31">
                  <c:v>0.59627752670497447</c:v>
                </c:pt>
                <c:pt idx="32">
                  <c:v>0.58726060317933304</c:v>
                </c:pt>
                <c:pt idx="33">
                  <c:v>0.58883000969506205</c:v>
                </c:pt>
                <c:pt idx="34">
                  <c:v>0.58917890460408717</c:v>
                </c:pt>
                <c:pt idx="35">
                  <c:v>0.58596522188071065</c:v>
                </c:pt>
                <c:pt idx="36">
                  <c:v>0.5799780309862399</c:v>
                </c:pt>
                <c:pt idx="37">
                  <c:v>0.57558689272227248</c:v>
                </c:pt>
                <c:pt idx="38">
                  <c:v>0.57882258386474872</c:v>
                </c:pt>
                <c:pt idx="39">
                  <c:v>0.57917971247394673</c:v>
                </c:pt>
                <c:pt idx="40">
                  <c:v>0.57612773818063601</c:v>
                </c:pt>
                <c:pt idx="41">
                  <c:v>0.57811067876391187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6173056"/>
        <c:axId val="176174592"/>
      </c:lineChart>
      <c:catAx>
        <c:axId val="1761730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220"/>
            </a:pPr>
            <a:endParaRPr lang="en-US"/>
          </a:p>
        </c:txPr>
        <c:crossAx val="176174592"/>
        <c:crossesAt val="-5.000000000000001E-2"/>
        <c:auto val="1"/>
        <c:lblAlgn val="ctr"/>
        <c:lblOffset val="100"/>
        <c:noMultiLvlLbl val="0"/>
      </c:catAx>
      <c:valAx>
        <c:axId val="176174592"/>
        <c:scaling>
          <c:orientation val="minMax"/>
          <c:max val="0.60500000000000009"/>
          <c:min val="0.56000000000000005"/>
        </c:scaling>
        <c:delete val="0"/>
        <c:axPos val="l"/>
        <c:numFmt formatCode="0.0%" sourceLinked="0"/>
        <c:majorTickMark val="out"/>
        <c:minorTickMark val="none"/>
        <c:tickLblPos val="nextTo"/>
        <c:txPr>
          <a:bodyPr/>
          <a:lstStyle/>
          <a:p>
            <a:pPr>
              <a:defRPr sz="1500"/>
            </a:pPr>
            <a:endParaRPr lang="en-US"/>
          </a:p>
        </c:txPr>
        <c:crossAx val="17617305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279106979473927E-2"/>
          <c:y val="0.11330933249619839"/>
          <c:w val="0.93417533281564835"/>
          <c:h val="0.71880121766240246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modo_de_contratación!$A$3:$A$44</c:f>
              <c:strCache>
                <c:ptCount val="42"/>
                <c:pt idx="0">
                  <c:v>2005/01</c:v>
                </c:pt>
                <c:pt idx="1">
                  <c:v>2005/02</c:v>
                </c:pt>
                <c:pt idx="2">
                  <c:v>2005/03</c:v>
                </c:pt>
                <c:pt idx="3">
                  <c:v>2005/04</c:v>
                </c:pt>
                <c:pt idx="4">
                  <c:v>2006/01</c:v>
                </c:pt>
                <c:pt idx="5">
                  <c:v>2006/02</c:v>
                </c:pt>
                <c:pt idx="6">
                  <c:v>2006/03</c:v>
                </c:pt>
                <c:pt idx="7">
                  <c:v>2006/04</c:v>
                </c:pt>
                <c:pt idx="8">
                  <c:v>2007/01</c:v>
                </c:pt>
                <c:pt idx="9">
                  <c:v>2007/02</c:v>
                </c:pt>
                <c:pt idx="10">
                  <c:v>2007/03</c:v>
                </c:pt>
                <c:pt idx="11">
                  <c:v>2007/04</c:v>
                </c:pt>
                <c:pt idx="12">
                  <c:v>2008/01</c:v>
                </c:pt>
                <c:pt idx="13">
                  <c:v>2008/02</c:v>
                </c:pt>
                <c:pt idx="14">
                  <c:v>2008/03</c:v>
                </c:pt>
                <c:pt idx="15">
                  <c:v>2008/04</c:v>
                </c:pt>
                <c:pt idx="16">
                  <c:v>2009/01</c:v>
                </c:pt>
                <c:pt idx="17">
                  <c:v>2009/02</c:v>
                </c:pt>
                <c:pt idx="18">
                  <c:v>2009/03</c:v>
                </c:pt>
                <c:pt idx="19">
                  <c:v>2009/04</c:v>
                </c:pt>
                <c:pt idx="20">
                  <c:v>2010/01</c:v>
                </c:pt>
                <c:pt idx="21">
                  <c:v>2010/02</c:v>
                </c:pt>
                <c:pt idx="22">
                  <c:v>2010/03</c:v>
                </c:pt>
                <c:pt idx="23">
                  <c:v>2010/04</c:v>
                </c:pt>
                <c:pt idx="24">
                  <c:v>2011/01</c:v>
                </c:pt>
                <c:pt idx="25">
                  <c:v>2011/02</c:v>
                </c:pt>
                <c:pt idx="26">
                  <c:v>2011/03</c:v>
                </c:pt>
                <c:pt idx="27">
                  <c:v>2011/04</c:v>
                </c:pt>
                <c:pt idx="28">
                  <c:v>2012/01</c:v>
                </c:pt>
                <c:pt idx="29">
                  <c:v>2012/02</c:v>
                </c:pt>
                <c:pt idx="30">
                  <c:v>2012/03</c:v>
                </c:pt>
                <c:pt idx="31">
                  <c:v>2012/04</c:v>
                </c:pt>
                <c:pt idx="32">
                  <c:v>2013/01</c:v>
                </c:pt>
                <c:pt idx="33">
                  <c:v>2013/02</c:v>
                </c:pt>
                <c:pt idx="34">
                  <c:v>2013/03</c:v>
                </c:pt>
                <c:pt idx="35">
                  <c:v>2013/04</c:v>
                </c:pt>
                <c:pt idx="36">
                  <c:v>2014/01</c:v>
                </c:pt>
                <c:pt idx="37">
                  <c:v>2014/02</c:v>
                </c:pt>
                <c:pt idx="38">
                  <c:v>2014/03</c:v>
                </c:pt>
                <c:pt idx="39">
                  <c:v>2014/04</c:v>
                </c:pt>
                <c:pt idx="40">
                  <c:v>2015/01</c:v>
                </c:pt>
                <c:pt idx="41">
                  <c:v>2015/02</c:v>
                </c:pt>
              </c:strCache>
            </c:strRef>
          </c:cat>
          <c:val>
            <c:numRef>
              <c:f>modo_de_contratación!$E$3:$E$44</c:f>
              <c:numCache>
                <c:formatCode>0.00%</c:formatCode>
                <c:ptCount val="42"/>
                <c:pt idx="0">
                  <c:v>0.59080468856551893</c:v>
                </c:pt>
                <c:pt idx="1">
                  <c:v>0.58663782028918299</c:v>
                </c:pt>
                <c:pt idx="2">
                  <c:v>0.58547928945051431</c:v>
                </c:pt>
                <c:pt idx="3">
                  <c:v>0.59607617195369234</c:v>
                </c:pt>
                <c:pt idx="4">
                  <c:v>0.60101140508481143</c:v>
                </c:pt>
                <c:pt idx="5">
                  <c:v>0.60167677664257468</c:v>
                </c:pt>
                <c:pt idx="6">
                  <c:v>0.59821274616661102</c:v>
                </c:pt>
                <c:pt idx="7">
                  <c:v>0.60504703328138909</c:v>
                </c:pt>
                <c:pt idx="8">
                  <c:v>0.60636185739024551</c:v>
                </c:pt>
                <c:pt idx="9">
                  <c:v>0.60440159172129126</c:v>
                </c:pt>
                <c:pt idx="10">
                  <c:v>0.60865081427404644</c:v>
                </c:pt>
                <c:pt idx="11">
                  <c:v>0.60839781037384899</c:v>
                </c:pt>
                <c:pt idx="12">
                  <c:v>0.61216058464616285</c:v>
                </c:pt>
                <c:pt idx="13">
                  <c:v>0.61021548820478366</c:v>
                </c:pt>
                <c:pt idx="14">
                  <c:v>0.61036968795870272</c:v>
                </c:pt>
                <c:pt idx="15">
                  <c:v>0.63221242694484392</c:v>
                </c:pt>
                <c:pt idx="16">
                  <c:v>0.62279966936892384</c:v>
                </c:pt>
                <c:pt idx="17">
                  <c:v>0.61196287462769094</c:v>
                </c:pt>
                <c:pt idx="18">
                  <c:v>0.60352784560508044</c:v>
                </c:pt>
                <c:pt idx="19">
                  <c:v>0.60509651969121847</c:v>
                </c:pt>
                <c:pt idx="20">
                  <c:v>0.6158713254463728</c:v>
                </c:pt>
                <c:pt idx="21">
                  <c:v>0.60755121334083473</c:v>
                </c:pt>
                <c:pt idx="22">
                  <c:v>0.61085313481350056</c:v>
                </c:pt>
                <c:pt idx="23">
                  <c:v>0.64843898756258012</c:v>
                </c:pt>
                <c:pt idx="24">
                  <c:v>0.62372604419680422</c:v>
                </c:pt>
                <c:pt idx="25">
                  <c:v>0.62071423645171653</c:v>
                </c:pt>
                <c:pt idx="26">
                  <c:v>0.61639930796349052</c:v>
                </c:pt>
                <c:pt idx="27">
                  <c:v>0.61809413439127325</c:v>
                </c:pt>
                <c:pt idx="28">
                  <c:v>0.62018494428591886</c:v>
                </c:pt>
                <c:pt idx="29">
                  <c:v>0.62132220267255034</c:v>
                </c:pt>
                <c:pt idx="30">
                  <c:v>0.61557907028754122</c:v>
                </c:pt>
                <c:pt idx="31">
                  <c:v>0.65027161477187323</c:v>
                </c:pt>
                <c:pt idx="32">
                  <c:v>0.62908564421937885</c:v>
                </c:pt>
                <c:pt idx="33">
                  <c:v>0.62655145487903341</c:v>
                </c:pt>
                <c:pt idx="34">
                  <c:v>0.62638932837782479</c:v>
                </c:pt>
                <c:pt idx="35">
                  <c:v>0.63140065654233124</c:v>
                </c:pt>
                <c:pt idx="36">
                  <c:v>0.63656308424529784</c:v>
                </c:pt>
                <c:pt idx="37">
                  <c:v>0.6370405908275879</c:v>
                </c:pt>
                <c:pt idx="38">
                  <c:v>0.63567906837327837</c:v>
                </c:pt>
                <c:pt idx="39">
                  <c:v>0.63799975666246878</c:v>
                </c:pt>
                <c:pt idx="40">
                  <c:v>0.63988453293558789</c:v>
                </c:pt>
                <c:pt idx="41">
                  <c:v>0.63760640278600911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6220800"/>
        <c:axId val="176251264"/>
      </c:barChart>
      <c:catAx>
        <c:axId val="1762208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60"/>
            </a:pPr>
            <a:endParaRPr lang="en-US"/>
          </a:p>
        </c:txPr>
        <c:crossAx val="176251264"/>
        <c:crosses val="autoZero"/>
        <c:auto val="1"/>
        <c:lblAlgn val="ctr"/>
        <c:lblOffset val="100"/>
        <c:noMultiLvlLbl val="0"/>
      </c:catAx>
      <c:valAx>
        <c:axId val="176251264"/>
        <c:scaling>
          <c:orientation val="minMax"/>
        </c:scaling>
        <c:delete val="0"/>
        <c:axPos val="l"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300"/>
            </a:pPr>
            <a:endParaRPr lang="en-US"/>
          </a:p>
        </c:txPr>
        <c:crossAx val="17622080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8439078114611407E-2"/>
          <c:y val="0.11330933249619839"/>
          <c:w val="0.93544670635585259"/>
          <c:h val="0.71880121766240246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modo_de_contratación!$A$3:$A$44</c:f>
              <c:strCache>
                <c:ptCount val="42"/>
                <c:pt idx="0">
                  <c:v>2005/01</c:v>
                </c:pt>
                <c:pt idx="1">
                  <c:v>2005/02</c:v>
                </c:pt>
                <c:pt idx="2">
                  <c:v>2005/03</c:v>
                </c:pt>
                <c:pt idx="3">
                  <c:v>2005/04</c:v>
                </c:pt>
                <c:pt idx="4">
                  <c:v>2006/01</c:v>
                </c:pt>
                <c:pt idx="5">
                  <c:v>2006/02</c:v>
                </c:pt>
                <c:pt idx="6">
                  <c:v>2006/03</c:v>
                </c:pt>
                <c:pt idx="7">
                  <c:v>2006/04</c:v>
                </c:pt>
                <c:pt idx="8">
                  <c:v>2007/01</c:v>
                </c:pt>
                <c:pt idx="9">
                  <c:v>2007/02</c:v>
                </c:pt>
                <c:pt idx="10">
                  <c:v>2007/03</c:v>
                </c:pt>
                <c:pt idx="11">
                  <c:v>2007/04</c:v>
                </c:pt>
                <c:pt idx="12">
                  <c:v>2008/01</c:v>
                </c:pt>
                <c:pt idx="13">
                  <c:v>2008/02</c:v>
                </c:pt>
                <c:pt idx="14">
                  <c:v>2008/03</c:v>
                </c:pt>
                <c:pt idx="15">
                  <c:v>2008/04</c:v>
                </c:pt>
                <c:pt idx="16">
                  <c:v>2009/01</c:v>
                </c:pt>
                <c:pt idx="17">
                  <c:v>2009/02</c:v>
                </c:pt>
                <c:pt idx="18">
                  <c:v>2009/03</c:v>
                </c:pt>
                <c:pt idx="19">
                  <c:v>2009/04</c:v>
                </c:pt>
                <c:pt idx="20">
                  <c:v>2010/01</c:v>
                </c:pt>
                <c:pt idx="21">
                  <c:v>2010/02</c:v>
                </c:pt>
                <c:pt idx="22">
                  <c:v>2010/03</c:v>
                </c:pt>
                <c:pt idx="23">
                  <c:v>2010/04</c:v>
                </c:pt>
                <c:pt idx="24">
                  <c:v>2011/01</c:v>
                </c:pt>
                <c:pt idx="25">
                  <c:v>2011/02</c:v>
                </c:pt>
                <c:pt idx="26">
                  <c:v>2011/03</c:v>
                </c:pt>
                <c:pt idx="27">
                  <c:v>2011/04</c:v>
                </c:pt>
                <c:pt idx="28">
                  <c:v>2012/01</c:v>
                </c:pt>
                <c:pt idx="29">
                  <c:v>2012/02</c:v>
                </c:pt>
                <c:pt idx="30">
                  <c:v>2012/03</c:v>
                </c:pt>
                <c:pt idx="31">
                  <c:v>2012/04</c:v>
                </c:pt>
                <c:pt idx="32">
                  <c:v>2013/01</c:v>
                </c:pt>
                <c:pt idx="33">
                  <c:v>2013/02</c:v>
                </c:pt>
                <c:pt idx="34">
                  <c:v>2013/03</c:v>
                </c:pt>
                <c:pt idx="35">
                  <c:v>2013/04</c:v>
                </c:pt>
                <c:pt idx="36">
                  <c:v>2014/01</c:v>
                </c:pt>
                <c:pt idx="37">
                  <c:v>2014/02</c:v>
                </c:pt>
                <c:pt idx="38">
                  <c:v>2014/03</c:v>
                </c:pt>
                <c:pt idx="39">
                  <c:v>2014/04</c:v>
                </c:pt>
                <c:pt idx="40">
                  <c:v>2015/01</c:v>
                </c:pt>
                <c:pt idx="41">
                  <c:v>2015/02</c:v>
                </c:pt>
              </c:strCache>
            </c:strRef>
          </c:cat>
          <c:val>
            <c:numRef>
              <c:f>modo_de_contratación!$J$3:$J$44</c:f>
              <c:numCache>
                <c:formatCode>0.00%</c:formatCode>
                <c:ptCount val="42"/>
                <c:pt idx="0">
                  <c:v>0.42243442973336176</c:v>
                </c:pt>
                <c:pt idx="1">
                  <c:v>0.42496660528367625</c:v>
                </c:pt>
                <c:pt idx="2">
                  <c:v>0.42687795784477867</c:v>
                </c:pt>
                <c:pt idx="3">
                  <c:v>0.43195855879945666</c:v>
                </c:pt>
                <c:pt idx="4">
                  <c:v>0.42638965827733721</c:v>
                </c:pt>
                <c:pt idx="5">
                  <c:v>0.43402683039231127</c:v>
                </c:pt>
                <c:pt idx="6">
                  <c:v>0.41934488044271589</c:v>
                </c:pt>
                <c:pt idx="7">
                  <c:v>0.41819904989381418</c:v>
                </c:pt>
                <c:pt idx="8">
                  <c:v>0.4164772889594508</c:v>
                </c:pt>
                <c:pt idx="9">
                  <c:v>0.42284368605384581</c:v>
                </c:pt>
                <c:pt idx="10">
                  <c:v>0.41999929738636299</c:v>
                </c:pt>
                <c:pt idx="11">
                  <c:v>0.42547792732941347</c:v>
                </c:pt>
                <c:pt idx="12">
                  <c:v>0.42198730504851933</c:v>
                </c:pt>
                <c:pt idx="13">
                  <c:v>0.43144805579215872</c:v>
                </c:pt>
                <c:pt idx="14">
                  <c:v>0.42300594691257187</c:v>
                </c:pt>
                <c:pt idx="15">
                  <c:v>0.4388352338508269</c:v>
                </c:pt>
                <c:pt idx="16">
                  <c:v>0.43933799190614353</c:v>
                </c:pt>
                <c:pt idx="17">
                  <c:v>0.44073170101480263</c:v>
                </c:pt>
                <c:pt idx="18">
                  <c:v>0.43848627884852498</c:v>
                </c:pt>
                <c:pt idx="19">
                  <c:v>0.44410288643481266</c:v>
                </c:pt>
                <c:pt idx="20">
                  <c:v>0.44800451258661056</c:v>
                </c:pt>
                <c:pt idx="21">
                  <c:v>0.44690007146832711</c:v>
                </c:pt>
                <c:pt idx="22">
                  <c:v>0.44064171224761295</c:v>
                </c:pt>
                <c:pt idx="23">
                  <c:v>0.45505676514072979</c:v>
                </c:pt>
                <c:pt idx="24">
                  <c:v>0.44726634669250154</c:v>
                </c:pt>
                <c:pt idx="25">
                  <c:v>0.44263523930836224</c:v>
                </c:pt>
                <c:pt idx="26">
                  <c:v>0.44203187269423738</c:v>
                </c:pt>
                <c:pt idx="27">
                  <c:v>0.44233828139479725</c:v>
                </c:pt>
                <c:pt idx="28">
                  <c:v>0.44592761586657115</c:v>
                </c:pt>
                <c:pt idx="29">
                  <c:v>0.44322135648148997</c:v>
                </c:pt>
                <c:pt idx="30">
                  <c:v>0.4428320868940292</c:v>
                </c:pt>
                <c:pt idx="31">
                  <c:v>0.45621402873533945</c:v>
                </c:pt>
                <c:pt idx="32">
                  <c:v>0.43721604771154488</c:v>
                </c:pt>
                <c:pt idx="33">
                  <c:v>0.43440675160872222</c:v>
                </c:pt>
                <c:pt idx="34">
                  <c:v>0.43342705425396844</c:v>
                </c:pt>
                <c:pt idx="35">
                  <c:v>0.43557244548746743</c:v>
                </c:pt>
                <c:pt idx="36">
                  <c:v>0.42959190470067987</c:v>
                </c:pt>
                <c:pt idx="37">
                  <c:v>0.42634760880289047</c:v>
                </c:pt>
                <c:pt idx="38">
                  <c:v>0.42743436890332431</c:v>
                </c:pt>
                <c:pt idx="39">
                  <c:v>0.43221374165393134</c:v>
                </c:pt>
                <c:pt idx="40">
                  <c:v>0.43299795137327646</c:v>
                </c:pt>
                <c:pt idx="41">
                  <c:v>0.4305689690219654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6112384"/>
        <c:axId val="176113920"/>
      </c:barChart>
      <c:catAx>
        <c:axId val="1761123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40"/>
            </a:pPr>
            <a:endParaRPr lang="en-US"/>
          </a:p>
        </c:txPr>
        <c:crossAx val="176113920"/>
        <c:crosses val="autoZero"/>
        <c:auto val="1"/>
        <c:lblAlgn val="ctr"/>
        <c:lblOffset val="100"/>
        <c:noMultiLvlLbl val="0"/>
      </c:catAx>
      <c:valAx>
        <c:axId val="176113920"/>
        <c:scaling>
          <c:orientation val="minMax"/>
          <c:max val="0.46"/>
          <c:min val="0.39000000000000007"/>
        </c:scaling>
        <c:delete val="0"/>
        <c:axPos val="l"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300"/>
            </a:pPr>
            <a:endParaRPr lang="en-US"/>
          </a:p>
        </c:txPr>
        <c:crossAx val="17611238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0.00586</cdr:x>
      <cdr:y>0.00807</cdr:y>
    </cdr:from>
    <cdr:to>
      <cdr:x>0.99822</cdr:x>
      <cdr:y>0.1258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0800" y="50800"/>
          <a:ext cx="8601528" cy="74151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800" b="1"/>
            <a:t>Informalidad</a:t>
          </a:r>
          <a:r>
            <a:rPr lang="en-US" sz="1800" b="1" baseline="0"/>
            <a:t> laboral versus ingreso bruto per cápita</a:t>
          </a:r>
        </a:p>
        <a:p xmlns:a="http://schemas.openxmlformats.org/drawingml/2006/main">
          <a:pPr algn="ctr"/>
          <a:r>
            <a:rPr lang="en-US" sz="1800" b="1" baseline="0"/>
            <a:t>(datos de 2010 o 2011)</a:t>
          </a:r>
          <a:endParaRPr lang="en-US" sz="1800" b="1"/>
        </a:p>
      </cdr:txBody>
    </cdr:sp>
  </cdr:relSizeAnchor>
  <cdr:relSizeAnchor xmlns:cdr="http://schemas.openxmlformats.org/drawingml/2006/chartDrawing">
    <cdr:from>
      <cdr:x>0</cdr:x>
      <cdr:y>0.95325</cdr:y>
    </cdr:from>
    <cdr:to>
      <cdr:x>0.76648</cdr:x>
      <cdr:y>0.99294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0" y="6003925"/>
          <a:ext cx="6643687" cy="2500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/>
            <a:t>Fuente: Sistema de Indicadores de Mercados Laborales del BID</a:t>
          </a:r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</cdr:x>
      <cdr:y>0.93006</cdr:y>
    </cdr:from>
    <cdr:to>
      <cdr:x>0.96927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5857874"/>
          <a:ext cx="8401390" cy="4405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S_tradnl" sz="1200" dirty="0" smtClean="0"/>
            <a:t>Fuente:</a:t>
          </a:r>
          <a:r>
            <a:rPr lang="es-ES_tradnl" sz="1200" baseline="0" dirty="0" smtClean="0"/>
            <a:t> Elaboración propia con información del </a:t>
          </a:r>
          <a:r>
            <a:rPr lang="es-ES_tradnl" sz="1200" dirty="0" smtClean="0">
              <a:effectLst/>
            </a:rPr>
            <a:t>Cubo de Información del Instituto Mexicano del Seguro Social</a:t>
          </a:r>
        </a:p>
        <a:p xmlns:a="http://schemas.openxmlformats.org/drawingml/2006/main">
          <a:r>
            <a:rPr lang="es-ES_tradnl" sz="1200" dirty="0" smtClean="0">
              <a:effectLst/>
            </a:rPr>
            <a:t>(</a:t>
          </a:r>
          <a:r>
            <a:rPr lang="es-ES_tradnl" sz="1100" dirty="0" smtClean="0">
              <a:effectLst/>
            </a:rPr>
            <a:t>http://189.202.239.32/cubo_cp.asp</a:t>
          </a:r>
          <a:r>
            <a:rPr lang="es-ES_tradnl" sz="1200" dirty="0" smtClean="0">
              <a:effectLst/>
            </a:rPr>
            <a:t>)</a:t>
          </a:r>
          <a:endParaRPr lang="es-ES_tradnl" sz="1200" dirty="0"/>
        </a:p>
      </cdr:txBody>
    </cdr:sp>
  </cdr:relSizeAnchor>
  <cdr:relSizeAnchor xmlns:cdr="http://schemas.openxmlformats.org/drawingml/2006/chartDrawing">
    <cdr:from>
      <cdr:x>0.00586</cdr:x>
      <cdr:y>0.00807</cdr:y>
    </cdr:from>
    <cdr:to>
      <cdr:x>0.99822</cdr:x>
      <cdr:y>0.09074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50793" y="50828"/>
          <a:ext cx="8601528" cy="5206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800" b="1"/>
            <a:t>Cambio net porcentual del empleo registrado con IMSS en México: 2000 a 2014</a:t>
          </a:r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0.00586</cdr:x>
      <cdr:y>0.00807</cdr:y>
    </cdr:from>
    <cdr:to>
      <cdr:x>0.99822</cdr:x>
      <cdr:y>0.08318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0800" y="50800"/>
          <a:ext cx="8601528" cy="4730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ES_tradnl" sz="1800" b="1" dirty="0" smtClean="0"/>
            <a:t>Crecimiento del empleo registrado con IMSS versus crecimiento del</a:t>
          </a:r>
          <a:r>
            <a:rPr lang="es-ES_tradnl" sz="1800" b="1" baseline="0" dirty="0" smtClean="0"/>
            <a:t> PIB real</a:t>
          </a:r>
          <a:endParaRPr lang="es-ES_tradnl" sz="1800" b="1" dirty="0"/>
        </a:p>
      </cdr:txBody>
    </cdr:sp>
  </cdr:relSizeAnchor>
  <cdr:relSizeAnchor xmlns:cdr="http://schemas.openxmlformats.org/drawingml/2006/chartDrawing">
    <cdr:from>
      <cdr:x>0</cdr:x>
      <cdr:y>0.92111</cdr:y>
    </cdr:from>
    <cdr:to>
      <cdr:x>0.96927</cdr:x>
      <cdr:y>0.99595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0" y="5801519"/>
          <a:ext cx="8401390" cy="4713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S_tradnl" sz="1100" dirty="0" smtClean="0"/>
            <a:t>Fuente:</a:t>
          </a:r>
          <a:r>
            <a:rPr lang="es-ES_tradnl" sz="1100" baseline="0" dirty="0" smtClean="0"/>
            <a:t> Elaboración propia con información del Banco de Información Económica del INEGI y del </a:t>
          </a:r>
          <a:r>
            <a:rPr lang="es-ES_tradnl" dirty="0" smtClean="0">
              <a:effectLst/>
            </a:rPr>
            <a:t>Cubo de Información del Instituto Mexicano </a:t>
          </a:r>
        </a:p>
        <a:p xmlns:a="http://schemas.openxmlformats.org/drawingml/2006/main">
          <a:r>
            <a:rPr lang="es-ES_tradnl" dirty="0" smtClean="0">
              <a:effectLst/>
            </a:rPr>
            <a:t>el Seguro Social </a:t>
          </a:r>
          <a:r>
            <a:rPr lang="es-ES_tradnl" sz="1100" dirty="0" smtClean="0">
              <a:effectLst/>
            </a:rPr>
            <a:t>(http://189.202.239.32/cubo_cp.asp)</a:t>
          </a:r>
          <a:endParaRPr lang="es-ES_tradnl" sz="1100" dirty="0"/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</cdr:x>
      <cdr:y>0.00642</cdr:y>
    </cdr:from>
    <cdr:to>
      <cdr:x>1</cdr:x>
      <cdr:y>0.07317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40360"/>
          <a:ext cx="8669364" cy="4197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900" b="1"/>
            <a:t>Porcentaje de cuenta propistas que</a:t>
          </a:r>
          <a:r>
            <a:rPr lang="en-US" sz="1900" b="1" baseline="0"/>
            <a:t> son informales</a:t>
          </a:r>
          <a:r>
            <a:rPr lang="en-US" sz="1900" b="1"/>
            <a:t>:</a:t>
          </a:r>
          <a:r>
            <a:rPr lang="en-US" sz="1900" b="1" baseline="0"/>
            <a:t> 2005 - 2015</a:t>
          </a:r>
          <a:endParaRPr lang="en-US" sz="1900" b="1"/>
        </a:p>
      </cdr:txBody>
    </cdr:sp>
  </cdr:relSizeAnchor>
  <cdr:relSizeAnchor xmlns:cdr="http://schemas.openxmlformats.org/drawingml/2006/chartDrawing">
    <cdr:from>
      <cdr:x>0.00652</cdr:x>
      <cdr:y>0.95379</cdr:y>
    </cdr:from>
    <cdr:to>
      <cdr:x>0.98603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6504" y="5997520"/>
          <a:ext cx="8491780" cy="2905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Fuente: Indicadores de informalidad laboral</a:t>
          </a:r>
          <a:r>
            <a:rPr lang="en-US" sz="1100" baseline="0"/>
            <a:t> del INEGI (http://www3.inegi.org.mx/sistemas/tabuladosbasicos/tabtema.aspx?s=est&amp;c=33697)</a:t>
          </a:r>
          <a:endParaRPr lang="en-US" sz="1100"/>
        </a:p>
      </cdr:txBody>
    </cdr:sp>
  </cdr:relSizeAnchor>
  <cdr:relSizeAnchor xmlns:cdr="http://schemas.openxmlformats.org/drawingml/2006/chartDrawing">
    <cdr:from>
      <cdr:x>0.68612</cdr:x>
      <cdr:y>0.09424</cdr:y>
    </cdr:from>
    <cdr:to>
      <cdr:x>0.79379</cdr:x>
      <cdr:y>0.22053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5947086" y="593557"/>
          <a:ext cx="933257" cy="7954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/>
            <a:t>Régimen de</a:t>
          </a:r>
        </a:p>
        <a:p xmlns:a="http://schemas.openxmlformats.org/drawingml/2006/main">
          <a:pPr algn="ctr"/>
          <a:r>
            <a:rPr lang="en-US" sz="1400" baseline="0"/>
            <a:t>incorporación</a:t>
          </a:r>
        </a:p>
        <a:p xmlns:a="http://schemas.openxmlformats.org/drawingml/2006/main">
          <a:pPr algn="ctr"/>
          <a:r>
            <a:rPr lang="en-US" sz="1400" baseline="0"/>
            <a:t>fiscal aprobado</a:t>
          </a:r>
          <a:endParaRPr lang="en-US" sz="1400"/>
        </a:p>
      </cdr:txBody>
    </cdr:sp>
  </cdr:relSizeAnchor>
  <cdr:relSizeAnchor xmlns:cdr="http://schemas.openxmlformats.org/drawingml/2006/chartDrawing">
    <cdr:from>
      <cdr:x>0.80835</cdr:x>
      <cdr:y>0.17822</cdr:y>
    </cdr:from>
    <cdr:to>
      <cdr:x>0.86421</cdr:x>
      <cdr:y>0.22315</cdr:y>
    </cdr:to>
    <cdr:cxnSp macro="">
      <cdr:nvCxnSpPr>
        <cdr:cNvPr id="5" name="Straight Arrow Connector 4"/>
        <cdr:cNvCxnSpPr/>
      </cdr:nvCxnSpPr>
      <cdr:spPr>
        <a:xfrm xmlns:a="http://schemas.openxmlformats.org/drawingml/2006/main">
          <a:off x="7006576" y="1122509"/>
          <a:ext cx="484181" cy="282987"/>
        </a:xfrm>
        <a:prstGeom xmlns:a="http://schemas.openxmlformats.org/drawingml/2006/main" prst="straightConnector1">
          <a:avLst/>
        </a:prstGeom>
        <a:ln xmlns:a="http://schemas.openxmlformats.org/drawingml/2006/main" w="15875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0.86475</cdr:x>
      <cdr:y>0.095</cdr:y>
    </cdr:from>
    <cdr:to>
      <cdr:x>0.86568</cdr:x>
      <cdr:y>0.8267</cdr:y>
    </cdr:to>
    <cdr:cxnSp macro="">
      <cdr:nvCxnSpPr>
        <cdr:cNvPr id="6" name="Straight Connector 5"/>
        <cdr:cNvCxnSpPr/>
      </cdr:nvCxnSpPr>
      <cdr:spPr>
        <a:xfrm xmlns:a="http://schemas.openxmlformats.org/drawingml/2006/main">
          <a:off x="7495430" y="598349"/>
          <a:ext cx="8061" cy="4608543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/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0.00723</cdr:x>
      <cdr:y>0.14795</cdr:y>
    </cdr:from>
    <cdr:to>
      <cdr:x>0.05769</cdr:x>
      <cdr:y>0.86578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2706" y="931863"/>
          <a:ext cx="437375" cy="4521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non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800" b="0"/>
            <a:t>tasa de informalidad de asalariados</a:t>
          </a:r>
        </a:p>
      </cdr:txBody>
    </cdr:sp>
  </cdr:relSizeAnchor>
  <cdr:relSizeAnchor xmlns:cdr="http://schemas.openxmlformats.org/drawingml/2006/chartDrawing">
    <cdr:from>
      <cdr:x>0.94093</cdr:x>
      <cdr:y>0.14417</cdr:y>
    </cdr:from>
    <cdr:to>
      <cdr:x>0.98627</cdr:x>
      <cdr:y>0.85633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8155781" y="908051"/>
          <a:ext cx="392924" cy="44854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non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800" b="0"/>
            <a:t>tasa de informalidad de no asalariados</a:t>
          </a:r>
        </a:p>
      </cdr:txBody>
    </cdr:sp>
  </cdr:relSizeAnchor>
  <cdr:relSizeAnchor xmlns:cdr="http://schemas.openxmlformats.org/drawingml/2006/chartDrawing">
    <cdr:from>
      <cdr:x>2.08167E-17</cdr:x>
      <cdr:y>0.00807</cdr:y>
    </cdr:from>
    <cdr:to>
      <cdr:x>1</cdr:x>
      <cdr:y>0.1014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50800" y="50800"/>
          <a:ext cx="8667750" cy="5878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ES_tradnl" sz="1850" b="1" dirty="0" smtClean="0"/>
            <a:t>Tasa de informalidad de asalariados y no asalariados</a:t>
          </a:r>
          <a:r>
            <a:rPr lang="es-ES_tradnl" sz="1850" b="1" baseline="0" dirty="0" smtClean="0"/>
            <a:t> </a:t>
          </a:r>
          <a:r>
            <a:rPr lang="es-ES_tradnl" sz="1850" b="1" dirty="0" smtClean="0"/>
            <a:t>en México:</a:t>
          </a:r>
          <a:r>
            <a:rPr lang="es-ES_tradnl" sz="1850" b="1" baseline="0" dirty="0" smtClean="0"/>
            <a:t> 2005 a 2014</a:t>
          </a:r>
          <a:endParaRPr lang="es-ES_tradnl" sz="1850" b="1" dirty="0" smtClean="0"/>
        </a:p>
        <a:p xmlns:a="http://schemas.openxmlformats.org/drawingml/2006/main">
          <a:pPr algn="ctr"/>
          <a:r>
            <a:rPr lang="es-ES_tradnl" sz="1850" b="1" dirty="0" smtClean="0"/>
            <a:t>(promedios anuales de cifras trimestrales)</a:t>
          </a:r>
          <a:endParaRPr lang="es-ES_tradnl" sz="1850" b="1" dirty="0"/>
        </a:p>
      </cdr:txBody>
    </cdr:sp>
  </cdr:relSizeAnchor>
  <cdr:relSizeAnchor xmlns:cdr="http://schemas.openxmlformats.org/drawingml/2006/chartDrawing">
    <cdr:from>
      <cdr:x>0.00449</cdr:x>
      <cdr:y>0.9225</cdr:y>
    </cdr:from>
    <cdr:to>
      <cdr:x>0.99625</cdr:x>
      <cdr:y>0.99861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38894" y="5810250"/>
          <a:ext cx="8596328" cy="4794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50"/>
            <a:t>Fuente: Elaboración propia con los indicadores de informalidad laboral</a:t>
          </a:r>
          <a:r>
            <a:rPr lang="en-US" sz="1150" baseline="0"/>
            <a:t> del INEGI</a:t>
          </a:r>
        </a:p>
        <a:p xmlns:a="http://schemas.openxmlformats.org/drawingml/2006/main">
          <a:r>
            <a:rPr lang="en-US" sz="1150" baseline="0"/>
            <a:t>(http://www3.inegi.org.mx/sistemas/tabuladosbasicos/tabtema.aspx?s=est&amp;c=33697)</a:t>
          </a:r>
        </a:p>
      </cdr:txBody>
    </cdr:sp>
  </cdr:relSizeAnchor>
  <cdr:relSizeAnchor xmlns:cdr="http://schemas.openxmlformats.org/drawingml/2006/chartDrawing">
    <cdr:from>
      <cdr:x>0.41185</cdr:x>
      <cdr:y>0.24621</cdr:y>
    </cdr:from>
    <cdr:to>
      <cdr:x>0.45718</cdr:x>
      <cdr:y>0.30481</cdr:y>
    </cdr:to>
    <cdr:cxnSp macro="">
      <cdr:nvCxnSpPr>
        <cdr:cNvPr id="10" name="Straight Arrow Connector 9"/>
        <cdr:cNvCxnSpPr/>
      </cdr:nvCxnSpPr>
      <cdr:spPr>
        <a:xfrm xmlns:a="http://schemas.openxmlformats.org/drawingml/2006/main">
          <a:off x="3570509" y="1548223"/>
          <a:ext cx="392982" cy="368483"/>
        </a:xfrm>
        <a:prstGeom xmlns:a="http://schemas.openxmlformats.org/drawingml/2006/main" prst="straightConnector1">
          <a:avLst/>
        </a:prstGeom>
        <a:ln xmlns:a="http://schemas.openxmlformats.org/drawingml/2006/main" w="2540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0.17473</cdr:x>
      <cdr:y>0.14799</cdr:y>
    </cdr:from>
    <cdr:to>
      <cdr:x>0.45113</cdr:x>
      <cdr:y>0.31051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1514475" y="838201"/>
          <a:ext cx="2395807" cy="9204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ES_tradnl" sz="1600" b="1" dirty="0" smtClean="0"/>
            <a:t>asalariados </a:t>
          </a:r>
        </a:p>
        <a:p xmlns:a="http://schemas.openxmlformats.org/drawingml/2006/main">
          <a:pPr algn="ctr"/>
          <a:r>
            <a:rPr lang="es-ES_tradnl" sz="1600" b="1" dirty="0" smtClean="0"/>
            <a:t>(definición de formalidad</a:t>
          </a:r>
        </a:p>
        <a:p xmlns:a="http://schemas.openxmlformats.org/drawingml/2006/main">
          <a:pPr algn="ctr"/>
          <a:r>
            <a:rPr lang="es-ES_tradnl" sz="1600" b="1" dirty="0" smtClean="0"/>
            <a:t>incluye IMSS)</a:t>
          </a:r>
          <a:endParaRPr lang="es-ES_tradnl" sz="1600" b="1" dirty="0"/>
        </a:p>
      </cdr:txBody>
    </cdr:sp>
  </cdr:relSizeAnchor>
</c:userShapes>
</file>

<file path=ppt/drawings/drawing14.xml><?xml version="1.0" encoding="utf-8"?>
<c:userShapes xmlns:c="http://schemas.openxmlformats.org/drawingml/2006/chart">
  <cdr:relSizeAnchor xmlns:cdr="http://schemas.openxmlformats.org/drawingml/2006/chartDrawing">
    <cdr:from>
      <cdr:x>0.00723</cdr:x>
      <cdr:y>0.14795</cdr:y>
    </cdr:from>
    <cdr:to>
      <cdr:x>0.05769</cdr:x>
      <cdr:y>0.86578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2706" y="931863"/>
          <a:ext cx="437375" cy="4521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non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800" b="0"/>
            <a:t>tasa de informalidad de asalariados</a:t>
          </a:r>
        </a:p>
      </cdr:txBody>
    </cdr:sp>
  </cdr:relSizeAnchor>
  <cdr:relSizeAnchor xmlns:cdr="http://schemas.openxmlformats.org/drawingml/2006/chartDrawing">
    <cdr:from>
      <cdr:x>0.94093</cdr:x>
      <cdr:y>0.14417</cdr:y>
    </cdr:from>
    <cdr:to>
      <cdr:x>0.98627</cdr:x>
      <cdr:y>0.85633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8155781" y="908051"/>
          <a:ext cx="392924" cy="44854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non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800" b="0"/>
            <a:t>tasa de informalidad de no asalariados</a:t>
          </a:r>
        </a:p>
      </cdr:txBody>
    </cdr:sp>
  </cdr:relSizeAnchor>
  <cdr:relSizeAnchor xmlns:cdr="http://schemas.openxmlformats.org/drawingml/2006/chartDrawing">
    <cdr:from>
      <cdr:x>2.08167E-17</cdr:x>
      <cdr:y>0.00807</cdr:y>
    </cdr:from>
    <cdr:to>
      <cdr:x>1</cdr:x>
      <cdr:y>0.1014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50800" y="50800"/>
          <a:ext cx="8667750" cy="5878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ES_tradnl" sz="1850" b="1" dirty="0" smtClean="0"/>
            <a:t>Tasa de informalidad de asalariados y no asalariados</a:t>
          </a:r>
          <a:r>
            <a:rPr lang="es-ES_tradnl" sz="1850" b="1" baseline="0" dirty="0" smtClean="0"/>
            <a:t> </a:t>
          </a:r>
          <a:r>
            <a:rPr lang="es-ES_tradnl" sz="1850" b="1" dirty="0" smtClean="0"/>
            <a:t>en México:</a:t>
          </a:r>
          <a:r>
            <a:rPr lang="es-ES_tradnl" sz="1850" b="1" baseline="0" dirty="0" smtClean="0"/>
            <a:t> 2005 a 2014</a:t>
          </a:r>
          <a:endParaRPr lang="es-ES_tradnl" sz="1850" b="1" dirty="0" smtClean="0"/>
        </a:p>
        <a:p xmlns:a="http://schemas.openxmlformats.org/drawingml/2006/main">
          <a:pPr algn="ctr"/>
          <a:r>
            <a:rPr lang="es-ES_tradnl" sz="1850" b="1" dirty="0" smtClean="0"/>
            <a:t>(promedios anuales de cifras trimestrales)</a:t>
          </a:r>
          <a:endParaRPr lang="es-ES_tradnl" sz="1850" b="1" dirty="0"/>
        </a:p>
      </cdr:txBody>
    </cdr:sp>
  </cdr:relSizeAnchor>
  <cdr:relSizeAnchor xmlns:cdr="http://schemas.openxmlformats.org/drawingml/2006/chartDrawing">
    <cdr:from>
      <cdr:x>0.00449</cdr:x>
      <cdr:y>0.9225</cdr:y>
    </cdr:from>
    <cdr:to>
      <cdr:x>0.99625</cdr:x>
      <cdr:y>0.99861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38894" y="5810250"/>
          <a:ext cx="8596328" cy="4794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50"/>
            <a:t>Fuente: Elaboración propia con los indicadores de informalidad laboral</a:t>
          </a:r>
          <a:r>
            <a:rPr lang="en-US" sz="1150" baseline="0"/>
            <a:t> del INEGI</a:t>
          </a:r>
        </a:p>
        <a:p xmlns:a="http://schemas.openxmlformats.org/drawingml/2006/main">
          <a:r>
            <a:rPr lang="en-US" sz="1150" baseline="0"/>
            <a:t>(http://www3.inegi.org.mx/sistemas/tabuladosbasicos/tabtema.aspx?s=est&amp;c=33697)</a:t>
          </a:r>
        </a:p>
      </cdr:txBody>
    </cdr:sp>
  </cdr:relSizeAnchor>
  <cdr:relSizeAnchor xmlns:cdr="http://schemas.openxmlformats.org/drawingml/2006/chartDrawing">
    <cdr:from>
      <cdr:x>0.41185</cdr:x>
      <cdr:y>0.24621</cdr:y>
    </cdr:from>
    <cdr:to>
      <cdr:x>0.45718</cdr:x>
      <cdr:y>0.30481</cdr:y>
    </cdr:to>
    <cdr:cxnSp macro="">
      <cdr:nvCxnSpPr>
        <cdr:cNvPr id="10" name="Straight Arrow Connector 9"/>
        <cdr:cNvCxnSpPr/>
      </cdr:nvCxnSpPr>
      <cdr:spPr>
        <a:xfrm xmlns:a="http://schemas.openxmlformats.org/drawingml/2006/main">
          <a:off x="3570509" y="1548223"/>
          <a:ext cx="392982" cy="368483"/>
        </a:xfrm>
        <a:prstGeom xmlns:a="http://schemas.openxmlformats.org/drawingml/2006/main" prst="straightConnector1">
          <a:avLst/>
        </a:prstGeom>
        <a:ln xmlns:a="http://schemas.openxmlformats.org/drawingml/2006/main" w="2540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0.17473</cdr:x>
      <cdr:y>0.14799</cdr:y>
    </cdr:from>
    <cdr:to>
      <cdr:x>0.45113</cdr:x>
      <cdr:y>0.31051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1514475" y="838201"/>
          <a:ext cx="2395807" cy="9204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ES_tradnl" sz="1600" b="1" dirty="0" smtClean="0"/>
            <a:t>asalariados </a:t>
          </a:r>
        </a:p>
        <a:p xmlns:a="http://schemas.openxmlformats.org/drawingml/2006/main">
          <a:pPr algn="ctr"/>
          <a:r>
            <a:rPr lang="es-ES_tradnl" sz="1600" b="1" dirty="0" smtClean="0"/>
            <a:t>(definición de formalidad</a:t>
          </a:r>
        </a:p>
        <a:p xmlns:a="http://schemas.openxmlformats.org/drawingml/2006/main">
          <a:pPr algn="ctr"/>
          <a:r>
            <a:rPr lang="es-ES_tradnl" sz="1600" b="1" dirty="0" smtClean="0"/>
            <a:t>incluye IMSS)</a:t>
          </a:r>
          <a:endParaRPr lang="es-ES_tradnl" sz="1600" b="1" dirty="0"/>
        </a:p>
      </cdr:txBody>
    </cdr:sp>
  </cdr:relSizeAnchor>
  <cdr:relSizeAnchor xmlns:cdr="http://schemas.openxmlformats.org/drawingml/2006/chartDrawing">
    <cdr:from>
      <cdr:x>0.67582</cdr:x>
      <cdr:y>0.14799</cdr:y>
    </cdr:from>
    <cdr:to>
      <cdr:x>0.67768</cdr:x>
      <cdr:y>0.86105</cdr:y>
    </cdr:to>
    <cdr:cxnSp macro="">
      <cdr:nvCxnSpPr>
        <cdr:cNvPr id="9" name="Straight Connector 8"/>
        <cdr:cNvCxnSpPr/>
      </cdr:nvCxnSpPr>
      <cdr:spPr>
        <a:xfrm xmlns:a="http://schemas.openxmlformats.org/drawingml/2006/main">
          <a:off x="5857875" y="838169"/>
          <a:ext cx="16122" cy="4038632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/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0.53516</cdr:x>
      <cdr:y>0.59197</cdr:y>
    </cdr:from>
    <cdr:to>
      <cdr:x>0.64283</cdr:x>
      <cdr:y>0.71826</cdr:y>
    </cdr:to>
    <cdr:sp macro="" textlink="">
      <cdr:nvSpPr>
        <cdr:cNvPr id="11" name="TextBox 1"/>
        <cdr:cNvSpPr txBox="1"/>
      </cdr:nvSpPr>
      <cdr:spPr>
        <a:xfrm xmlns:a="http://schemas.openxmlformats.org/drawingml/2006/main">
          <a:off x="4638675" y="3352801"/>
          <a:ext cx="933257" cy="7152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ES_tradnl" sz="1400" noProof="0" dirty="0" smtClean="0"/>
            <a:t>Reforma </a:t>
          </a:r>
        </a:p>
        <a:p xmlns:a="http://schemas.openxmlformats.org/drawingml/2006/main">
          <a:pPr algn="ctr"/>
          <a:r>
            <a:rPr lang="es-ES_tradnl" sz="1400" dirty="0" smtClean="0"/>
            <a:t>Laboral</a:t>
          </a:r>
        </a:p>
        <a:p xmlns:a="http://schemas.openxmlformats.org/drawingml/2006/main">
          <a:pPr algn="ctr"/>
          <a:r>
            <a:rPr lang="es-ES_tradnl" sz="1400" noProof="0" dirty="0" smtClean="0"/>
            <a:t>aprobada</a:t>
          </a:r>
          <a:endParaRPr lang="es-ES_tradnl" sz="1400" noProof="0" dirty="0"/>
        </a:p>
      </cdr:txBody>
    </cdr:sp>
  </cdr:relSizeAnchor>
  <cdr:relSizeAnchor xmlns:cdr="http://schemas.openxmlformats.org/drawingml/2006/chartDrawing">
    <cdr:from>
      <cdr:x>0.61429</cdr:x>
      <cdr:y>0.53815</cdr:y>
    </cdr:from>
    <cdr:to>
      <cdr:x>0.67428</cdr:x>
      <cdr:y>0.5967</cdr:y>
    </cdr:to>
    <cdr:cxnSp macro="">
      <cdr:nvCxnSpPr>
        <cdr:cNvPr id="12" name="Straight Arrow Connector 11"/>
        <cdr:cNvCxnSpPr/>
      </cdr:nvCxnSpPr>
      <cdr:spPr>
        <a:xfrm xmlns:a="http://schemas.openxmlformats.org/drawingml/2006/main" flipV="1">
          <a:off x="5324475" y="3048001"/>
          <a:ext cx="519978" cy="331616"/>
        </a:xfrm>
        <a:prstGeom xmlns:a="http://schemas.openxmlformats.org/drawingml/2006/main" prst="straightConnector1">
          <a:avLst/>
        </a:prstGeom>
        <a:ln xmlns:a="http://schemas.openxmlformats.org/drawingml/2006/main" w="15875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15.xml><?xml version="1.0" encoding="utf-8"?>
<c:userShapes xmlns:c="http://schemas.openxmlformats.org/drawingml/2006/chart">
  <cdr:relSizeAnchor xmlns:cdr="http://schemas.openxmlformats.org/drawingml/2006/chartDrawing">
    <cdr:from>
      <cdr:x>0.00723</cdr:x>
      <cdr:y>0.14795</cdr:y>
    </cdr:from>
    <cdr:to>
      <cdr:x>0.05769</cdr:x>
      <cdr:y>0.86578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2706" y="931863"/>
          <a:ext cx="437375" cy="4521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non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800" b="0"/>
            <a:t>tasa de informalidad de asalariados</a:t>
          </a:r>
        </a:p>
      </cdr:txBody>
    </cdr:sp>
  </cdr:relSizeAnchor>
  <cdr:relSizeAnchor xmlns:cdr="http://schemas.openxmlformats.org/drawingml/2006/chartDrawing">
    <cdr:from>
      <cdr:x>0.94093</cdr:x>
      <cdr:y>0.14417</cdr:y>
    </cdr:from>
    <cdr:to>
      <cdr:x>0.98627</cdr:x>
      <cdr:y>0.85633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8155781" y="908051"/>
          <a:ext cx="392924" cy="44854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non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800" b="0"/>
            <a:t>tasa de informalidad de no asalariados</a:t>
          </a:r>
        </a:p>
      </cdr:txBody>
    </cdr:sp>
  </cdr:relSizeAnchor>
  <cdr:relSizeAnchor xmlns:cdr="http://schemas.openxmlformats.org/drawingml/2006/chartDrawing">
    <cdr:from>
      <cdr:x>2.08167E-17</cdr:x>
      <cdr:y>0.00807</cdr:y>
    </cdr:from>
    <cdr:to>
      <cdr:x>1</cdr:x>
      <cdr:y>0.1014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50800" y="50800"/>
          <a:ext cx="8667750" cy="5878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ES_tradnl" sz="1850" b="1" dirty="0" smtClean="0"/>
            <a:t>Tasa de informalidad de asalariados y no asalariados</a:t>
          </a:r>
          <a:r>
            <a:rPr lang="es-ES_tradnl" sz="1850" b="1" baseline="0" dirty="0" smtClean="0"/>
            <a:t> </a:t>
          </a:r>
          <a:r>
            <a:rPr lang="es-ES_tradnl" sz="1850" b="1" dirty="0" smtClean="0"/>
            <a:t>en México:</a:t>
          </a:r>
          <a:r>
            <a:rPr lang="es-ES_tradnl" sz="1850" b="1" baseline="0" dirty="0" smtClean="0"/>
            <a:t> 2005 a 2014</a:t>
          </a:r>
          <a:endParaRPr lang="es-ES_tradnl" sz="1850" b="1" dirty="0" smtClean="0"/>
        </a:p>
        <a:p xmlns:a="http://schemas.openxmlformats.org/drawingml/2006/main">
          <a:pPr algn="ctr"/>
          <a:r>
            <a:rPr lang="es-ES_tradnl" sz="1850" b="1" dirty="0" smtClean="0"/>
            <a:t>(promedios anuales de cifras trimestrales)</a:t>
          </a:r>
          <a:endParaRPr lang="es-ES_tradnl" sz="1850" b="1" dirty="0"/>
        </a:p>
      </cdr:txBody>
    </cdr:sp>
  </cdr:relSizeAnchor>
  <cdr:relSizeAnchor xmlns:cdr="http://schemas.openxmlformats.org/drawingml/2006/chartDrawing">
    <cdr:from>
      <cdr:x>0.00449</cdr:x>
      <cdr:y>0.9225</cdr:y>
    </cdr:from>
    <cdr:to>
      <cdr:x>0.99625</cdr:x>
      <cdr:y>0.99861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38894" y="5810250"/>
          <a:ext cx="8596328" cy="4794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50"/>
            <a:t>Fuente: Elaboración propia con los indicadores de informalidad laboral</a:t>
          </a:r>
          <a:r>
            <a:rPr lang="en-US" sz="1150" baseline="0"/>
            <a:t> del INEGI</a:t>
          </a:r>
        </a:p>
        <a:p xmlns:a="http://schemas.openxmlformats.org/drawingml/2006/main">
          <a:r>
            <a:rPr lang="en-US" sz="1150" baseline="0"/>
            <a:t>(http://www3.inegi.org.mx/sistemas/tabuladosbasicos/tabtema.aspx?s=est&amp;c=33697)</a:t>
          </a:r>
        </a:p>
      </cdr:txBody>
    </cdr:sp>
  </cdr:relSizeAnchor>
  <cdr:relSizeAnchor xmlns:cdr="http://schemas.openxmlformats.org/drawingml/2006/chartDrawing">
    <cdr:from>
      <cdr:x>0.5</cdr:x>
      <cdr:y>0.40362</cdr:y>
    </cdr:from>
    <cdr:to>
      <cdr:x>0.74615</cdr:x>
      <cdr:y>0.55352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4333875" y="2286001"/>
          <a:ext cx="2133600" cy="8490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ES_tradnl" sz="1600" b="1" dirty="0" smtClean="0"/>
            <a:t>no asalariados </a:t>
          </a:r>
        </a:p>
        <a:p xmlns:a="http://schemas.openxmlformats.org/drawingml/2006/main">
          <a:pPr algn="ctr"/>
          <a:r>
            <a:rPr lang="es-ES_tradnl" sz="1600" b="1" dirty="0" smtClean="0"/>
            <a:t>(mayoría de formales</a:t>
          </a:r>
        </a:p>
        <a:p xmlns:a="http://schemas.openxmlformats.org/drawingml/2006/main">
          <a:pPr algn="ctr"/>
          <a:r>
            <a:rPr lang="es-ES_tradnl" sz="1600" b="1" dirty="0" smtClean="0"/>
            <a:t>sin IMSS)</a:t>
          </a:r>
        </a:p>
      </cdr:txBody>
    </cdr:sp>
  </cdr:relSizeAnchor>
  <cdr:relSizeAnchor xmlns:cdr="http://schemas.openxmlformats.org/drawingml/2006/chartDrawing">
    <cdr:from>
      <cdr:x>0.58677</cdr:x>
      <cdr:y>0.33486</cdr:y>
    </cdr:from>
    <cdr:to>
      <cdr:x>0.62898</cdr:x>
      <cdr:y>0.4043</cdr:y>
    </cdr:to>
    <cdr:cxnSp macro="">
      <cdr:nvCxnSpPr>
        <cdr:cNvPr id="7" name="Straight Arrow Connector 6"/>
        <cdr:cNvCxnSpPr/>
      </cdr:nvCxnSpPr>
      <cdr:spPr>
        <a:xfrm xmlns:a="http://schemas.openxmlformats.org/drawingml/2006/main" flipH="1" flipV="1">
          <a:off x="5086923" y="2105658"/>
          <a:ext cx="365934" cy="436647"/>
        </a:xfrm>
        <a:prstGeom xmlns:a="http://schemas.openxmlformats.org/drawingml/2006/main" prst="straightConnector1">
          <a:avLst/>
        </a:prstGeom>
        <a:ln xmlns:a="http://schemas.openxmlformats.org/drawingml/2006/main" w="2540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0.17473</cdr:x>
      <cdr:y>0.14799</cdr:y>
    </cdr:from>
    <cdr:to>
      <cdr:x>0.45113</cdr:x>
      <cdr:y>0.31051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1514475" y="838201"/>
          <a:ext cx="2395807" cy="9204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ES_tradnl" sz="1600" b="1" dirty="0" smtClean="0"/>
            <a:t>asalariados </a:t>
          </a:r>
        </a:p>
        <a:p xmlns:a="http://schemas.openxmlformats.org/drawingml/2006/main">
          <a:pPr algn="ctr"/>
          <a:r>
            <a:rPr lang="es-ES_tradnl" sz="1600" b="1" dirty="0" smtClean="0"/>
            <a:t>(definición de formalidad</a:t>
          </a:r>
        </a:p>
        <a:p xmlns:a="http://schemas.openxmlformats.org/drawingml/2006/main">
          <a:pPr algn="ctr"/>
          <a:r>
            <a:rPr lang="es-ES_tradnl" sz="1600" b="1" dirty="0" smtClean="0"/>
            <a:t>incluye IMSS)</a:t>
          </a:r>
          <a:endParaRPr lang="es-ES_tradnl" sz="1600" b="1" dirty="0"/>
        </a:p>
      </cdr:txBody>
    </cdr:sp>
  </cdr:relSizeAnchor>
  <cdr:relSizeAnchor xmlns:cdr="http://schemas.openxmlformats.org/drawingml/2006/chartDrawing">
    <cdr:from>
      <cdr:x>0.41185</cdr:x>
      <cdr:y>0.24621</cdr:y>
    </cdr:from>
    <cdr:to>
      <cdr:x>0.45718</cdr:x>
      <cdr:y>0.30481</cdr:y>
    </cdr:to>
    <cdr:cxnSp macro="">
      <cdr:nvCxnSpPr>
        <cdr:cNvPr id="10" name="Straight Arrow Connector 9"/>
        <cdr:cNvCxnSpPr/>
      </cdr:nvCxnSpPr>
      <cdr:spPr>
        <a:xfrm xmlns:a="http://schemas.openxmlformats.org/drawingml/2006/main">
          <a:off x="3570509" y="1548223"/>
          <a:ext cx="392982" cy="368483"/>
        </a:xfrm>
        <a:prstGeom xmlns:a="http://schemas.openxmlformats.org/drawingml/2006/main" prst="straightConnector1">
          <a:avLst/>
        </a:prstGeom>
        <a:ln xmlns:a="http://schemas.openxmlformats.org/drawingml/2006/main" w="2540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16.xml><?xml version="1.0" encoding="utf-8"?>
<c:userShapes xmlns:c="http://schemas.openxmlformats.org/drawingml/2006/chart">
  <cdr:relSizeAnchor xmlns:cdr="http://schemas.openxmlformats.org/drawingml/2006/chartDrawing">
    <cdr:from>
      <cdr:x>0.00723</cdr:x>
      <cdr:y>0.14795</cdr:y>
    </cdr:from>
    <cdr:to>
      <cdr:x>0.05769</cdr:x>
      <cdr:y>0.86578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2706" y="931863"/>
          <a:ext cx="437375" cy="4521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non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800" b="0"/>
            <a:t>tasa de informalidad de asalariados</a:t>
          </a:r>
        </a:p>
      </cdr:txBody>
    </cdr:sp>
  </cdr:relSizeAnchor>
  <cdr:relSizeAnchor xmlns:cdr="http://schemas.openxmlformats.org/drawingml/2006/chartDrawing">
    <cdr:from>
      <cdr:x>0.94093</cdr:x>
      <cdr:y>0.14417</cdr:y>
    </cdr:from>
    <cdr:to>
      <cdr:x>0.98627</cdr:x>
      <cdr:y>0.85633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8155781" y="908051"/>
          <a:ext cx="392924" cy="44854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non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800" b="0"/>
            <a:t>tasa de informalidad de no asalariados</a:t>
          </a:r>
        </a:p>
      </cdr:txBody>
    </cdr:sp>
  </cdr:relSizeAnchor>
  <cdr:relSizeAnchor xmlns:cdr="http://schemas.openxmlformats.org/drawingml/2006/chartDrawing">
    <cdr:from>
      <cdr:x>2.08167E-17</cdr:x>
      <cdr:y>0.00807</cdr:y>
    </cdr:from>
    <cdr:to>
      <cdr:x>1</cdr:x>
      <cdr:y>0.1014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50800" y="50800"/>
          <a:ext cx="8667750" cy="5878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ES_tradnl" sz="1850" b="1" dirty="0" smtClean="0"/>
            <a:t>Tasa de informalidad de asalariados y no asalariados</a:t>
          </a:r>
          <a:r>
            <a:rPr lang="es-ES_tradnl" sz="1850" b="1" baseline="0" dirty="0" smtClean="0"/>
            <a:t> </a:t>
          </a:r>
          <a:r>
            <a:rPr lang="es-ES_tradnl" sz="1850" b="1" dirty="0" smtClean="0"/>
            <a:t>en México:</a:t>
          </a:r>
          <a:r>
            <a:rPr lang="es-ES_tradnl" sz="1850" b="1" baseline="0" dirty="0" smtClean="0"/>
            <a:t> 2005 a 2014</a:t>
          </a:r>
          <a:endParaRPr lang="es-ES_tradnl" sz="1850" b="1" dirty="0" smtClean="0"/>
        </a:p>
        <a:p xmlns:a="http://schemas.openxmlformats.org/drawingml/2006/main">
          <a:pPr algn="ctr"/>
          <a:r>
            <a:rPr lang="es-ES_tradnl" sz="1850" b="1" dirty="0" smtClean="0"/>
            <a:t>(promedios anuales de cifras trimestrales)</a:t>
          </a:r>
          <a:endParaRPr lang="es-ES_tradnl" sz="1850" b="1" dirty="0"/>
        </a:p>
      </cdr:txBody>
    </cdr:sp>
  </cdr:relSizeAnchor>
  <cdr:relSizeAnchor xmlns:cdr="http://schemas.openxmlformats.org/drawingml/2006/chartDrawing">
    <cdr:from>
      <cdr:x>0.00449</cdr:x>
      <cdr:y>0.9225</cdr:y>
    </cdr:from>
    <cdr:to>
      <cdr:x>0.99625</cdr:x>
      <cdr:y>0.99861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38894" y="5810250"/>
          <a:ext cx="8596328" cy="4794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50"/>
            <a:t>Fuente: Elaboración propia con los indicadores de informalidad laboral</a:t>
          </a:r>
          <a:r>
            <a:rPr lang="en-US" sz="1150" baseline="0"/>
            <a:t> del INEGI</a:t>
          </a:r>
        </a:p>
        <a:p xmlns:a="http://schemas.openxmlformats.org/drawingml/2006/main">
          <a:r>
            <a:rPr lang="en-US" sz="1150" baseline="0"/>
            <a:t>(http://www3.inegi.org.mx/sistemas/tabuladosbasicos/tabtema.aspx?s=est&amp;c=33697)</a:t>
          </a:r>
        </a:p>
      </cdr:txBody>
    </cdr:sp>
  </cdr:relSizeAnchor>
  <cdr:relSizeAnchor xmlns:cdr="http://schemas.openxmlformats.org/drawingml/2006/chartDrawing">
    <cdr:from>
      <cdr:x>0.58677</cdr:x>
      <cdr:y>0.33486</cdr:y>
    </cdr:from>
    <cdr:to>
      <cdr:x>0.62898</cdr:x>
      <cdr:y>0.4043</cdr:y>
    </cdr:to>
    <cdr:cxnSp macro="">
      <cdr:nvCxnSpPr>
        <cdr:cNvPr id="7" name="Straight Arrow Connector 6"/>
        <cdr:cNvCxnSpPr/>
      </cdr:nvCxnSpPr>
      <cdr:spPr>
        <a:xfrm xmlns:a="http://schemas.openxmlformats.org/drawingml/2006/main" flipH="1" flipV="1">
          <a:off x="5086923" y="2105658"/>
          <a:ext cx="365934" cy="436647"/>
        </a:xfrm>
        <a:prstGeom xmlns:a="http://schemas.openxmlformats.org/drawingml/2006/main" prst="straightConnector1">
          <a:avLst/>
        </a:prstGeom>
        <a:ln xmlns:a="http://schemas.openxmlformats.org/drawingml/2006/main" w="2540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0.41185</cdr:x>
      <cdr:y>0.24621</cdr:y>
    </cdr:from>
    <cdr:to>
      <cdr:x>0.45718</cdr:x>
      <cdr:y>0.30481</cdr:y>
    </cdr:to>
    <cdr:cxnSp macro="">
      <cdr:nvCxnSpPr>
        <cdr:cNvPr id="10" name="Straight Arrow Connector 9"/>
        <cdr:cNvCxnSpPr/>
      </cdr:nvCxnSpPr>
      <cdr:spPr>
        <a:xfrm xmlns:a="http://schemas.openxmlformats.org/drawingml/2006/main">
          <a:off x="3570509" y="1548223"/>
          <a:ext cx="392982" cy="368483"/>
        </a:xfrm>
        <a:prstGeom xmlns:a="http://schemas.openxmlformats.org/drawingml/2006/main" prst="straightConnector1">
          <a:avLst/>
        </a:prstGeom>
        <a:ln xmlns:a="http://schemas.openxmlformats.org/drawingml/2006/main" w="2540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0.74615</cdr:x>
      <cdr:y>0.14799</cdr:y>
    </cdr:from>
    <cdr:to>
      <cdr:x>0.74801</cdr:x>
      <cdr:y>0.86105</cdr:y>
    </cdr:to>
    <cdr:cxnSp macro="">
      <cdr:nvCxnSpPr>
        <cdr:cNvPr id="11" name="Straight Connector 10"/>
        <cdr:cNvCxnSpPr/>
      </cdr:nvCxnSpPr>
      <cdr:spPr>
        <a:xfrm xmlns:a="http://schemas.openxmlformats.org/drawingml/2006/main">
          <a:off x="6467475" y="838201"/>
          <a:ext cx="16122" cy="403860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/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0.57033</cdr:x>
      <cdr:y>0.60542</cdr:y>
    </cdr:from>
    <cdr:to>
      <cdr:x>0.678</cdr:x>
      <cdr:y>0.73171</cdr:y>
    </cdr:to>
    <cdr:sp macro="" textlink="">
      <cdr:nvSpPr>
        <cdr:cNvPr id="12" name="TextBox 1"/>
        <cdr:cNvSpPr txBox="1"/>
      </cdr:nvSpPr>
      <cdr:spPr>
        <a:xfrm xmlns:a="http://schemas.openxmlformats.org/drawingml/2006/main">
          <a:off x="4943475" y="3429001"/>
          <a:ext cx="933257" cy="7152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ES_tradnl" sz="1400" noProof="0" dirty="0" smtClean="0"/>
            <a:t>Régimen de</a:t>
          </a:r>
        </a:p>
        <a:p xmlns:a="http://schemas.openxmlformats.org/drawingml/2006/main">
          <a:pPr algn="ctr"/>
          <a:r>
            <a:rPr lang="es-ES_tradnl" sz="1400" baseline="0" noProof="0" dirty="0" smtClean="0"/>
            <a:t>Incorporación</a:t>
          </a:r>
        </a:p>
        <a:p xmlns:a="http://schemas.openxmlformats.org/drawingml/2006/main">
          <a:pPr algn="ctr"/>
          <a:r>
            <a:rPr lang="es-ES_tradnl" sz="1400" baseline="0" noProof="0" dirty="0" smtClean="0"/>
            <a:t>Fiscal aprobado</a:t>
          </a:r>
          <a:endParaRPr lang="es-ES_tradnl" sz="1400" noProof="0" dirty="0"/>
        </a:p>
      </cdr:txBody>
    </cdr:sp>
  </cdr:relSizeAnchor>
  <cdr:relSizeAnchor xmlns:cdr="http://schemas.openxmlformats.org/drawingml/2006/chartDrawing">
    <cdr:from>
      <cdr:x>0.68462</cdr:x>
      <cdr:y>0.59197</cdr:y>
    </cdr:from>
    <cdr:to>
      <cdr:x>0.74461</cdr:x>
      <cdr:y>0.65052</cdr:y>
    </cdr:to>
    <cdr:cxnSp macro="">
      <cdr:nvCxnSpPr>
        <cdr:cNvPr id="13" name="Straight Arrow Connector 12"/>
        <cdr:cNvCxnSpPr/>
      </cdr:nvCxnSpPr>
      <cdr:spPr>
        <a:xfrm xmlns:a="http://schemas.openxmlformats.org/drawingml/2006/main" flipV="1">
          <a:off x="5934075" y="3352801"/>
          <a:ext cx="520021" cy="331618"/>
        </a:xfrm>
        <a:prstGeom xmlns:a="http://schemas.openxmlformats.org/drawingml/2006/main" prst="straightConnector1">
          <a:avLst/>
        </a:prstGeom>
        <a:ln xmlns:a="http://schemas.openxmlformats.org/drawingml/2006/main" w="15875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</cdr:x>
      <cdr:y>0.40362</cdr:y>
    </cdr:from>
    <cdr:to>
      <cdr:x>0.74615</cdr:x>
      <cdr:y>0.55352</cdr:y>
    </cdr:to>
    <cdr:sp macro="" textlink="">
      <cdr:nvSpPr>
        <cdr:cNvPr id="14" name="TextBox 1"/>
        <cdr:cNvSpPr txBox="1"/>
      </cdr:nvSpPr>
      <cdr:spPr>
        <a:xfrm xmlns:a="http://schemas.openxmlformats.org/drawingml/2006/main">
          <a:off x="4333875" y="2286001"/>
          <a:ext cx="2133600" cy="8490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ES_tradnl" sz="1600" b="1" dirty="0" smtClean="0"/>
            <a:t>no asalariados </a:t>
          </a:r>
        </a:p>
        <a:p xmlns:a="http://schemas.openxmlformats.org/drawingml/2006/main">
          <a:pPr algn="ctr"/>
          <a:r>
            <a:rPr lang="es-ES_tradnl" sz="1600" b="1" dirty="0" smtClean="0"/>
            <a:t>(mayoría de formales</a:t>
          </a:r>
        </a:p>
        <a:p xmlns:a="http://schemas.openxmlformats.org/drawingml/2006/main">
          <a:pPr algn="ctr"/>
          <a:r>
            <a:rPr lang="es-ES_tradnl" sz="1600" b="1" dirty="0" smtClean="0"/>
            <a:t>sin IMSS)</a:t>
          </a:r>
        </a:p>
      </cdr:txBody>
    </cdr:sp>
  </cdr:relSizeAnchor>
  <cdr:relSizeAnchor xmlns:cdr="http://schemas.openxmlformats.org/drawingml/2006/chartDrawing">
    <cdr:from>
      <cdr:x>0.17473</cdr:x>
      <cdr:y>0.14799</cdr:y>
    </cdr:from>
    <cdr:to>
      <cdr:x>0.45113</cdr:x>
      <cdr:y>0.31051</cdr:y>
    </cdr:to>
    <cdr:sp macro="" textlink="">
      <cdr:nvSpPr>
        <cdr:cNvPr id="15" name="TextBox 1"/>
        <cdr:cNvSpPr txBox="1"/>
      </cdr:nvSpPr>
      <cdr:spPr>
        <a:xfrm xmlns:a="http://schemas.openxmlformats.org/drawingml/2006/main">
          <a:off x="1514475" y="838201"/>
          <a:ext cx="2395807" cy="9204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ES_tradnl" sz="1600" b="1" dirty="0" smtClean="0"/>
            <a:t>asalariados </a:t>
          </a:r>
        </a:p>
        <a:p xmlns:a="http://schemas.openxmlformats.org/drawingml/2006/main">
          <a:pPr algn="ctr"/>
          <a:r>
            <a:rPr lang="es-ES_tradnl" sz="1600" b="1" dirty="0" smtClean="0"/>
            <a:t>(definición de formalidad</a:t>
          </a:r>
        </a:p>
        <a:p xmlns:a="http://schemas.openxmlformats.org/drawingml/2006/main">
          <a:pPr algn="ctr"/>
          <a:r>
            <a:rPr lang="es-ES_tradnl" sz="1600" b="1" dirty="0" smtClean="0"/>
            <a:t>incluye IMSS)</a:t>
          </a:r>
          <a:endParaRPr lang="es-ES_tradnl" sz="1600" b="1" dirty="0"/>
        </a:p>
      </cdr:txBody>
    </cdr:sp>
  </cdr:relSizeAnchor>
</c:userShapes>
</file>

<file path=ppt/drawings/drawing17.xml><?xml version="1.0" encoding="utf-8"?>
<c:userShapes xmlns:c="http://schemas.openxmlformats.org/drawingml/2006/chart">
  <cdr:relSizeAnchor xmlns:cdr="http://schemas.openxmlformats.org/drawingml/2006/chartDrawing">
    <cdr:from>
      <cdr:x>0.02097</cdr:x>
      <cdr:y>0.8871</cdr:y>
    </cdr:from>
    <cdr:to>
      <cdr:x>0.97581</cdr:x>
      <cdr:y>1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161389" y="4191000"/>
          <a:ext cx="7348639" cy="533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sz="1200" dirty="0"/>
            <a:t>*En 2014 se modificó el régimen de REPECO al RIF.</a:t>
          </a:r>
        </a:p>
        <a:p xmlns:a="http://schemas.openxmlformats.org/drawingml/2006/main">
          <a:r>
            <a:rPr lang="es-MX" sz="1200" dirty="0"/>
            <a:t>Fuente: Elaboración propia con datos del SAT.</a:t>
          </a:r>
          <a:r>
            <a:rPr lang="es-MX" sz="1200" baseline="0" dirty="0"/>
            <a:t> http://www.sat.gob.mx/cifras_sat/Paginas/inicio.html</a:t>
          </a:r>
          <a:endParaRPr lang="es-MX" sz="1200" dirty="0"/>
        </a:p>
      </cdr:txBody>
    </cdr:sp>
  </cdr:relSizeAnchor>
</c:userShapes>
</file>

<file path=ppt/drawings/drawing18.xml><?xml version="1.0" encoding="utf-8"?>
<c:userShapes xmlns:c="http://schemas.openxmlformats.org/drawingml/2006/chart">
  <cdr:relSizeAnchor xmlns:cdr="http://schemas.openxmlformats.org/drawingml/2006/chartDrawing">
    <cdr:from>
      <cdr:x>0.00307</cdr:x>
      <cdr:y>0.92721</cdr:y>
    </cdr:from>
    <cdr:to>
      <cdr:x>0.97243</cdr:x>
      <cdr:y>0.99716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6583" y="5830376"/>
          <a:ext cx="8403757" cy="4398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/>
            <a:t>Fuente:</a:t>
          </a:r>
          <a:r>
            <a:rPr lang="en-US" sz="1100" baseline="0"/>
            <a:t> Elaboración propia con información del </a:t>
          </a:r>
          <a:r>
            <a:rPr lang="en-US" sz="1100">
              <a:effectLst/>
            </a:rPr>
            <a:t>Cubo de Información del Instituto Mexicano del Seguro Social</a:t>
          </a:r>
        </a:p>
        <a:p xmlns:a="http://schemas.openxmlformats.org/drawingml/2006/main">
          <a:r>
            <a:rPr lang="en-US" sz="1100">
              <a:effectLst/>
            </a:rPr>
            <a:t>(</a:t>
          </a:r>
          <a:r>
            <a:rPr lang="en-US" sz="1100">
              <a:effectLst/>
              <a:latin typeface="+mn-lt"/>
              <a:ea typeface="+mn-ea"/>
              <a:cs typeface="+mn-cs"/>
            </a:rPr>
            <a:t>http://189.202.239.32/cubo_cp.asp</a:t>
          </a:r>
          <a:r>
            <a:rPr lang="en-US" sz="1100">
              <a:effectLst/>
            </a:rPr>
            <a:t>)</a:t>
          </a:r>
          <a:endParaRPr lang="en-US" sz="1100"/>
        </a:p>
      </cdr:txBody>
    </cdr:sp>
  </cdr:relSizeAnchor>
  <cdr:relSizeAnchor xmlns:cdr="http://schemas.openxmlformats.org/drawingml/2006/chartDrawing">
    <cdr:from>
      <cdr:x>0.00586</cdr:x>
      <cdr:y>0.00423</cdr:y>
    </cdr:from>
    <cdr:to>
      <cdr:x>0.99831</cdr:x>
      <cdr:y>0.0706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50800" y="26585"/>
          <a:ext cx="8603952" cy="4173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800" b="1"/>
            <a:t>Trabajadores independientes que cotizan al IMSS en México:</a:t>
          </a:r>
          <a:r>
            <a:rPr lang="en-US" sz="1800" b="1" baseline="0"/>
            <a:t> 2012 a 2015</a:t>
          </a:r>
          <a:endParaRPr lang="en-US" sz="1800" b="1"/>
        </a:p>
      </cdr:txBody>
    </cdr:sp>
  </cdr:relSizeAnchor>
  <cdr:relSizeAnchor xmlns:cdr="http://schemas.openxmlformats.org/drawingml/2006/chartDrawing">
    <cdr:from>
      <cdr:x>0.77561</cdr:x>
      <cdr:y>0.09756</cdr:y>
    </cdr:from>
    <cdr:to>
      <cdr:x>0.77654</cdr:x>
      <cdr:y>0.79332</cdr:y>
    </cdr:to>
    <cdr:cxnSp macro="">
      <cdr:nvCxnSpPr>
        <cdr:cNvPr id="5" name="Straight Connector 4"/>
        <cdr:cNvCxnSpPr/>
      </cdr:nvCxnSpPr>
      <cdr:spPr>
        <a:xfrm xmlns:a="http://schemas.openxmlformats.org/drawingml/2006/main" flipH="1" flipV="1">
          <a:off x="6724004" y="613476"/>
          <a:ext cx="8072" cy="4375042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C00000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0.48883</cdr:x>
      <cdr:y>0.28498</cdr:y>
    </cdr:from>
    <cdr:to>
      <cdr:x>0.67318</cdr:x>
      <cdr:y>0.40822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4237816" y="1791992"/>
          <a:ext cx="1598263" cy="7749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400"/>
            <a:t>Régimen de Incorporación</a:t>
          </a:r>
        </a:p>
        <a:p xmlns:a="http://schemas.openxmlformats.org/drawingml/2006/main">
          <a:pPr algn="ctr"/>
          <a:r>
            <a:rPr lang="en-US" sz="1400"/>
            <a:t>a la Seguridad Social</a:t>
          </a:r>
          <a:r>
            <a:rPr lang="en-US" sz="1400" baseline="0"/>
            <a:t> (RISS)</a:t>
          </a:r>
        </a:p>
        <a:p xmlns:a="http://schemas.openxmlformats.org/drawingml/2006/main">
          <a:pPr algn="ctr"/>
          <a:r>
            <a:rPr lang="en-US" sz="1400" baseline="0"/>
            <a:t>entra en vigor en julio 2014</a:t>
          </a:r>
          <a:endParaRPr lang="en-US" sz="1400"/>
        </a:p>
      </cdr:txBody>
    </cdr:sp>
  </cdr:relSizeAnchor>
  <cdr:relSizeAnchor xmlns:cdr="http://schemas.openxmlformats.org/drawingml/2006/chartDrawing">
    <cdr:from>
      <cdr:x>0.69926</cdr:x>
      <cdr:y>0.36072</cdr:y>
    </cdr:from>
    <cdr:to>
      <cdr:x>0.77281</cdr:x>
      <cdr:y>0.38511</cdr:y>
    </cdr:to>
    <cdr:cxnSp macro="">
      <cdr:nvCxnSpPr>
        <cdr:cNvPr id="8" name="Straight Arrow Connector 7"/>
        <cdr:cNvCxnSpPr/>
      </cdr:nvCxnSpPr>
      <cdr:spPr>
        <a:xfrm xmlns:a="http://schemas.openxmlformats.org/drawingml/2006/main">
          <a:off x="6062097" y="2268242"/>
          <a:ext cx="637691" cy="153368"/>
        </a:xfrm>
        <a:prstGeom xmlns:a="http://schemas.openxmlformats.org/drawingml/2006/main" prst="straightConnector1">
          <a:avLst/>
        </a:prstGeom>
        <a:ln xmlns:a="http://schemas.openxmlformats.org/drawingml/2006/main" w="2540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19.xml><?xml version="1.0" encoding="utf-8"?>
<c:userShapes xmlns:c="http://schemas.openxmlformats.org/drawingml/2006/chart">
  <cdr:relSizeAnchor xmlns:cdr="http://schemas.openxmlformats.org/drawingml/2006/chartDrawing">
    <cdr:from>
      <cdr:x>0.00307</cdr:x>
      <cdr:y>0.92721</cdr:y>
    </cdr:from>
    <cdr:to>
      <cdr:x>0.97243</cdr:x>
      <cdr:y>0.99716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6583" y="5830376"/>
          <a:ext cx="8403757" cy="4398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/>
            <a:t>Fuente:</a:t>
          </a:r>
          <a:r>
            <a:rPr lang="en-US" sz="1100" baseline="0"/>
            <a:t> Elaboración propia con información del </a:t>
          </a:r>
          <a:r>
            <a:rPr lang="en-US" sz="1100">
              <a:effectLst/>
            </a:rPr>
            <a:t>Cubo de Información del Instituto Mexicano del Seguro Social</a:t>
          </a:r>
        </a:p>
        <a:p xmlns:a="http://schemas.openxmlformats.org/drawingml/2006/main">
          <a:r>
            <a:rPr lang="en-US" sz="1100">
              <a:effectLst/>
            </a:rPr>
            <a:t>(</a:t>
          </a:r>
          <a:r>
            <a:rPr lang="en-US" sz="1100">
              <a:effectLst/>
              <a:latin typeface="+mn-lt"/>
              <a:ea typeface="+mn-ea"/>
              <a:cs typeface="+mn-cs"/>
            </a:rPr>
            <a:t>http://189.202.239.32/cubo_cp.asp</a:t>
          </a:r>
          <a:r>
            <a:rPr lang="en-US" sz="1100">
              <a:effectLst/>
            </a:rPr>
            <a:t>)</a:t>
          </a:r>
          <a:endParaRPr lang="en-US" sz="1100"/>
        </a:p>
      </cdr:txBody>
    </cdr:sp>
  </cdr:relSizeAnchor>
  <cdr:relSizeAnchor xmlns:cdr="http://schemas.openxmlformats.org/drawingml/2006/chartDrawing">
    <cdr:from>
      <cdr:x>0.00586</cdr:x>
      <cdr:y>0.00423</cdr:y>
    </cdr:from>
    <cdr:to>
      <cdr:x>0.99831</cdr:x>
      <cdr:y>0.0706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50800" y="26585"/>
          <a:ext cx="8603952" cy="4173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800" b="1"/>
            <a:t>Patrones personas físicas que cotizan al IMSS en México:</a:t>
          </a:r>
          <a:r>
            <a:rPr lang="en-US" sz="1800" b="1" baseline="0"/>
            <a:t> 2012 a 2015</a:t>
          </a:r>
          <a:endParaRPr lang="en-US" sz="1800" b="1"/>
        </a:p>
      </cdr:txBody>
    </cdr:sp>
  </cdr:relSizeAnchor>
  <cdr:relSizeAnchor xmlns:cdr="http://schemas.openxmlformats.org/drawingml/2006/chartDrawing">
    <cdr:from>
      <cdr:x>0.75885</cdr:x>
      <cdr:y>0.09499</cdr:y>
    </cdr:from>
    <cdr:to>
      <cdr:x>0.75978</cdr:x>
      <cdr:y>0.79075</cdr:y>
    </cdr:to>
    <cdr:cxnSp macro="">
      <cdr:nvCxnSpPr>
        <cdr:cNvPr id="5" name="Straight Connector 4"/>
        <cdr:cNvCxnSpPr/>
      </cdr:nvCxnSpPr>
      <cdr:spPr>
        <a:xfrm xmlns:a="http://schemas.openxmlformats.org/drawingml/2006/main" flipH="1" flipV="1">
          <a:off x="6578749" y="597324"/>
          <a:ext cx="8063" cy="4375019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C00000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0.47859</cdr:x>
      <cdr:y>0.27856</cdr:y>
    </cdr:from>
    <cdr:to>
      <cdr:x>0.66294</cdr:x>
      <cdr:y>0.4018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4149053" y="1751627"/>
          <a:ext cx="1598197" cy="7749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400"/>
            <a:t>Régimen de Incorporación</a:t>
          </a:r>
        </a:p>
        <a:p xmlns:a="http://schemas.openxmlformats.org/drawingml/2006/main">
          <a:pPr algn="ctr"/>
          <a:r>
            <a:rPr lang="en-US" sz="1400"/>
            <a:t>a la Seguridad Social</a:t>
          </a:r>
          <a:r>
            <a:rPr lang="en-US" sz="1400" baseline="0"/>
            <a:t> (RISS)</a:t>
          </a:r>
        </a:p>
        <a:p xmlns:a="http://schemas.openxmlformats.org/drawingml/2006/main">
          <a:pPr algn="ctr"/>
          <a:r>
            <a:rPr lang="en-US" sz="1400" baseline="0"/>
            <a:t>entra en vigor en julio 2014</a:t>
          </a:r>
          <a:endParaRPr lang="en-US" sz="1400"/>
        </a:p>
      </cdr:txBody>
    </cdr:sp>
  </cdr:relSizeAnchor>
  <cdr:relSizeAnchor xmlns:cdr="http://schemas.openxmlformats.org/drawingml/2006/chartDrawing">
    <cdr:from>
      <cdr:x>0.6825</cdr:x>
      <cdr:y>0.35302</cdr:y>
    </cdr:from>
    <cdr:to>
      <cdr:x>0.75605</cdr:x>
      <cdr:y>0.37741</cdr:y>
    </cdr:to>
    <cdr:cxnSp macro="">
      <cdr:nvCxnSpPr>
        <cdr:cNvPr id="8" name="Straight Arrow Connector 7"/>
        <cdr:cNvCxnSpPr/>
      </cdr:nvCxnSpPr>
      <cdr:spPr>
        <a:xfrm xmlns:a="http://schemas.openxmlformats.org/drawingml/2006/main">
          <a:off x="5916842" y="2219815"/>
          <a:ext cx="637632" cy="153368"/>
        </a:xfrm>
        <a:prstGeom xmlns:a="http://schemas.openxmlformats.org/drawingml/2006/main" prst="straightConnector1">
          <a:avLst/>
        </a:prstGeom>
        <a:ln xmlns:a="http://schemas.openxmlformats.org/drawingml/2006/main" w="2540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0.00586</cdr:x>
      <cdr:y>0.00807</cdr:y>
    </cdr:from>
    <cdr:to>
      <cdr:x>0.99822</cdr:x>
      <cdr:y>0.1258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0800" y="50800"/>
          <a:ext cx="8601528" cy="74151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800" b="1"/>
            <a:t>Porcentaje de trabajadores que son asalariados</a:t>
          </a:r>
          <a:r>
            <a:rPr lang="en-US" sz="1800" b="1" baseline="0"/>
            <a:t> versus ingreso bruto per cápita</a:t>
          </a:r>
        </a:p>
        <a:p xmlns:a="http://schemas.openxmlformats.org/drawingml/2006/main">
          <a:pPr algn="ctr"/>
          <a:r>
            <a:rPr lang="en-US" sz="1800" b="1" baseline="0"/>
            <a:t>(datos de 2010 o 2011)</a:t>
          </a:r>
          <a:endParaRPr lang="en-US" sz="1800" b="1"/>
        </a:p>
      </cdr:txBody>
    </cdr:sp>
  </cdr:relSizeAnchor>
  <cdr:relSizeAnchor xmlns:cdr="http://schemas.openxmlformats.org/drawingml/2006/chartDrawing">
    <cdr:from>
      <cdr:x>0</cdr:x>
      <cdr:y>0.95514</cdr:y>
    </cdr:from>
    <cdr:to>
      <cdr:x>0.76648</cdr:x>
      <cdr:y>0.99483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0" y="6015831"/>
          <a:ext cx="6643687" cy="2500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/>
            <a:t>Fuente: Sistema de Indicadores de Mercados Laborales del BID</a:t>
          </a:r>
        </a:p>
      </cdr:txBody>
    </cdr:sp>
  </cdr:relSizeAnchor>
</c:userShapes>
</file>

<file path=ppt/drawings/drawing20.xml><?xml version="1.0" encoding="utf-8"?>
<c:userShapes xmlns:c="http://schemas.openxmlformats.org/drawingml/2006/chart">
  <cdr:relSizeAnchor xmlns:cdr="http://schemas.openxmlformats.org/drawingml/2006/chartDrawing">
    <cdr:from>
      <cdr:x>0.77222</cdr:x>
      <cdr:y>0.14635</cdr:y>
    </cdr:from>
    <cdr:to>
      <cdr:x>0.7738</cdr:x>
      <cdr:y>0.81262</cdr:y>
    </cdr:to>
    <cdr:cxnSp macro="">
      <cdr:nvCxnSpPr>
        <cdr:cNvPr id="2" name="Straight Connector 1"/>
        <cdr:cNvCxnSpPr/>
      </cdr:nvCxnSpPr>
      <cdr:spPr>
        <a:xfrm xmlns:a="http://schemas.openxmlformats.org/drawingml/2006/main" flipV="1">
          <a:off x="6693443" y="921777"/>
          <a:ext cx="13695" cy="4196439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</cdr:x>
      <cdr:y>0.93325</cdr:y>
    </cdr:from>
    <cdr:to>
      <cdr:x>0.97951</cdr:x>
      <cdr:y>0.99395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0" y="5868369"/>
          <a:ext cx="8491729" cy="3817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>
              <a:effectLst/>
              <a:latin typeface="+mn-lt"/>
              <a:ea typeface="+mn-ea"/>
              <a:cs typeface="+mn-cs"/>
            </a:rPr>
            <a:t>Fuente: Indicadores de informalidad laboral</a:t>
          </a:r>
          <a:r>
            <a:rPr lang="en-US" sz="1100" baseline="0">
              <a:effectLst/>
              <a:latin typeface="+mn-lt"/>
              <a:ea typeface="+mn-ea"/>
              <a:cs typeface="+mn-cs"/>
            </a:rPr>
            <a:t> del INEGI (http://www3.inegi.org.mx/sistemas/tabuladosbasicos/tabtema.aspx?s=est&amp;c=33697)</a:t>
          </a:r>
          <a:endParaRPr lang="en-US" sz="1200">
            <a:effectLst/>
          </a:endParaRPr>
        </a:p>
        <a:p xmlns:a="http://schemas.openxmlformats.org/drawingml/2006/main">
          <a:r>
            <a:rPr lang="en-US" sz="1100" baseline="0">
              <a:effectLst/>
              <a:latin typeface="+mn-lt"/>
              <a:ea typeface="+mn-ea"/>
              <a:cs typeface="+mn-cs"/>
            </a:rPr>
            <a:t>y el Banco de Información Económica.</a:t>
          </a:r>
          <a:endParaRPr lang="en-US" sz="1200">
            <a:effectLst/>
          </a:endParaRPr>
        </a:p>
      </cdr:txBody>
    </cdr:sp>
  </cdr:relSizeAnchor>
  <cdr:relSizeAnchor xmlns:cdr="http://schemas.openxmlformats.org/drawingml/2006/chartDrawing">
    <cdr:from>
      <cdr:x>0</cdr:x>
      <cdr:y>0.00808</cdr:y>
    </cdr:from>
    <cdr:to>
      <cdr:x>1</cdr:x>
      <cdr:y>0.10141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0" y="50808"/>
          <a:ext cx="8669364" cy="5868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900" b="1"/>
            <a:t>Salario real por hora promedio de trabajadores en México:</a:t>
          </a:r>
          <a:r>
            <a:rPr lang="en-US" sz="1900" b="1" baseline="0"/>
            <a:t> 2005 - 2015</a:t>
          </a:r>
          <a:endParaRPr lang="en-US" sz="1900" b="1"/>
        </a:p>
        <a:p xmlns:a="http://schemas.openxmlformats.org/drawingml/2006/main">
          <a:pPr algn="ctr"/>
          <a:endParaRPr lang="en-US" sz="1900" b="1"/>
        </a:p>
      </cdr:txBody>
    </cdr:sp>
  </cdr:relSizeAnchor>
  <cdr:relSizeAnchor xmlns:cdr="http://schemas.openxmlformats.org/drawingml/2006/chartDrawing">
    <cdr:from>
      <cdr:x>0.49976</cdr:x>
      <cdr:y>0.13676</cdr:y>
    </cdr:from>
    <cdr:to>
      <cdr:x>0.71954</cdr:x>
      <cdr:y>0.28195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4331834" y="861376"/>
          <a:ext cx="1904999" cy="9144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b="1"/>
            <a:t>Reforma Laboral </a:t>
          </a:r>
          <a:r>
            <a:rPr lang="en-US" sz="1400" b="1" baseline="0"/>
            <a:t> </a:t>
          </a:r>
        </a:p>
        <a:p xmlns:a="http://schemas.openxmlformats.org/drawingml/2006/main">
          <a:pPr algn="ctr"/>
          <a:r>
            <a:rPr lang="en-US" sz="1400" b="1" baseline="0"/>
            <a:t>aprobada en cuarto</a:t>
          </a:r>
        </a:p>
        <a:p xmlns:a="http://schemas.openxmlformats.org/drawingml/2006/main">
          <a:pPr algn="ctr"/>
          <a:r>
            <a:rPr lang="en-US" sz="1400" b="1" baseline="0"/>
            <a:t>trimestre de 2012</a:t>
          </a:r>
          <a:endParaRPr lang="en-US" sz="1400" b="1"/>
        </a:p>
      </cdr:txBody>
    </cdr:sp>
  </cdr:relSizeAnchor>
  <cdr:relSizeAnchor xmlns:cdr="http://schemas.openxmlformats.org/drawingml/2006/chartDrawing">
    <cdr:from>
      <cdr:x>0.69483</cdr:x>
      <cdr:y>0.22439</cdr:y>
    </cdr:from>
    <cdr:to>
      <cdr:x>0.76872</cdr:x>
      <cdr:y>0.2438</cdr:y>
    </cdr:to>
    <cdr:cxnSp macro="">
      <cdr:nvCxnSpPr>
        <cdr:cNvPr id="6" name="Straight Arrow Connector 5"/>
        <cdr:cNvCxnSpPr/>
      </cdr:nvCxnSpPr>
      <cdr:spPr>
        <a:xfrm xmlns:a="http://schemas.openxmlformats.org/drawingml/2006/main">
          <a:off x="6022621" y="1413315"/>
          <a:ext cx="640460" cy="122252"/>
        </a:xfrm>
        <a:prstGeom xmlns:a="http://schemas.openxmlformats.org/drawingml/2006/main" prst="straightConnector1">
          <a:avLst/>
        </a:prstGeom>
        <a:ln xmlns:a="http://schemas.openxmlformats.org/drawingml/2006/main" w="2540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1.xml><?xml version="1.0" encoding="utf-8"?>
<c:userShapes xmlns:c="http://schemas.openxmlformats.org/drawingml/2006/chart">
  <cdr:relSizeAnchor xmlns:cdr="http://schemas.openxmlformats.org/drawingml/2006/chartDrawing">
    <cdr:from>
      <cdr:x>0.77222</cdr:x>
      <cdr:y>0.14635</cdr:y>
    </cdr:from>
    <cdr:to>
      <cdr:x>0.7738</cdr:x>
      <cdr:y>0.81262</cdr:y>
    </cdr:to>
    <cdr:cxnSp macro="">
      <cdr:nvCxnSpPr>
        <cdr:cNvPr id="2" name="Straight Connector 1"/>
        <cdr:cNvCxnSpPr/>
      </cdr:nvCxnSpPr>
      <cdr:spPr>
        <a:xfrm xmlns:a="http://schemas.openxmlformats.org/drawingml/2006/main" flipV="1">
          <a:off x="6693443" y="921777"/>
          <a:ext cx="13695" cy="4196439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</cdr:x>
      <cdr:y>0.93325</cdr:y>
    </cdr:from>
    <cdr:to>
      <cdr:x>0.97951</cdr:x>
      <cdr:y>0.99395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0" y="5868369"/>
          <a:ext cx="8491729" cy="3817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>
              <a:effectLst/>
              <a:latin typeface="+mn-lt"/>
              <a:ea typeface="+mn-ea"/>
              <a:cs typeface="+mn-cs"/>
            </a:rPr>
            <a:t>Fuente: Indicadores de informalidad laboral</a:t>
          </a:r>
          <a:r>
            <a:rPr lang="en-US" sz="1100" baseline="0">
              <a:effectLst/>
              <a:latin typeface="+mn-lt"/>
              <a:ea typeface="+mn-ea"/>
              <a:cs typeface="+mn-cs"/>
            </a:rPr>
            <a:t> del INEGI (http://www3.inegi.org.mx/sistemas/tabuladosbasicos/tabtema.aspx?s=est&amp;c=33697)</a:t>
          </a:r>
          <a:endParaRPr lang="en-US" sz="1200">
            <a:effectLst/>
          </a:endParaRPr>
        </a:p>
        <a:p xmlns:a="http://schemas.openxmlformats.org/drawingml/2006/main">
          <a:r>
            <a:rPr lang="en-US" sz="1100" baseline="0">
              <a:effectLst/>
              <a:latin typeface="+mn-lt"/>
              <a:ea typeface="+mn-ea"/>
              <a:cs typeface="+mn-cs"/>
            </a:rPr>
            <a:t>y el Banco de Información Económica.</a:t>
          </a:r>
          <a:endParaRPr lang="en-US" sz="1200">
            <a:effectLst/>
          </a:endParaRPr>
        </a:p>
      </cdr:txBody>
    </cdr:sp>
  </cdr:relSizeAnchor>
  <cdr:relSizeAnchor xmlns:cdr="http://schemas.openxmlformats.org/drawingml/2006/chartDrawing">
    <cdr:from>
      <cdr:x>0</cdr:x>
      <cdr:y>0.00808</cdr:y>
    </cdr:from>
    <cdr:to>
      <cdr:x>1</cdr:x>
      <cdr:y>0.10141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0" y="50808"/>
          <a:ext cx="8669364" cy="5868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900" b="1"/>
            <a:t>Salario real por hora promedio de trabajadores en México:</a:t>
          </a:r>
          <a:r>
            <a:rPr lang="en-US" sz="1900" b="1" baseline="0"/>
            <a:t> 2005 - 2015</a:t>
          </a:r>
          <a:endParaRPr lang="en-US" sz="1900" b="1"/>
        </a:p>
        <a:p xmlns:a="http://schemas.openxmlformats.org/drawingml/2006/main">
          <a:pPr algn="ctr"/>
          <a:endParaRPr lang="en-US" sz="1900" b="1"/>
        </a:p>
      </cdr:txBody>
    </cdr:sp>
  </cdr:relSizeAnchor>
  <cdr:relSizeAnchor xmlns:cdr="http://schemas.openxmlformats.org/drawingml/2006/chartDrawing">
    <cdr:from>
      <cdr:x>0.49976</cdr:x>
      <cdr:y>0.13676</cdr:y>
    </cdr:from>
    <cdr:to>
      <cdr:x>0.71954</cdr:x>
      <cdr:y>0.28195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4331834" y="861376"/>
          <a:ext cx="1904999" cy="9144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b="1"/>
            <a:t>Reforma Laboral </a:t>
          </a:r>
          <a:r>
            <a:rPr lang="en-US" sz="1400" b="1" baseline="0"/>
            <a:t> </a:t>
          </a:r>
        </a:p>
        <a:p xmlns:a="http://schemas.openxmlformats.org/drawingml/2006/main">
          <a:pPr algn="ctr"/>
          <a:r>
            <a:rPr lang="en-US" sz="1400" b="1" baseline="0"/>
            <a:t>aprobada en cuarto</a:t>
          </a:r>
        </a:p>
        <a:p xmlns:a="http://schemas.openxmlformats.org/drawingml/2006/main">
          <a:pPr algn="ctr"/>
          <a:r>
            <a:rPr lang="en-US" sz="1400" b="1" baseline="0"/>
            <a:t>trimestre de 2012</a:t>
          </a:r>
          <a:endParaRPr lang="en-US" sz="1400" b="1"/>
        </a:p>
      </cdr:txBody>
    </cdr:sp>
  </cdr:relSizeAnchor>
  <cdr:relSizeAnchor xmlns:cdr="http://schemas.openxmlformats.org/drawingml/2006/chartDrawing">
    <cdr:from>
      <cdr:x>0.69483</cdr:x>
      <cdr:y>0.22439</cdr:y>
    </cdr:from>
    <cdr:to>
      <cdr:x>0.76872</cdr:x>
      <cdr:y>0.2438</cdr:y>
    </cdr:to>
    <cdr:cxnSp macro="">
      <cdr:nvCxnSpPr>
        <cdr:cNvPr id="6" name="Straight Arrow Connector 5"/>
        <cdr:cNvCxnSpPr/>
      </cdr:nvCxnSpPr>
      <cdr:spPr>
        <a:xfrm xmlns:a="http://schemas.openxmlformats.org/drawingml/2006/main">
          <a:off x="6022621" y="1413315"/>
          <a:ext cx="640460" cy="122252"/>
        </a:xfrm>
        <a:prstGeom xmlns:a="http://schemas.openxmlformats.org/drawingml/2006/main" prst="straightConnector1">
          <a:avLst/>
        </a:prstGeom>
        <a:ln xmlns:a="http://schemas.openxmlformats.org/drawingml/2006/main" w="2540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2.xml><?xml version="1.0" encoding="utf-8"?>
<c:userShapes xmlns:c="http://schemas.openxmlformats.org/drawingml/2006/chart">
  <cdr:relSizeAnchor xmlns:cdr="http://schemas.openxmlformats.org/drawingml/2006/chartDrawing">
    <cdr:from>
      <cdr:x>0.73937</cdr:x>
      <cdr:y>0.34833</cdr:y>
    </cdr:from>
    <cdr:to>
      <cdr:x>0.94405</cdr:x>
      <cdr:y>0.49352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408708" y="2193911"/>
          <a:ext cx="1774115" cy="9144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b="1"/>
            <a:t>Índice de la tendencia</a:t>
          </a:r>
        </a:p>
        <a:p xmlns:a="http://schemas.openxmlformats.org/drawingml/2006/main">
          <a:pPr algn="ctr"/>
          <a:r>
            <a:rPr lang="en-US" sz="1400" b="1"/>
            <a:t>laboral de la pobreza (ITLP-IS)</a:t>
          </a:r>
        </a:p>
        <a:p xmlns:a="http://schemas.openxmlformats.org/drawingml/2006/main">
          <a:pPr algn="ctr"/>
          <a:r>
            <a:rPr lang="en-US" sz="1400" b="1"/>
            <a:t>que recupera los ingresos por</a:t>
          </a:r>
        </a:p>
        <a:p xmlns:a="http://schemas.openxmlformats.org/drawingml/2006/main">
          <a:pPr algn="ctr"/>
          <a:r>
            <a:rPr lang="en-US" sz="1400" b="1"/>
            <a:t>intervalo del salario mínimo</a:t>
          </a:r>
        </a:p>
      </cdr:txBody>
    </cdr:sp>
  </cdr:relSizeAnchor>
  <cdr:relSizeAnchor xmlns:cdr="http://schemas.openxmlformats.org/drawingml/2006/chartDrawing">
    <cdr:from>
      <cdr:x>0.54981</cdr:x>
      <cdr:y>0.12527</cdr:y>
    </cdr:from>
    <cdr:to>
      <cdr:x>0.75449</cdr:x>
      <cdr:y>0.23062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4765646" y="788988"/>
          <a:ext cx="1774115" cy="6635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b="1"/>
            <a:t> Índice de Tendencia Laboral</a:t>
          </a:r>
        </a:p>
        <a:p xmlns:a="http://schemas.openxmlformats.org/drawingml/2006/main">
          <a:pPr algn="ctr"/>
          <a:r>
            <a:rPr lang="en-US" sz="1400" b="1"/>
            <a:t>de la Pobreza (ITLP)</a:t>
          </a:r>
        </a:p>
      </cdr:txBody>
    </cdr:sp>
  </cdr:relSizeAnchor>
  <cdr:relSizeAnchor xmlns:cdr="http://schemas.openxmlformats.org/drawingml/2006/chartDrawing">
    <cdr:from>
      <cdr:x>0.8273</cdr:x>
      <cdr:y>0.28973</cdr:y>
    </cdr:from>
    <cdr:to>
      <cdr:x>0.84753</cdr:x>
      <cdr:y>0.35917</cdr:y>
    </cdr:to>
    <cdr:cxnSp macro="">
      <cdr:nvCxnSpPr>
        <cdr:cNvPr id="4" name="Straight Arrow Connector 3"/>
        <cdr:cNvCxnSpPr/>
      </cdr:nvCxnSpPr>
      <cdr:spPr>
        <a:xfrm xmlns:a="http://schemas.openxmlformats.org/drawingml/2006/main" flipH="1" flipV="1">
          <a:off x="7170791" y="1824828"/>
          <a:ext cx="175348" cy="437361"/>
        </a:xfrm>
        <a:prstGeom xmlns:a="http://schemas.openxmlformats.org/drawingml/2006/main" prst="straightConnector1">
          <a:avLst/>
        </a:prstGeom>
        <a:ln xmlns:a="http://schemas.openxmlformats.org/drawingml/2006/main" w="2540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0.70192</cdr:x>
      <cdr:y>0.20794</cdr:y>
    </cdr:from>
    <cdr:to>
      <cdr:x>0.73489</cdr:x>
      <cdr:y>0.25331</cdr:y>
    </cdr:to>
    <cdr:cxnSp macro="">
      <cdr:nvCxnSpPr>
        <cdr:cNvPr id="7" name="Straight Arrow Connector 6"/>
        <cdr:cNvCxnSpPr/>
      </cdr:nvCxnSpPr>
      <cdr:spPr>
        <a:xfrm xmlns:a="http://schemas.openxmlformats.org/drawingml/2006/main">
          <a:off x="6084044" y="1309670"/>
          <a:ext cx="285776" cy="285759"/>
        </a:xfrm>
        <a:prstGeom xmlns:a="http://schemas.openxmlformats.org/drawingml/2006/main" prst="straightConnector1">
          <a:avLst/>
        </a:prstGeom>
        <a:ln xmlns:a="http://schemas.openxmlformats.org/drawingml/2006/main" w="2540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0.00311</cdr:x>
      <cdr:y>0.94379</cdr:y>
    </cdr:from>
    <cdr:to>
      <cdr:x>0.98262</cdr:x>
      <cdr:y>0.98999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26987" y="5944394"/>
          <a:ext cx="8490148" cy="2909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50"/>
            <a:t>Fuente: Índice de Tendencia Laboral de la Pobreza</a:t>
          </a:r>
          <a:r>
            <a:rPr lang="en-US" sz="1150" baseline="0"/>
            <a:t> del Coneval .</a:t>
          </a:r>
          <a:endParaRPr lang="en-US" sz="1150"/>
        </a:p>
      </cdr:txBody>
    </cdr:sp>
  </cdr:relSizeAnchor>
  <cdr:relSizeAnchor xmlns:cdr="http://schemas.openxmlformats.org/drawingml/2006/chartDrawing">
    <cdr:from>
      <cdr:x>2.08167E-17</cdr:x>
      <cdr:y>0.00807</cdr:y>
    </cdr:from>
    <cdr:to>
      <cdr:x>1</cdr:x>
      <cdr:y>0.1014</cdr:y>
    </cdr:to>
    <cdr:sp macro="" textlink="">
      <cdr:nvSpPr>
        <cdr:cNvPr id="10" name="TextBox 1"/>
        <cdr:cNvSpPr txBox="1"/>
      </cdr:nvSpPr>
      <cdr:spPr>
        <a:xfrm xmlns:a="http://schemas.openxmlformats.org/drawingml/2006/main">
          <a:off x="50800" y="50800"/>
          <a:ext cx="8667750" cy="5878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900" b="1"/>
            <a:t>Índice de Tendencia Laboral de la Pobreza en México:</a:t>
          </a:r>
          <a:r>
            <a:rPr lang="en-US" sz="1900" b="1" baseline="0"/>
            <a:t> 2005 a 2015</a:t>
          </a:r>
          <a:endParaRPr lang="en-US" sz="1900" b="1"/>
        </a:p>
        <a:p xmlns:a="http://schemas.openxmlformats.org/drawingml/2006/main">
          <a:pPr algn="ctr"/>
          <a:endParaRPr lang="en-US" sz="1900" b="1"/>
        </a:p>
      </cdr:txBody>
    </cdr:sp>
  </cdr:relSizeAnchor>
</c:userShapes>
</file>

<file path=ppt/drawings/drawing23.xml><?xml version="1.0" encoding="utf-8"?>
<c:userShapes xmlns:c="http://schemas.openxmlformats.org/drawingml/2006/chart">
  <cdr:relSizeAnchor xmlns:cdr="http://schemas.openxmlformats.org/drawingml/2006/chartDrawing">
    <cdr:from>
      <cdr:x>0</cdr:x>
      <cdr:y>0.95274</cdr:y>
    </cdr:from>
    <cdr:to>
      <cdr:x>1</cdr:x>
      <cdr:y>0.99823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6000750"/>
          <a:ext cx="8667750" cy="28653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en-US" sz="1200">
              <a:effectLst/>
              <a:latin typeface="+mn-lt"/>
              <a:ea typeface="+mn-ea"/>
              <a:cs typeface="+mn-cs"/>
            </a:rPr>
            <a:t>Fuente:</a:t>
          </a:r>
          <a:r>
            <a:rPr lang="en-US" sz="1200" baseline="0">
              <a:effectLst/>
              <a:latin typeface="+mn-lt"/>
              <a:ea typeface="+mn-ea"/>
              <a:cs typeface="+mn-cs"/>
            </a:rPr>
            <a:t> INEGI (Banco de Información Económica). </a:t>
          </a:r>
          <a:endParaRPr lang="en-US" sz="1200">
            <a:effectLst/>
          </a:endParaRPr>
        </a:p>
      </cdr:txBody>
    </cdr:sp>
  </cdr:relSizeAnchor>
  <cdr:relSizeAnchor xmlns:cdr="http://schemas.openxmlformats.org/drawingml/2006/chartDrawing">
    <cdr:from>
      <cdr:x>0</cdr:x>
      <cdr:y>0.00807</cdr:y>
    </cdr:from>
    <cdr:to>
      <cdr:x>1</cdr:x>
      <cdr:y>0.0794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0" y="50800"/>
          <a:ext cx="8667750" cy="4492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ES_tradnl" sz="1800" b="1" dirty="0" smtClean="0"/>
            <a:t>Tasa de desocupación</a:t>
          </a:r>
          <a:r>
            <a:rPr lang="es-ES_tradnl" sz="1800" b="1" baseline="0" dirty="0" smtClean="0"/>
            <a:t> en México: 2005 a 2015</a:t>
          </a:r>
        </a:p>
        <a:p xmlns:a="http://schemas.openxmlformats.org/drawingml/2006/main">
          <a:pPr algn="ctr"/>
          <a:r>
            <a:rPr lang="es-ES_tradnl" sz="1800" b="1" baseline="0" dirty="0" smtClean="0"/>
            <a:t>(nivel nacional)</a:t>
          </a:r>
          <a:endParaRPr lang="es-ES_tradnl" sz="1800" b="1" dirty="0"/>
        </a:p>
      </cdr:txBody>
    </cdr:sp>
  </cdr:relSizeAnchor>
</c:userShapes>
</file>

<file path=ppt/drawings/drawing24.xml><?xml version="1.0" encoding="utf-8"?>
<c:userShapes xmlns:c="http://schemas.openxmlformats.org/drawingml/2006/chart">
  <cdr:relSizeAnchor xmlns:cdr="http://schemas.openxmlformats.org/drawingml/2006/chartDrawing">
    <cdr:from>
      <cdr:x>0</cdr:x>
      <cdr:y>0.95274</cdr:y>
    </cdr:from>
    <cdr:to>
      <cdr:x>1</cdr:x>
      <cdr:y>0.99823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6000750"/>
          <a:ext cx="8667750" cy="28653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en-US" sz="1200">
              <a:effectLst/>
              <a:latin typeface="+mn-lt"/>
              <a:ea typeface="+mn-ea"/>
              <a:cs typeface="+mn-cs"/>
            </a:rPr>
            <a:t>Fuente:</a:t>
          </a:r>
          <a:r>
            <a:rPr lang="en-US" sz="1200" baseline="0">
              <a:effectLst/>
              <a:latin typeface="+mn-lt"/>
              <a:ea typeface="+mn-ea"/>
              <a:cs typeface="+mn-cs"/>
            </a:rPr>
            <a:t> INEGI (Banco de Información Económica). </a:t>
          </a:r>
          <a:endParaRPr lang="en-US" sz="1200">
            <a:effectLst/>
          </a:endParaRPr>
        </a:p>
      </cdr:txBody>
    </cdr:sp>
  </cdr:relSizeAnchor>
  <cdr:relSizeAnchor xmlns:cdr="http://schemas.openxmlformats.org/drawingml/2006/chartDrawing">
    <cdr:from>
      <cdr:x>0</cdr:x>
      <cdr:y>0.00807</cdr:y>
    </cdr:from>
    <cdr:to>
      <cdr:x>1</cdr:x>
      <cdr:y>0.0794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0" y="50800"/>
          <a:ext cx="8667750" cy="4492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ES_tradnl" sz="1800" b="1" dirty="0" smtClean="0"/>
            <a:t>Tasa de desocupación</a:t>
          </a:r>
          <a:r>
            <a:rPr lang="es-ES_tradnl" sz="1800" b="1" baseline="0" dirty="0" smtClean="0"/>
            <a:t> en México: 2005 a 2015</a:t>
          </a:r>
        </a:p>
        <a:p xmlns:a="http://schemas.openxmlformats.org/drawingml/2006/main">
          <a:pPr algn="ctr"/>
          <a:r>
            <a:rPr lang="es-ES_tradnl" sz="1800" b="1" baseline="0" dirty="0" smtClean="0"/>
            <a:t>(zonas urbanas)</a:t>
          </a:r>
          <a:endParaRPr lang="es-ES_tradnl" sz="18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0.00586</cdr:x>
      <cdr:y>0.00807</cdr:y>
    </cdr:from>
    <cdr:to>
      <cdr:x>0.99822</cdr:x>
      <cdr:y>0.1258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0800" y="50800"/>
          <a:ext cx="8601528" cy="74151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800" b="1"/>
            <a:t>Informalidad</a:t>
          </a:r>
          <a:r>
            <a:rPr lang="en-US" sz="1800" b="1" baseline="0"/>
            <a:t> laboral versus el porcentaje de trabajadores que son asalariados</a:t>
          </a:r>
        </a:p>
        <a:p xmlns:a="http://schemas.openxmlformats.org/drawingml/2006/main">
          <a:pPr algn="ctr"/>
          <a:r>
            <a:rPr lang="en-US" sz="1800" b="1" baseline="0"/>
            <a:t>(datos de 2010 o 2011)</a:t>
          </a:r>
          <a:endParaRPr lang="en-US" sz="1800" b="1"/>
        </a:p>
      </cdr:txBody>
    </cdr:sp>
  </cdr:relSizeAnchor>
  <cdr:relSizeAnchor xmlns:cdr="http://schemas.openxmlformats.org/drawingml/2006/chartDrawing">
    <cdr:from>
      <cdr:x>0.00137</cdr:x>
      <cdr:y>0.94896</cdr:y>
    </cdr:from>
    <cdr:to>
      <cdr:x>0.76786</cdr:x>
      <cdr:y>0.98866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1906" y="5976937"/>
          <a:ext cx="6643687" cy="2500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200"/>
            <a:t>Fuente: Sistema de Indicadores de Mercados Laborales del BID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0.00586</cdr:x>
      <cdr:y>0.00807</cdr:y>
    </cdr:from>
    <cdr:to>
      <cdr:x>0.99822</cdr:x>
      <cdr:y>0.1258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0800" y="50800"/>
          <a:ext cx="8601528" cy="74151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800" b="1"/>
            <a:t>Informalidad</a:t>
          </a:r>
          <a:r>
            <a:rPr lang="en-US" sz="1800" b="1" baseline="0"/>
            <a:t> laboral de asalariados versus ingreso bruto per cápita</a:t>
          </a:r>
        </a:p>
        <a:p xmlns:a="http://schemas.openxmlformats.org/drawingml/2006/main">
          <a:pPr algn="ctr"/>
          <a:r>
            <a:rPr lang="en-US" sz="1800" b="1" baseline="0"/>
            <a:t>(datos de 2010 o 2011)</a:t>
          </a:r>
          <a:endParaRPr lang="en-US" sz="1800" b="1"/>
        </a:p>
      </cdr:txBody>
    </cdr:sp>
  </cdr:relSizeAnchor>
  <cdr:relSizeAnchor xmlns:cdr="http://schemas.openxmlformats.org/drawingml/2006/chartDrawing">
    <cdr:from>
      <cdr:x>0</cdr:x>
      <cdr:y>0.95325</cdr:y>
    </cdr:from>
    <cdr:to>
      <cdr:x>0.76648</cdr:x>
      <cdr:y>0.99294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0" y="6003925"/>
          <a:ext cx="6643687" cy="2500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/>
            <a:t>Fuente: Sistema de Indicadores de Mercados Laborales del BID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</cdr:x>
      <cdr:y>0.94379</cdr:y>
    </cdr:from>
    <cdr:to>
      <cdr:x>0.97951</cdr:x>
      <cdr:y>0.99</cdr:y>
    </cdr:to>
    <cdr:sp macro="" textlink="">
      <cdr:nvSpPr>
        <cdr:cNvPr id="15" name="TextBox 1"/>
        <cdr:cNvSpPr txBox="1"/>
      </cdr:nvSpPr>
      <cdr:spPr>
        <a:xfrm xmlns:a="http://schemas.openxmlformats.org/drawingml/2006/main">
          <a:off x="0" y="5944394"/>
          <a:ext cx="8490148" cy="2910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50"/>
            <a:t>Fuente: Indicadores de informalidad laboral</a:t>
          </a:r>
          <a:r>
            <a:rPr lang="en-US" sz="1150" baseline="0"/>
            <a:t> del INEGI (http://www3.inegi.org.mx/sistemas/tabuladosbasicos/tabtema.aspx?s=est&amp;c=33697)</a:t>
          </a:r>
          <a:endParaRPr lang="en-US" sz="1150"/>
        </a:p>
      </cdr:txBody>
    </cdr:sp>
  </cdr:relSizeAnchor>
  <cdr:relSizeAnchor xmlns:cdr="http://schemas.openxmlformats.org/drawingml/2006/chartDrawing">
    <cdr:from>
      <cdr:x>0</cdr:x>
      <cdr:y>0.00807</cdr:y>
    </cdr:from>
    <cdr:to>
      <cdr:x>1</cdr:x>
      <cdr:y>0.08074</cdr:y>
    </cdr:to>
    <cdr:sp macro="" textlink="">
      <cdr:nvSpPr>
        <cdr:cNvPr id="10" name="TextBox 1"/>
        <cdr:cNvSpPr txBox="1"/>
      </cdr:nvSpPr>
      <cdr:spPr>
        <a:xfrm xmlns:a="http://schemas.openxmlformats.org/drawingml/2006/main">
          <a:off x="0" y="50800"/>
          <a:ext cx="8667750" cy="4577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900" b="1"/>
            <a:t>Tasa de informalidad laboral (TIL1) en México: 2005-2015</a:t>
          </a:r>
        </a:p>
      </cdr:txBody>
    </cdr:sp>
  </cdr:relSizeAnchor>
  <cdr:relSizeAnchor xmlns:cdr="http://schemas.openxmlformats.org/drawingml/2006/chartDrawing">
    <cdr:from>
      <cdr:x>0.76895</cdr:x>
      <cdr:y>0.10336</cdr:y>
    </cdr:from>
    <cdr:to>
      <cdr:x>0.77033</cdr:x>
      <cdr:y>0.80468</cdr:y>
    </cdr:to>
    <cdr:cxnSp macro="">
      <cdr:nvCxnSpPr>
        <cdr:cNvPr id="3" name="Straight Connector 2"/>
        <cdr:cNvCxnSpPr/>
      </cdr:nvCxnSpPr>
      <cdr:spPr>
        <a:xfrm xmlns:a="http://schemas.openxmlformats.org/drawingml/2006/main" flipV="1">
          <a:off x="6665067" y="651001"/>
          <a:ext cx="11962" cy="4417198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0.5615</cdr:x>
      <cdr:y>0.33862</cdr:y>
    </cdr:from>
    <cdr:to>
      <cdr:x>0.78128</cdr:x>
      <cdr:y>0.53037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867821" y="2129284"/>
          <a:ext cx="1905353" cy="12057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400" b="1"/>
            <a:t>Reforma Laboral </a:t>
          </a:r>
          <a:r>
            <a:rPr lang="en-US" sz="1400" b="1" baseline="0"/>
            <a:t> </a:t>
          </a:r>
        </a:p>
        <a:p xmlns:a="http://schemas.openxmlformats.org/drawingml/2006/main">
          <a:pPr algn="ctr"/>
          <a:r>
            <a:rPr lang="en-US" sz="1400" b="1" baseline="0"/>
            <a:t>aprobada en cuarto</a:t>
          </a:r>
        </a:p>
        <a:p xmlns:a="http://schemas.openxmlformats.org/drawingml/2006/main">
          <a:pPr algn="ctr"/>
          <a:r>
            <a:rPr lang="en-US" sz="1400" b="1" baseline="0"/>
            <a:t>trimestre de 2012,</a:t>
          </a:r>
        </a:p>
        <a:p xmlns:a="http://schemas.openxmlformats.org/drawingml/2006/main">
          <a:pPr algn="ctr"/>
          <a:r>
            <a:rPr lang="en-US" sz="1400" b="1" baseline="0"/>
            <a:t>informalidad = 59.63%</a:t>
          </a:r>
          <a:endParaRPr lang="en-US" sz="1400" b="1"/>
        </a:p>
      </cdr:txBody>
    </cdr:sp>
  </cdr:relSizeAnchor>
  <cdr:relSizeAnchor xmlns:cdr="http://schemas.openxmlformats.org/drawingml/2006/chartDrawing">
    <cdr:from>
      <cdr:x>0.72087</cdr:x>
      <cdr:y>0.24516</cdr:y>
    </cdr:from>
    <cdr:to>
      <cdr:x>0.76454</cdr:x>
      <cdr:y>0.34106</cdr:y>
    </cdr:to>
    <cdr:cxnSp macro="">
      <cdr:nvCxnSpPr>
        <cdr:cNvPr id="9" name="Straight Arrow Connector 8"/>
        <cdr:cNvCxnSpPr/>
      </cdr:nvCxnSpPr>
      <cdr:spPr>
        <a:xfrm xmlns:a="http://schemas.openxmlformats.org/drawingml/2006/main" flipV="1">
          <a:off x="6248346" y="1544117"/>
          <a:ext cx="378521" cy="604017"/>
        </a:xfrm>
        <a:prstGeom xmlns:a="http://schemas.openxmlformats.org/drawingml/2006/main" prst="straightConnector1">
          <a:avLst/>
        </a:prstGeom>
        <a:ln xmlns:a="http://schemas.openxmlformats.org/drawingml/2006/main" w="2540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</cdr:x>
      <cdr:y>0.94379</cdr:y>
    </cdr:from>
    <cdr:to>
      <cdr:x>0.97951</cdr:x>
      <cdr:y>0.99</cdr:y>
    </cdr:to>
    <cdr:sp macro="" textlink="">
      <cdr:nvSpPr>
        <cdr:cNvPr id="15" name="TextBox 1"/>
        <cdr:cNvSpPr txBox="1"/>
      </cdr:nvSpPr>
      <cdr:spPr>
        <a:xfrm xmlns:a="http://schemas.openxmlformats.org/drawingml/2006/main">
          <a:off x="0" y="5944394"/>
          <a:ext cx="8490148" cy="2910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50"/>
            <a:t>Fuente: Indicadores de informalidad laboral</a:t>
          </a:r>
          <a:r>
            <a:rPr lang="en-US" sz="1150" baseline="0"/>
            <a:t> del INEGI (http://www3.inegi.org.mx/sistemas/tabuladosbasicos/tabtema.aspx?s=est&amp;c=33697)</a:t>
          </a:r>
          <a:endParaRPr lang="en-US" sz="1150"/>
        </a:p>
      </cdr:txBody>
    </cdr:sp>
  </cdr:relSizeAnchor>
  <cdr:relSizeAnchor xmlns:cdr="http://schemas.openxmlformats.org/drawingml/2006/chartDrawing">
    <cdr:from>
      <cdr:x>0</cdr:x>
      <cdr:y>0.00807</cdr:y>
    </cdr:from>
    <cdr:to>
      <cdr:x>1</cdr:x>
      <cdr:y>0.08074</cdr:y>
    </cdr:to>
    <cdr:sp macro="" textlink="">
      <cdr:nvSpPr>
        <cdr:cNvPr id="10" name="TextBox 1"/>
        <cdr:cNvSpPr txBox="1"/>
      </cdr:nvSpPr>
      <cdr:spPr>
        <a:xfrm xmlns:a="http://schemas.openxmlformats.org/drawingml/2006/main">
          <a:off x="0" y="50800"/>
          <a:ext cx="8667750" cy="4577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900" b="1"/>
            <a:t>Tasa de informalidad laboral (TIL1) en México: 2005-2015</a:t>
          </a:r>
        </a:p>
      </cdr:txBody>
    </cdr:sp>
  </cdr:relSizeAnchor>
  <cdr:relSizeAnchor xmlns:cdr="http://schemas.openxmlformats.org/drawingml/2006/chartDrawing">
    <cdr:from>
      <cdr:x>0.76895</cdr:x>
      <cdr:y>0.10336</cdr:y>
    </cdr:from>
    <cdr:to>
      <cdr:x>0.77033</cdr:x>
      <cdr:y>0.80468</cdr:y>
    </cdr:to>
    <cdr:cxnSp macro="">
      <cdr:nvCxnSpPr>
        <cdr:cNvPr id="3" name="Straight Connector 2"/>
        <cdr:cNvCxnSpPr/>
      </cdr:nvCxnSpPr>
      <cdr:spPr>
        <a:xfrm xmlns:a="http://schemas.openxmlformats.org/drawingml/2006/main" flipV="1">
          <a:off x="6665067" y="651001"/>
          <a:ext cx="11962" cy="4417198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0.5615</cdr:x>
      <cdr:y>0.33862</cdr:y>
    </cdr:from>
    <cdr:to>
      <cdr:x>0.78128</cdr:x>
      <cdr:y>0.53037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867821" y="2129284"/>
          <a:ext cx="1905353" cy="12057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400" b="1"/>
            <a:t>Reforma Laboral </a:t>
          </a:r>
          <a:r>
            <a:rPr lang="en-US" sz="1400" b="1" baseline="0"/>
            <a:t> </a:t>
          </a:r>
        </a:p>
        <a:p xmlns:a="http://schemas.openxmlformats.org/drawingml/2006/main">
          <a:pPr algn="ctr"/>
          <a:r>
            <a:rPr lang="en-US" sz="1400" b="1" baseline="0"/>
            <a:t>aprobada en cuarto</a:t>
          </a:r>
        </a:p>
        <a:p xmlns:a="http://schemas.openxmlformats.org/drawingml/2006/main">
          <a:pPr algn="ctr"/>
          <a:r>
            <a:rPr lang="en-US" sz="1400" b="1" baseline="0"/>
            <a:t>trimestre de 2012,</a:t>
          </a:r>
        </a:p>
        <a:p xmlns:a="http://schemas.openxmlformats.org/drawingml/2006/main">
          <a:pPr algn="ctr"/>
          <a:r>
            <a:rPr lang="en-US" sz="1400" b="1" baseline="0"/>
            <a:t>informalidad = 59.63%</a:t>
          </a:r>
          <a:endParaRPr lang="en-US" sz="1400" b="1"/>
        </a:p>
      </cdr:txBody>
    </cdr:sp>
  </cdr:relSizeAnchor>
  <cdr:relSizeAnchor xmlns:cdr="http://schemas.openxmlformats.org/drawingml/2006/chartDrawing">
    <cdr:from>
      <cdr:x>0.72087</cdr:x>
      <cdr:y>0.24516</cdr:y>
    </cdr:from>
    <cdr:to>
      <cdr:x>0.76454</cdr:x>
      <cdr:y>0.34106</cdr:y>
    </cdr:to>
    <cdr:cxnSp macro="">
      <cdr:nvCxnSpPr>
        <cdr:cNvPr id="9" name="Straight Arrow Connector 8"/>
        <cdr:cNvCxnSpPr/>
      </cdr:nvCxnSpPr>
      <cdr:spPr>
        <a:xfrm xmlns:a="http://schemas.openxmlformats.org/drawingml/2006/main" flipV="1">
          <a:off x="6248346" y="1544117"/>
          <a:ext cx="378521" cy="604017"/>
        </a:xfrm>
        <a:prstGeom xmlns:a="http://schemas.openxmlformats.org/drawingml/2006/main" prst="straightConnector1">
          <a:avLst/>
        </a:prstGeom>
        <a:ln xmlns:a="http://schemas.openxmlformats.org/drawingml/2006/main" w="2540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</cdr:x>
      <cdr:y>0.94379</cdr:y>
    </cdr:from>
    <cdr:to>
      <cdr:x>0.97951</cdr:x>
      <cdr:y>0.99</cdr:y>
    </cdr:to>
    <cdr:sp macro="" textlink="">
      <cdr:nvSpPr>
        <cdr:cNvPr id="15" name="TextBox 1"/>
        <cdr:cNvSpPr txBox="1"/>
      </cdr:nvSpPr>
      <cdr:spPr>
        <a:xfrm xmlns:a="http://schemas.openxmlformats.org/drawingml/2006/main">
          <a:off x="0" y="5944394"/>
          <a:ext cx="8490148" cy="2910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50"/>
            <a:t>Fuente: Indicadores de informalidad laboral</a:t>
          </a:r>
          <a:r>
            <a:rPr lang="en-US" sz="1150" baseline="0"/>
            <a:t> del INEGI (http://www3.inegi.org.mx/sistemas/tabuladosbasicos/tabtema.aspx?s=est&amp;c=33697)</a:t>
          </a:r>
          <a:endParaRPr lang="en-US" sz="1150"/>
        </a:p>
      </cdr:txBody>
    </cdr:sp>
  </cdr:relSizeAnchor>
  <cdr:relSizeAnchor xmlns:cdr="http://schemas.openxmlformats.org/drawingml/2006/chartDrawing">
    <cdr:from>
      <cdr:x>0</cdr:x>
      <cdr:y>0.00807</cdr:y>
    </cdr:from>
    <cdr:to>
      <cdr:x>1</cdr:x>
      <cdr:y>0.08074</cdr:y>
    </cdr:to>
    <cdr:sp macro="" textlink="">
      <cdr:nvSpPr>
        <cdr:cNvPr id="10" name="TextBox 1"/>
        <cdr:cNvSpPr txBox="1"/>
      </cdr:nvSpPr>
      <cdr:spPr>
        <a:xfrm xmlns:a="http://schemas.openxmlformats.org/drawingml/2006/main">
          <a:off x="0" y="50800"/>
          <a:ext cx="8667750" cy="4577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900" b="1"/>
            <a:t>Tasa de informalidad laboral (TIL1) en México: 2005-2015</a:t>
          </a:r>
        </a:p>
      </cdr:txBody>
    </cdr:sp>
  </cdr:relSizeAnchor>
  <cdr:relSizeAnchor xmlns:cdr="http://schemas.openxmlformats.org/drawingml/2006/chartDrawing">
    <cdr:from>
      <cdr:x>0.76895</cdr:x>
      <cdr:y>0.10336</cdr:y>
    </cdr:from>
    <cdr:to>
      <cdr:x>0.77033</cdr:x>
      <cdr:y>0.80468</cdr:y>
    </cdr:to>
    <cdr:cxnSp macro="">
      <cdr:nvCxnSpPr>
        <cdr:cNvPr id="3" name="Straight Connector 2"/>
        <cdr:cNvCxnSpPr/>
      </cdr:nvCxnSpPr>
      <cdr:spPr>
        <a:xfrm xmlns:a="http://schemas.openxmlformats.org/drawingml/2006/main" flipV="1">
          <a:off x="6665067" y="651001"/>
          <a:ext cx="11962" cy="4417198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0.5615</cdr:x>
      <cdr:y>0.33862</cdr:y>
    </cdr:from>
    <cdr:to>
      <cdr:x>0.78128</cdr:x>
      <cdr:y>0.53037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867821" y="2129284"/>
          <a:ext cx="1905353" cy="12057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400" b="1"/>
            <a:t>Reforma Laboral </a:t>
          </a:r>
          <a:r>
            <a:rPr lang="en-US" sz="1400" b="1" baseline="0"/>
            <a:t> </a:t>
          </a:r>
        </a:p>
        <a:p xmlns:a="http://schemas.openxmlformats.org/drawingml/2006/main">
          <a:pPr algn="ctr"/>
          <a:r>
            <a:rPr lang="en-US" sz="1400" b="1" baseline="0"/>
            <a:t>aprobada en cuarto</a:t>
          </a:r>
        </a:p>
        <a:p xmlns:a="http://schemas.openxmlformats.org/drawingml/2006/main">
          <a:pPr algn="ctr"/>
          <a:r>
            <a:rPr lang="en-US" sz="1400" b="1" baseline="0"/>
            <a:t>trimestre de 2012,</a:t>
          </a:r>
        </a:p>
        <a:p xmlns:a="http://schemas.openxmlformats.org/drawingml/2006/main">
          <a:pPr algn="ctr"/>
          <a:r>
            <a:rPr lang="en-US" sz="1400" b="1" baseline="0"/>
            <a:t>informalidad = 59.63%</a:t>
          </a:r>
          <a:endParaRPr lang="en-US" sz="1400" b="1"/>
        </a:p>
      </cdr:txBody>
    </cdr:sp>
  </cdr:relSizeAnchor>
  <cdr:relSizeAnchor xmlns:cdr="http://schemas.openxmlformats.org/drawingml/2006/chartDrawing">
    <cdr:from>
      <cdr:x>0.72087</cdr:x>
      <cdr:y>0.24516</cdr:y>
    </cdr:from>
    <cdr:to>
      <cdr:x>0.76454</cdr:x>
      <cdr:y>0.34106</cdr:y>
    </cdr:to>
    <cdr:cxnSp macro="">
      <cdr:nvCxnSpPr>
        <cdr:cNvPr id="9" name="Straight Arrow Connector 8"/>
        <cdr:cNvCxnSpPr/>
      </cdr:nvCxnSpPr>
      <cdr:spPr>
        <a:xfrm xmlns:a="http://schemas.openxmlformats.org/drawingml/2006/main" flipV="1">
          <a:off x="6248346" y="1544117"/>
          <a:ext cx="378521" cy="604017"/>
        </a:xfrm>
        <a:prstGeom xmlns:a="http://schemas.openxmlformats.org/drawingml/2006/main" prst="straightConnector1">
          <a:avLst/>
        </a:prstGeom>
        <a:ln xmlns:a="http://schemas.openxmlformats.org/drawingml/2006/main" w="2540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0.79245</cdr:x>
      <cdr:y>0.57781</cdr:y>
    </cdr:from>
    <cdr:to>
      <cdr:x>0.98475</cdr:x>
      <cdr:y>0.76957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6868752" y="3639273"/>
          <a:ext cx="1666808" cy="1207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b="1" baseline="0"/>
            <a:t>Informalidad = 57.81%</a:t>
          </a:r>
        </a:p>
        <a:p xmlns:a="http://schemas.openxmlformats.org/drawingml/2006/main">
          <a:pPr algn="ctr"/>
          <a:r>
            <a:rPr lang="en-US" sz="1400" b="1" baseline="0"/>
            <a:t>en segundo trimestre</a:t>
          </a:r>
        </a:p>
        <a:p xmlns:a="http://schemas.openxmlformats.org/drawingml/2006/main">
          <a:pPr algn="ctr"/>
          <a:r>
            <a:rPr lang="en-US" sz="1400" b="1" baseline="0"/>
            <a:t>de 2015,</a:t>
          </a:r>
        </a:p>
        <a:p xmlns:a="http://schemas.openxmlformats.org/drawingml/2006/main">
          <a:pPr algn="ctr"/>
          <a:r>
            <a:rPr lang="en-US" sz="1400" b="1" baseline="0"/>
            <a:t>reducción de 1.82</a:t>
          </a:r>
        </a:p>
        <a:p xmlns:a="http://schemas.openxmlformats.org/drawingml/2006/main">
          <a:pPr algn="ctr"/>
          <a:r>
            <a:rPr lang="en-US" sz="1400" b="1" baseline="0"/>
            <a:t>puntos desde cuarto</a:t>
          </a:r>
        </a:p>
        <a:p xmlns:a="http://schemas.openxmlformats.org/drawingml/2006/main">
          <a:pPr algn="ctr"/>
          <a:r>
            <a:rPr lang="en-US" sz="1400" b="1" baseline="0"/>
            <a:t>trimestre de 2012</a:t>
          </a:r>
          <a:endParaRPr lang="en-US" sz="1400" b="1"/>
        </a:p>
      </cdr:txBody>
    </cdr:sp>
  </cdr:relSizeAnchor>
  <cdr:relSizeAnchor xmlns:cdr="http://schemas.openxmlformats.org/drawingml/2006/chartDrawing">
    <cdr:from>
      <cdr:x>0.97802</cdr:x>
      <cdr:y>0.53505</cdr:y>
    </cdr:from>
    <cdr:to>
      <cdr:x>0.99104</cdr:x>
      <cdr:y>0.58034</cdr:y>
    </cdr:to>
    <cdr:cxnSp macro="">
      <cdr:nvCxnSpPr>
        <cdr:cNvPr id="8" name="Straight Arrow Connector 7"/>
        <cdr:cNvCxnSpPr/>
      </cdr:nvCxnSpPr>
      <cdr:spPr>
        <a:xfrm xmlns:a="http://schemas.openxmlformats.org/drawingml/2006/main" flipV="1">
          <a:off x="8477250" y="3369963"/>
          <a:ext cx="112837" cy="285256"/>
        </a:xfrm>
        <a:prstGeom xmlns:a="http://schemas.openxmlformats.org/drawingml/2006/main" prst="straightConnector1">
          <a:avLst/>
        </a:prstGeom>
        <a:ln xmlns:a="http://schemas.openxmlformats.org/drawingml/2006/main" w="2540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</cdr:x>
      <cdr:y>0.00642</cdr:y>
    </cdr:from>
    <cdr:to>
      <cdr:x>1</cdr:x>
      <cdr:y>0.06419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40371"/>
          <a:ext cx="8669364" cy="3632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s-ES_tradnl" sz="1900" b="1" dirty="0" smtClean="0"/>
            <a:t>Asalariados como porcentaje de ocupados en México:</a:t>
          </a:r>
          <a:r>
            <a:rPr lang="es-ES_tradnl" sz="1900" b="1" baseline="0" dirty="0" smtClean="0"/>
            <a:t> 2005 - 2015</a:t>
          </a:r>
          <a:endParaRPr lang="es-ES_tradnl" sz="1900" b="1" dirty="0"/>
        </a:p>
      </cdr:txBody>
    </cdr:sp>
  </cdr:relSizeAnchor>
  <cdr:relSizeAnchor xmlns:cdr="http://schemas.openxmlformats.org/drawingml/2006/chartDrawing">
    <cdr:from>
      <cdr:x>0.00652</cdr:x>
      <cdr:y>0.95379</cdr:y>
    </cdr:from>
    <cdr:to>
      <cdr:x>0.98603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6504" y="5997520"/>
          <a:ext cx="8491780" cy="2905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Fuente: Indicadores de informalidad laboral</a:t>
          </a:r>
          <a:r>
            <a:rPr lang="en-US" sz="1100" baseline="0"/>
            <a:t> del INEGI (</a:t>
          </a:r>
          <a:r>
            <a:rPr lang="en-US" sz="1100" baseline="0">
              <a:effectLst/>
              <a:latin typeface="+mn-lt"/>
              <a:ea typeface="+mn-ea"/>
              <a:cs typeface="+mn-cs"/>
            </a:rPr>
            <a:t>http://www3.inegi.org.mx/sistemas/tabuladosbasicos/tabtema.aspx?s=est&amp;c=33697</a:t>
          </a:r>
          <a:r>
            <a:rPr lang="en-US" sz="1100" baseline="0"/>
            <a:t>)</a:t>
          </a:r>
          <a:endParaRPr lang="en-US" sz="1100"/>
        </a:p>
      </cdr:txBody>
    </cdr:sp>
  </cdr:relSizeAnchor>
  <cdr:relSizeAnchor xmlns:cdr="http://schemas.openxmlformats.org/drawingml/2006/chartDrawing">
    <cdr:from>
      <cdr:x>0.81465</cdr:x>
      <cdr:y>0.12208</cdr:y>
    </cdr:from>
    <cdr:to>
      <cdr:x>0.92232</cdr:x>
      <cdr:y>0.24837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7061183" y="768902"/>
          <a:ext cx="933257" cy="7954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/>
            <a:t>Reforma</a:t>
          </a:r>
        </a:p>
        <a:p xmlns:a="http://schemas.openxmlformats.org/drawingml/2006/main">
          <a:pPr algn="ctr"/>
          <a:r>
            <a:rPr lang="en-US" sz="1400"/>
            <a:t>laboral</a:t>
          </a:r>
          <a:endParaRPr lang="en-US" sz="1400" baseline="0"/>
        </a:p>
        <a:p xmlns:a="http://schemas.openxmlformats.org/drawingml/2006/main">
          <a:pPr algn="ctr"/>
          <a:r>
            <a:rPr lang="en-US" sz="1400" baseline="0"/>
            <a:t>aprobada</a:t>
          </a:r>
          <a:endParaRPr lang="en-US" sz="1400"/>
        </a:p>
      </cdr:txBody>
    </cdr:sp>
  </cdr:relSizeAnchor>
  <cdr:relSizeAnchor xmlns:cdr="http://schemas.openxmlformats.org/drawingml/2006/chartDrawing">
    <cdr:from>
      <cdr:x>0.77609</cdr:x>
      <cdr:y>0.18633</cdr:y>
    </cdr:from>
    <cdr:to>
      <cdr:x>0.82883</cdr:x>
      <cdr:y>0.23783</cdr:y>
    </cdr:to>
    <cdr:cxnSp macro="">
      <cdr:nvCxnSpPr>
        <cdr:cNvPr id="5" name="Straight Arrow Connector 4"/>
        <cdr:cNvCxnSpPr/>
      </cdr:nvCxnSpPr>
      <cdr:spPr>
        <a:xfrm xmlns:a="http://schemas.openxmlformats.org/drawingml/2006/main" flipH="1">
          <a:off x="6726947" y="1173582"/>
          <a:ext cx="457137" cy="324368"/>
        </a:xfrm>
        <a:prstGeom xmlns:a="http://schemas.openxmlformats.org/drawingml/2006/main" prst="straightConnector1">
          <a:avLst/>
        </a:prstGeom>
        <a:ln xmlns:a="http://schemas.openxmlformats.org/drawingml/2006/main" w="15875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0.7739</cdr:x>
      <cdr:y>0.11554</cdr:y>
    </cdr:from>
    <cdr:to>
      <cdr:x>0.77483</cdr:x>
      <cdr:y>0.83312</cdr:y>
    </cdr:to>
    <cdr:cxnSp macro="">
      <cdr:nvCxnSpPr>
        <cdr:cNvPr id="6" name="Straight Connector 5"/>
        <cdr:cNvCxnSpPr/>
      </cdr:nvCxnSpPr>
      <cdr:spPr>
        <a:xfrm xmlns:a="http://schemas.openxmlformats.org/drawingml/2006/main">
          <a:off x="6707997" y="727722"/>
          <a:ext cx="8061" cy="451961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/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</cdr:x>
      <cdr:y>0.00642</cdr:y>
    </cdr:from>
    <cdr:to>
      <cdr:x>1</cdr:x>
      <cdr:y>0.06419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40371"/>
          <a:ext cx="8669364" cy="3632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900" b="1"/>
            <a:t>Tasa de informalidad laboral de trabajadores asalariados en México:</a:t>
          </a:r>
          <a:r>
            <a:rPr lang="en-US" sz="1900" b="1" baseline="0"/>
            <a:t> 2005 - 2015</a:t>
          </a:r>
          <a:endParaRPr lang="en-US" sz="1900" b="1"/>
        </a:p>
      </cdr:txBody>
    </cdr:sp>
  </cdr:relSizeAnchor>
  <cdr:relSizeAnchor xmlns:cdr="http://schemas.openxmlformats.org/drawingml/2006/chartDrawing">
    <cdr:from>
      <cdr:x>0.00652</cdr:x>
      <cdr:y>0.95379</cdr:y>
    </cdr:from>
    <cdr:to>
      <cdr:x>0.98603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6504" y="5997520"/>
          <a:ext cx="8491780" cy="2905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Fuente: Indicadores de informalidad laboral</a:t>
          </a:r>
          <a:r>
            <a:rPr lang="en-US" sz="1100" baseline="0"/>
            <a:t> del INEGI (http://www3.inegi.org.mx/sistemas/tabuladosbasicos/tabtema.aspx?s=est&amp;c=33697)</a:t>
          </a:r>
          <a:endParaRPr lang="en-US" sz="1100"/>
        </a:p>
      </cdr:txBody>
    </cdr:sp>
  </cdr:relSizeAnchor>
  <cdr:relSizeAnchor xmlns:cdr="http://schemas.openxmlformats.org/drawingml/2006/chartDrawing">
    <cdr:from>
      <cdr:x>0.8091</cdr:x>
      <cdr:y>0.16894</cdr:y>
    </cdr:from>
    <cdr:to>
      <cdr:x>0.91677</cdr:x>
      <cdr:y>0.29523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7013118" y="1064037"/>
          <a:ext cx="933257" cy="7954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/>
            <a:t>Reforma</a:t>
          </a:r>
        </a:p>
        <a:p xmlns:a="http://schemas.openxmlformats.org/drawingml/2006/main">
          <a:pPr algn="ctr"/>
          <a:r>
            <a:rPr lang="en-US" sz="1400"/>
            <a:t>laboral</a:t>
          </a:r>
          <a:endParaRPr lang="en-US" sz="1400" baseline="0"/>
        </a:p>
        <a:p xmlns:a="http://schemas.openxmlformats.org/drawingml/2006/main">
          <a:pPr algn="ctr"/>
          <a:r>
            <a:rPr lang="en-US" sz="1400" baseline="0"/>
            <a:t>aprobada</a:t>
          </a:r>
          <a:endParaRPr lang="en-US" sz="1400"/>
        </a:p>
      </cdr:txBody>
    </cdr:sp>
  </cdr:relSizeAnchor>
  <cdr:relSizeAnchor xmlns:cdr="http://schemas.openxmlformats.org/drawingml/2006/chartDrawing">
    <cdr:from>
      <cdr:x>0.76918</cdr:x>
      <cdr:y>0.23857</cdr:y>
    </cdr:from>
    <cdr:to>
      <cdr:x>0.82192</cdr:x>
      <cdr:y>0.29007</cdr:y>
    </cdr:to>
    <cdr:cxnSp macro="">
      <cdr:nvCxnSpPr>
        <cdr:cNvPr id="5" name="Straight Arrow Connector 4"/>
        <cdr:cNvCxnSpPr/>
      </cdr:nvCxnSpPr>
      <cdr:spPr>
        <a:xfrm xmlns:a="http://schemas.openxmlformats.org/drawingml/2006/main" flipH="1">
          <a:off x="6667038" y="1502620"/>
          <a:ext cx="457137" cy="324368"/>
        </a:xfrm>
        <a:prstGeom xmlns:a="http://schemas.openxmlformats.org/drawingml/2006/main" prst="straightConnector1">
          <a:avLst/>
        </a:prstGeom>
        <a:ln xmlns:a="http://schemas.openxmlformats.org/drawingml/2006/main" w="15875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0.76522</cdr:x>
      <cdr:y>0.11493</cdr:y>
    </cdr:from>
    <cdr:to>
      <cdr:x>0.76615</cdr:x>
      <cdr:y>0.83251</cdr:y>
    </cdr:to>
    <cdr:cxnSp macro="">
      <cdr:nvCxnSpPr>
        <cdr:cNvPr id="6" name="Straight Connector 5"/>
        <cdr:cNvCxnSpPr/>
      </cdr:nvCxnSpPr>
      <cdr:spPr>
        <a:xfrm xmlns:a="http://schemas.openxmlformats.org/drawingml/2006/main">
          <a:off x="6632714" y="723874"/>
          <a:ext cx="8061" cy="451961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/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2" tIns="46655" rIns="93312" bIns="4665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275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2" tIns="46655" rIns="93312" bIns="4665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2" tIns="46655" rIns="93312" bIns="4665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2" tIns="46655" rIns="93312" bIns="4665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EC74D40-9642-45A7-8FF9-A02A450F0A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2422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2" tIns="46655" rIns="93312" bIns="4665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8275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2" tIns="46655" rIns="93312" bIns="4665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11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4550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3263" y="4422775"/>
            <a:ext cx="5616575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2" tIns="46655" rIns="93312" bIns="466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2" tIns="46655" rIns="93312" bIns="4665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2" tIns="46655" rIns="93312" bIns="4665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59F447-CB43-4A7D-88EC-080476C54C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1316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dirty="0" smtClean="0">
              <a:latin typeface="Arial" pitchFamily="34" charset="0"/>
            </a:endParaRPr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5A57C818-943E-432E-ACBE-55AB4AD7CD13}" type="slidenum">
              <a:rPr lang="en-US" smtClean="0">
                <a:ea typeface="MS PGothic" pitchFamily="34" charset="-128"/>
              </a:rPr>
              <a:pPr eaLnBrk="1" hangingPunct="1"/>
              <a:t>1</a:t>
            </a:fld>
            <a:endParaRPr lang="en-US" dirty="0" smtClean="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dirty="0" smtClean="0">
              <a:latin typeface="Arial" pitchFamily="34" charset="0"/>
            </a:endParaRPr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4558D0F-3EF9-4BEA-BBD4-5AE2A9ED410B}" type="slidenum">
              <a:rPr lang="en-US" smtClean="0">
                <a:latin typeface="Calibri" pitchFamily="34" charset="0"/>
              </a:rPr>
              <a:pPr eaLnBrk="1" hangingPunct="1"/>
              <a:t>13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dirty="0" smtClean="0">
              <a:latin typeface="Arial" pitchFamily="34" charset="0"/>
            </a:endParaRPr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4558D0F-3EF9-4BEA-BBD4-5AE2A9ED410B}" type="slidenum">
              <a:rPr lang="en-US" smtClean="0">
                <a:latin typeface="Calibri" pitchFamily="34" charset="0"/>
              </a:rPr>
              <a:pPr eaLnBrk="1" hangingPunct="1"/>
              <a:t>14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smtClean="0">
              <a:latin typeface="Arial" pitchFamily="34" charset="0"/>
            </a:endParaRPr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4558D0F-3EF9-4BEA-BBD4-5AE2A9ED410B}" type="slidenum">
              <a:rPr lang="en-US" smtClean="0">
                <a:latin typeface="Calibri" pitchFamily="34" charset="0"/>
              </a:rPr>
              <a:pPr eaLnBrk="1" hangingPunct="1"/>
              <a:t>15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smtClean="0">
              <a:latin typeface="Arial" pitchFamily="34" charset="0"/>
            </a:endParaRPr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4558D0F-3EF9-4BEA-BBD4-5AE2A9ED410B}" type="slidenum">
              <a:rPr lang="en-US" smtClean="0">
                <a:latin typeface="Calibri" pitchFamily="34" charset="0"/>
              </a:rPr>
              <a:pPr eaLnBrk="1" hangingPunct="1"/>
              <a:t>16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smtClean="0">
              <a:latin typeface="Arial" pitchFamily="34" charset="0"/>
            </a:endParaRPr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4558D0F-3EF9-4BEA-BBD4-5AE2A9ED410B}" type="slidenum">
              <a:rPr lang="en-US" smtClean="0">
                <a:latin typeface="Calibri" pitchFamily="34" charset="0"/>
              </a:rPr>
              <a:pPr eaLnBrk="1" hangingPunct="1"/>
              <a:t>17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smtClean="0">
              <a:latin typeface="Arial" pitchFamily="34" charset="0"/>
            </a:endParaRPr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4558D0F-3EF9-4BEA-BBD4-5AE2A9ED410B}" type="slidenum">
              <a:rPr lang="en-US" smtClean="0">
                <a:latin typeface="Calibri" pitchFamily="34" charset="0"/>
              </a:rPr>
              <a:pPr eaLnBrk="1" hangingPunct="1"/>
              <a:t>18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smtClean="0">
              <a:latin typeface="Arial" pitchFamily="34" charset="0"/>
            </a:endParaRPr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D26A344-B9FC-44F2-A625-F20DCD9C37E6}" type="slidenum">
              <a:rPr lang="en-US" smtClean="0">
                <a:latin typeface="Calibri" pitchFamily="34" charset="0"/>
              </a:rPr>
              <a:pPr eaLnBrk="1" hangingPunct="1"/>
              <a:t>19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smtClean="0">
              <a:latin typeface="Arial" pitchFamily="34" charset="0"/>
            </a:endParaRPr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4558D0F-3EF9-4BEA-BBD4-5AE2A9ED410B}" type="slidenum">
              <a:rPr lang="en-US" smtClean="0">
                <a:latin typeface="Calibri" pitchFamily="34" charset="0"/>
              </a:rPr>
              <a:pPr eaLnBrk="1" hangingPunct="1"/>
              <a:t>20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smtClean="0">
              <a:latin typeface="Arial" pitchFamily="34" charset="0"/>
            </a:endParaRPr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4558D0F-3EF9-4BEA-BBD4-5AE2A9ED410B}" type="slidenum">
              <a:rPr lang="en-US" smtClean="0">
                <a:latin typeface="Calibri" pitchFamily="34" charset="0"/>
              </a:rPr>
              <a:pPr eaLnBrk="1" hangingPunct="1"/>
              <a:t>21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smtClean="0">
              <a:latin typeface="Arial" pitchFamily="34" charset="0"/>
            </a:endParaRPr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4558D0F-3EF9-4BEA-BBD4-5AE2A9ED410B}" type="slidenum">
              <a:rPr lang="en-US" smtClean="0">
                <a:latin typeface="Calibri" pitchFamily="34" charset="0"/>
              </a:rPr>
              <a:pPr eaLnBrk="1" hangingPunct="1"/>
              <a:t>22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smtClean="0">
              <a:latin typeface="Arial" pitchFamily="34" charset="0"/>
            </a:endParaRPr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D26A344-B9FC-44F2-A625-F20DCD9C37E6}" type="slidenum">
              <a:rPr lang="en-US" smtClean="0">
                <a:latin typeface="Calibri" pitchFamily="34" charset="0"/>
              </a:rPr>
              <a:pPr eaLnBrk="1" hangingPunct="1"/>
              <a:t>4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smtClean="0">
              <a:latin typeface="Arial" pitchFamily="34" charset="0"/>
            </a:endParaRPr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4558D0F-3EF9-4BEA-BBD4-5AE2A9ED410B}" type="slidenum">
              <a:rPr lang="en-US" smtClean="0">
                <a:latin typeface="Calibri" pitchFamily="34" charset="0"/>
              </a:rPr>
              <a:pPr eaLnBrk="1" hangingPunct="1"/>
              <a:t>23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smtClean="0">
              <a:latin typeface="Arial" pitchFamily="34" charset="0"/>
            </a:endParaRPr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4558D0F-3EF9-4BEA-BBD4-5AE2A9ED410B}" type="slidenum">
              <a:rPr lang="en-US" smtClean="0">
                <a:latin typeface="Calibri" pitchFamily="34" charset="0"/>
              </a:rPr>
              <a:pPr eaLnBrk="1" hangingPunct="1"/>
              <a:t>24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smtClean="0">
              <a:latin typeface="Arial" pitchFamily="34" charset="0"/>
            </a:endParaRPr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D26A344-B9FC-44F2-A625-F20DCD9C37E6}" type="slidenum">
              <a:rPr lang="en-US" smtClean="0">
                <a:latin typeface="Calibri" pitchFamily="34" charset="0"/>
              </a:rPr>
              <a:pPr eaLnBrk="1" hangingPunct="1"/>
              <a:t>25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smtClean="0">
              <a:latin typeface="Arial" pitchFamily="34" charset="0"/>
            </a:endParaRPr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D26A344-B9FC-44F2-A625-F20DCD9C37E6}" type="slidenum">
              <a:rPr lang="en-US" smtClean="0">
                <a:latin typeface="Calibri" pitchFamily="34" charset="0"/>
              </a:rPr>
              <a:pPr eaLnBrk="1" hangingPunct="1"/>
              <a:t>27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smtClean="0">
              <a:latin typeface="Arial" pitchFamily="34" charset="0"/>
            </a:endParaRPr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4558D0F-3EF9-4BEA-BBD4-5AE2A9ED410B}" type="slidenum">
              <a:rPr lang="en-US" smtClean="0">
                <a:latin typeface="Calibri" pitchFamily="34" charset="0"/>
              </a:rPr>
              <a:pPr eaLnBrk="1" hangingPunct="1"/>
              <a:t>28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smtClean="0">
              <a:latin typeface="Arial" pitchFamily="34" charset="0"/>
            </a:endParaRPr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D26A344-B9FC-44F2-A625-F20DCD9C37E6}" type="slidenum">
              <a:rPr lang="en-US" smtClean="0">
                <a:latin typeface="Calibri" pitchFamily="34" charset="0"/>
              </a:rPr>
              <a:pPr eaLnBrk="1" hangingPunct="1"/>
              <a:t>29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smtClean="0">
              <a:latin typeface="Arial" pitchFamily="34" charset="0"/>
            </a:endParaRPr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4558D0F-3EF9-4BEA-BBD4-5AE2A9ED410B}" type="slidenum">
              <a:rPr lang="en-US" smtClean="0">
                <a:latin typeface="Calibri" pitchFamily="34" charset="0"/>
              </a:rPr>
              <a:pPr eaLnBrk="1" hangingPunct="1"/>
              <a:t>30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smtClean="0">
              <a:latin typeface="Arial" pitchFamily="34" charset="0"/>
            </a:endParaRPr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4558D0F-3EF9-4BEA-BBD4-5AE2A9ED410B}" type="slidenum">
              <a:rPr lang="en-US" smtClean="0">
                <a:latin typeface="Calibri" pitchFamily="34" charset="0"/>
              </a:rPr>
              <a:pPr eaLnBrk="1" hangingPunct="1"/>
              <a:t>31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smtClean="0">
              <a:latin typeface="Arial" pitchFamily="34" charset="0"/>
            </a:endParaRPr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D26A344-B9FC-44F2-A625-F20DCD9C37E6}" type="slidenum">
              <a:rPr lang="en-US" smtClean="0">
                <a:latin typeface="Calibri" pitchFamily="34" charset="0"/>
              </a:rPr>
              <a:pPr eaLnBrk="1" hangingPunct="1"/>
              <a:t>32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smtClean="0">
              <a:latin typeface="Arial" pitchFamily="34" charset="0"/>
            </a:endParaRPr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4558D0F-3EF9-4BEA-BBD4-5AE2A9ED410B}" type="slidenum">
              <a:rPr lang="en-US" smtClean="0">
                <a:latin typeface="Calibri" pitchFamily="34" charset="0"/>
              </a:rPr>
              <a:pPr eaLnBrk="1" hangingPunct="1"/>
              <a:t>34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smtClean="0">
              <a:latin typeface="Arial" pitchFamily="34" charset="0"/>
            </a:endParaRPr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4558D0F-3EF9-4BEA-BBD4-5AE2A9ED410B}" type="slidenum">
              <a:rPr lang="en-US" smtClean="0">
                <a:latin typeface="Calibri" pitchFamily="34" charset="0"/>
              </a:rPr>
              <a:pPr eaLnBrk="1" hangingPunct="1"/>
              <a:t>5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smtClean="0">
              <a:latin typeface="Arial" pitchFamily="34" charset="0"/>
            </a:endParaRPr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4558D0F-3EF9-4BEA-BBD4-5AE2A9ED410B}" type="slidenum">
              <a:rPr lang="en-US" smtClean="0">
                <a:latin typeface="Calibri" pitchFamily="34" charset="0"/>
              </a:rPr>
              <a:pPr eaLnBrk="1" hangingPunct="1"/>
              <a:t>35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smtClean="0">
              <a:latin typeface="Arial" pitchFamily="34" charset="0"/>
            </a:endParaRPr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4558D0F-3EF9-4BEA-BBD4-5AE2A9ED410B}" type="slidenum">
              <a:rPr lang="en-US" smtClean="0">
                <a:latin typeface="Calibri" pitchFamily="34" charset="0"/>
              </a:rPr>
              <a:pPr eaLnBrk="1" hangingPunct="1"/>
              <a:t>36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smtClean="0">
              <a:latin typeface="Arial" pitchFamily="34" charset="0"/>
            </a:endParaRPr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4558D0F-3EF9-4BEA-BBD4-5AE2A9ED410B}" type="slidenum">
              <a:rPr lang="en-US" smtClean="0">
                <a:latin typeface="Calibri" pitchFamily="34" charset="0"/>
              </a:rPr>
              <a:pPr eaLnBrk="1" hangingPunct="1"/>
              <a:t>37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smtClean="0">
              <a:latin typeface="Arial" pitchFamily="34" charset="0"/>
            </a:endParaRPr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4558D0F-3EF9-4BEA-BBD4-5AE2A9ED410B}" type="slidenum">
              <a:rPr lang="en-US" smtClean="0">
                <a:latin typeface="Calibri" pitchFamily="34" charset="0"/>
              </a:rPr>
              <a:pPr eaLnBrk="1" hangingPunct="1"/>
              <a:t>38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smtClean="0">
              <a:latin typeface="Arial" pitchFamily="34" charset="0"/>
            </a:endParaRPr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D26A344-B9FC-44F2-A625-F20DCD9C37E6}" type="slidenum">
              <a:rPr lang="en-US" smtClean="0">
                <a:latin typeface="Calibri" pitchFamily="34" charset="0"/>
              </a:rPr>
              <a:pPr eaLnBrk="1" hangingPunct="1"/>
              <a:t>39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smtClean="0">
              <a:latin typeface="Arial" pitchFamily="34" charset="0"/>
            </a:endParaRPr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D26A344-B9FC-44F2-A625-F20DCD9C37E6}" type="slidenum">
              <a:rPr lang="en-US" smtClean="0">
                <a:latin typeface="Calibri" pitchFamily="34" charset="0"/>
              </a:rPr>
              <a:pPr eaLnBrk="1" hangingPunct="1"/>
              <a:t>41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smtClean="0">
              <a:latin typeface="Arial" pitchFamily="34" charset="0"/>
            </a:endParaRPr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4558D0F-3EF9-4BEA-BBD4-5AE2A9ED410B}" type="slidenum">
              <a:rPr lang="en-US" smtClean="0">
                <a:latin typeface="Calibri" pitchFamily="34" charset="0"/>
              </a:rPr>
              <a:pPr eaLnBrk="1" hangingPunct="1"/>
              <a:t>6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smtClean="0">
              <a:latin typeface="Arial" pitchFamily="34" charset="0"/>
            </a:endParaRPr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4558D0F-3EF9-4BEA-BBD4-5AE2A9ED410B}" type="slidenum">
              <a:rPr lang="en-US" smtClean="0">
                <a:latin typeface="Calibri" pitchFamily="34" charset="0"/>
              </a:rPr>
              <a:pPr eaLnBrk="1" hangingPunct="1"/>
              <a:t>7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smtClean="0">
              <a:latin typeface="Arial" pitchFamily="34" charset="0"/>
            </a:endParaRPr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4558D0F-3EF9-4BEA-BBD4-5AE2A9ED410B}" type="slidenum">
              <a:rPr lang="en-US" smtClean="0">
                <a:latin typeface="Calibri" pitchFamily="34" charset="0"/>
              </a:rPr>
              <a:pPr eaLnBrk="1" hangingPunct="1"/>
              <a:t>8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smtClean="0">
              <a:latin typeface="Arial" pitchFamily="34" charset="0"/>
            </a:endParaRPr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D26A344-B9FC-44F2-A625-F20DCD9C37E6}" type="slidenum">
              <a:rPr lang="en-US" smtClean="0">
                <a:latin typeface="Calibri" pitchFamily="34" charset="0"/>
              </a:rPr>
              <a:pPr eaLnBrk="1" hangingPunct="1"/>
              <a:t>9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smtClean="0">
              <a:latin typeface="Arial" pitchFamily="34" charset="0"/>
            </a:endParaRPr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D26A344-B9FC-44F2-A625-F20DCD9C37E6}" type="slidenum">
              <a:rPr lang="en-US" smtClean="0">
                <a:latin typeface="Calibri" pitchFamily="34" charset="0"/>
              </a:rPr>
              <a:pPr eaLnBrk="1" hangingPunct="1"/>
              <a:t>11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smtClean="0">
              <a:latin typeface="Arial" pitchFamily="34" charset="0"/>
            </a:endParaRPr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4558D0F-3EF9-4BEA-BBD4-5AE2A9ED410B}" type="slidenum">
              <a:rPr lang="en-US" smtClean="0">
                <a:latin typeface="Calibri" pitchFamily="34" charset="0"/>
              </a:rPr>
              <a:pPr eaLnBrk="1" hangingPunct="1"/>
              <a:t>12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0" y="2130425"/>
            <a:ext cx="32766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62940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-</a:t>
            </a:r>
            <a:fld id="{EBF52D09-A5A2-4ADA-83B2-E5073D7F200E}" type="slidenum">
              <a:rPr lang="en-US"/>
              <a:pPr>
                <a:defRPr/>
              </a:pPr>
              <a:t>‹#›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835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62940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-</a:t>
            </a:r>
            <a:fld id="{02FC7003-DF89-4169-AECF-EBD523ED1D71}" type="slidenum">
              <a:rPr lang="en-US"/>
              <a:pPr>
                <a:defRPr/>
              </a:pPr>
              <a:t>‹#›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24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71600"/>
            <a:ext cx="8229600" cy="4419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62940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-</a:t>
            </a:r>
            <a:fld id="{FFAD2BA3-73CC-461C-B769-98BEB0B03E30}" type="slidenum">
              <a:rPr lang="en-US"/>
              <a:pPr>
                <a:defRPr/>
              </a:pPr>
              <a:t>‹#›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865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516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165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62940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-</a:t>
            </a:r>
            <a:fld id="{103A2E44-DDE0-4319-AC60-5F07A85B7EB4}" type="slidenum">
              <a:rPr lang="en-US"/>
              <a:pPr>
                <a:defRPr/>
              </a:pPr>
              <a:t>‹#›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8007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648200"/>
          </a:xfrm>
          <a:prstGeom prst="rect">
            <a:avLst/>
          </a:prstGeom>
        </p:spPr>
        <p:txBody>
          <a:bodyPr/>
          <a:lstStyle>
            <a:lvl5pPr>
              <a:buClr>
                <a:schemeClr val="accent2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62940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-</a:t>
            </a:r>
            <a:fld id="{A7A7E6F2-1D21-4FC1-99E9-9513706FD3B7}" type="slidenum">
              <a:rPr lang="en-US"/>
              <a:pPr>
                <a:defRPr/>
              </a:pPr>
              <a:t>‹#›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45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4648200"/>
          </a:xfrm>
          <a:prstGeom prst="rect">
            <a:avLst/>
          </a:prstGeom>
        </p:spPr>
        <p:txBody>
          <a:bodyPr/>
          <a:lstStyle>
            <a:lvl1pPr>
              <a:buClr>
                <a:schemeClr val="accent6"/>
              </a:buCl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buClr>
                <a:schemeClr val="accent6"/>
              </a:buCl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46482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buClr>
                <a:schemeClr val="accent6"/>
              </a:buCl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62940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-</a:t>
            </a:r>
            <a:fld id="{7665EEF1-0ADB-4D7C-BA39-42D4805CFCB3}" type="slidenum">
              <a:rPr lang="en-US"/>
              <a:pPr>
                <a:defRPr/>
              </a:pPr>
              <a:t>‹#›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243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62940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-</a:t>
            </a:r>
            <a:fld id="{EAB788DD-F4AA-4F5F-BDC9-02C5FD23AC21}" type="slidenum">
              <a:rPr lang="en-US"/>
              <a:pPr>
                <a:defRPr/>
              </a:pPr>
              <a:t>‹#›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579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51762-0EC7-4DA9-9953-1F0A8CA1F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9076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-</a:t>
            </a:r>
            <a:fld id="{FDA80B45-FDF2-4822-9570-935936221D25}" type="slidenum">
              <a:rPr lang="en-US"/>
              <a:pPr>
                <a:defRPr/>
              </a:pPr>
              <a:t>‹#›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7073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1CB1BA-B662-44A1-BFA3-E40569F47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9637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450BA-CEE2-4768-AD9D-1B05F6C821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369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648200"/>
          </a:xfrm>
          <a:prstGeom prst="rect">
            <a:avLst/>
          </a:prstGeom>
        </p:spPr>
        <p:txBody>
          <a:bodyPr/>
          <a:lstStyle>
            <a:lvl1pPr algn="just">
              <a:defRPr sz="1800">
                <a:latin typeface="Arial" pitchFamily="34" charset="0"/>
                <a:cs typeface="Arial" pitchFamily="34" charset="0"/>
              </a:defRPr>
            </a:lvl1pPr>
            <a:lvl2pPr algn="just">
              <a:defRPr sz="1800">
                <a:latin typeface="Arial" pitchFamily="34" charset="0"/>
                <a:cs typeface="Arial" pitchFamily="34" charset="0"/>
              </a:defRPr>
            </a:lvl2pPr>
            <a:lvl3pPr algn="just">
              <a:defRPr sz="1800">
                <a:latin typeface="Arial" pitchFamily="34" charset="0"/>
                <a:cs typeface="Arial" pitchFamily="34" charset="0"/>
              </a:defRPr>
            </a:lvl3pPr>
            <a:lvl4pPr algn="just">
              <a:defRPr sz="1800">
                <a:latin typeface="Arial" pitchFamily="34" charset="0"/>
                <a:cs typeface="Arial" pitchFamily="34" charset="0"/>
              </a:defRPr>
            </a:lvl4pPr>
            <a:lvl5pPr algn="just"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62940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-</a:t>
            </a:r>
            <a:fld id="{386DA160-EE1B-4AD9-B406-61C871B21710}" type="slidenum">
              <a:rPr lang="en-US"/>
              <a:pPr>
                <a:defRPr/>
              </a:pPr>
              <a:t>‹#›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4175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643C1E-F39B-44B9-9F44-D3B0FF3ED4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2123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AAF50D-6968-43F1-BD95-E0578F77F2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441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1C860-623E-4B55-84E7-EFA3143F42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095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C505C-0FD1-463B-97E0-C6ABE1F8CB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3178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497BA5-5BEC-42B1-B46D-ED8C0ACA61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0188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D2CD51-72AF-4F6F-B510-E3F1D6151E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2947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0F38E-A36C-491F-9159-6583A98247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346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8C600-4614-4854-9966-6302BC3034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3683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532AA-01D6-4A99-9C03-42192FAED0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6448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E5516-93C7-453D-846F-C7DC40F205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477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62940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-</a:t>
            </a:r>
            <a:fld id="{F43FE4C6-8B0B-4C27-B08B-AB7C69D8E1A9}" type="slidenum">
              <a:rPr lang="en-US"/>
              <a:pPr>
                <a:defRPr/>
              </a:pPr>
              <a:t>‹#›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7792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1E457-D154-4D67-BDB2-E100FFABCD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2916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9D687-4066-4B17-962C-55BC68FDEF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0660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35B25-3B39-4ECA-88B3-99B8A5DBDC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1453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9523C-9012-40FC-B952-F65C7A8478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4600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4CADE-8D19-41A2-A29B-C087C72B90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1841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411AF-BF9A-4543-971E-3CA42A23E8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4598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A8A3A-23B8-4261-AD81-1F8B8FD317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75228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E3DB3-D902-4405-A489-909CD8C53D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90638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4FFD9-25A8-4E94-AA54-B2629951E8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53248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C7D51-B2E9-4146-9403-B80A8F1784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245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62940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-</a:t>
            </a:r>
            <a:fld id="{D4E32CFC-9F8D-46CC-9AC0-9A26D3D1F448}" type="slidenum">
              <a:rPr lang="en-US"/>
              <a:pPr>
                <a:defRPr/>
              </a:pPr>
              <a:t>‹#›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31648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B39A1-79BA-4B48-A3D3-5E1C86366C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94702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1B72B-FD79-4F0B-A52A-FBBFF246C2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6006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EDA94-E487-407C-BF62-7AB9ED875F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8564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77443-0E5E-47BC-B983-892945C87E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01394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3A66B-D58C-41E6-AA99-FF5AB29780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8216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EFD24-3069-4E53-8C66-D63D95B02B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383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1CF4F-BA85-4B5F-8AF4-0F67A3BBA0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636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C2CF9-8AAD-47E2-AADE-850FC9422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16302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42BA2-C150-4A49-9D32-A316B88475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42121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0" y="2130425"/>
            <a:ext cx="32766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9605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70E94234-14BB-450A-8275-16C2E51E8AF1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337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191000"/>
          </a:xfrm>
          <a:prstGeom prst="rect">
            <a:avLst/>
          </a:prstGeom>
        </p:spPr>
        <p:txBody>
          <a:bodyPr/>
          <a:lstStyle>
            <a:lvl1pPr algn="just">
              <a:defRPr sz="1800">
                <a:latin typeface="Arial" pitchFamily="34" charset="0"/>
                <a:cs typeface="Arial" pitchFamily="34" charset="0"/>
              </a:defRPr>
            </a:lvl1pPr>
            <a:lvl2pPr algn="just">
              <a:defRPr sz="1800">
                <a:latin typeface="Arial" pitchFamily="34" charset="0"/>
                <a:cs typeface="Arial" pitchFamily="34" charset="0"/>
              </a:defRPr>
            </a:lvl2pPr>
            <a:lvl3pPr algn="just">
              <a:defRPr sz="1800">
                <a:latin typeface="Arial" pitchFamily="34" charset="0"/>
                <a:cs typeface="Arial" pitchFamily="34" charset="0"/>
              </a:defRPr>
            </a:lvl3pPr>
            <a:lvl4pPr algn="just">
              <a:defRPr sz="1800">
                <a:latin typeface="Arial" pitchFamily="34" charset="0"/>
                <a:cs typeface="Arial" pitchFamily="34" charset="0"/>
              </a:defRPr>
            </a:lvl4pPr>
            <a:lvl5pPr algn="just"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191000"/>
          </a:xfrm>
          <a:prstGeom prst="rect">
            <a:avLst/>
          </a:prstGeom>
        </p:spPr>
        <p:txBody>
          <a:bodyPr/>
          <a:lstStyle>
            <a:lvl1pPr algn="just">
              <a:defRPr sz="1800">
                <a:latin typeface="Arial" pitchFamily="34" charset="0"/>
                <a:cs typeface="Arial" pitchFamily="34" charset="0"/>
              </a:defRPr>
            </a:lvl1pPr>
            <a:lvl2pPr algn="just">
              <a:defRPr sz="1800">
                <a:latin typeface="Arial" pitchFamily="34" charset="0"/>
                <a:cs typeface="Arial" pitchFamily="34" charset="0"/>
              </a:defRPr>
            </a:lvl2pPr>
            <a:lvl3pPr algn="just">
              <a:defRPr sz="1800">
                <a:latin typeface="Arial" pitchFamily="34" charset="0"/>
                <a:cs typeface="Arial" pitchFamily="34" charset="0"/>
              </a:defRPr>
            </a:lvl3pPr>
            <a:lvl4pPr algn="just">
              <a:defRPr sz="1800">
                <a:latin typeface="Arial" pitchFamily="34" charset="0"/>
                <a:cs typeface="Arial" pitchFamily="34" charset="0"/>
              </a:defRPr>
            </a:lvl4pPr>
            <a:lvl5pPr algn="just"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62940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-</a:t>
            </a:r>
            <a:fld id="{350C72C8-6D57-4923-9CAE-BDF7DD31EA90}" type="slidenum">
              <a:rPr lang="en-US"/>
              <a:pPr>
                <a:defRPr/>
              </a:pPr>
              <a:t>‹#›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63091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648200"/>
          </a:xfrm>
          <a:prstGeom prst="rect">
            <a:avLst/>
          </a:prstGeom>
        </p:spPr>
        <p:txBody>
          <a:bodyPr/>
          <a:lstStyle>
            <a:lvl1pPr algn="just">
              <a:defRPr sz="1800">
                <a:latin typeface="Arial" pitchFamily="34" charset="0"/>
                <a:cs typeface="Arial" pitchFamily="34" charset="0"/>
              </a:defRPr>
            </a:lvl1pPr>
            <a:lvl2pPr algn="just">
              <a:defRPr sz="1800">
                <a:latin typeface="Arial" pitchFamily="34" charset="0"/>
                <a:cs typeface="Arial" pitchFamily="34" charset="0"/>
              </a:defRPr>
            </a:lvl2pPr>
            <a:lvl3pPr algn="just">
              <a:defRPr sz="1800">
                <a:latin typeface="Arial" pitchFamily="34" charset="0"/>
                <a:cs typeface="Arial" pitchFamily="34" charset="0"/>
              </a:defRPr>
            </a:lvl3pPr>
            <a:lvl4pPr algn="just">
              <a:defRPr sz="1800">
                <a:latin typeface="Arial" pitchFamily="34" charset="0"/>
                <a:cs typeface="Arial" pitchFamily="34" charset="0"/>
              </a:defRPr>
            </a:lvl4pPr>
            <a:lvl5pPr algn="just"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9605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CE5506B2-74A6-4F8F-B986-989F502839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51516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96050"/>
            <a:ext cx="2362200" cy="476250"/>
          </a:xfrm>
          <a:prstGeom prst="rect">
            <a:avLst/>
          </a:prstGeom>
        </p:spPr>
        <p:txBody>
          <a:bodyPr/>
          <a:lstStyle>
            <a:lvl1pPr algn="r">
              <a:defRPr sz="18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- </a:t>
            </a:r>
            <a:fld id="{4AAAEE4C-50BF-4DDA-A47B-CF7B3407A933}" type="slidenum">
              <a:rPr lang="en-US">
                <a:latin typeface="Calibri" pitchFamily="34" charset="0"/>
              </a:rPr>
              <a:pPr>
                <a:defRPr/>
              </a:pPr>
              <a:t>‹#›</a:t>
            </a:fld>
            <a:r>
              <a:rPr lang="en-US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158404610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96050"/>
            <a:ext cx="2362200" cy="476250"/>
          </a:xfrm>
          <a:prstGeom prst="rect">
            <a:avLst/>
          </a:prstGeom>
        </p:spPr>
        <p:txBody>
          <a:bodyPr/>
          <a:lstStyle>
            <a:lvl1pPr algn="r">
              <a:defRPr sz="18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- </a:t>
            </a:r>
            <a:fld id="{F5F44A09-C5AF-4B94-9E28-45DE481863DB}" type="slidenum">
              <a:rPr lang="en-US"/>
              <a:pPr>
                <a:defRPr/>
              </a:pPr>
              <a:t>‹#›</a:t>
            </a:fld>
            <a:r>
              <a:rPr lang="en-US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79147768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191000"/>
          </a:xfrm>
          <a:prstGeom prst="rect">
            <a:avLst/>
          </a:prstGeom>
        </p:spPr>
        <p:txBody>
          <a:bodyPr/>
          <a:lstStyle>
            <a:lvl1pPr algn="just">
              <a:defRPr sz="1800">
                <a:latin typeface="Arial" pitchFamily="34" charset="0"/>
                <a:cs typeface="Arial" pitchFamily="34" charset="0"/>
              </a:defRPr>
            </a:lvl1pPr>
            <a:lvl2pPr algn="just">
              <a:defRPr sz="1800">
                <a:latin typeface="Arial" pitchFamily="34" charset="0"/>
                <a:cs typeface="Arial" pitchFamily="34" charset="0"/>
              </a:defRPr>
            </a:lvl2pPr>
            <a:lvl3pPr algn="just">
              <a:defRPr sz="1800">
                <a:latin typeface="Arial" pitchFamily="34" charset="0"/>
                <a:cs typeface="Arial" pitchFamily="34" charset="0"/>
              </a:defRPr>
            </a:lvl3pPr>
            <a:lvl4pPr algn="just">
              <a:defRPr sz="1800">
                <a:latin typeface="Arial" pitchFamily="34" charset="0"/>
                <a:cs typeface="Arial" pitchFamily="34" charset="0"/>
              </a:defRPr>
            </a:lvl4pPr>
            <a:lvl5pPr algn="just"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191000"/>
          </a:xfrm>
          <a:prstGeom prst="rect">
            <a:avLst/>
          </a:prstGeom>
        </p:spPr>
        <p:txBody>
          <a:bodyPr/>
          <a:lstStyle>
            <a:lvl1pPr algn="just">
              <a:defRPr sz="1800">
                <a:latin typeface="Arial" pitchFamily="34" charset="0"/>
                <a:cs typeface="Arial" pitchFamily="34" charset="0"/>
              </a:defRPr>
            </a:lvl1pPr>
            <a:lvl2pPr algn="just">
              <a:defRPr sz="1800">
                <a:latin typeface="Arial" pitchFamily="34" charset="0"/>
                <a:cs typeface="Arial" pitchFamily="34" charset="0"/>
              </a:defRPr>
            </a:lvl2pPr>
            <a:lvl3pPr algn="just">
              <a:defRPr sz="1800">
                <a:latin typeface="Arial" pitchFamily="34" charset="0"/>
                <a:cs typeface="Arial" pitchFamily="34" charset="0"/>
              </a:defRPr>
            </a:lvl3pPr>
            <a:lvl4pPr algn="just">
              <a:defRPr sz="1800">
                <a:latin typeface="Arial" pitchFamily="34" charset="0"/>
                <a:cs typeface="Arial" pitchFamily="34" charset="0"/>
              </a:defRPr>
            </a:lvl4pPr>
            <a:lvl5pPr algn="just"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96050"/>
            <a:ext cx="2362200" cy="476250"/>
          </a:xfrm>
          <a:prstGeom prst="rect">
            <a:avLst/>
          </a:prstGeom>
        </p:spPr>
        <p:txBody>
          <a:bodyPr/>
          <a:lstStyle>
            <a:lvl1pPr algn="r">
              <a:defRPr sz="18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- </a:t>
            </a:r>
            <a:fld id="{390BDCFE-6ECC-4D51-92F4-5702FB687088}" type="slidenum">
              <a:rPr lang="en-US"/>
              <a:pPr>
                <a:defRPr/>
              </a:pPr>
              <a:t>‹#›</a:t>
            </a:fld>
            <a:r>
              <a:rPr lang="en-US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113812304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40500" y="6508750"/>
            <a:ext cx="2362200" cy="247650"/>
          </a:xfrm>
          <a:prstGeom prst="rect">
            <a:avLst/>
          </a:prstGeom>
        </p:spPr>
        <p:txBody>
          <a:bodyPr/>
          <a:lstStyle>
            <a:lvl1pPr algn="r">
              <a:defRPr sz="18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- </a:t>
            </a:r>
            <a:fld id="{DD40DD33-8C08-4474-A914-E6CCF71F0799}" type="slidenum">
              <a:rPr lang="en-US"/>
              <a:pPr>
                <a:defRPr/>
              </a:pPr>
              <a:t>‹#›</a:t>
            </a:fld>
            <a:r>
              <a:rPr lang="en-US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79195394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508750"/>
            <a:ext cx="2362200" cy="476250"/>
          </a:xfrm>
          <a:prstGeom prst="rect">
            <a:avLst/>
          </a:prstGeom>
        </p:spPr>
        <p:txBody>
          <a:bodyPr/>
          <a:lstStyle>
            <a:lvl1pPr algn="r">
              <a:defRPr sz="18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- </a:t>
            </a:r>
            <a:fld id="{E909A96F-8925-45D8-A623-9B5D3C75BB53}" type="slidenum">
              <a:rPr lang="en-US"/>
              <a:pPr>
                <a:defRPr/>
              </a:pPr>
              <a:t>‹#›</a:t>
            </a:fld>
            <a:r>
              <a:rPr lang="en-US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212121305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96050"/>
            <a:ext cx="2362200" cy="476250"/>
          </a:xfrm>
          <a:prstGeom prst="rect">
            <a:avLst/>
          </a:prstGeom>
        </p:spPr>
        <p:txBody>
          <a:bodyPr/>
          <a:lstStyle>
            <a:lvl1pPr algn="r">
              <a:defRPr sz="18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- </a:t>
            </a:r>
            <a:fld id="{39D36C45-DD2A-4ACC-9602-6782A9C8F5E5}" type="slidenum">
              <a:rPr lang="en-US"/>
              <a:pPr>
                <a:defRPr/>
              </a:pPr>
              <a:t>‹#›</a:t>
            </a:fld>
            <a:r>
              <a:rPr lang="en-US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142232943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508750"/>
            <a:ext cx="2362200" cy="476250"/>
          </a:xfrm>
          <a:prstGeom prst="rect">
            <a:avLst/>
          </a:prstGeom>
        </p:spPr>
        <p:txBody>
          <a:bodyPr/>
          <a:lstStyle>
            <a:lvl1pPr algn="r">
              <a:defRPr sz="18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- </a:t>
            </a:r>
            <a:fld id="{3291D95E-2F96-4136-B64A-83E467B14551}" type="slidenum">
              <a:rPr lang="en-US"/>
              <a:pPr>
                <a:defRPr/>
              </a:pPr>
              <a:t>‹#›</a:t>
            </a:fld>
            <a:r>
              <a:rPr lang="en-US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48123346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96050"/>
            <a:ext cx="2362200" cy="476250"/>
          </a:xfrm>
          <a:prstGeom prst="rect">
            <a:avLst/>
          </a:prstGeom>
        </p:spPr>
        <p:txBody>
          <a:bodyPr/>
          <a:lstStyle>
            <a:lvl1pPr algn="r">
              <a:defRPr sz="18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- </a:t>
            </a:r>
            <a:fld id="{E821DB55-E118-4793-AB00-239EBE4F47B7}" type="slidenum">
              <a:rPr lang="en-US"/>
              <a:pPr>
                <a:defRPr/>
              </a:pPr>
              <a:t>‹#›</a:t>
            </a:fld>
            <a:r>
              <a:rPr lang="en-US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37318824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71600"/>
            <a:ext cx="8229600" cy="4419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610350"/>
            <a:ext cx="2362200" cy="47625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- </a:t>
            </a:r>
            <a:fld id="{B32A5C94-C462-4EC8-99F2-ECC2F980CC67}" type="slidenum">
              <a:rPr lang="en-US"/>
              <a:pPr>
                <a:defRPr/>
              </a:pPr>
              <a:t>‹#›</a:t>
            </a:fld>
            <a:r>
              <a:rPr lang="en-US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841812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62940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-</a:t>
            </a:r>
            <a:fld id="{013A07EC-1370-4E5E-88FA-1647218D62A3}" type="slidenum">
              <a:rPr lang="en-US"/>
              <a:pPr>
                <a:defRPr/>
              </a:pPr>
              <a:t>‹#›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72312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516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165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610350"/>
            <a:ext cx="2362200" cy="47625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- </a:t>
            </a:r>
            <a:fld id="{778B5DC0-3922-4ED7-A529-12D92D9A5313}" type="slidenum">
              <a:rPr lang="en-US"/>
              <a:pPr>
                <a:defRPr/>
              </a:pPr>
              <a:t>‹#›</a:t>
            </a:fld>
            <a:r>
              <a:rPr lang="en-US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184661846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648200"/>
          </a:xfrm>
          <a:prstGeom prst="rect">
            <a:avLst/>
          </a:prstGeom>
        </p:spPr>
        <p:txBody>
          <a:bodyPr/>
          <a:lstStyle>
            <a:lvl5pPr>
              <a:buClr>
                <a:schemeClr val="accent2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77338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4648200"/>
          </a:xfrm>
          <a:prstGeom prst="rect">
            <a:avLst/>
          </a:prstGeom>
        </p:spPr>
        <p:txBody>
          <a:bodyPr/>
          <a:lstStyle>
            <a:lvl1pPr>
              <a:buClr>
                <a:schemeClr val="accent6"/>
              </a:buCl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buClr>
                <a:schemeClr val="accent6"/>
              </a:buCl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46482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buClr>
                <a:schemeClr val="accent6"/>
              </a:buCl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78758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1080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62940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-</a:t>
            </a:r>
            <a:fld id="{C9904220-0FFB-497D-BC96-5D43C2107186}" type="slidenum">
              <a:rPr lang="en-US"/>
              <a:pPr>
                <a:defRPr/>
              </a:pPr>
              <a:t>‹#›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039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62940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-</a:t>
            </a:r>
            <a:fld id="{2301C119-2228-4C39-B01D-7C470656BE55}" type="slidenum">
              <a:rPr lang="en-US"/>
              <a:pPr>
                <a:defRPr/>
              </a:pPr>
              <a:t>‹#›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330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91300"/>
            <a:ext cx="12954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828800" y="6591300"/>
            <a:ext cx="2895600" cy="533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62940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-</a:t>
            </a:r>
            <a:fld id="{1C7AE353-07A1-49EA-98A6-D039B2FEDDE8}" type="slidenum">
              <a:rPr lang="en-US"/>
              <a:pPr>
                <a:defRPr/>
              </a:pPr>
              <a:t>‹#›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321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50.xml"/><Relationship Id="rId16" Type="http://schemas.openxmlformats.org/officeDocument/2006/relationships/theme" Target="../theme/theme5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0"/>
            <a:ext cx="86868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43" r:id="rId1"/>
    <p:sldLayoutId id="2147486244" r:id="rId2"/>
    <p:sldLayoutId id="2147486245" r:id="rId3"/>
    <p:sldLayoutId id="2147486246" r:id="rId4"/>
    <p:sldLayoutId id="2147486247" r:id="rId5"/>
    <p:sldLayoutId id="2147486248" r:id="rId6"/>
    <p:sldLayoutId id="2147486249" r:id="rId7"/>
    <p:sldLayoutId id="2147486250" r:id="rId8"/>
    <p:sldLayoutId id="2147486251" r:id="rId9"/>
    <p:sldLayoutId id="2147486252" r:id="rId10"/>
    <p:sldLayoutId id="2147486253" r:id="rId11"/>
    <p:sldLayoutId id="2147486254" r:id="rId12"/>
    <p:sldLayoutId id="2147486255" r:id="rId13"/>
    <p:sldLayoutId id="2147486256" r:id="rId14"/>
    <p:sldLayoutId id="2147486257" r:id="rId1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399CD"/>
          </a:solidFill>
          <a:latin typeface="Arial" pitchFamily="34" charset="0"/>
          <a:ea typeface="MS PGothic" pitchFamily="34" charset="-128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399CD"/>
          </a:solidFill>
          <a:latin typeface="Arial" pitchFamily="34" charset="0"/>
          <a:ea typeface="MS PGothic" pitchFamily="34" charset="-128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399CD"/>
          </a:solidFill>
          <a:latin typeface="Arial" pitchFamily="34" charset="0"/>
          <a:ea typeface="MS PGothic" pitchFamily="34" charset="-128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399CD"/>
          </a:solidFill>
          <a:latin typeface="Arial" pitchFamily="34" charset="0"/>
          <a:ea typeface="MS PGothic" pitchFamily="34" charset="-128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399CD"/>
          </a:solidFill>
          <a:latin typeface="Arial" pitchFamily="34" charset="0"/>
          <a:ea typeface="MS PGothic" pitchFamily="34" charset="-128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399CD"/>
          </a:solidFill>
          <a:latin typeface="Unit-Bold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399CD"/>
          </a:solidFill>
          <a:latin typeface="Unit-Bold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399CD"/>
          </a:solidFill>
          <a:latin typeface="Unit-Bold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399CD"/>
          </a:solidFill>
          <a:latin typeface="Unit-Bold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629400"/>
            <a:ext cx="23622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-</a:t>
            </a:r>
            <a:fld id="{8DA55AA6-9F45-46B1-89C5-A5D83A35C0F9}" type="slidenum">
              <a:rPr lang="en-US"/>
              <a:pPr>
                <a:defRPr/>
              </a:pPr>
              <a:t>‹#›</a:t>
            </a:fld>
            <a:r>
              <a:rPr lang="en-US"/>
              <a:t>-</a:t>
            </a:r>
          </a:p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58" r:id="rId1"/>
    <p:sldLayoutId id="2147486217" r:id="rId2"/>
    <p:sldLayoutId id="2147486259" r:id="rId3"/>
    <p:sldLayoutId id="2147486260" r:id="rId4"/>
    <p:sldLayoutId id="2147486261" r:id="rId5"/>
    <p:sldLayoutId id="2147486262" r:id="rId6"/>
    <p:sldLayoutId id="2147486263" r:id="rId7"/>
    <p:sldLayoutId id="2147486264" r:id="rId8"/>
    <p:sldLayoutId id="2147486265" r:id="rId9"/>
    <p:sldLayoutId id="2147486266" r:id="rId10"/>
    <p:sldLayoutId id="214748626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MS PGothic" pitchFamily="34" charset="-128"/>
              </a:defRPr>
            </a:lvl1pPr>
          </a:lstStyle>
          <a:p>
            <a:pPr>
              <a:defRPr/>
            </a:pPr>
            <a:fld id="{67F1786E-1842-49F9-B1B9-FB3057FAA9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18" r:id="rId1"/>
    <p:sldLayoutId id="2147486219" r:id="rId2"/>
    <p:sldLayoutId id="2147486220" r:id="rId3"/>
    <p:sldLayoutId id="2147486221" r:id="rId4"/>
    <p:sldLayoutId id="2147486222" r:id="rId5"/>
    <p:sldLayoutId id="2147486223" r:id="rId6"/>
    <p:sldLayoutId id="2147486224" r:id="rId7"/>
    <p:sldLayoutId id="2147486225" r:id="rId8"/>
    <p:sldLayoutId id="2147486226" r:id="rId9"/>
    <p:sldLayoutId id="2147486227" r:id="rId10"/>
    <p:sldLayoutId id="2147486228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MS PGothic" pitchFamily="34" charset="-128"/>
              </a:defRPr>
            </a:lvl1pPr>
          </a:lstStyle>
          <a:p>
            <a:pPr>
              <a:defRPr/>
            </a:pPr>
            <a:fld id="{16D46E6C-70DF-452D-8DDC-046DF76534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29" r:id="rId1"/>
    <p:sldLayoutId id="2147486230" r:id="rId2"/>
    <p:sldLayoutId id="2147486231" r:id="rId3"/>
    <p:sldLayoutId id="2147486232" r:id="rId4"/>
    <p:sldLayoutId id="2147486233" r:id="rId5"/>
    <p:sldLayoutId id="2147486234" r:id="rId6"/>
    <p:sldLayoutId id="2147486235" r:id="rId7"/>
    <p:sldLayoutId id="2147486236" r:id="rId8"/>
    <p:sldLayoutId id="2147486237" r:id="rId9"/>
    <p:sldLayoutId id="2147486238" r:id="rId10"/>
    <p:sldLayoutId id="214748623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0"/>
            <a:ext cx="86868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5123" name="Picture 8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00800"/>
            <a:ext cx="9144000" cy="22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9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4100" y="5638800"/>
            <a:ext cx="1435100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268" r:id="rId1"/>
    <p:sldLayoutId id="2147486269" r:id="rId2"/>
    <p:sldLayoutId id="2147486270" r:id="rId3"/>
    <p:sldLayoutId id="2147486271" r:id="rId4"/>
    <p:sldLayoutId id="2147486272" r:id="rId5"/>
    <p:sldLayoutId id="2147486273" r:id="rId6"/>
    <p:sldLayoutId id="2147486274" r:id="rId7"/>
    <p:sldLayoutId id="2147486275" r:id="rId8"/>
    <p:sldLayoutId id="2147486276" r:id="rId9"/>
    <p:sldLayoutId id="2147486277" r:id="rId10"/>
    <p:sldLayoutId id="2147486278" r:id="rId11"/>
    <p:sldLayoutId id="2147486279" r:id="rId12"/>
    <p:sldLayoutId id="2147486240" r:id="rId13"/>
    <p:sldLayoutId id="2147486241" r:id="rId14"/>
    <p:sldLayoutId id="2147486242" r:id="rId1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399CD"/>
          </a:solidFill>
          <a:latin typeface="Arial" pitchFamily="34" charset="0"/>
          <a:ea typeface="MS PGothic" pitchFamily="34" charset="-128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399CD"/>
          </a:solidFill>
          <a:latin typeface="Arial" pitchFamily="34" charset="0"/>
          <a:ea typeface="MS PGothic" pitchFamily="34" charset="-128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399CD"/>
          </a:solidFill>
          <a:latin typeface="Arial" pitchFamily="34" charset="0"/>
          <a:ea typeface="MS PGothic" pitchFamily="34" charset="-128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399CD"/>
          </a:solidFill>
          <a:latin typeface="Arial" pitchFamily="34" charset="0"/>
          <a:ea typeface="MS PGothic" pitchFamily="34" charset="-128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399CD"/>
          </a:solidFill>
          <a:latin typeface="Arial" pitchFamily="34" charset="0"/>
          <a:ea typeface="MS PGothic" pitchFamily="34" charset="-128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399CD"/>
          </a:solidFill>
          <a:latin typeface="Unit-Bold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399CD"/>
          </a:solidFill>
          <a:latin typeface="Unit-Bold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399CD"/>
          </a:solidFill>
          <a:latin typeface="Unit-Bold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0399CD"/>
          </a:solidFill>
          <a:latin typeface="Unit-Bold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tinyurl.com/mdbfnj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4648200" y="2573338"/>
            <a:ext cx="4267200" cy="1693862"/>
          </a:xfrm>
        </p:spPr>
        <p:txBody>
          <a:bodyPr/>
          <a:lstStyle/>
          <a:p>
            <a:pPr eaLnBrk="1" hangingPunct="1"/>
            <a:r>
              <a:rPr lang="es-ES_tradnl" sz="3200" b="1" dirty="0" smtClean="0">
                <a:solidFill>
                  <a:srgbClr val="0099CC"/>
                </a:solidFill>
                <a:cs typeface="Arial" pitchFamily="34" charset="0"/>
              </a:rPr>
              <a:t>El </a:t>
            </a:r>
            <a:r>
              <a:rPr lang="es-ES_tradnl" sz="3200" b="1" smtClean="0">
                <a:solidFill>
                  <a:srgbClr val="0099CC"/>
                </a:solidFill>
                <a:cs typeface="Arial" pitchFamily="34" charset="0"/>
              </a:rPr>
              <a:t>empleo informal </a:t>
            </a:r>
            <a:r>
              <a:rPr lang="es-ES_tradnl" sz="3200" b="1" dirty="0" smtClean="0">
                <a:solidFill>
                  <a:srgbClr val="0099CC"/>
                </a:solidFill>
                <a:cs typeface="Arial" pitchFamily="34" charset="0"/>
              </a:rPr>
              <a:t>en México: comparaciones internacionales y tendencias en el tiempo</a:t>
            </a:r>
            <a:br>
              <a:rPr lang="es-ES_tradnl" sz="3200" b="1" dirty="0" smtClean="0">
                <a:solidFill>
                  <a:srgbClr val="0099CC"/>
                </a:solidFill>
                <a:cs typeface="Arial" pitchFamily="34" charset="0"/>
              </a:rPr>
            </a:br>
            <a:r>
              <a:rPr lang="es-ES_tradnl" sz="3200" b="1" dirty="0" smtClean="0">
                <a:solidFill>
                  <a:srgbClr val="0099CC"/>
                </a:solidFill>
                <a:cs typeface="Arial" pitchFamily="34" charset="0"/>
              </a:rPr>
              <a:t/>
            </a:r>
            <a:br>
              <a:rPr lang="es-ES_tradnl" sz="3200" b="1" dirty="0" smtClean="0">
                <a:solidFill>
                  <a:srgbClr val="0099CC"/>
                </a:solidFill>
                <a:cs typeface="Arial" pitchFamily="34" charset="0"/>
              </a:rPr>
            </a:br>
            <a:r>
              <a:rPr lang="es-ES_tradnl" sz="1800" dirty="0" smtClean="0">
                <a:cs typeface="Arial" pitchFamily="34" charset="0"/>
              </a:rPr>
              <a:t>David S. Kaplan</a:t>
            </a:r>
            <a:br>
              <a:rPr lang="es-ES_tradnl" sz="1800" dirty="0" smtClean="0">
                <a:cs typeface="Arial" pitchFamily="34" charset="0"/>
              </a:rPr>
            </a:br>
            <a:r>
              <a:rPr lang="es-ES_tradnl" sz="1800" dirty="0" smtClean="0">
                <a:cs typeface="Arial" pitchFamily="34" charset="0"/>
              </a:rPr>
              <a:t>Unidad de Mercados Laborales y</a:t>
            </a:r>
            <a:br>
              <a:rPr lang="es-ES_tradnl" sz="1800" dirty="0" smtClean="0">
                <a:cs typeface="Arial" pitchFamily="34" charset="0"/>
              </a:rPr>
            </a:br>
            <a:r>
              <a:rPr lang="es-ES_tradnl" sz="1800" dirty="0" smtClean="0">
                <a:cs typeface="Arial" pitchFamily="34" charset="0"/>
              </a:rPr>
              <a:t>Seguridad Social</a:t>
            </a:r>
            <a:r>
              <a:rPr lang="es-ES_tradnl" sz="3200" b="1" dirty="0" smtClean="0">
                <a:solidFill>
                  <a:srgbClr val="0099CC"/>
                </a:solidFill>
                <a:cs typeface="Arial" pitchFamily="34" charset="0"/>
              </a:rPr>
              <a:t/>
            </a:r>
            <a:br>
              <a:rPr lang="es-ES_tradnl" sz="3200" b="1" dirty="0" smtClean="0">
                <a:solidFill>
                  <a:srgbClr val="0099CC"/>
                </a:solidFill>
                <a:cs typeface="Arial" pitchFamily="34" charset="0"/>
              </a:rPr>
            </a:br>
            <a:r>
              <a:rPr lang="es-ES_tradnl" sz="1800" dirty="0" smtClean="0">
                <a:cs typeface="Arial" pitchFamily="34" charset="0"/>
              </a:rPr>
              <a:t>14 de Agosto 2015</a:t>
            </a:r>
            <a:br>
              <a:rPr lang="es-ES_tradnl" sz="1800" dirty="0" smtClean="0">
                <a:cs typeface="Arial" pitchFamily="34" charset="0"/>
              </a:rPr>
            </a:br>
            <a:r>
              <a:rPr lang="es-ES_tradnl" sz="1800" dirty="0" smtClean="0">
                <a:cs typeface="Arial" pitchFamily="34" charset="0"/>
              </a:rPr>
              <a:t>(gráficas actualizadas con información del 2do trimestre de la ENOE)</a:t>
            </a:r>
          </a:p>
        </p:txBody>
      </p:sp>
      <p:pic>
        <p:nvPicPr>
          <p:cNvPr id="4403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549525"/>
            <a:ext cx="495300" cy="209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413" y="2563813"/>
            <a:ext cx="3227387" cy="170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 eaLnBrk="1" hangingPunct="1"/>
            <a:r>
              <a:rPr lang="es-MX" sz="2800" b="1" smtClean="0">
                <a:solidFill>
                  <a:srgbClr val="0096D7"/>
                </a:solidFill>
              </a:rPr>
              <a:t>Hoja de ruta</a:t>
            </a:r>
            <a:endParaRPr lang="en-US" sz="2800" b="1" smtClean="0"/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54563"/>
          </a:xfrm>
        </p:spPr>
        <p:txBody>
          <a:bodyPr/>
          <a:lstStyle/>
          <a:p>
            <a:pPr marL="514350" indent="-514350" algn="just">
              <a:buFont typeface="+mj-lt"/>
              <a:buAutoNum type="romanUcPeriod"/>
              <a:defRPr/>
            </a:pPr>
            <a:r>
              <a:rPr lang="es-ES" sz="2400" dirty="0" smtClean="0"/>
              <a:t>¿Cómo se compara México con otros países de la región respecto al empleo informal?</a:t>
            </a:r>
            <a:r>
              <a:rPr lang="es-ES_tradnl" sz="2400" dirty="0" smtClean="0">
                <a:cs typeface="Arial" charset="0"/>
              </a:rPr>
              <a:t> </a:t>
            </a:r>
            <a:endParaRPr lang="es-ES_tradnl" sz="2400" dirty="0">
              <a:cs typeface="Arial" charset="0"/>
            </a:endParaRPr>
          </a:p>
          <a:p>
            <a:pPr marL="514350" indent="-514350" algn="just">
              <a:buFont typeface="+mj-lt"/>
              <a:buAutoNum type="romanUcPeriod"/>
              <a:defRPr/>
            </a:pPr>
            <a:endParaRPr lang="es-MX" sz="2400" dirty="0" smtClean="0"/>
          </a:p>
          <a:p>
            <a:pPr marL="514350" indent="-514350" algn="just">
              <a:buFont typeface="+mj-lt"/>
              <a:buAutoNum type="romanUcPeriod"/>
              <a:defRPr/>
            </a:pPr>
            <a:r>
              <a:rPr lang="es-ES_tradnl" sz="2400" b="1" dirty="0" smtClean="0">
                <a:cs typeface="Arial" charset="0"/>
              </a:rPr>
              <a:t>La reciente formalización del mercado laboral </a:t>
            </a:r>
          </a:p>
          <a:p>
            <a:pPr marL="514350" indent="-514350" algn="just">
              <a:buFont typeface="+mj-lt"/>
              <a:buAutoNum type="romanUcPeriod"/>
              <a:defRPr/>
            </a:pPr>
            <a:endParaRPr lang="es-ES_tradnl" sz="2400" dirty="0" smtClean="0">
              <a:cs typeface="Arial" charset="0"/>
            </a:endParaRPr>
          </a:p>
          <a:p>
            <a:pPr marL="514350" indent="-514350" algn="just">
              <a:buFont typeface="+mj-lt"/>
              <a:buAutoNum type="romanUcPeriod"/>
              <a:defRPr/>
            </a:pPr>
            <a:r>
              <a:rPr lang="es-ES_tradnl" sz="2400" dirty="0" smtClean="0">
                <a:cs typeface="Arial" charset="0"/>
              </a:rPr>
              <a:t>¿Qué sabemos sobre Crezcamos Juntos?</a:t>
            </a:r>
          </a:p>
          <a:p>
            <a:pPr lvl="1" algn="just">
              <a:buFont typeface="Arial" pitchFamily="34" charset="0"/>
              <a:buChar char="•"/>
              <a:defRPr/>
            </a:pPr>
            <a:endParaRPr lang="es-MX" sz="2400" dirty="0" smtClean="0"/>
          </a:p>
          <a:p>
            <a:pPr marL="514350" indent="-514350" algn="just">
              <a:buFont typeface="+mj-lt"/>
              <a:buAutoNum type="romanUcPeriod"/>
              <a:defRPr/>
            </a:pPr>
            <a:r>
              <a:rPr lang="es-MX" sz="2400" dirty="0" smtClean="0"/>
              <a:t>Estadísticas complementarias (salarios y desempleo)</a:t>
            </a:r>
          </a:p>
          <a:p>
            <a:pPr marL="514350" indent="-514350" algn="just">
              <a:buFont typeface="+mj-lt"/>
              <a:buAutoNum type="romanUcPeriod"/>
              <a:defRPr/>
            </a:pPr>
            <a:endParaRPr lang="es-MX" sz="2400" dirty="0" smtClean="0"/>
          </a:p>
          <a:p>
            <a:pPr marL="514350" indent="-514350" algn="just">
              <a:buFont typeface="+mj-lt"/>
              <a:buAutoNum type="romanUcPeriod"/>
              <a:defRPr/>
            </a:pPr>
            <a:r>
              <a:rPr lang="es-MX" sz="2400" dirty="0" smtClean="0"/>
              <a:t>Conclusiones</a:t>
            </a: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dirty="0" smtClean="0">
                <a:latin typeface="+mj-lt"/>
              </a:rPr>
              <a:t>-</a:t>
            </a:r>
            <a:fld id="{97F60957-4E46-475C-9E8D-B5C53BFEC69B}" type="slidenum">
              <a:rPr lang="en-US" smtClean="0">
                <a:latin typeface="+mj-lt"/>
              </a:rPr>
              <a:pPr eaLnBrk="1" hangingPunct="1">
                <a:defRPr/>
              </a:pPr>
              <a:t>10</a:t>
            </a:fld>
            <a:r>
              <a:rPr lang="en-US" dirty="0" smtClean="0">
                <a:latin typeface="+mj-lt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63921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458200" cy="639762"/>
          </a:xfrm>
        </p:spPr>
        <p:txBody>
          <a:bodyPr/>
          <a:lstStyle/>
          <a:p>
            <a:pPr algn="l" eaLnBrk="1" hangingPunct="1"/>
            <a:r>
              <a:rPr lang="es-ES_tradnl" sz="2800" b="1" dirty="0" smtClean="0">
                <a:solidFill>
                  <a:srgbClr val="0399CD"/>
                </a:solidFill>
                <a:cs typeface="Arial" pitchFamily="34" charset="0"/>
              </a:rPr>
              <a:t>Definición de la informalidad del INEGI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mtClean="0">
                <a:latin typeface="Calibri" pitchFamily="34" charset="0"/>
              </a:rPr>
              <a:t>-</a:t>
            </a:r>
            <a:fld id="{1D49308D-FC8B-484B-88DA-C37964236CF4}" type="slidenum">
              <a:rPr lang="en-US" smtClean="0">
                <a:latin typeface="Calibri" pitchFamily="34" charset="0"/>
              </a:rPr>
              <a:pPr eaLnBrk="1" hangingPunct="1"/>
              <a:t>11</a:t>
            </a:fld>
            <a:r>
              <a:rPr lang="en-US" smtClean="0">
                <a:latin typeface="Calibri" pitchFamily="34" charset="0"/>
              </a:rPr>
              <a:t>-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51054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s-MX" sz="2100" dirty="0" smtClean="0"/>
              <a:t>Existen muchas posibles definiciones de la informalidad</a:t>
            </a:r>
          </a:p>
          <a:p>
            <a:pPr eaLnBrk="1" hangingPunct="1">
              <a:lnSpc>
                <a:spcPct val="80000"/>
              </a:lnSpc>
              <a:defRPr/>
            </a:pPr>
            <a:endParaRPr lang="es-MX" sz="21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s-MX" sz="2100" dirty="0" smtClean="0">
                <a:cs typeface="Arial" charset="0"/>
              </a:rPr>
              <a:t>Para el resto de este trabajo, se usa la definición oficial del INEGI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es-MX" sz="500" dirty="0" smtClean="0">
              <a:cs typeface="Arial" charset="0"/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s-MX" sz="2100" dirty="0" smtClean="0">
                <a:cs typeface="Arial" charset="0"/>
              </a:rPr>
              <a:t>Existe un documento largo </a:t>
            </a:r>
            <a:r>
              <a:rPr lang="es-MX" sz="2100" dirty="0">
                <a:cs typeface="Arial" charset="0"/>
              </a:rPr>
              <a:t>al respecto </a:t>
            </a:r>
            <a:r>
              <a:rPr lang="es-MX" sz="2100" dirty="0">
                <a:cs typeface="Arial" charset="0"/>
                <a:hlinkClick r:id="rId3"/>
              </a:rPr>
              <a:t>http://</a:t>
            </a:r>
            <a:r>
              <a:rPr lang="es-MX" sz="2100" dirty="0" smtClean="0">
                <a:cs typeface="Arial" charset="0"/>
                <a:hlinkClick r:id="rId3"/>
              </a:rPr>
              <a:t>tinyurl.com/mdbfnjf</a:t>
            </a:r>
            <a:r>
              <a:rPr lang="es-MX" sz="2100" dirty="0" smtClean="0">
                <a:cs typeface="Arial" charset="0"/>
              </a:rPr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endParaRPr lang="es-MX" sz="2100" dirty="0" smtClean="0">
              <a:cs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s-MX" sz="2100" dirty="0" smtClean="0">
                <a:cs typeface="Arial" charset="0"/>
              </a:rPr>
              <a:t>Importante diferencia entre definición de formalidad para asalariados y no asalariados</a:t>
            </a:r>
          </a:p>
          <a:p>
            <a:pPr lvl="1" eaLnBrk="1" hangingPunct="1">
              <a:defRPr/>
            </a:pPr>
            <a:endParaRPr lang="es-MX" sz="800" dirty="0" smtClean="0">
              <a:cs typeface="Arial" charset="0"/>
            </a:endParaRPr>
          </a:p>
          <a:p>
            <a:pPr lvl="1" eaLnBrk="1" hangingPunct="1">
              <a:defRPr/>
            </a:pPr>
            <a:r>
              <a:rPr lang="es-MX" sz="2100" dirty="0" smtClean="0">
                <a:cs typeface="Arial" charset="0"/>
              </a:rPr>
              <a:t>El asalariado se clasifica como formal si tiene seguridad social, además de trabajar para una empresa formal</a:t>
            </a:r>
          </a:p>
          <a:p>
            <a:pPr lvl="1" eaLnBrk="1" hangingPunct="1">
              <a:defRPr/>
            </a:pPr>
            <a:endParaRPr lang="es-MX" sz="800" dirty="0" smtClean="0">
              <a:cs typeface="Arial" charset="0"/>
            </a:endParaRPr>
          </a:p>
          <a:p>
            <a:pPr lvl="1" eaLnBrk="1" hangingPunct="1">
              <a:defRPr/>
            </a:pPr>
            <a:r>
              <a:rPr lang="es-MX" sz="2100" dirty="0" smtClean="0">
                <a:cs typeface="Arial" charset="0"/>
              </a:rPr>
              <a:t>El no asalariado se clasifica como formal si trabaja en un negocio formal, independientemente de que tenga seguridad social</a:t>
            </a:r>
          </a:p>
          <a:p>
            <a:pPr lvl="1" eaLnBrk="1" hangingPunct="1">
              <a:defRPr/>
            </a:pPr>
            <a:endParaRPr lang="es-MX" sz="800" dirty="0" smtClean="0">
              <a:cs typeface="Arial" charset="0"/>
            </a:endParaRPr>
          </a:p>
          <a:p>
            <a:pPr lvl="1" eaLnBrk="1" hangingPunct="1">
              <a:defRPr/>
            </a:pPr>
            <a:r>
              <a:rPr lang="es-MX" sz="2100" dirty="0" smtClean="0">
                <a:cs typeface="Arial" charset="0"/>
              </a:rPr>
              <a:t>Será importante tomar en cuenta estas diferencias a la hora de interpretar los resultados</a:t>
            </a:r>
          </a:p>
          <a:p>
            <a:pPr eaLnBrk="1" hangingPunct="1">
              <a:lnSpc>
                <a:spcPct val="80000"/>
              </a:lnSpc>
              <a:defRPr/>
            </a:pPr>
            <a:endParaRPr lang="es-MX" sz="2100" dirty="0" smtClean="0">
              <a:cs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s-MX" sz="2100" dirty="0">
              <a:cs typeface="Arial" charset="0"/>
            </a:endParaRPr>
          </a:p>
          <a:p>
            <a:pPr lvl="1" eaLnBrk="1" hangingPunct="1">
              <a:lnSpc>
                <a:spcPct val="80000"/>
              </a:lnSpc>
              <a:defRPr/>
            </a:pPr>
            <a:endParaRPr lang="es-MX" sz="1700" dirty="0" smtClean="0">
              <a:cs typeface="Arial" charset="0"/>
            </a:endParaRPr>
          </a:p>
          <a:p>
            <a:pPr lvl="1" eaLnBrk="1" hangingPunct="1">
              <a:lnSpc>
                <a:spcPct val="80000"/>
              </a:lnSpc>
              <a:defRPr/>
            </a:pPr>
            <a:endParaRPr lang="es-ES_tradnl" sz="17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180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69288" cy="609600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_tradnl" sz="2800" b="1" dirty="0" smtClean="0">
                <a:solidFill>
                  <a:srgbClr val="0399CD"/>
                </a:solidFill>
                <a:latin typeface="+mn-lt"/>
                <a:cs typeface="Arial" charset="0"/>
              </a:rPr>
              <a:t>Informalidad a la baja desde finales de 2012 …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dirty="0" smtClean="0">
                <a:latin typeface="Calibri" pitchFamily="34" charset="0"/>
              </a:rPr>
              <a:t>-</a:t>
            </a:r>
            <a:fld id="{41659600-AD9E-49B3-809E-58AF7208F229}" type="slidenum">
              <a:rPr lang="en-US" smtClean="0">
                <a:latin typeface="Calibri" pitchFamily="34" charset="0"/>
              </a:rPr>
              <a:pPr eaLnBrk="1" hangingPunct="1"/>
              <a:t>12</a:t>
            </a:fld>
            <a:r>
              <a:rPr lang="en-US" dirty="0" smtClean="0">
                <a:latin typeface="Calibri" pitchFamily="34" charset="0"/>
              </a:rPr>
              <a:t>-</a:t>
            </a:r>
          </a:p>
        </p:txBody>
      </p:sp>
      <p:graphicFrame>
        <p:nvGraphicFramePr>
          <p:cNvPr id="9" name="Char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1353696"/>
              </p:ext>
            </p:extLst>
          </p:nvPr>
        </p:nvGraphicFramePr>
        <p:xfrm>
          <a:off x="238125" y="838199"/>
          <a:ext cx="8667750" cy="57400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7111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69288" cy="609600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_tradnl" sz="2800" b="1" dirty="0" smtClean="0">
                <a:solidFill>
                  <a:srgbClr val="0399CD"/>
                </a:solidFill>
                <a:cs typeface="Arial" charset="0"/>
              </a:rPr>
              <a:t>… bajó 1.71 puntos del 4to trim 2012 al 4to trim 2015</a:t>
            </a:r>
            <a:endParaRPr lang="es-ES_tradnl" sz="2800" b="1" dirty="0" smtClean="0">
              <a:solidFill>
                <a:srgbClr val="0399CD"/>
              </a:solidFill>
              <a:latin typeface="+mn-lt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dirty="0" smtClean="0">
                <a:latin typeface="Calibri" pitchFamily="34" charset="0"/>
              </a:rPr>
              <a:t>-</a:t>
            </a:r>
            <a:fld id="{41659600-AD9E-49B3-809E-58AF7208F229}" type="slidenum">
              <a:rPr lang="en-US" smtClean="0">
                <a:latin typeface="Calibri" pitchFamily="34" charset="0"/>
              </a:rPr>
              <a:pPr eaLnBrk="1" hangingPunct="1"/>
              <a:t>13</a:t>
            </a:fld>
            <a:r>
              <a:rPr lang="en-US" dirty="0" smtClean="0">
                <a:latin typeface="Calibri" pitchFamily="34" charset="0"/>
              </a:rPr>
              <a:t>-</a:t>
            </a:r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42877"/>
              </p:ext>
            </p:extLst>
          </p:nvPr>
        </p:nvGraphicFramePr>
        <p:xfrm>
          <a:off x="238125" y="838199"/>
          <a:ext cx="8667750" cy="57400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1"/>
          <p:cNvSpPr txBox="1"/>
          <p:nvPr/>
        </p:nvSpPr>
        <p:spPr>
          <a:xfrm>
            <a:off x="7142018" y="4114800"/>
            <a:ext cx="1666808" cy="1100703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_tradnl" sz="1400" b="1" dirty="0"/>
              <a:t>Informalidad = </a:t>
            </a:r>
            <a:r>
              <a:rPr lang="es-ES_tradnl" sz="1400" b="1" dirty="0" smtClean="0"/>
              <a:t>57.92%</a:t>
            </a:r>
            <a:endParaRPr lang="es-ES_tradnl" sz="1400" b="1" dirty="0"/>
          </a:p>
          <a:p>
            <a:pPr algn="ctr"/>
            <a:r>
              <a:rPr lang="es-ES_tradnl" sz="1400" b="1" dirty="0"/>
              <a:t>en cuarto trimestre</a:t>
            </a:r>
          </a:p>
          <a:p>
            <a:pPr algn="ctr"/>
            <a:r>
              <a:rPr lang="es-ES_tradnl" sz="1400" b="1" dirty="0"/>
              <a:t>de </a:t>
            </a:r>
            <a:r>
              <a:rPr lang="es-ES_tradnl" sz="1400" b="1" dirty="0" smtClean="0"/>
              <a:t>2014</a:t>
            </a:r>
            <a:r>
              <a:rPr lang="es-ES_tradnl" sz="1400" b="1" baseline="0" noProof="0" dirty="0" smtClean="0"/>
              <a:t>,</a:t>
            </a:r>
          </a:p>
          <a:p>
            <a:pPr algn="ctr"/>
            <a:r>
              <a:rPr lang="es-ES_tradnl" sz="1400" b="1" baseline="0" noProof="0" dirty="0" smtClean="0"/>
              <a:t>reducción de 1.71</a:t>
            </a:r>
          </a:p>
          <a:p>
            <a:pPr algn="ctr"/>
            <a:r>
              <a:rPr lang="es-ES_tradnl" sz="1400" b="1" baseline="0" noProof="0" dirty="0" smtClean="0"/>
              <a:t>puntos desde cuarto</a:t>
            </a:r>
          </a:p>
          <a:p>
            <a:pPr algn="ctr"/>
            <a:r>
              <a:rPr lang="es-ES_tradnl" sz="1400" b="1" baseline="0" noProof="0" dirty="0" smtClean="0"/>
              <a:t>trimestre de 2012</a:t>
            </a:r>
            <a:endParaRPr lang="es-ES_tradnl" sz="1400" b="1" noProof="0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8275320" y="3789224"/>
            <a:ext cx="152379" cy="30479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431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69288" cy="609600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_tradnl" sz="2800" b="1" dirty="0" smtClean="0">
                <a:solidFill>
                  <a:srgbClr val="0399CD"/>
                </a:solidFill>
                <a:cs typeface="Arial" charset="0"/>
              </a:rPr>
              <a:t>… bajó 1.82 puntos del 4to trim 2012 al 2do trim 2015</a:t>
            </a:r>
            <a:endParaRPr lang="es-ES_tradnl" sz="2800" b="1" dirty="0" smtClean="0">
              <a:solidFill>
                <a:srgbClr val="0399CD"/>
              </a:solidFill>
              <a:latin typeface="+mn-lt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dirty="0" smtClean="0">
                <a:latin typeface="Calibri" pitchFamily="34" charset="0"/>
              </a:rPr>
              <a:t>-</a:t>
            </a:r>
            <a:fld id="{41659600-AD9E-49B3-809E-58AF7208F229}" type="slidenum">
              <a:rPr lang="en-US" smtClean="0">
                <a:latin typeface="Calibri" pitchFamily="34" charset="0"/>
              </a:rPr>
              <a:pPr eaLnBrk="1" hangingPunct="1"/>
              <a:t>14</a:t>
            </a:fld>
            <a:r>
              <a:rPr lang="en-US" dirty="0" smtClean="0">
                <a:latin typeface="Calibri" pitchFamily="34" charset="0"/>
              </a:rPr>
              <a:t>-</a:t>
            </a:r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998241"/>
              </p:ext>
            </p:extLst>
          </p:nvPr>
        </p:nvGraphicFramePr>
        <p:xfrm>
          <a:off x="238125" y="838199"/>
          <a:ext cx="8667750" cy="57400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8529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69288" cy="609600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_tradnl" sz="2800" b="1" dirty="0" smtClean="0">
                <a:solidFill>
                  <a:srgbClr val="0399CD"/>
                </a:solidFill>
                <a:latin typeface="+mn-lt"/>
                <a:cs typeface="Arial" charset="0"/>
              </a:rPr>
              <a:t>Porcentaje de ocupados que son asalariados al alza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mtClean="0">
                <a:latin typeface="Calibri" pitchFamily="34" charset="0"/>
              </a:rPr>
              <a:t>-</a:t>
            </a:r>
            <a:fld id="{41659600-AD9E-49B3-809E-58AF7208F229}" type="slidenum">
              <a:rPr lang="en-US" smtClean="0">
                <a:latin typeface="Calibri" pitchFamily="34" charset="0"/>
              </a:rPr>
              <a:pPr eaLnBrk="1" hangingPunct="1"/>
              <a:t>15</a:t>
            </a:fld>
            <a:r>
              <a:rPr lang="en-US" smtClean="0">
                <a:latin typeface="Calibri" pitchFamily="34" charset="0"/>
              </a:rPr>
              <a:t>-</a:t>
            </a:r>
          </a:p>
        </p:txBody>
      </p:sp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729261"/>
              </p:ext>
            </p:extLst>
          </p:nvPr>
        </p:nvGraphicFramePr>
        <p:xfrm>
          <a:off x="238125" y="914399"/>
          <a:ext cx="8667750" cy="5663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805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69288" cy="609600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_tradnl" sz="2800" b="1" dirty="0" smtClean="0">
                <a:solidFill>
                  <a:srgbClr val="0399CD"/>
                </a:solidFill>
                <a:latin typeface="+mn-lt"/>
                <a:cs typeface="Arial" charset="0"/>
              </a:rPr>
              <a:t>E informalidad de asalariados iba bajando, pero …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mtClean="0">
                <a:latin typeface="Calibri" pitchFamily="34" charset="0"/>
              </a:rPr>
              <a:t>-</a:t>
            </a:r>
            <a:fld id="{41659600-AD9E-49B3-809E-58AF7208F229}" type="slidenum">
              <a:rPr lang="en-US" smtClean="0">
                <a:latin typeface="Calibri" pitchFamily="34" charset="0"/>
              </a:rPr>
              <a:pPr eaLnBrk="1" hangingPunct="1"/>
              <a:t>16</a:t>
            </a:fld>
            <a:r>
              <a:rPr lang="en-US" smtClean="0">
                <a:latin typeface="Calibri" pitchFamily="34" charset="0"/>
              </a:rPr>
              <a:t>-</a:t>
            </a:r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0320759"/>
              </p:ext>
            </p:extLst>
          </p:nvPr>
        </p:nvGraphicFramePr>
        <p:xfrm>
          <a:off x="238125" y="914400"/>
          <a:ext cx="8667750" cy="56638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8972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69288" cy="609600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_tradnl" sz="2800" b="1" dirty="0" smtClean="0">
                <a:solidFill>
                  <a:srgbClr val="0399CD"/>
                </a:solidFill>
                <a:latin typeface="+mn-lt"/>
                <a:cs typeface="Arial" charset="0"/>
              </a:rPr>
              <a:t>Buen aumento de empleo con IMSS en 2014 …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mtClean="0">
                <a:latin typeface="Calibri" pitchFamily="34" charset="0"/>
              </a:rPr>
              <a:t>-</a:t>
            </a:r>
            <a:fld id="{41659600-AD9E-49B3-809E-58AF7208F229}" type="slidenum">
              <a:rPr lang="en-US" smtClean="0">
                <a:latin typeface="Calibri" pitchFamily="34" charset="0"/>
              </a:rPr>
              <a:pPr eaLnBrk="1" hangingPunct="1"/>
              <a:t>17</a:t>
            </a:fld>
            <a:r>
              <a:rPr lang="en-US" smtClean="0">
                <a:latin typeface="Calibri" pitchFamily="34" charset="0"/>
              </a:rPr>
              <a:t>-</a:t>
            </a:r>
          </a:p>
        </p:txBody>
      </p:sp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634646"/>
              </p:ext>
            </p:extLst>
          </p:nvPr>
        </p:nvGraphicFramePr>
        <p:xfrm>
          <a:off x="238125" y="914400"/>
          <a:ext cx="8667750" cy="56638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9867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10600" cy="609600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_tradnl" sz="2800" b="1" dirty="0" smtClean="0">
                <a:solidFill>
                  <a:srgbClr val="0399CD"/>
                </a:solidFill>
                <a:latin typeface="+mn-lt"/>
                <a:cs typeface="Arial" charset="0"/>
              </a:rPr>
              <a:t>… especialmente tomando en cuenta crecimiento del PIB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mtClean="0">
                <a:latin typeface="Calibri" pitchFamily="34" charset="0"/>
              </a:rPr>
              <a:t>-</a:t>
            </a:r>
            <a:fld id="{41659600-AD9E-49B3-809E-58AF7208F229}" type="slidenum">
              <a:rPr lang="en-US" smtClean="0">
                <a:latin typeface="Calibri" pitchFamily="34" charset="0"/>
              </a:rPr>
              <a:pPr eaLnBrk="1" hangingPunct="1"/>
              <a:t>18</a:t>
            </a:fld>
            <a:r>
              <a:rPr lang="en-US" smtClean="0">
                <a:latin typeface="Calibri" pitchFamily="34" charset="0"/>
              </a:rPr>
              <a:t>-</a:t>
            </a:r>
          </a:p>
        </p:txBody>
      </p:sp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0168312"/>
              </p:ext>
            </p:extLst>
          </p:nvPr>
        </p:nvGraphicFramePr>
        <p:xfrm>
          <a:off x="238125" y="914400"/>
          <a:ext cx="8667750" cy="56638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9169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457200" y="503238"/>
            <a:ext cx="8458200" cy="639762"/>
          </a:xfrm>
        </p:spPr>
        <p:txBody>
          <a:bodyPr/>
          <a:lstStyle/>
          <a:p>
            <a:pPr algn="l" eaLnBrk="1" hangingPunct="1"/>
            <a:r>
              <a:rPr lang="es-ES" sz="2800" b="1" dirty="0" smtClean="0">
                <a:solidFill>
                  <a:srgbClr val="0399CD"/>
                </a:solidFill>
                <a:cs typeface="Arial" pitchFamily="34" charset="0"/>
              </a:rPr>
              <a:t>Aumento atípico de empleo con IMSS explica 72% de la reducción de informalidad de 2012 a 2014</a:t>
            </a:r>
            <a:endParaRPr lang="es-ES_tradnl" sz="2800" b="1" dirty="0" smtClean="0">
              <a:solidFill>
                <a:srgbClr val="0399CD"/>
              </a:solidFill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mtClean="0">
                <a:latin typeface="Calibri" pitchFamily="34" charset="0"/>
              </a:rPr>
              <a:t>-</a:t>
            </a:r>
            <a:fld id="{1D49308D-FC8B-484B-88DA-C37964236CF4}" type="slidenum">
              <a:rPr lang="en-US" smtClean="0">
                <a:latin typeface="Calibri" pitchFamily="34" charset="0"/>
              </a:rPr>
              <a:pPr eaLnBrk="1" hangingPunct="1"/>
              <a:t>19</a:t>
            </a:fld>
            <a:r>
              <a:rPr lang="en-US" smtClean="0">
                <a:latin typeface="Calibri" pitchFamily="34" charset="0"/>
              </a:rPr>
              <a:t>-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7244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s-MX" sz="2100" dirty="0"/>
              <a:t>Hubo </a:t>
            </a:r>
            <a:r>
              <a:rPr lang="es-MX" sz="2100" dirty="0" smtClean="0"/>
              <a:t>49,823,798 ocupados en el cuarto trimestre de 2014</a:t>
            </a:r>
          </a:p>
          <a:p>
            <a:pPr eaLnBrk="1" hangingPunct="1">
              <a:lnSpc>
                <a:spcPct val="80000"/>
              </a:lnSpc>
              <a:defRPr/>
            </a:pPr>
            <a:endParaRPr lang="es-MX" sz="1200" dirty="0" smtClean="0"/>
          </a:p>
          <a:p>
            <a:pPr eaLnBrk="1" hangingPunct="1">
              <a:lnSpc>
                <a:spcPct val="110000"/>
              </a:lnSpc>
              <a:defRPr/>
            </a:pPr>
            <a:r>
              <a:rPr lang="es-MX" sz="2100" dirty="0" smtClean="0">
                <a:cs typeface="Arial" charset="0"/>
              </a:rPr>
              <a:t>Reducción de 1.71 puntos porcentuales de la tasa de informalidad </a:t>
            </a:r>
            <a:r>
              <a:rPr lang="es-MX" sz="2100" dirty="0">
                <a:cs typeface="Arial" charset="0"/>
              </a:rPr>
              <a:t>laboral corresponde a </a:t>
            </a:r>
            <a:r>
              <a:rPr lang="es-MX" sz="2100" dirty="0" smtClean="0">
                <a:cs typeface="Arial" charset="0"/>
              </a:rPr>
              <a:t>851,878 personas</a:t>
            </a:r>
          </a:p>
          <a:p>
            <a:pPr eaLnBrk="1" hangingPunct="1">
              <a:lnSpc>
                <a:spcPct val="80000"/>
              </a:lnSpc>
              <a:defRPr/>
            </a:pPr>
            <a:endParaRPr lang="es-MX" sz="1200" dirty="0" smtClean="0">
              <a:cs typeface="Arial" charset="0"/>
            </a:endParaRPr>
          </a:p>
          <a:p>
            <a:pPr eaLnBrk="1" hangingPunct="1">
              <a:lnSpc>
                <a:spcPct val="110000"/>
              </a:lnSpc>
              <a:defRPr/>
            </a:pPr>
            <a:r>
              <a:rPr lang="es-MX" sz="2100" dirty="0" smtClean="0">
                <a:cs typeface="Arial" charset="0"/>
              </a:rPr>
              <a:t>Si empleo registrado con IMSS hubiera crecido conforme al crecimiento económico (1.4% en 2013 y 2.1% en 2014), … </a:t>
            </a:r>
          </a:p>
          <a:p>
            <a:pPr eaLnBrk="1" hangingPunct="1">
              <a:lnSpc>
                <a:spcPct val="80000"/>
              </a:lnSpc>
              <a:defRPr/>
            </a:pPr>
            <a:endParaRPr lang="es-MX" sz="1200" dirty="0" smtClean="0">
              <a:cs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s-MX" sz="2100" dirty="0">
                <a:cs typeface="Arial" charset="0"/>
              </a:rPr>
              <a:t>… el aumento total desde 2012 hubiera sido 566,894</a:t>
            </a:r>
            <a:endParaRPr lang="es-MX" sz="2100" dirty="0" smtClean="0">
              <a:cs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s-MX" sz="1200" dirty="0"/>
          </a:p>
          <a:p>
            <a:pPr eaLnBrk="1" hangingPunct="1">
              <a:lnSpc>
                <a:spcPct val="110000"/>
              </a:lnSpc>
              <a:defRPr/>
            </a:pPr>
            <a:r>
              <a:rPr lang="es-ES" sz="2100" dirty="0">
                <a:cs typeface="Arial" charset="0"/>
              </a:rPr>
              <a:t>Aumento </a:t>
            </a:r>
            <a:r>
              <a:rPr lang="es-ES" sz="2100" dirty="0" smtClean="0">
                <a:cs typeface="Arial" charset="0"/>
              </a:rPr>
              <a:t>total </a:t>
            </a:r>
            <a:r>
              <a:rPr lang="es-ES" sz="2100" dirty="0">
                <a:cs typeface="Arial" charset="0"/>
              </a:rPr>
              <a:t>fue de 1,177,544 </a:t>
            </a:r>
            <a:r>
              <a:rPr lang="es-ES" sz="2100" dirty="0" smtClean="0">
                <a:cs typeface="Arial" charset="0"/>
                <a:sym typeface="Wingdings" panose="05000000000000000000" pitchFamily="2" charset="2"/>
              </a:rPr>
              <a:t></a:t>
            </a:r>
            <a:r>
              <a:rPr lang="es-ES" sz="2100" dirty="0" smtClean="0">
                <a:cs typeface="Arial" charset="0"/>
              </a:rPr>
              <a:t> </a:t>
            </a:r>
            <a:r>
              <a:rPr lang="es-ES" sz="2100" dirty="0">
                <a:cs typeface="Arial" charset="0"/>
              </a:rPr>
              <a:t>crecimiento atípico de </a:t>
            </a:r>
            <a:r>
              <a:rPr lang="es-ES" sz="2100" dirty="0" smtClean="0">
                <a:cs typeface="Arial" charset="0"/>
              </a:rPr>
              <a:t>610,650, 72</a:t>
            </a:r>
            <a:r>
              <a:rPr lang="es-ES" sz="2100" dirty="0">
                <a:cs typeface="Arial" charset="0"/>
              </a:rPr>
              <a:t>% de la reducción en </a:t>
            </a:r>
            <a:r>
              <a:rPr lang="es-ES" sz="2100" dirty="0" smtClean="0">
                <a:cs typeface="Arial" charset="0"/>
              </a:rPr>
              <a:t>informalidad</a:t>
            </a:r>
          </a:p>
          <a:p>
            <a:pPr eaLnBrk="1" hangingPunct="1">
              <a:lnSpc>
                <a:spcPct val="80000"/>
              </a:lnSpc>
              <a:defRPr/>
            </a:pPr>
            <a:endParaRPr lang="es-ES" sz="1200" dirty="0" smtClean="0">
              <a:cs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s-ES" sz="2100" dirty="0" smtClean="0">
                <a:cs typeface="Arial" charset="0"/>
              </a:rPr>
              <a:t>¿Pero qué más explica la reducción en informalidad laboral?</a:t>
            </a:r>
          </a:p>
          <a:p>
            <a:pPr lvl="1" eaLnBrk="1" hangingPunct="1">
              <a:lnSpc>
                <a:spcPct val="110000"/>
              </a:lnSpc>
              <a:defRPr/>
            </a:pPr>
            <a:r>
              <a:rPr lang="es-ES" sz="2100" dirty="0" smtClean="0">
                <a:cs typeface="Arial" charset="0"/>
              </a:rPr>
              <a:t>Son los </a:t>
            </a:r>
            <a:r>
              <a:rPr lang="es-ES" sz="2100" u="sng" dirty="0" smtClean="0">
                <a:cs typeface="Arial" charset="0"/>
              </a:rPr>
              <a:t>no asalariados</a:t>
            </a:r>
            <a:r>
              <a:rPr lang="es-ES" sz="2100" dirty="0" smtClean="0">
                <a:cs typeface="Arial" charset="0"/>
              </a:rPr>
              <a:t> formales (cuenta </a:t>
            </a:r>
            <a:r>
              <a:rPr lang="es-ES" sz="2100" dirty="0" err="1" smtClean="0">
                <a:cs typeface="Arial" charset="0"/>
              </a:rPr>
              <a:t>propistas</a:t>
            </a:r>
            <a:r>
              <a:rPr lang="es-ES" sz="2100" dirty="0" smtClean="0">
                <a:cs typeface="Arial" charset="0"/>
              </a:rPr>
              <a:t> y empleadores) sin seguridad social</a:t>
            </a:r>
            <a:endParaRPr lang="es-ES" sz="2100" dirty="0">
              <a:cs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s-MX" sz="2100" dirty="0">
              <a:cs typeface="Arial" charset="0"/>
            </a:endParaRPr>
          </a:p>
          <a:p>
            <a:pPr lvl="1" eaLnBrk="1" hangingPunct="1">
              <a:lnSpc>
                <a:spcPct val="80000"/>
              </a:lnSpc>
              <a:defRPr/>
            </a:pPr>
            <a:endParaRPr lang="es-MX" sz="1700" dirty="0" smtClean="0">
              <a:cs typeface="Arial" charset="0"/>
            </a:endParaRPr>
          </a:p>
          <a:p>
            <a:pPr lvl="1" eaLnBrk="1" hangingPunct="1">
              <a:lnSpc>
                <a:spcPct val="80000"/>
              </a:lnSpc>
              <a:defRPr/>
            </a:pPr>
            <a:endParaRPr lang="es-ES_tradnl" sz="17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8473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 eaLnBrk="1" hangingPunct="1"/>
            <a:r>
              <a:rPr lang="es-MX" sz="2800" b="1" smtClean="0">
                <a:solidFill>
                  <a:srgbClr val="0096D7"/>
                </a:solidFill>
              </a:rPr>
              <a:t>Hoja de ruta</a:t>
            </a:r>
            <a:endParaRPr lang="en-US" sz="2800" b="1" smtClean="0"/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54563"/>
          </a:xfrm>
        </p:spPr>
        <p:txBody>
          <a:bodyPr/>
          <a:lstStyle/>
          <a:p>
            <a:pPr marL="514350" indent="-514350" algn="just">
              <a:buFont typeface="+mj-lt"/>
              <a:buAutoNum type="romanUcPeriod"/>
              <a:defRPr/>
            </a:pPr>
            <a:r>
              <a:rPr lang="es-ES" sz="2400" dirty="0" smtClean="0"/>
              <a:t>¿Cómo se compara México con otros países de la región respecto al empleo informal?</a:t>
            </a:r>
            <a:r>
              <a:rPr lang="es-ES_tradnl" sz="2400" dirty="0" smtClean="0">
                <a:cs typeface="Arial" charset="0"/>
              </a:rPr>
              <a:t> </a:t>
            </a:r>
            <a:endParaRPr lang="es-ES_tradnl" sz="2400" dirty="0">
              <a:cs typeface="Arial" charset="0"/>
            </a:endParaRPr>
          </a:p>
          <a:p>
            <a:pPr marL="514350" indent="-514350" algn="just">
              <a:buFont typeface="+mj-lt"/>
              <a:buAutoNum type="romanUcPeriod"/>
              <a:defRPr/>
            </a:pPr>
            <a:endParaRPr lang="es-MX" sz="2400" dirty="0" smtClean="0"/>
          </a:p>
          <a:p>
            <a:pPr marL="514350" indent="-514350" algn="just">
              <a:buFont typeface="+mj-lt"/>
              <a:buAutoNum type="romanUcPeriod"/>
              <a:defRPr/>
            </a:pPr>
            <a:r>
              <a:rPr lang="es-ES_tradnl" sz="2400" dirty="0" smtClean="0">
                <a:cs typeface="Arial" charset="0"/>
              </a:rPr>
              <a:t>La reciente formalización del mercado laboral </a:t>
            </a:r>
          </a:p>
          <a:p>
            <a:pPr marL="514350" indent="-514350" algn="just">
              <a:buFont typeface="+mj-lt"/>
              <a:buAutoNum type="romanUcPeriod"/>
              <a:defRPr/>
            </a:pPr>
            <a:endParaRPr lang="es-ES_tradnl" sz="2400" dirty="0" smtClean="0">
              <a:cs typeface="Arial" charset="0"/>
            </a:endParaRPr>
          </a:p>
          <a:p>
            <a:pPr marL="514350" indent="-514350" algn="just">
              <a:buFont typeface="+mj-lt"/>
              <a:buAutoNum type="romanUcPeriod"/>
              <a:defRPr/>
            </a:pPr>
            <a:r>
              <a:rPr lang="es-ES_tradnl" sz="2400" dirty="0" smtClean="0">
                <a:cs typeface="Arial" charset="0"/>
              </a:rPr>
              <a:t>¿Qué sabemos sobre Crezcamos Juntos?</a:t>
            </a:r>
          </a:p>
          <a:p>
            <a:pPr lvl="1" algn="just">
              <a:buFont typeface="Arial" pitchFamily="34" charset="0"/>
              <a:buChar char="•"/>
              <a:defRPr/>
            </a:pPr>
            <a:endParaRPr lang="es-MX" sz="2400" dirty="0" smtClean="0"/>
          </a:p>
          <a:p>
            <a:pPr marL="514350" indent="-514350" algn="just">
              <a:buFont typeface="+mj-lt"/>
              <a:buAutoNum type="romanUcPeriod"/>
              <a:defRPr/>
            </a:pPr>
            <a:r>
              <a:rPr lang="es-MX" sz="2400" dirty="0" smtClean="0"/>
              <a:t>Estadísticas complementarias (salarios y desempleo)</a:t>
            </a:r>
          </a:p>
          <a:p>
            <a:pPr marL="514350" indent="-514350" algn="just">
              <a:buFont typeface="+mj-lt"/>
              <a:buAutoNum type="romanUcPeriod"/>
              <a:defRPr/>
            </a:pPr>
            <a:endParaRPr lang="es-MX" sz="2400" dirty="0" smtClean="0"/>
          </a:p>
          <a:p>
            <a:pPr marL="514350" indent="-514350" algn="just">
              <a:buFont typeface="+mj-lt"/>
              <a:buAutoNum type="romanUcPeriod"/>
              <a:defRPr/>
            </a:pPr>
            <a:r>
              <a:rPr lang="es-MX" sz="2400" dirty="0" smtClean="0"/>
              <a:t>Conclusiones</a:t>
            </a: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dirty="0" smtClean="0">
                <a:latin typeface="+mj-lt"/>
              </a:rPr>
              <a:t>-</a:t>
            </a:r>
            <a:fld id="{97F60957-4E46-475C-9E8D-B5C53BFEC69B}" type="slidenum">
              <a:rPr lang="en-US" smtClean="0">
                <a:latin typeface="+mj-lt"/>
              </a:rPr>
              <a:pPr eaLnBrk="1" hangingPunct="1">
                <a:defRPr/>
              </a:pPr>
              <a:t>2</a:t>
            </a:fld>
            <a:r>
              <a:rPr lang="en-US" dirty="0" smtClean="0">
                <a:latin typeface="+mj-lt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58992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69288" cy="609600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_tradnl" sz="2800" b="1" dirty="0" smtClean="0">
                <a:solidFill>
                  <a:srgbClr val="0399CD"/>
                </a:solidFill>
                <a:latin typeface="+mn-lt"/>
                <a:cs typeface="Arial" charset="0"/>
              </a:rPr>
              <a:t>Informalidad de cuenta propistas bajó en 2014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mtClean="0">
                <a:latin typeface="Calibri" pitchFamily="34" charset="0"/>
              </a:rPr>
              <a:t>-</a:t>
            </a:r>
            <a:fld id="{41659600-AD9E-49B3-809E-58AF7208F229}" type="slidenum">
              <a:rPr lang="en-US" smtClean="0">
                <a:latin typeface="Calibri" pitchFamily="34" charset="0"/>
              </a:rPr>
              <a:pPr eaLnBrk="1" hangingPunct="1"/>
              <a:t>20</a:t>
            </a:fld>
            <a:r>
              <a:rPr lang="en-US" smtClean="0">
                <a:latin typeface="Calibri" pitchFamily="34" charset="0"/>
              </a:rPr>
              <a:t>-</a:t>
            </a:r>
          </a:p>
        </p:txBody>
      </p:sp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675010"/>
              </p:ext>
            </p:extLst>
          </p:nvPr>
        </p:nvGraphicFramePr>
        <p:xfrm>
          <a:off x="238125" y="914401"/>
          <a:ext cx="8667750" cy="56638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4575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69288" cy="609600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_tradnl" sz="2800" b="1" dirty="0" smtClean="0">
                <a:solidFill>
                  <a:srgbClr val="0399CD"/>
                </a:solidFill>
                <a:latin typeface="+mn-lt"/>
                <a:cs typeface="Arial" charset="0"/>
              </a:rPr>
              <a:t>Informalidad de asalariados empezó a bajar en 2013 …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mtClean="0">
                <a:latin typeface="Calibri" pitchFamily="34" charset="0"/>
              </a:rPr>
              <a:t>-</a:t>
            </a:r>
            <a:fld id="{41659600-AD9E-49B3-809E-58AF7208F229}" type="slidenum">
              <a:rPr lang="en-US" smtClean="0">
                <a:latin typeface="Calibri" pitchFamily="34" charset="0"/>
              </a:rPr>
              <a:pPr eaLnBrk="1" hangingPunct="1"/>
              <a:t>21</a:t>
            </a:fld>
            <a:r>
              <a:rPr lang="en-US" smtClean="0">
                <a:latin typeface="Calibri" pitchFamily="34" charset="0"/>
              </a:rPr>
              <a:t>-</a:t>
            </a:r>
          </a:p>
        </p:txBody>
      </p:sp>
      <p:graphicFrame>
        <p:nvGraphicFramePr>
          <p:cNvPr id="23" name="Chart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279067"/>
              </p:ext>
            </p:extLst>
          </p:nvPr>
        </p:nvGraphicFramePr>
        <p:xfrm>
          <a:off x="238125" y="914399"/>
          <a:ext cx="8667750" cy="5663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3084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69288" cy="609600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_tradnl" sz="2800" b="1" dirty="0" smtClean="0">
                <a:solidFill>
                  <a:srgbClr val="0399CD"/>
                </a:solidFill>
                <a:latin typeface="+mn-lt"/>
                <a:cs typeface="Arial" charset="0"/>
              </a:rPr>
              <a:t>Informalidad de asalariados empezó a bajar en 2013 …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mtClean="0">
                <a:latin typeface="Calibri" pitchFamily="34" charset="0"/>
              </a:rPr>
              <a:t>-</a:t>
            </a:r>
            <a:fld id="{41659600-AD9E-49B3-809E-58AF7208F229}" type="slidenum">
              <a:rPr lang="en-US" smtClean="0">
                <a:latin typeface="Calibri" pitchFamily="34" charset="0"/>
              </a:rPr>
              <a:pPr eaLnBrk="1" hangingPunct="1"/>
              <a:t>22</a:t>
            </a:fld>
            <a:r>
              <a:rPr lang="en-US" smtClean="0">
                <a:latin typeface="Calibri" pitchFamily="34" charset="0"/>
              </a:rPr>
              <a:t>-</a:t>
            </a:r>
          </a:p>
        </p:txBody>
      </p:sp>
      <p:graphicFrame>
        <p:nvGraphicFramePr>
          <p:cNvPr id="23" name="Chart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6407679"/>
              </p:ext>
            </p:extLst>
          </p:nvPr>
        </p:nvGraphicFramePr>
        <p:xfrm>
          <a:off x="238125" y="914399"/>
          <a:ext cx="8667750" cy="5663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0067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69288" cy="609600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_tradnl" sz="2800" b="1" dirty="0" smtClean="0">
                <a:solidFill>
                  <a:srgbClr val="0399CD"/>
                </a:solidFill>
                <a:latin typeface="+mn-lt"/>
                <a:cs typeface="Arial" charset="0"/>
              </a:rPr>
              <a:t>… de no asalariados en 2014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mtClean="0">
                <a:latin typeface="Calibri" pitchFamily="34" charset="0"/>
              </a:rPr>
              <a:t>-</a:t>
            </a:r>
            <a:fld id="{41659600-AD9E-49B3-809E-58AF7208F229}" type="slidenum">
              <a:rPr lang="en-US" smtClean="0">
                <a:latin typeface="Calibri" pitchFamily="34" charset="0"/>
              </a:rPr>
              <a:pPr eaLnBrk="1" hangingPunct="1"/>
              <a:t>23</a:t>
            </a:fld>
            <a:r>
              <a:rPr lang="en-US" smtClean="0">
                <a:latin typeface="Calibri" pitchFamily="34" charset="0"/>
              </a:rPr>
              <a:t>-</a:t>
            </a:r>
          </a:p>
        </p:txBody>
      </p:sp>
      <p:graphicFrame>
        <p:nvGraphicFramePr>
          <p:cNvPr id="23" name="Chart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341835"/>
              </p:ext>
            </p:extLst>
          </p:nvPr>
        </p:nvGraphicFramePr>
        <p:xfrm>
          <a:off x="238125" y="914399"/>
          <a:ext cx="8667750" cy="5663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2606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69288" cy="609600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_tradnl" sz="2800" b="1" dirty="0" smtClean="0">
                <a:solidFill>
                  <a:srgbClr val="0399CD"/>
                </a:solidFill>
                <a:latin typeface="+mn-lt"/>
                <a:cs typeface="Arial" charset="0"/>
              </a:rPr>
              <a:t>… de no asalariados en 2014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mtClean="0">
                <a:latin typeface="Calibri" pitchFamily="34" charset="0"/>
              </a:rPr>
              <a:t>-</a:t>
            </a:r>
            <a:fld id="{41659600-AD9E-49B3-809E-58AF7208F229}" type="slidenum">
              <a:rPr lang="en-US" smtClean="0">
                <a:latin typeface="Calibri" pitchFamily="34" charset="0"/>
              </a:rPr>
              <a:pPr eaLnBrk="1" hangingPunct="1"/>
              <a:t>24</a:t>
            </a:fld>
            <a:r>
              <a:rPr lang="en-US" smtClean="0">
                <a:latin typeface="Calibri" pitchFamily="34" charset="0"/>
              </a:rPr>
              <a:t>-</a:t>
            </a:r>
          </a:p>
        </p:txBody>
      </p:sp>
      <p:graphicFrame>
        <p:nvGraphicFramePr>
          <p:cNvPr id="23" name="Chart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8812678"/>
              </p:ext>
            </p:extLst>
          </p:nvPr>
        </p:nvGraphicFramePr>
        <p:xfrm>
          <a:off x="238125" y="914399"/>
          <a:ext cx="8667750" cy="5663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6378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58200" cy="639762"/>
          </a:xfrm>
        </p:spPr>
        <p:txBody>
          <a:bodyPr/>
          <a:lstStyle/>
          <a:p>
            <a:pPr algn="l" eaLnBrk="1" hangingPunct="1"/>
            <a:r>
              <a:rPr lang="es-ES" sz="2800" b="1" dirty="0" smtClean="0">
                <a:solidFill>
                  <a:srgbClr val="0399CD"/>
                </a:solidFill>
                <a:cs typeface="Arial" pitchFamily="34" charset="0"/>
              </a:rPr>
              <a:t>Resumen: estadísticas sobre formalización</a:t>
            </a:r>
            <a:endParaRPr lang="es-ES_tradnl" sz="2800" b="1" dirty="0" smtClean="0">
              <a:solidFill>
                <a:srgbClr val="0399CD"/>
              </a:solidFill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mtClean="0">
                <a:latin typeface="Calibri" pitchFamily="34" charset="0"/>
              </a:rPr>
              <a:t>-</a:t>
            </a:r>
            <a:fld id="{1D49308D-FC8B-484B-88DA-C37964236CF4}" type="slidenum">
              <a:rPr lang="en-US" smtClean="0">
                <a:latin typeface="Calibri" pitchFamily="34" charset="0"/>
              </a:rPr>
              <a:pPr eaLnBrk="1" hangingPunct="1"/>
              <a:t>25</a:t>
            </a:fld>
            <a:r>
              <a:rPr lang="en-US" smtClean="0">
                <a:latin typeface="Calibri" pitchFamily="34" charset="0"/>
              </a:rPr>
              <a:t>-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05800" cy="47244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s-ES_tradnl" sz="2400" dirty="0" smtClean="0"/>
              <a:t>Informalidad laboral disminuyó en 1.71 puntos de 2012 a 2014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es-ES_tradnl" sz="500" dirty="0" smtClean="0"/>
          </a:p>
          <a:p>
            <a:pPr lvl="1" eaLnBrk="1" hangingPunct="1">
              <a:lnSpc>
                <a:spcPct val="80000"/>
              </a:lnSpc>
              <a:defRPr/>
            </a:pPr>
            <a:r>
              <a:rPr lang="es-ES_tradnl" sz="2200" dirty="0" smtClean="0"/>
              <a:t>Coincide aproximadamente con la Reforma Laboral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es-ES_tradnl" sz="500" dirty="0" smtClean="0"/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s-ES_tradnl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s-ES_tradnl" sz="2400" dirty="0" smtClean="0">
                <a:cs typeface="Arial" charset="0"/>
              </a:rPr>
              <a:t>Aumento atípico de empleo con IMSS explica 72% de reducción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es-ES_tradnl" sz="500" dirty="0" smtClean="0">
              <a:cs typeface="Arial" charset="0"/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s-ES_tradnl" sz="2200" dirty="0" smtClean="0">
                <a:cs typeface="Arial" charset="0"/>
              </a:rPr>
              <a:t>C</a:t>
            </a:r>
            <a:r>
              <a:rPr lang="es-ES_tradnl" sz="2200" dirty="0" smtClean="0"/>
              <a:t>oincide aproximadamente con la Reforma Laboral</a:t>
            </a:r>
          </a:p>
          <a:p>
            <a:pPr lvl="1" eaLnBrk="1" hangingPunct="1">
              <a:lnSpc>
                <a:spcPct val="110000"/>
              </a:lnSpc>
              <a:defRPr/>
            </a:pPr>
            <a:r>
              <a:rPr lang="es-ES_tradnl" sz="2200" dirty="0" smtClean="0">
                <a:cs typeface="Arial" charset="0"/>
              </a:rPr>
              <a:t>También coincide con reducción de informalidad de asalariados reportada por INEGI</a:t>
            </a:r>
          </a:p>
          <a:p>
            <a:pPr eaLnBrk="1" hangingPunct="1">
              <a:lnSpc>
                <a:spcPct val="80000"/>
              </a:lnSpc>
              <a:defRPr/>
            </a:pPr>
            <a:endParaRPr lang="es-ES_tradnl" sz="1200" dirty="0" smtClean="0">
              <a:cs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s-ES_tradnl" sz="2400" dirty="0" smtClean="0">
                <a:cs typeface="Arial" charset="0"/>
              </a:rPr>
              <a:t>También ha bajado tasa de informalidad de no asalariados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es-ES_tradnl" sz="500" dirty="0" smtClean="0">
              <a:cs typeface="Arial" charset="0"/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s-ES_tradnl" sz="2200" dirty="0" smtClean="0">
                <a:cs typeface="Arial" charset="0"/>
              </a:rPr>
              <a:t>Formalización de este grupo no implica acceso a seguridad social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_tradnl" sz="2200" dirty="0" smtClean="0">
                <a:cs typeface="Arial" charset="0"/>
              </a:rPr>
              <a:t>Coincide aproximadamente con Régimen de Incorporación Fiscal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es-ES_tradnl" sz="2200" dirty="0" smtClean="0">
              <a:cs typeface="Arial" charset="0"/>
            </a:endParaRP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s-ES_tradnl" sz="2400" dirty="0" smtClean="0">
              <a:cs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s-ES_tradnl" sz="21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151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 eaLnBrk="1" hangingPunct="1"/>
            <a:r>
              <a:rPr lang="es-MX" sz="2800" b="1" smtClean="0">
                <a:solidFill>
                  <a:srgbClr val="0096D7"/>
                </a:solidFill>
              </a:rPr>
              <a:t>Hoja de ruta</a:t>
            </a:r>
            <a:endParaRPr lang="en-US" sz="2800" b="1" smtClean="0"/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54563"/>
          </a:xfrm>
        </p:spPr>
        <p:txBody>
          <a:bodyPr/>
          <a:lstStyle/>
          <a:p>
            <a:pPr marL="514350" indent="-514350" algn="just">
              <a:buFont typeface="+mj-lt"/>
              <a:buAutoNum type="romanUcPeriod"/>
              <a:defRPr/>
            </a:pPr>
            <a:r>
              <a:rPr lang="es-ES" sz="2400" dirty="0" smtClean="0"/>
              <a:t>¿Cómo se compara México con otros países de la región respecto al empleo informal?</a:t>
            </a:r>
            <a:r>
              <a:rPr lang="es-ES_tradnl" sz="2400" dirty="0" smtClean="0">
                <a:cs typeface="Arial" charset="0"/>
              </a:rPr>
              <a:t> </a:t>
            </a:r>
            <a:endParaRPr lang="es-ES_tradnl" sz="2400" dirty="0">
              <a:cs typeface="Arial" charset="0"/>
            </a:endParaRPr>
          </a:p>
          <a:p>
            <a:pPr marL="514350" indent="-514350" algn="just">
              <a:buFont typeface="+mj-lt"/>
              <a:buAutoNum type="romanUcPeriod"/>
              <a:defRPr/>
            </a:pPr>
            <a:endParaRPr lang="es-MX" sz="2400" dirty="0" smtClean="0"/>
          </a:p>
          <a:p>
            <a:pPr marL="514350" indent="-514350" algn="just">
              <a:buFont typeface="+mj-lt"/>
              <a:buAutoNum type="romanUcPeriod"/>
              <a:defRPr/>
            </a:pPr>
            <a:r>
              <a:rPr lang="es-ES_tradnl" sz="2400" dirty="0" smtClean="0">
                <a:cs typeface="Arial" charset="0"/>
              </a:rPr>
              <a:t>La reciente formalización del mercado laboral </a:t>
            </a:r>
          </a:p>
          <a:p>
            <a:pPr marL="514350" indent="-514350" algn="just">
              <a:buFont typeface="+mj-lt"/>
              <a:buAutoNum type="romanUcPeriod"/>
              <a:defRPr/>
            </a:pPr>
            <a:endParaRPr lang="es-ES_tradnl" sz="2400" dirty="0" smtClean="0">
              <a:cs typeface="Arial" charset="0"/>
            </a:endParaRPr>
          </a:p>
          <a:p>
            <a:pPr marL="514350" indent="-514350" algn="just">
              <a:buFont typeface="+mj-lt"/>
              <a:buAutoNum type="romanUcPeriod"/>
              <a:defRPr/>
            </a:pPr>
            <a:r>
              <a:rPr lang="es-ES_tradnl" sz="2400" b="1" dirty="0" smtClean="0">
                <a:cs typeface="Arial" charset="0"/>
              </a:rPr>
              <a:t>¿Qué sabemos sobre Crezcamos Juntos?</a:t>
            </a:r>
          </a:p>
          <a:p>
            <a:pPr lvl="1" algn="just">
              <a:buFont typeface="Arial" pitchFamily="34" charset="0"/>
              <a:buChar char="•"/>
              <a:defRPr/>
            </a:pPr>
            <a:endParaRPr lang="es-MX" sz="2400" dirty="0" smtClean="0"/>
          </a:p>
          <a:p>
            <a:pPr marL="514350" indent="-514350" algn="just">
              <a:buFont typeface="+mj-lt"/>
              <a:buAutoNum type="romanUcPeriod"/>
              <a:defRPr/>
            </a:pPr>
            <a:r>
              <a:rPr lang="es-MX" sz="2400" dirty="0" smtClean="0"/>
              <a:t>Estadísticas complementarias (salarios y desempleo)</a:t>
            </a:r>
          </a:p>
          <a:p>
            <a:pPr marL="514350" indent="-514350" algn="just">
              <a:buFont typeface="+mj-lt"/>
              <a:buAutoNum type="romanUcPeriod"/>
              <a:defRPr/>
            </a:pPr>
            <a:endParaRPr lang="es-MX" sz="2400" dirty="0" smtClean="0"/>
          </a:p>
          <a:p>
            <a:pPr marL="514350" indent="-514350" algn="just">
              <a:buFont typeface="+mj-lt"/>
              <a:buAutoNum type="romanUcPeriod"/>
              <a:defRPr/>
            </a:pPr>
            <a:r>
              <a:rPr lang="es-MX" sz="2400" dirty="0" smtClean="0"/>
              <a:t>Conclusiones</a:t>
            </a: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dirty="0" smtClean="0">
                <a:latin typeface="+mj-lt"/>
              </a:rPr>
              <a:t>-</a:t>
            </a:r>
            <a:fld id="{97F60957-4E46-475C-9E8D-B5C53BFEC69B}" type="slidenum">
              <a:rPr lang="en-US" smtClean="0">
                <a:latin typeface="+mj-lt"/>
              </a:rPr>
              <a:pPr eaLnBrk="1" hangingPunct="1">
                <a:defRPr/>
              </a:pPr>
              <a:t>26</a:t>
            </a:fld>
            <a:r>
              <a:rPr lang="en-US" dirty="0" smtClean="0">
                <a:latin typeface="+mj-lt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63921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58200" cy="639762"/>
          </a:xfrm>
        </p:spPr>
        <p:txBody>
          <a:bodyPr/>
          <a:lstStyle/>
          <a:p>
            <a:pPr algn="l" eaLnBrk="1" hangingPunct="1"/>
            <a:r>
              <a:rPr lang="es-ES" sz="2800" b="1" dirty="0" smtClean="0">
                <a:solidFill>
                  <a:srgbClr val="0399CD"/>
                </a:solidFill>
                <a:cs typeface="Arial" pitchFamily="34" charset="0"/>
              </a:rPr>
              <a:t>¿Impacto del Régimen de Incorporación Fiscal (RIF)?</a:t>
            </a:r>
            <a:endParaRPr lang="es-ES_tradnl" sz="2800" b="1" dirty="0" smtClean="0">
              <a:solidFill>
                <a:srgbClr val="0399CD"/>
              </a:solidFill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mtClean="0">
                <a:latin typeface="Calibri" pitchFamily="34" charset="0"/>
              </a:rPr>
              <a:t>-</a:t>
            </a:r>
            <a:fld id="{1D49308D-FC8B-484B-88DA-C37964236CF4}" type="slidenum">
              <a:rPr lang="en-US" smtClean="0">
                <a:latin typeface="Calibri" pitchFamily="34" charset="0"/>
              </a:rPr>
              <a:pPr eaLnBrk="1" hangingPunct="1"/>
              <a:t>27</a:t>
            </a:fld>
            <a:r>
              <a:rPr lang="en-US" smtClean="0">
                <a:latin typeface="Calibri" pitchFamily="34" charset="0"/>
              </a:rPr>
              <a:t>-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05800" cy="47244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s-MX" sz="2400" dirty="0" smtClean="0"/>
              <a:t>Propósito del RIF es formalizar pequeños contribuyentes</a:t>
            </a:r>
          </a:p>
          <a:p>
            <a:pPr eaLnBrk="1" hangingPunct="1">
              <a:lnSpc>
                <a:spcPct val="80000"/>
              </a:lnSpc>
              <a:defRPr/>
            </a:pPr>
            <a:endParaRPr lang="es-MX" sz="15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s-MX" sz="2400" dirty="0" smtClean="0"/>
              <a:t>Entró en vigor en enero 2014</a:t>
            </a:r>
          </a:p>
          <a:p>
            <a:pPr eaLnBrk="1" hangingPunct="1">
              <a:lnSpc>
                <a:spcPct val="80000"/>
              </a:lnSpc>
              <a:defRPr/>
            </a:pPr>
            <a:endParaRPr lang="es-MX" sz="15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s-MX" sz="2400" dirty="0" smtClean="0"/>
              <a:t>Población objetivo</a:t>
            </a:r>
          </a:p>
          <a:p>
            <a:pPr eaLnBrk="1" hangingPunct="1">
              <a:lnSpc>
                <a:spcPct val="80000"/>
              </a:lnSpc>
              <a:defRPr/>
            </a:pPr>
            <a:endParaRPr lang="es-MX" sz="800" dirty="0" smtClean="0"/>
          </a:p>
          <a:p>
            <a:pPr lvl="1" eaLnBrk="1" hangingPunct="1">
              <a:defRPr/>
            </a:pPr>
            <a:r>
              <a:rPr lang="es-MX" sz="2200" dirty="0" smtClean="0"/>
              <a:t>Personas </a:t>
            </a:r>
            <a:r>
              <a:rPr lang="es-MX" sz="2200" dirty="0"/>
              <a:t>físicas que realicen actividades </a:t>
            </a:r>
            <a:r>
              <a:rPr lang="es-MX" sz="2200" dirty="0" smtClean="0"/>
              <a:t>empresariales …</a:t>
            </a:r>
          </a:p>
          <a:p>
            <a:pPr lvl="1" eaLnBrk="1" hangingPunct="1">
              <a:defRPr/>
            </a:pPr>
            <a:endParaRPr lang="es-MX" sz="500" dirty="0" smtClean="0"/>
          </a:p>
          <a:p>
            <a:pPr lvl="1" eaLnBrk="1" hangingPunct="1">
              <a:defRPr/>
            </a:pPr>
            <a:r>
              <a:rPr lang="es-MX" sz="2200" dirty="0" smtClean="0"/>
              <a:t>… que no requieren de título profesional …</a:t>
            </a:r>
          </a:p>
          <a:p>
            <a:pPr lvl="1" eaLnBrk="1" hangingPunct="1">
              <a:defRPr/>
            </a:pPr>
            <a:endParaRPr lang="es-MX" sz="500" dirty="0" smtClean="0"/>
          </a:p>
          <a:p>
            <a:pPr lvl="1" eaLnBrk="1" hangingPunct="1">
              <a:defRPr/>
            </a:pPr>
            <a:r>
              <a:rPr lang="es-MX" sz="2200" dirty="0" smtClean="0"/>
              <a:t>… y </a:t>
            </a:r>
            <a:r>
              <a:rPr lang="es-ES" sz="2200" dirty="0" smtClean="0"/>
              <a:t>con </a:t>
            </a:r>
            <a:r>
              <a:rPr lang="es-ES" sz="2200" dirty="0"/>
              <a:t>ingresos anuales de hasta dos millones de </a:t>
            </a:r>
            <a:r>
              <a:rPr lang="es-ES" sz="2200" dirty="0" smtClean="0"/>
              <a:t>pesos</a:t>
            </a:r>
            <a:r>
              <a:rPr lang="es-MX" sz="2200" dirty="0" smtClean="0"/>
              <a:t> </a:t>
            </a:r>
          </a:p>
          <a:p>
            <a:pPr lvl="1" eaLnBrk="1" hangingPunct="1">
              <a:defRPr/>
            </a:pPr>
            <a:endParaRPr lang="es-MX" sz="500" dirty="0" smtClean="0"/>
          </a:p>
          <a:p>
            <a:pPr lvl="1" eaLnBrk="1" hangingPunct="1">
              <a:defRPr/>
            </a:pPr>
            <a:r>
              <a:rPr lang="es-MX" sz="2200" dirty="0" smtClean="0"/>
              <a:t>Estas </a:t>
            </a:r>
            <a:r>
              <a:rPr lang="es-MX" sz="2200" dirty="0"/>
              <a:t>personas no tienen obligación de incorporarse al IMSS</a:t>
            </a:r>
            <a:endParaRPr lang="es-MX" sz="2200" dirty="0" smtClean="0"/>
          </a:p>
          <a:p>
            <a:pPr eaLnBrk="1" hangingPunct="1">
              <a:lnSpc>
                <a:spcPct val="80000"/>
              </a:lnSpc>
              <a:defRPr/>
            </a:pPr>
            <a:endParaRPr lang="es-MX" sz="1500" dirty="0"/>
          </a:p>
          <a:p>
            <a:pPr eaLnBrk="1" hangingPunct="1">
              <a:lnSpc>
                <a:spcPct val="80000"/>
              </a:lnSpc>
              <a:defRPr/>
            </a:pPr>
            <a:r>
              <a:rPr lang="es-MX" sz="2400" dirty="0" smtClean="0"/>
              <a:t>Beneficios</a:t>
            </a:r>
            <a:endParaRPr lang="es-MX" sz="2400" dirty="0"/>
          </a:p>
          <a:p>
            <a:pPr eaLnBrk="1" hangingPunct="1">
              <a:lnSpc>
                <a:spcPct val="80000"/>
              </a:lnSpc>
              <a:defRPr/>
            </a:pPr>
            <a:endParaRPr lang="es-MX" sz="800" dirty="0"/>
          </a:p>
          <a:p>
            <a:pPr lvl="1" eaLnBrk="1" hangingPunct="1">
              <a:defRPr/>
            </a:pPr>
            <a:r>
              <a:rPr lang="es-ES" sz="2200" dirty="0" smtClean="0"/>
              <a:t>Descuento </a:t>
            </a:r>
            <a:r>
              <a:rPr lang="es-ES" sz="2200" dirty="0"/>
              <a:t>del 100% en </a:t>
            </a:r>
            <a:r>
              <a:rPr lang="es-ES" sz="2200" dirty="0" smtClean="0"/>
              <a:t>pago </a:t>
            </a:r>
            <a:r>
              <a:rPr lang="es-ES" sz="2200" dirty="0"/>
              <a:t>de </a:t>
            </a:r>
            <a:r>
              <a:rPr lang="es-ES" sz="2200" dirty="0" smtClean="0"/>
              <a:t>ISR </a:t>
            </a:r>
            <a:r>
              <a:rPr lang="es-ES" sz="2200" dirty="0"/>
              <a:t>en </a:t>
            </a:r>
            <a:r>
              <a:rPr lang="es-ES" sz="2200" dirty="0" smtClean="0"/>
              <a:t>primer año</a:t>
            </a:r>
          </a:p>
          <a:p>
            <a:pPr lvl="1" eaLnBrk="1" hangingPunct="1">
              <a:defRPr/>
            </a:pPr>
            <a:endParaRPr lang="es-ES" sz="500" dirty="0" smtClean="0"/>
          </a:p>
          <a:p>
            <a:pPr lvl="1" eaLnBrk="1" hangingPunct="1">
              <a:defRPr/>
            </a:pPr>
            <a:r>
              <a:rPr lang="es-ES" sz="2200" dirty="0" smtClean="0"/>
              <a:t>Descuento se reduce en 10 puntos cada año hasta llegar a cero</a:t>
            </a:r>
            <a:endParaRPr lang="es-MX" sz="2200" dirty="0"/>
          </a:p>
          <a:p>
            <a:pPr lvl="1" eaLnBrk="1" hangingPunct="1">
              <a:lnSpc>
                <a:spcPct val="80000"/>
              </a:lnSpc>
              <a:defRPr/>
            </a:pPr>
            <a:endParaRPr lang="es-MX" sz="2200" dirty="0" smtClean="0"/>
          </a:p>
        </p:txBody>
      </p:sp>
    </p:spTree>
    <p:extLst>
      <p:ext uri="{BB962C8B-B14F-4D97-AF65-F5344CB8AC3E}">
        <p14:creationId xmlns:p14="http://schemas.microsoft.com/office/powerpoint/2010/main" val="288789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69288" cy="609600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_tradnl" sz="2800" b="1" dirty="0" smtClean="0">
                <a:solidFill>
                  <a:srgbClr val="0399CD"/>
                </a:solidFill>
                <a:latin typeface="+mn-lt"/>
                <a:cs typeface="Arial" charset="0"/>
              </a:rPr>
              <a:t>Régimen de Incorporación Fiscal parece haber aumentado número de pequeños contribuyentes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mtClean="0">
                <a:latin typeface="Calibri" pitchFamily="34" charset="0"/>
              </a:rPr>
              <a:t>-</a:t>
            </a:r>
            <a:fld id="{41659600-AD9E-49B3-809E-58AF7208F229}" type="slidenum">
              <a:rPr lang="en-US" smtClean="0">
                <a:latin typeface="Calibri" pitchFamily="34" charset="0"/>
              </a:rPr>
              <a:pPr eaLnBrk="1" hangingPunct="1"/>
              <a:t>28</a:t>
            </a:fld>
            <a:r>
              <a:rPr lang="en-US" smtClean="0">
                <a:latin typeface="Calibri" pitchFamily="34" charset="0"/>
              </a:rPr>
              <a:t>-</a:t>
            </a:r>
          </a:p>
        </p:txBody>
      </p:sp>
      <p:graphicFrame>
        <p:nvGraphicFramePr>
          <p:cNvPr id="7" name="Gráfico 4" title="Crecimiento anual de los contribuyentes activos (%)"/>
          <p:cNvGraphicFramePr/>
          <p:nvPr>
            <p:extLst>
              <p:ext uri="{D42A27DB-BD31-4B8C-83A1-F6EECF244321}">
                <p14:modId xmlns:p14="http://schemas.microsoft.com/office/powerpoint/2010/main" val="387197589"/>
              </p:ext>
            </p:extLst>
          </p:nvPr>
        </p:nvGraphicFramePr>
        <p:xfrm>
          <a:off x="609600" y="1447800"/>
          <a:ext cx="7696199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4226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457200" y="427038"/>
            <a:ext cx="8458200" cy="639762"/>
          </a:xfrm>
        </p:spPr>
        <p:txBody>
          <a:bodyPr/>
          <a:lstStyle/>
          <a:p>
            <a:pPr algn="l" eaLnBrk="1" hangingPunct="1"/>
            <a:r>
              <a:rPr lang="es-ES" sz="2800" b="1" dirty="0" smtClean="0">
                <a:solidFill>
                  <a:srgbClr val="0399CD"/>
                </a:solidFill>
                <a:cs typeface="Arial" pitchFamily="34" charset="0"/>
              </a:rPr>
              <a:t>¿Impacto del Régimen de Incorporación a la Seguridad Social (RISS)?</a:t>
            </a:r>
            <a:endParaRPr lang="es-ES_tradnl" sz="2800" b="1" dirty="0" smtClean="0">
              <a:solidFill>
                <a:srgbClr val="0399CD"/>
              </a:solidFill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mtClean="0">
                <a:latin typeface="Calibri" pitchFamily="34" charset="0"/>
              </a:rPr>
              <a:t>-</a:t>
            </a:r>
            <a:fld id="{1D49308D-FC8B-484B-88DA-C37964236CF4}" type="slidenum">
              <a:rPr lang="en-US" smtClean="0">
                <a:latin typeface="Calibri" pitchFamily="34" charset="0"/>
              </a:rPr>
              <a:pPr eaLnBrk="1" hangingPunct="1"/>
              <a:t>29</a:t>
            </a:fld>
            <a:r>
              <a:rPr lang="en-US" smtClean="0">
                <a:latin typeface="Calibri" pitchFamily="34" charset="0"/>
              </a:rPr>
              <a:t>-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7244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s-MX" sz="2400" dirty="0" smtClean="0"/>
              <a:t>Propósito del RISS es incentivar la incorporación al IMSS</a:t>
            </a:r>
          </a:p>
          <a:p>
            <a:pPr eaLnBrk="1" hangingPunct="1">
              <a:lnSpc>
                <a:spcPct val="80000"/>
              </a:lnSpc>
              <a:defRPr/>
            </a:pPr>
            <a:endParaRPr lang="es-MX" sz="15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s-MX" sz="2400" dirty="0" smtClean="0"/>
              <a:t>Entró en vigor en julio 2014</a:t>
            </a:r>
          </a:p>
          <a:p>
            <a:pPr eaLnBrk="1" hangingPunct="1">
              <a:lnSpc>
                <a:spcPct val="80000"/>
              </a:lnSpc>
              <a:defRPr/>
            </a:pPr>
            <a:endParaRPr lang="es-MX" sz="15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s-MX" sz="2400" dirty="0" smtClean="0"/>
              <a:t>Población objetivo</a:t>
            </a:r>
          </a:p>
          <a:p>
            <a:pPr eaLnBrk="1" hangingPunct="1">
              <a:lnSpc>
                <a:spcPct val="80000"/>
              </a:lnSpc>
              <a:defRPr/>
            </a:pPr>
            <a:endParaRPr lang="es-MX" sz="800" dirty="0" smtClean="0"/>
          </a:p>
          <a:p>
            <a:pPr lvl="1" eaLnBrk="1" hangingPunct="1">
              <a:defRPr/>
            </a:pPr>
            <a:r>
              <a:rPr lang="es-MX" sz="2200" dirty="0" smtClean="0"/>
              <a:t>Personas físicas que son beneficiarios del RIF (régimen de incorporación voluntaria del IMSS)</a:t>
            </a:r>
          </a:p>
          <a:p>
            <a:pPr lvl="1" eaLnBrk="1" hangingPunct="1">
              <a:defRPr/>
            </a:pPr>
            <a:endParaRPr lang="es-MX" sz="500" dirty="0" smtClean="0"/>
          </a:p>
          <a:p>
            <a:pPr lvl="1" eaLnBrk="1" hangingPunct="1">
              <a:defRPr/>
            </a:pPr>
            <a:r>
              <a:rPr lang="es-ES_tradnl" sz="2200" dirty="0" smtClean="0"/>
              <a:t>Empleados de los beneficiarios del </a:t>
            </a:r>
            <a:r>
              <a:rPr lang="es-MX" sz="2200" dirty="0"/>
              <a:t>(régimen de incorporación </a:t>
            </a:r>
            <a:r>
              <a:rPr lang="es-MX" sz="2200" dirty="0" smtClean="0"/>
              <a:t>obligatoria </a:t>
            </a:r>
            <a:r>
              <a:rPr lang="es-MX" sz="2200" dirty="0"/>
              <a:t>del IMSS)</a:t>
            </a:r>
            <a:endParaRPr lang="es-MX" sz="2200" dirty="0" smtClean="0"/>
          </a:p>
          <a:p>
            <a:pPr lvl="1" eaLnBrk="1" hangingPunct="1">
              <a:defRPr/>
            </a:pPr>
            <a:endParaRPr lang="es-MX" sz="5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s-MX" sz="2400" dirty="0" smtClean="0"/>
              <a:t>Beneficios</a:t>
            </a:r>
            <a:endParaRPr lang="es-MX" sz="2400" dirty="0"/>
          </a:p>
          <a:p>
            <a:pPr eaLnBrk="1" hangingPunct="1">
              <a:lnSpc>
                <a:spcPct val="80000"/>
              </a:lnSpc>
              <a:defRPr/>
            </a:pPr>
            <a:endParaRPr lang="es-MX" sz="800" dirty="0"/>
          </a:p>
          <a:p>
            <a:pPr lvl="1" eaLnBrk="1" hangingPunct="1">
              <a:defRPr/>
            </a:pPr>
            <a:r>
              <a:rPr lang="es-ES" sz="2200" dirty="0" smtClean="0"/>
              <a:t>Descuento </a:t>
            </a:r>
            <a:r>
              <a:rPr lang="es-ES" sz="2200" dirty="0"/>
              <a:t>del 5</a:t>
            </a:r>
            <a:r>
              <a:rPr lang="es-ES" sz="2200" dirty="0" smtClean="0"/>
              <a:t>0</a:t>
            </a:r>
            <a:r>
              <a:rPr lang="es-ES" sz="2200" dirty="0"/>
              <a:t>% en </a:t>
            </a:r>
            <a:r>
              <a:rPr lang="es-ES" sz="2200" dirty="0" smtClean="0"/>
              <a:t>cuotas IMSS/</a:t>
            </a:r>
            <a:r>
              <a:rPr lang="es-ES" sz="2200" dirty="0" err="1" smtClean="0"/>
              <a:t>Infonavit</a:t>
            </a:r>
            <a:r>
              <a:rPr lang="es-ES" sz="2200" dirty="0" smtClean="0"/>
              <a:t> en primeros 2 años</a:t>
            </a:r>
          </a:p>
          <a:p>
            <a:pPr lvl="1" eaLnBrk="1" hangingPunct="1">
              <a:defRPr/>
            </a:pPr>
            <a:endParaRPr lang="es-ES" sz="500" dirty="0" smtClean="0"/>
          </a:p>
          <a:p>
            <a:pPr lvl="1" eaLnBrk="1" hangingPunct="1">
              <a:defRPr/>
            </a:pPr>
            <a:r>
              <a:rPr lang="es-ES" sz="2200" dirty="0" smtClean="0"/>
              <a:t>Descuento se reduce en 10 puntos cada 2 años hasta llegar a cero</a:t>
            </a:r>
            <a:endParaRPr lang="es-MX" sz="2200" dirty="0"/>
          </a:p>
          <a:p>
            <a:pPr lvl="1" eaLnBrk="1" hangingPunct="1">
              <a:lnSpc>
                <a:spcPct val="80000"/>
              </a:lnSpc>
              <a:defRPr/>
            </a:pPr>
            <a:endParaRPr lang="es-MX" sz="2200" dirty="0" smtClean="0"/>
          </a:p>
        </p:txBody>
      </p:sp>
    </p:spTree>
    <p:extLst>
      <p:ext uri="{BB962C8B-B14F-4D97-AF65-F5344CB8AC3E}">
        <p14:creationId xmlns:p14="http://schemas.microsoft.com/office/powerpoint/2010/main" val="415068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 eaLnBrk="1" hangingPunct="1"/>
            <a:r>
              <a:rPr lang="es-MX" sz="2800" b="1" smtClean="0">
                <a:solidFill>
                  <a:srgbClr val="0096D7"/>
                </a:solidFill>
              </a:rPr>
              <a:t>Hoja de ruta</a:t>
            </a:r>
            <a:endParaRPr lang="en-US" sz="2800" b="1" smtClean="0"/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54563"/>
          </a:xfrm>
        </p:spPr>
        <p:txBody>
          <a:bodyPr/>
          <a:lstStyle/>
          <a:p>
            <a:pPr marL="514350" indent="-514350" algn="just">
              <a:buFont typeface="+mj-lt"/>
              <a:buAutoNum type="romanUcPeriod"/>
              <a:defRPr/>
            </a:pPr>
            <a:r>
              <a:rPr lang="es-ES" sz="2400" b="1" dirty="0" smtClean="0"/>
              <a:t>¿Cómo se compara México con otros países de la región respecto al empleo informal?</a:t>
            </a:r>
            <a:r>
              <a:rPr lang="es-ES_tradnl" sz="2400" b="1" dirty="0" smtClean="0">
                <a:cs typeface="Arial" charset="0"/>
              </a:rPr>
              <a:t> </a:t>
            </a:r>
            <a:endParaRPr lang="es-ES_tradnl" sz="2400" b="1" dirty="0">
              <a:cs typeface="Arial" charset="0"/>
            </a:endParaRPr>
          </a:p>
          <a:p>
            <a:pPr marL="514350" indent="-514350" algn="just">
              <a:buFont typeface="+mj-lt"/>
              <a:buAutoNum type="romanUcPeriod"/>
              <a:defRPr/>
            </a:pPr>
            <a:endParaRPr lang="es-MX" sz="2400" dirty="0" smtClean="0"/>
          </a:p>
          <a:p>
            <a:pPr marL="514350" indent="-514350" algn="just">
              <a:buFont typeface="+mj-lt"/>
              <a:buAutoNum type="romanUcPeriod"/>
              <a:defRPr/>
            </a:pPr>
            <a:r>
              <a:rPr lang="es-ES_tradnl" sz="2400" dirty="0" smtClean="0">
                <a:cs typeface="Arial" charset="0"/>
              </a:rPr>
              <a:t>La reciente formalización del mercado laboral </a:t>
            </a:r>
          </a:p>
          <a:p>
            <a:pPr marL="514350" indent="-514350" algn="just">
              <a:buFont typeface="+mj-lt"/>
              <a:buAutoNum type="romanUcPeriod"/>
              <a:defRPr/>
            </a:pPr>
            <a:endParaRPr lang="es-ES_tradnl" sz="2400" dirty="0" smtClean="0">
              <a:cs typeface="Arial" charset="0"/>
            </a:endParaRPr>
          </a:p>
          <a:p>
            <a:pPr marL="514350" indent="-514350" algn="just">
              <a:buFont typeface="+mj-lt"/>
              <a:buAutoNum type="romanUcPeriod"/>
              <a:defRPr/>
            </a:pPr>
            <a:r>
              <a:rPr lang="es-ES_tradnl" sz="2400" dirty="0" smtClean="0">
                <a:cs typeface="Arial" charset="0"/>
              </a:rPr>
              <a:t>¿Qué sabemos sobre Crezcamos Juntos?</a:t>
            </a:r>
          </a:p>
          <a:p>
            <a:pPr lvl="1" algn="just">
              <a:buFont typeface="Arial" pitchFamily="34" charset="0"/>
              <a:buChar char="•"/>
              <a:defRPr/>
            </a:pPr>
            <a:endParaRPr lang="es-MX" sz="2400" dirty="0" smtClean="0"/>
          </a:p>
          <a:p>
            <a:pPr marL="514350" indent="-514350" algn="just">
              <a:buFont typeface="+mj-lt"/>
              <a:buAutoNum type="romanUcPeriod"/>
              <a:defRPr/>
            </a:pPr>
            <a:r>
              <a:rPr lang="es-MX" sz="2400" dirty="0" smtClean="0"/>
              <a:t>Estadísticas complementarias (salarios y desempleo)</a:t>
            </a:r>
          </a:p>
          <a:p>
            <a:pPr marL="514350" indent="-514350" algn="just">
              <a:buFont typeface="+mj-lt"/>
              <a:buAutoNum type="romanUcPeriod"/>
              <a:defRPr/>
            </a:pPr>
            <a:endParaRPr lang="es-MX" sz="2400" dirty="0" smtClean="0"/>
          </a:p>
          <a:p>
            <a:pPr marL="514350" indent="-514350" algn="just">
              <a:buFont typeface="+mj-lt"/>
              <a:buAutoNum type="romanUcPeriod"/>
              <a:defRPr/>
            </a:pPr>
            <a:r>
              <a:rPr lang="es-MX" sz="2400" dirty="0" smtClean="0"/>
              <a:t>Conclusiones</a:t>
            </a: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dirty="0" smtClean="0">
                <a:latin typeface="+mj-lt"/>
              </a:rPr>
              <a:t>-</a:t>
            </a:r>
            <a:fld id="{97F60957-4E46-475C-9E8D-B5C53BFEC69B}" type="slidenum">
              <a:rPr lang="en-US" smtClean="0">
                <a:latin typeface="+mj-lt"/>
              </a:rPr>
              <a:pPr eaLnBrk="1" hangingPunct="1">
                <a:defRPr/>
              </a:pPr>
              <a:t>3</a:t>
            </a:fld>
            <a:r>
              <a:rPr lang="en-US" dirty="0" smtClean="0">
                <a:latin typeface="+mj-lt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262054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686800" cy="609600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_tradnl" sz="2800" b="1" dirty="0" smtClean="0">
                <a:solidFill>
                  <a:srgbClr val="0399CD"/>
                </a:solidFill>
                <a:latin typeface="+mn-lt"/>
                <a:cs typeface="Arial" charset="0"/>
              </a:rPr>
              <a:t>Pocos trabajadores independientes cotizan al IMSS, pero con aumento desde julio 2014 (tal vez por el RISS)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mtClean="0">
                <a:latin typeface="Calibri" pitchFamily="34" charset="0"/>
              </a:rPr>
              <a:t>-</a:t>
            </a:r>
            <a:fld id="{41659600-AD9E-49B3-809E-58AF7208F229}" type="slidenum">
              <a:rPr lang="en-US" smtClean="0">
                <a:latin typeface="Calibri" pitchFamily="34" charset="0"/>
              </a:rPr>
              <a:pPr eaLnBrk="1" hangingPunct="1"/>
              <a:t>30</a:t>
            </a:fld>
            <a:r>
              <a:rPr lang="en-US" smtClean="0">
                <a:latin typeface="Calibri" pitchFamily="34" charset="0"/>
              </a:rPr>
              <a:t>-</a:t>
            </a:r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194905"/>
              </p:ext>
            </p:extLst>
          </p:nvPr>
        </p:nvGraphicFramePr>
        <p:xfrm>
          <a:off x="238125" y="1371600"/>
          <a:ext cx="8667750" cy="5206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7747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686800" cy="609600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_tradnl" sz="2800" b="1" dirty="0" smtClean="0">
                <a:solidFill>
                  <a:srgbClr val="0399CD"/>
                </a:solidFill>
                <a:latin typeface="+mn-lt"/>
                <a:cs typeface="Arial" charset="0"/>
              </a:rPr>
              <a:t>Pocos patrones personas físicas cotizan al IMSS, pero    con aumento desde julio 2014 (tal vez por el RISS)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mtClean="0">
                <a:latin typeface="Calibri" pitchFamily="34" charset="0"/>
              </a:rPr>
              <a:t>-</a:t>
            </a:r>
            <a:fld id="{41659600-AD9E-49B3-809E-58AF7208F229}" type="slidenum">
              <a:rPr lang="en-US" smtClean="0">
                <a:latin typeface="Calibri" pitchFamily="34" charset="0"/>
              </a:rPr>
              <a:pPr eaLnBrk="1" hangingPunct="1"/>
              <a:t>31</a:t>
            </a:fld>
            <a:r>
              <a:rPr lang="en-US" smtClean="0">
                <a:latin typeface="Calibri" pitchFamily="34" charset="0"/>
              </a:rPr>
              <a:t>-</a:t>
            </a:r>
          </a:p>
        </p:txBody>
      </p:sp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295316"/>
              </p:ext>
            </p:extLst>
          </p:nvPr>
        </p:nvGraphicFramePr>
        <p:xfrm>
          <a:off x="238125" y="1371601"/>
          <a:ext cx="8667750" cy="5206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8821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58200" cy="639762"/>
          </a:xfrm>
        </p:spPr>
        <p:txBody>
          <a:bodyPr/>
          <a:lstStyle/>
          <a:p>
            <a:pPr algn="l" eaLnBrk="1" hangingPunct="1"/>
            <a:r>
              <a:rPr lang="es-ES" sz="2800" b="1" dirty="0" smtClean="0">
                <a:solidFill>
                  <a:srgbClr val="0399CD"/>
                </a:solidFill>
                <a:cs typeface="Arial" pitchFamily="34" charset="0"/>
              </a:rPr>
              <a:t>Resumen: Crezcamos Juntos</a:t>
            </a:r>
            <a:endParaRPr lang="es-ES_tradnl" sz="2800" b="1" dirty="0" smtClean="0">
              <a:solidFill>
                <a:srgbClr val="0399CD"/>
              </a:solidFill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mtClean="0">
                <a:latin typeface="Calibri" pitchFamily="34" charset="0"/>
              </a:rPr>
              <a:t>-</a:t>
            </a:r>
            <a:fld id="{1D49308D-FC8B-484B-88DA-C37964236CF4}" type="slidenum">
              <a:rPr lang="en-US" smtClean="0">
                <a:latin typeface="Calibri" pitchFamily="34" charset="0"/>
              </a:rPr>
              <a:pPr eaLnBrk="1" hangingPunct="1"/>
              <a:t>32</a:t>
            </a:fld>
            <a:r>
              <a:rPr lang="en-US" smtClean="0">
                <a:latin typeface="Calibri" pitchFamily="34" charset="0"/>
              </a:rPr>
              <a:t>-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05800" cy="4953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s-ES_tradnl" sz="2400" dirty="0"/>
              <a:t>Evidencia de un impacto del RIF</a:t>
            </a:r>
            <a:endParaRPr lang="es-ES_tradnl" sz="2400" dirty="0">
              <a:cs typeface="Arial" charset="0"/>
            </a:endParaRPr>
          </a:p>
          <a:p>
            <a:pPr lvl="1" eaLnBrk="1" hangingPunct="1">
              <a:lnSpc>
                <a:spcPct val="80000"/>
              </a:lnSpc>
              <a:defRPr/>
            </a:pPr>
            <a:endParaRPr lang="es-ES_tradnl" sz="500" dirty="0">
              <a:cs typeface="Arial" charset="0"/>
            </a:endParaRPr>
          </a:p>
          <a:p>
            <a:pPr lvl="1" eaLnBrk="1" hangingPunct="1">
              <a:defRPr/>
            </a:pPr>
            <a:r>
              <a:rPr lang="es-ES" sz="2200" dirty="0">
                <a:cs typeface="Arial" charset="0"/>
              </a:rPr>
              <a:t>Informalidad de no asalariados empezó a bajar en 2014</a:t>
            </a:r>
            <a:endParaRPr lang="es-ES_tradnl" sz="2200" dirty="0"/>
          </a:p>
          <a:p>
            <a:pPr lvl="1" eaLnBrk="1" hangingPunct="1">
              <a:lnSpc>
                <a:spcPct val="110000"/>
              </a:lnSpc>
              <a:defRPr/>
            </a:pPr>
            <a:r>
              <a:rPr lang="es-ES_tradnl" sz="2200" dirty="0"/>
              <a:t>Aumento en pequeños contribuyentes al </a:t>
            </a:r>
            <a:r>
              <a:rPr lang="es-ES_tradnl" sz="2200" dirty="0" smtClean="0"/>
              <a:t>SAT</a:t>
            </a:r>
          </a:p>
          <a:p>
            <a:pPr lvl="1" eaLnBrk="1" hangingPunct="1">
              <a:lnSpc>
                <a:spcPct val="110000"/>
              </a:lnSpc>
              <a:defRPr/>
            </a:pPr>
            <a:r>
              <a:rPr lang="es-ES" sz="2200" dirty="0"/>
              <a:t>Pero recuerden que </a:t>
            </a:r>
            <a:r>
              <a:rPr lang="es-ES" sz="2200" dirty="0" smtClean="0"/>
              <a:t>la definición </a:t>
            </a:r>
            <a:r>
              <a:rPr lang="es-ES" sz="2200" dirty="0"/>
              <a:t>de formalidad para no asalariados no implica seguridad social</a:t>
            </a:r>
            <a:endParaRPr lang="es-ES_tradnl" sz="2200" dirty="0" smtClean="0"/>
          </a:p>
          <a:p>
            <a:pPr lvl="1" eaLnBrk="1" hangingPunct="1">
              <a:lnSpc>
                <a:spcPct val="80000"/>
              </a:lnSpc>
              <a:defRPr/>
            </a:pPr>
            <a:endParaRPr lang="es-ES_tradnl" sz="500" dirty="0" smtClean="0"/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s-ES_tradnl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s-ES_tradnl" sz="2400" dirty="0" smtClean="0">
                <a:cs typeface="Arial" charset="0"/>
              </a:rPr>
              <a:t>Parece haber un impacto del RISS también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es-ES_tradnl" sz="500" dirty="0" smtClean="0">
              <a:cs typeface="Arial" charset="0"/>
            </a:endParaRPr>
          </a:p>
          <a:p>
            <a:pPr lvl="1" eaLnBrk="1" hangingPunct="1">
              <a:defRPr/>
            </a:pPr>
            <a:r>
              <a:rPr lang="es-ES_tradnl" sz="2200" dirty="0" smtClean="0">
                <a:cs typeface="Arial" charset="0"/>
              </a:rPr>
              <a:t>Aumento desde julio 2014 de independientes y patrones personas físicas que cotizan al IMSS</a:t>
            </a:r>
            <a:endParaRPr lang="es-ES_tradnl" sz="2200" dirty="0" smtClean="0"/>
          </a:p>
          <a:p>
            <a:pPr lvl="1" eaLnBrk="1" hangingPunct="1">
              <a:lnSpc>
                <a:spcPct val="110000"/>
              </a:lnSpc>
              <a:defRPr/>
            </a:pPr>
            <a:r>
              <a:rPr lang="es-ES_tradnl" sz="2200" dirty="0" smtClean="0">
                <a:cs typeface="Arial" charset="0"/>
              </a:rPr>
              <a:t>Pero porcentaje de estos grupos que cotizan al IMSS sigue siendo bajo</a:t>
            </a:r>
          </a:p>
          <a:p>
            <a:pPr lvl="1" eaLnBrk="1" hangingPunct="1">
              <a:lnSpc>
                <a:spcPct val="110000"/>
              </a:lnSpc>
              <a:defRPr/>
            </a:pPr>
            <a:r>
              <a:rPr lang="es-ES_tradnl" sz="2200" dirty="0" smtClean="0">
                <a:cs typeface="Arial" charset="0"/>
              </a:rPr>
              <a:t>Experiencias de la región muestran que es difícil fomentar la afiliación voluntaria </a:t>
            </a:r>
          </a:p>
          <a:p>
            <a:pPr eaLnBrk="1" hangingPunct="1">
              <a:lnSpc>
                <a:spcPct val="80000"/>
              </a:lnSpc>
              <a:defRPr/>
            </a:pPr>
            <a:endParaRPr lang="es-ES_tradnl" sz="12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97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 eaLnBrk="1" hangingPunct="1"/>
            <a:r>
              <a:rPr lang="es-MX" sz="2800" b="1" smtClean="0">
                <a:solidFill>
                  <a:srgbClr val="0096D7"/>
                </a:solidFill>
              </a:rPr>
              <a:t>Hoja de ruta</a:t>
            </a:r>
            <a:endParaRPr lang="en-US" sz="2800" b="1" smtClean="0"/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54563"/>
          </a:xfrm>
        </p:spPr>
        <p:txBody>
          <a:bodyPr/>
          <a:lstStyle/>
          <a:p>
            <a:pPr marL="514350" indent="-514350" algn="just">
              <a:buFont typeface="+mj-lt"/>
              <a:buAutoNum type="romanUcPeriod"/>
              <a:defRPr/>
            </a:pPr>
            <a:r>
              <a:rPr lang="es-ES" sz="2400" dirty="0" smtClean="0"/>
              <a:t>¿Cómo se compara México con otros países de la región respecto al empleo informal?</a:t>
            </a:r>
            <a:r>
              <a:rPr lang="es-ES_tradnl" sz="2400" dirty="0" smtClean="0">
                <a:cs typeface="Arial" charset="0"/>
              </a:rPr>
              <a:t> </a:t>
            </a:r>
            <a:endParaRPr lang="es-ES_tradnl" sz="2400" dirty="0">
              <a:cs typeface="Arial" charset="0"/>
            </a:endParaRPr>
          </a:p>
          <a:p>
            <a:pPr marL="514350" indent="-514350" algn="just">
              <a:buFont typeface="+mj-lt"/>
              <a:buAutoNum type="romanUcPeriod"/>
              <a:defRPr/>
            </a:pPr>
            <a:endParaRPr lang="es-MX" sz="2400" dirty="0" smtClean="0"/>
          </a:p>
          <a:p>
            <a:pPr marL="514350" indent="-514350" algn="just">
              <a:buFont typeface="+mj-lt"/>
              <a:buAutoNum type="romanUcPeriod"/>
              <a:defRPr/>
            </a:pPr>
            <a:r>
              <a:rPr lang="es-ES_tradnl" sz="2400" dirty="0" smtClean="0">
                <a:cs typeface="Arial" charset="0"/>
              </a:rPr>
              <a:t>La reciente formalización del mercado laboral </a:t>
            </a:r>
          </a:p>
          <a:p>
            <a:pPr marL="514350" indent="-514350" algn="just">
              <a:buFont typeface="+mj-lt"/>
              <a:buAutoNum type="romanUcPeriod"/>
              <a:defRPr/>
            </a:pPr>
            <a:endParaRPr lang="es-ES_tradnl" sz="2400" dirty="0" smtClean="0">
              <a:cs typeface="Arial" charset="0"/>
            </a:endParaRPr>
          </a:p>
          <a:p>
            <a:pPr marL="514350" indent="-514350" algn="just">
              <a:buFont typeface="+mj-lt"/>
              <a:buAutoNum type="romanUcPeriod"/>
              <a:defRPr/>
            </a:pPr>
            <a:r>
              <a:rPr lang="es-ES_tradnl" sz="2400" dirty="0" smtClean="0">
                <a:cs typeface="Arial" charset="0"/>
              </a:rPr>
              <a:t>¿Qué sabemos sobre Crezcamos Juntos?</a:t>
            </a:r>
          </a:p>
          <a:p>
            <a:pPr lvl="1" algn="just">
              <a:buFont typeface="Arial" pitchFamily="34" charset="0"/>
              <a:buChar char="•"/>
              <a:defRPr/>
            </a:pPr>
            <a:endParaRPr lang="es-MX" sz="2400" dirty="0" smtClean="0"/>
          </a:p>
          <a:p>
            <a:pPr marL="514350" indent="-514350" algn="just">
              <a:buFont typeface="+mj-lt"/>
              <a:buAutoNum type="romanUcPeriod"/>
              <a:defRPr/>
            </a:pPr>
            <a:r>
              <a:rPr lang="es-MX" sz="2400" b="1" dirty="0" smtClean="0"/>
              <a:t>Estadísticas complementarias (salarios y desempleo)</a:t>
            </a:r>
          </a:p>
          <a:p>
            <a:pPr marL="514350" indent="-514350" algn="just">
              <a:buFont typeface="+mj-lt"/>
              <a:buAutoNum type="romanUcPeriod"/>
              <a:defRPr/>
            </a:pPr>
            <a:endParaRPr lang="es-MX" sz="2400" dirty="0" smtClean="0"/>
          </a:p>
          <a:p>
            <a:pPr marL="514350" indent="-514350" algn="just">
              <a:buFont typeface="+mj-lt"/>
              <a:buAutoNum type="romanUcPeriod"/>
              <a:defRPr/>
            </a:pPr>
            <a:r>
              <a:rPr lang="es-MX" sz="2400" dirty="0" smtClean="0"/>
              <a:t>Conclusiones</a:t>
            </a: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dirty="0" smtClean="0">
                <a:latin typeface="+mj-lt"/>
              </a:rPr>
              <a:t>-</a:t>
            </a:r>
            <a:fld id="{97F60957-4E46-475C-9E8D-B5C53BFEC69B}" type="slidenum">
              <a:rPr lang="en-US" smtClean="0">
                <a:latin typeface="+mj-lt"/>
              </a:rPr>
              <a:pPr eaLnBrk="1" hangingPunct="1">
                <a:defRPr/>
              </a:pPr>
              <a:t>33</a:t>
            </a:fld>
            <a:r>
              <a:rPr lang="en-US" dirty="0" smtClean="0">
                <a:latin typeface="+mj-lt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63921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69288" cy="609600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_tradnl" sz="2800" b="1" dirty="0">
                <a:solidFill>
                  <a:srgbClr val="0399CD"/>
                </a:solidFill>
                <a:cs typeface="Arial" charset="0"/>
              </a:rPr>
              <a:t>A pesar de </a:t>
            </a:r>
            <a:r>
              <a:rPr lang="es-ES_tradnl" sz="2800" b="1" dirty="0" smtClean="0">
                <a:solidFill>
                  <a:srgbClr val="0399CD"/>
                </a:solidFill>
                <a:cs typeface="Arial" charset="0"/>
              </a:rPr>
              <a:t>los avances </a:t>
            </a:r>
            <a:r>
              <a:rPr lang="es-ES_tradnl" sz="2800" b="1" dirty="0">
                <a:solidFill>
                  <a:srgbClr val="0399CD"/>
                </a:solidFill>
                <a:cs typeface="Arial" charset="0"/>
              </a:rPr>
              <a:t>en </a:t>
            </a:r>
            <a:r>
              <a:rPr lang="es-ES_tradnl" sz="2800" b="1" dirty="0" smtClean="0">
                <a:solidFill>
                  <a:srgbClr val="0399CD"/>
                </a:solidFill>
                <a:cs typeface="Arial" charset="0"/>
              </a:rPr>
              <a:t>informalidad,  </a:t>
            </a:r>
            <a:r>
              <a:rPr lang="es-ES_tradnl" sz="2800" b="1" dirty="0">
                <a:solidFill>
                  <a:srgbClr val="0399CD"/>
                </a:solidFill>
                <a:cs typeface="Arial" charset="0"/>
              </a:rPr>
              <a:t>los salarios no </a:t>
            </a:r>
            <a:r>
              <a:rPr lang="es-ES_tradnl" sz="2800" b="1" dirty="0" smtClean="0">
                <a:solidFill>
                  <a:srgbClr val="0399CD"/>
                </a:solidFill>
                <a:cs typeface="Arial" charset="0"/>
              </a:rPr>
              <a:t>han subido … </a:t>
            </a:r>
            <a:endParaRPr lang="es-ES_tradnl" sz="2800" b="1" dirty="0" smtClean="0">
              <a:solidFill>
                <a:srgbClr val="0399CD"/>
              </a:solidFill>
              <a:latin typeface="+mn-lt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mtClean="0">
                <a:latin typeface="Calibri" pitchFamily="34" charset="0"/>
              </a:rPr>
              <a:t>-</a:t>
            </a:r>
            <a:fld id="{41659600-AD9E-49B3-809E-58AF7208F229}" type="slidenum">
              <a:rPr lang="en-US" smtClean="0">
                <a:latin typeface="Calibri" pitchFamily="34" charset="0"/>
              </a:rPr>
              <a:pPr eaLnBrk="1" hangingPunct="1"/>
              <a:t>34</a:t>
            </a:fld>
            <a:r>
              <a:rPr lang="en-US" smtClean="0">
                <a:latin typeface="Calibri" pitchFamily="34" charset="0"/>
              </a:rPr>
              <a:t>-</a:t>
            </a:r>
          </a:p>
        </p:txBody>
      </p:sp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6002502"/>
              </p:ext>
            </p:extLst>
          </p:nvPr>
        </p:nvGraphicFramePr>
        <p:xfrm>
          <a:off x="238125" y="1142999"/>
          <a:ext cx="8667750" cy="5435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4811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69288" cy="609600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_tradnl" sz="2800" b="1" dirty="0">
                <a:solidFill>
                  <a:srgbClr val="0399CD"/>
                </a:solidFill>
                <a:cs typeface="Arial" charset="0"/>
              </a:rPr>
              <a:t>A pesar de </a:t>
            </a:r>
            <a:r>
              <a:rPr lang="es-ES_tradnl" sz="2800" b="1" dirty="0" smtClean="0">
                <a:solidFill>
                  <a:srgbClr val="0399CD"/>
                </a:solidFill>
                <a:cs typeface="Arial" charset="0"/>
              </a:rPr>
              <a:t>los avances </a:t>
            </a:r>
            <a:r>
              <a:rPr lang="es-ES_tradnl" sz="2800" b="1" dirty="0">
                <a:solidFill>
                  <a:srgbClr val="0399CD"/>
                </a:solidFill>
                <a:cs typeface="Arial" charset="0"/>
              </a:rPr>
              <a:t>en </a:t>
            </a:r>
            <a:r>
              <a:rPr lang="es-ES_tradnl" sz="2800" b="1" dirty="0" smtClean="0">
                <a:solidFill>
                  <a:srgbClr val="0399CD"/>
                </a:solidFill>
                <a:cs typeface="Arial" charset="0"/>
              </a:rPr>
              <a:t>informalidad,  </a:t>
            </a:r>
            <a:r>
              <a:rPr lang="es-ES_tradnl" sz="2800" b="1" dirty="0">
                <a:solidFill>
                  <a:srgbClr val="0399CD"/>
                </a:solidFill>
                <a:cs typeface="Arial" charset="0"/>
              </a:rPr>
              <a:t>los salarios no </a:t>
            </a:r>
            <a:r>
              <a:rPr lang="es-ES_tradnl" sz="2800" b="1" dirty="0" smtClean="0">
                <a:solidFill>
                  <a:srgbClr val="0399CD"/>
                </a:solidFill>
                <a:cs typeface="Arial" charset="0"/>
              </a:rPr>
              <a:t>han subido … pero indicios positivos en 2015</a:t>
            </a:r>
            <a:endParaRPr lang="es-ES_tradnl" sz="2800" b="1" dirty="0" smtClean="0">
              <a:solidFill>
                <a:srgbClr val="0399CD"/>
              </a:solidFill>
              <a:latin typeface="+mn-lt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mtClean="0">
                <a:latin typeface="Calibri" pitchFamily="34" charset="0"/>
              </a:rPr>
              <a:t>-</a:t>
            </a:r>
            <a:fld id="{41659600-AD9E-49B3-809E-58AF7208F229}" type="slidenum">
              <a:rPr lang="en-US" smtClean="0">
                <a:latin typeface="Calibri" pitchFamily="34" charset="0"/>
              </a:rPr>
              <a:pPr eaLnBrk="1" hangingPunct="1"/>
              <a:t>35</a:t>
            </a:fld>
            <a:r>
              <a:rPr lang="en-US" smtClean="0">
                <a:latin typeface="Calibri" pitchFamily="34" charset="0"/>
              </a:rPr>
              <a:t>-</a:t>
            </a:r>
          </a:p>
        </p:txBody>
      </p:sp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592118"/>
              </p:ext>
            </p:extLst>
          </p:nvPr>
        </p:nvGraphicFramePr>
        <p:xfrm>
          <a:off x="238125" y="1142999"/>
          <a:ext cx="8667750" cy="5435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7385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69288" cy="609600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_tradnl" sz="2800" b="1" dirty="0" smtClean="0">
                <a:solidFill>
                  <a:srgbClr val="0399CD"/>
                </a:solidFill>
                <a:latin typeface="+mn-lt"/>
                <a:cs typeface="Arial" charset="0"/>
              </a:rPr>
              <a:t>Y la pobreza laboral aumenta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mtClean="0">
                <a:latin typeface="Calibri" pitchFamily="34" charset="0"/>
              </a:rPr>
              <a:t>-</a:t>
            </a:r>
            <a:fld id="{41659600-AD9E-49B3-809E-58AF7208F229}" type="slidenum">
              <a:rPr lang="en-US" smtClean="0">
                <a:latin typeface="Calibri" pitchFamily="34" charset="0"/>
              </a:rPr>
              <a:pPr eaLnBrk="1" hangingPunct="1"/>
              <a:t>36</a:t>
            </a:fld>
            <a:r>
              <a:rPr lang="en-US" smtClean="0">
                <a:latin typeface="Calibri" pitchFamily="34" charset="0"/>
              </a:rPr>
              <a:t>-</a:t>
            </a:r>
          </a:p>
        </p:txBody>
      </p:sp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206397"/>
              </p:ext>
            </p:extLst>
          </p:nvPr>
        </p:nvGraphicFramePr>
        <p:xfrm>
          <a:off x="238125" y="914400"/>
          <a:ext cx="8667750" cy="56638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7532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609600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_tradnl" sz="2800" b="1" dirty="0" smtClean="0">
                <a:solidFill>
                  <a:srgbClr val="0399CD"/>
                </a:solidFill>
                <a:latin typeface="+mn-lt"/>
                <a:cs typeface="Arial" charset="0"/>
              </a:rPr>
              <a:t>Tasa de desempleo a la baja; aún mayor que antes de la crisis 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mtClean="0">
                <a:latin typeface="Calibri" pitchFamily="34" charset="0"/>
              </a:rPr>
              <a:t>-</a:t>
            </a:r>
            <a:fld id="{41659600-AD9E-49B3-809E-58AF7208F229}" type="slidenum">
              <a:rPr lang="en-US" smtClean="0">
                <a:latin typeface="Calibri" pitchFamily="34" charset="0"/>
              </a:rPr>
              <a:pPr eaLnBrk="1" hangingPunct="1"/>
              <a:t>37</a:t>
            </a:fld>
            <a:r>
              <a:rPr lang="en-US" smtClean="0">
                <a:latin typeface="Calibri" pitchFamily="34" charset="0"/>
              </a:rPr>
              <a:t>-</a:t>
            </a:r>
          </a:p>
        </p:txBody>
      </p:sp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6807925"/>
              </p:ext>
            </p:extLst>
          </p:nvPr>
        </p:nvGraphicFramePr>
        <p:xfrm>
          <a:off x="238125" y="1066799"/>
          <a:ext cx="8667750" cy="5511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4165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609600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_tradnl" sz="2800" b="1" dirty="0" smtClean="0">
                <a:solidFill>
                  <a:srgbClr val="0399CD"/>
                </a:solidFill>
                <a:latin typeface="+mn-lt"/>
                <a:cs typeface="Arial" charset="0"/>
              </a:rPr>
              <a:t>Tasa de desempleo a la baja; aún mayor que antes de la crisis 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mtClean="0">
                <a:latin typeface="Calibri" pitchFamily="34" charset="0"/>
              </a:rPr>
              <a:t>-</a:t>
            </a:r>
            <a:fld id="{41659600-AD9E-49B3-809E-58AF7208F229}" type="slidenum">
              <a:rPr lang="en-US" smtClean="0">
                <a:latin typeface="Calibri" pitchFamily="34" charset="0"/>
              </a:rPr>
              <a:pPr eaLnBrk="1" hangingPunct="1"/>
              <a:t>38</a:t>
            </a:fld>
            <a:r>
              <a:rPr lang="en-US" smtClean="0">
                <a:latin typeface="Calibri" pitchFamily="34" charset="0"/>
              </a:rPr>
              <a:t>-</a:t>
            </a:r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2914410"/>
              </p:ext>
            </p:extLst>
          </p:nvPr>
        </p:nvGraphicFramePr>
        <p:xfrm>
          <a:off x="238125" y="1066801"/>
          <a:ext cx="8667750" cy="55114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8305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458200" cy="639762"/>
          </a:xfrm>
        </p:spPr>
        <p:txBody>
          <a:bodyPr/>
          <a:lstStyle/>
          <a:p>
            <a:pPr algn="l" eaLnBrk="1" hangingPunct="1"/>
            <a:r>
              <a:rPr lang="es-ES" sz="2800" b="1" dirty="0" smtClean="0">
                <a:solidFill>
                  <a:srgbClr val="0399CD"/>
                </a:solidFill>
                <a:cs typeface="Arial" pitchFamily="34" charset="0"/>
              </a:rPr>
              <a:t>Resumen: estadísticas complementarias</a:t>
            </a:r>
            <a:endParaRPr lang="es-ES_tradnl" sz="2800" b="1" dirty="0" smtClean="0">
              <a:solidFill>
                <a:srgbClr val="0399CD"/>
              </a:solidFill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mtClean="0">
                <a:latin typeface="Calibri" pitchFamily="34" charset="0"/>
              </a:rPr>
              <a:t>-</a:t>
            </a:r>
            <a:fld id="{1D49308D-FC8B-484B-88DA-C37964236CF4}" type="slidenum">
              <a:rPr lang="en-US" smtClean="0">
                <a:latin typeface="Calibri" pitchFamily="34" charset="0"/>
              </a:rPr>
              <a:pPr eaLnBrk="1" hangingPunct="1"/>
              <a:t>39</a:t>
            </a:fld>
            <a:r>
              <a:rPr lang="en-US" smtClean="0">
                <a:latin typeface="Calibri" pitchFamily="34" charset="0"/>
              </a:rPr>
              <a:t>-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05800" cy="47244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s-ES_tradnl" sz="2600" dirty="0" smtClean="0">
                <a:cs typeface="Arial" charset="0"/>
              </a:rPr>
              <a:t>Salarios en han mejorado hasta el 2014</a:t>
            </a:r>
            <a:endParaRPr lang="es-ES_tradnl" sz="2400" dirty="0">
              <a:cs typeface="Arial" charset="0"/>
            </a:endParaRPr>
          </a:p>
          <a:p>
            <a:pPr lvl="1" eaLnBrk="1" hangingPunct="1">
              <a:lnSpc>
                <a:spcPct val="80000"/>
              </a:lnSpc>
              <a:defRPr/>
            </a:pPr>
            <a:endParaRPr lang="es-ES_tradnl" sz="500" dirty="0">
              <a:cs typeface="Arial" charset="0"/>
            </a:endParaRPr>
          </a:p>
          <a:p>
            <a:pPr lvl="1" eaLnBrk="1" hangingPunct="1">
              <a:defRPr/>
            </a:pPr>
            <a:r>
              <a:rPr lang="es-ES" sz="2400" dirty="0" smtClean="0">
                <a:cs typeface="Arial" charset="0"/>
              </a:rPr>
              <a:t>Pero datos de 2015 hasta ahora son alentadores</a:t>
            </a:r>
            <a:endParaRPr lang="es-ES_tradnl" sz="2400" dirty="0"/>
          </a:p>
          <a:p>
            <a:pPr lvl="1" eaLnBrk="1" hangingPunct="1">
              <a:lnSpc>
                <a:spcPct val="80000"/>
              </a:lnSpc>
              <a:defRPr/>
            </a:pPr>
            <a:endParaRPr lang="es-ES_tradnl" sz="500" dirty="0" smtClean="0">
              <a:cs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s-ES_tradnl" sz="1800" dirty="0" smtClean="0">
              <a:cs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s-ES_tradnl" sz="2600" dirty="0">
                <a:cs typeface="Arial" charset="0"/>
              </a:rPr>
              <a:t>Tasa de desempleo a la baja; no vuelve a nivel pre-crisis</a:t>
            </a:r>
            <a:endParaRPr lang="es-ES_tradnl" sz="2600" dirty="0" smtClean="0">
              <a:cs typeface="Arial" charset="0"/>
            </a:endParaRP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s-ES_tradnl" sz="1800" dirty="0">
              <a:cs typeface="Arial" charset="0"/>
            </a:endParaRPr>
          </a:p>
          <a:p>
            <a:pPr marL="0" indent="0" eaLnBrk="1" hangingPunct="1">
              <a:lnSpc>
                <a:spcPct val="110000"/>
              </a:lnSpc>
              <a:buNone/>
              <a:defRPr/>
            </a:pPr>
            <a:r>
              <a:rPr lang="es-ES_tradnl" sz="2800" dirty="0" smtClean="0">
                <a:solidFill>
                  <a:srgbClr val="C00000"/>
                </a:solidFill>
                <a:cs typeface="Arial" charset="0"/>
              </a:rPr>
              <a:t>A pesar formalización, mercado laboral sigue con problemas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es-ES_tradnl" sz="500" dirty="0" smtClean="0">
              <a:cs typeface="Arial" charset="0"/>
            </a:endParaRPr>
          </a:p>
          <a:p>
            <a:pPr lvl="1" eaLnBrk="1" hangingPunct="1">
              <a:lnSpc>
                <a:spcPct val="80000"/>
              </a:lnSpc>
              <a:defRPr/>
            </a:pPr>
            <a:endParaRPr lang="es-ES_tradnl" sz="2200" dirty="0" smtClean="0">
              <a:cs typeface="Arial" charset="0"/>
            </a:endParaRP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s-ES_tradnl" sz="2400" dirty="0" smtClean="0">
              <a:cs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s-ES_tradnl" sz="21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571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458200" cy="639762"/>
          </a:xfrm>
        </p:spPr>
        <p:txBody>
          <a:bodyPr/>
          <a:lstStyle/>
          <a:p>
            <a:pPr algn="l" eaLnBrk="1" hangingPunct="1"/>
            <a:r>
              <a:rPr lang="es-ES_tradnl" sz="2800" b="1" dirty="0" smtClean="0">
                <a:solidFill>
                  <a:srgbClr val="0399CD"/>
                </a:solidFill>
                <a:cs typeface="Arial" pitchFamily="34" charset="0"/>
              </a:rPr>
              <a:t>Definición de la informalidad para comparaciones internacionales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mtClean="0">
                <a:latin typeface="Calibri" pitchFamily="34" charset="0"/>
              </a:rPr>
              <a:t>-</a:t>
            </a:r>
            <a:fld id="{1D49308D-FC8B-484B-88DA-C37964236CF4}" type="slidenum">
              <a:rPr lang="en-US" smtClean="0">
                <a:latin typeface="Calibri" pitchFamily="34" charset="0"/>
              </a:rPr>
              <a:pPr eaLnBrk="1" hangingPunct="1"/>
              <a:t>4</a:t>
            </a:fld>
            <a:r>
              <a:rPr lang="en-US" smtClean="0">
                <a:latin typeface="Calibri" pitchFamily="34" charset="0"/>
              </a:rPr>
              <a:t>-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305800" cy="51054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s-MX" sz="2100" dirty="0" smtClean="0"/>
              <a:t>Existen muchas posibles definiciones de la informalidad</a:t>
            </a:r>
          </a:p>
          <a:p>
            <a:pPr eaLnBrk="1" hangingPunct="1">
              <a:lnSpc>
                <a:spcPct val="80000"/>
              </a:lnSpc>
              <a:defRPr/>
            </a:pPr>
            <a:endParaRPr lang="es-MX" sz="2100" dirty="0" smtClean="0"/>
          </a:p>
          <a:p>
            <a:pPr eaLnBrk="1" hangingPunct="1">
              <a:defRPr/>
            </a:pPr>
            <a:r>
              <a:rPr lang="es-MX" sz="2100" dirty="0" smtClean="0">
                <a:cs typeface="Arial" charset="0"/>
              </a:rPr>
              <a:t>Para las comparaciones internacionales, un trabajador será clasificado como informal si no cotiza a la seguridad social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es-MX" sz="500" dirty="0" smtClean="0">
              <a:cs typeface="Arial" charset="0"/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s-MX" sz="2100" dirty="0" smtClean="0">
                <a:cs typeface="Arial" charset="0"/>
              </a:rPr>
              <a:t>Esta no es la definición del INEGI (más sobre este tema pronto)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MX" sz="2100" dirty="0">
                <a:cs typeface="Arial" charset="0"/>
              </a:rPr>
              <a:t>También se usará una metodología estandarizada del BID</a:t>
            </a:r>
            <a:endParaRPr lang="es-MX" sz="2100" dirty="0" smtClean="0">
              <a:cs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s-MX" sz="2100" dirty="0"/>
          </a:p>
          <a:p>
            <a:pPr eaLnBrk="1" hangingPunct="1">
              <a:defRPr/>
            </a:pPr>
            <a:r>
              <a:rPr lang="es-MX" sz="2100" dirty="0" smtClean="0">
                <a:cs typeface="Arial" charset="0"/>
              </a:rPr>
              <a:t>Después de presentar las comparaciones internacionales, se usarán estadísticas oficiales del INEGI e IMSS</a:t>
            </a:r>
            <a:endParaRPr lang="es-MX" sz="2100" dirty="0">
              <a:cs typeface="Arial" charset="0"/>
            </a:endParaRPr>
          </a:p>
          <a:p>
            <a:pPr lvl="1" eaLnBrk="1" hangingPunct="1">
              <a:lnSpc>
                <a:spcPct val="80000"/>
              </a:lnSpc>
              <a:defRPr/>
            </a:pPr>
            <a:endParaRPr lang="es-MX" sz="500" dirty="0">
              <a:cs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s-MX" sz="2100" dirty="0">
              <a:cs typeface="Arial" charset="0"/>
            </a:endParaRPr>
          </a:p>
          <a:p>
            <a:pPr lvl="1" eaLnBrk="1" hangingPunct="1">
              <a:lnSpc>
                <a:spcPct val="80000"/>
              </a:lnSpc>
              <a:defRPr/>
            </a:pPr>
            <a:endParaRPr lang="es-MX" sz="1700" dirty="0" smtClean="0">
              <a:cs typeface="Arial" charset="0"/>
            </a:endParaRPr>
          </a:p>
          <a:p>
            <a:pPr lvl="1" eaLnBrk="1" hangingPunct="1">
              <a:lnSpc>
                <a:spcPct val="80000"/>
              </a:lnSpc>
              <a:defRPr/>
            </a:pPr>
            <a:endParaRPr lang="es-ES_tradnl" sz="17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54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 eaLnBrk="1" hangingPunct="1"/>
            <a:r>
              <a:rPr lang="es-MX" sz="2800" b="1" smtClean="0">
                <a:solidFill>
                  <a:srgbClr val="0096D7"/>
                </a:solidFill>
              </a:rPr>
              <a:t>Hoja de ruta</a:t>
            </a:r>
            <a:endParaRPr lang="en-US" sz="2800" b="1" smtClean="0"/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54563"/>
          </a:xfrm>
        </p:spPr>
        <p:txBody>
          <a:bodyPr/>
          <a:lstStyle/>
          <a:p>
            <a:pPr marL="514350" indent="-514350" algn="just">
              <a:buFont typeface="+mj-lt"/>
              <a:buAutoNum type="romanUcPeriod"/>
              <a:defRPr/>
            </a:pPr>
            <a:r>
              <a:rPr lang="es-ES" sz="2400" dirty="0" smtClean="0"/>
              <a:t>¿Cómo se compara México con otros países de la región respecto al empleo informal?</a:t>
            </a:r>
            <a:r>
              <a:rPr lang="es-ES_tradnl" sz="2400" dirty="0" smtClean="0">
                <a:cs typeface="Arial" charset="0"/>
              </a:rPr>
              <a:t> </a:t>
            </a:r>
            <a:endParaRPr lang="es-ES_tradnl" sz="2400" dirty="0">
              <a:cs typeface="Arial" charset="0"/>
            </a:endParaRPr>
          </a:p>
          <a:p>
            <a:pPr marL="514350" indent="-514350" algn="just">
              <a:buFont typeface="+mj-lt"/>
              <a:buAutoNum type="romanUcPeriod"/>
              <a:defRPr/>
            </a:pPr>
            <a:endParaRPr lang="es-MX" sz="2400" dirty="0" smtClean="0"/>
          </a:p>
          <a:p>
            <a:pPr marL="514350" indent="-514350" algn="just">
              <a:buFont typeface="+mj-lt"/>
              <a:buAutoNum type="romanUcPeriod"/>
              <a:defRPr/>
            </a:pPr>
            <a:r>
              <a:rPr lang="es-ES_tradnl" sz="2400" dirty="0" smtClean="0">
                <a:cs typeface="Arial" charset="0"/>
              </a:rPr>
              <a:t>La reciente formalización del mercado laboral </a:t>
            </a:r>
          </a:p>
          <a:p>
            <a:pPr marL="514350" indent="-514350" algn="just">
              <a:buFont typeface="+mj-lt"/>
              <a:buAutoNum type="romanUcPeriod"/>
              <a:defRPr/>
            </a:pPr>
            <a:endParaRPr lang="es-ES_tradnl" sz="2400" dirty="0" smtClean="0">
              <a:cs typeface="Arial" charset="0"/>
            </a:endParaRPr>
          </a:p>
          <a:p>
            <a:pPr marL="514350" indent="-514350" algn="just">
              <a:buFont typeface="+mj-lt"/>
              <a:buAutoNum type="romanUcPeriod"/>
              <a:defRPr/>
            </a:pPr>
            <a:r>
              <a:rPr lang="es-ES_tradnl" sz="2400" dirty="0" smtClean="0">
                <a:cs typeface="Arial" charset="0"/>
              </a:rPr>
              <a:t>¿Qué sabemos sobre Crezcamos Juntos?</a:t>
            </a:r>
          </a:p>
          <a:p>
            <a:pPr lvl="1" algn="just">
              <a:buFont typeface="Arial" pitchFamily="34" charset="0"/>
              <a:buChar char="•"/>
              <a:defRPr/>
            </a:pPr>
            <a:endParaRPr lang="es-MX" sz="2400" dirty="0" smtClean="0"/>
          </a:p>
          <a:p>
            <a:pPr marL="514350" indent="-514350" algn="just">
              <a:buFont typeface="+mj-lt"/>
              <a:buAutoNum type="romanUcPeriod"/>
              <a:defRPr/>
            </a:pPr>
            <a:r>
              <a:rPr lang="es-MX" sz="2400" dirty="0" smtClean="0"/>
              <a:t>Estadísticas complementarias (salarios y desempleo)</a:t>
            </a:r>
          </a:p>
          <a:p>
            <a:pPr marL="514350" indent="-514350" algn="just">
              <a:buFont typeface="+mj-lt"/>
              <a:buAutoNum type="romanUcPeriod"/>
              <a:defRPr/>
            </a:pPr>
            <a:endParaRPr lang="es-MX" sz="2400" dirty="0" smtClean="0"/>
          </a:p>
          <a:p>
            <a:pPr marL="514350" indent="-514350" algn="just">
              <a:buFont typeface="+mj-lt"/>
              <a:buAutoNum type="romanUcPeriod"/>
              <a:defRPr/>
            </a:pPr>
            <a:r>
              <a:rPr lang="es-MX" sz="2400" b="1" dirty="0" smtClean="0"/>
              <a:t>Conclusiones</a:t>
            </a: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dirty="0" smtClean="0">
                <a:latin typeface="+mj-lt"/>
              </a:rPr>
              <a:t>-</a:t>
            </a:r>
            <a:fld id="{97F60957-4E46-475C-9E8D-B5C53BFEC69B}" type="slidenum">
              <a:rPr lang="en-US" smtClean="0">
                <a:latin typeface="+mj-lt"/>
              </a:rPr>
              <a:pPr eaLnBrk="1" hangingPunct="1">
                <a:defRPr/>
              </a:pPr>
              <a:t>40</a:t>
            </a:fld>
            <a:r>
              <a:rPr lang="en-US" dirty="0" smtClean="0">
                <a:latin typeface="+mj-lt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63921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458200" cy="639762"/>
          </a:xfrm>
        </p:spPr>
        <p:txBody>
          <a:bodyPr/>
          <a:lstStyle/>
          <a:p>
            <a:pPr algn="l" eaLnBrk="1" hangingPunct="1"/>
            <a:r>
              <a:rPr lang="es-ES" sz="2800" b="1" dirty="0" smtClean="0">
                <a:solidFill>
                  <a:srgbClr val="0399CD"/>
                </a:solidFill>
                <a:cs typeface="Arial" pitchFamily="34" charset="0"/>
              </a:rPr>
              <a:t>Conclusiones</a:t>
            </a:r>
            <a:endParaRPr lang="es-ES_tradnl" sz="2800" b="1" dirty="0" smtClean="0">
              <a:solidFill>
                <a:srgbClr val="0399CD"/>
              </a:solidFill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mtClean="0">
                <a:latin typeface="Calibri" pitchFamily="34" charset="0"/>
              </a:rPr>
              <a:t>-</a:t>
            </a:r>
            <a:fld id="{1D49308D-FC8B-484B-88DA-C37964236CF4}" type="slidenum">
              <a:rPr lang="en-US" smtClean="0">
                <a:latin typeface="Calibri" pitchFamily="34" charset="0"/>
              </a:rPr>
              <a:pPr eaLnBrk="1" hangingPunct="1"/>
              <a:t>41</a:t>
            </a:fld>
            <a:r>
              <a:rPr lang="en-US" smtClean="0">
                <a:latin typeface="Calibri" pitchFamily="34" charset="0"/>
              </a:rPr>
              <a:t>-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5029200"/>
          </a:xfrm>
        </p:spPr>
        <p:txBody>
          <a:bodyPr>
            <a:norm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s-MX" sz="2400" dirty="0" smtClean="0"/>
              <a:t>Informalidad empezó a bajar aproximadamente cuando la Reforma Laboral entró en vigor</a:t>
            </a:r>
            <a:endParaRPr lang="es-MX" sz="2400" dirty="0"/>
          </a:p>
          <a:p>
            <a:pPr lvl="1" eaLnBrk="1" hangingPunct="1">
              <a:lnSpc>
                <a:spcPct val="110000"/>
              </a:lnSpc>
              <a:defRPr/>
            </a:pPr>
            <a:r>
              <a:rPr lang="es-MX" sz="2200" dirty="0" smtClean="0"/>
              <a:t>Pero sigue siendo muy alta</a:t>
            </a:r>
            <a:endParaRPr lang="es-MX" sz="2200" dirty="0"/>
          </a:p>
          <a:p>
            <a:pPr lvl="1" eaLnBrk="1" hangingPunct="1">
              <a:lnSpc>
                <a:spcPct val="110000"/>
              </a:lnSpc>
              <a:defRPr/>
            </a:pPr>
            <a:endParaRPr lang="es-MX" sz="1500" dirty="0"/>
          </a:p>
          <a:p>
            <a:pPr eaLnBrk="1" hangingPunct="1">
              <a:defRPr/>
            </a:pPr>
            <a:r>
              <a:rPr lang="es-MX" sz="2400" dirty="0" smtClean="0"/>
              <a:t>Informalidad de no asalariados empezó a bajar cuando el RIF entró en vigor</a:t>
            </a:r>
          </a:p>
          <a:p>
            <a:pPr eaLnBrk="1" hangingPunct="1">
              <a:defRPr/>
            </a:pPr>
            <a:endParaRPr lang="es-MX" sz="1500" dirty="0" smtClean="0"/>
          </a:p>
          <a:p>
            <a:pPr eaLnBrk="1" hangingPunct="1">
              <a:lnSpc>
                <a:spcPct val="110000"/>
              </a:lnSpc>
              <a:defRPr/>
            </a:pPr>
            <a:r>
              <a:rPr lang="es-MX" sz="2400" dirty="0" smtClean="0"/>
              <a:t>Incorporación voluntaria empezó a subir cuando entró en vigor el RISS</a:t>
            </a:r>
          </a:p>
          <a:p>
            <a:pPr eaLnBrk="1" hangingPunct="1">
              <a:defRPr/>
            </a:pPr>
            <a:endParaRPr lang="es-MX" sz="1500" dirty="0" smtClean="0"/>
          </a:p>
          <a:p>
            <a:pPr eaLnBrk="1" hangingPunct="1">
              <a:defRPr/>
            </a:pPr>
            <a:r>
              <a:rPr lang="es-MX" sz="2400" dirty="0" smtClean="0"/>
              <a:t>A pesar de formalización, los salarios no han mejorado y desempleo sigue mayor que antes de la crisis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98479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399CD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613" y="6051550"/>
            <a:ext cx="594518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15" name="Picture 4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650" y="2343150"/>
            <a:ext cx="3892550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69288" cy="609600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_tradnl" sz="2800" b="1" dirty="0" smtClean="0">
                <a:solidFill>
                  <a:srgbClr val="0399CD"/>
                </a:solidFill>
                <a:latin typeface="+mn-lt"/>
                <a:cs typeface="Arial" charset="0"/>
              </a:rPr>
              <a:t>Informalidad en México es sorprendentemente alta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dirty="0" smtClean="0">
                <a:latin typeface="Calibri" pitchFamily="34" charset="0"/>
              </a:rPr>
              <a:t>-</a:t>
            </a:r>
            <a:fld id="{41659600-AD9E-49B3-809E-58AF7208F229}" type="slidenum">
              <a:rPr lang="en-US" smtClean="0">
                <a:latin typeface="Calibri" pitchFamily="34" charset="0"/>
              </a:rPr>
              <a:pPr eaLnBrk="1" hangingPunct="1"/>
              <a:t>5</a:t>
            </a:fld>
            <a:r>
              <a:rPr lang="en-US" dirty="0" smtClean="0">
                <a:latin typeface="Calibri" pitchFamily="34" charset="0"/>
              </a:rPr>
              <a:t>-</a:t>
            </a:r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996239"/>
              </p:ext>
            </p:extLst>
          </p:nvPr>
        </p:nvGraphicFramePr>
        <p:xfrm>
          <a:off x="238125" y="990599"/>
          <a:ext cx="8667750" cy="55876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2638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69288" cy="609600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_tradnl" sz="2800" b="1" dirty="0" smtClean="0">
                <a:solidFill>
                  <a:srgbClr val="0399CD"/>
                </a:solidFill>
                <a:latin typeface="+mn-lt"/>
                <a:cs typeface="Arial" charset="0"/>
              </a:rPr>
              <a:t>Porcentaje de asalariados en México es comparable con países con ingreso per cápita similar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dirty="0" smtClean="0">
                <a:latin typeface="Calibri" pitchFamily="34" charset="0"/>
              </a:rPr>
              <a:t>-</a:t>
            </a:r>
            <a:fld id="{41659600-AD9E-49B3-809E-58AF7208F229}" type="slidenum">
              <a:rPr lang="en-US" smtClean="0">
                <a:latin typeface="Calibri" pitchFamily="34" charset="0"/>
              </a:rPr>
              <a:pPr eaLnBrk="1" hangingPunct="1"/>
              <a:t>6</a:t>
            </a:fld>
            <a:r>
              <a:rPr lang="en-US" dirty="0" smtClean="0">
                <a:latin typeface="Calibri" pitchFamily="34" charset="0"/>
              </a:rPr>
              <a:t>-</a:t>
            </a:r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9054829"/>
              </p:ext>
            </p:extLst>
          </p:nvPr>
        </p:nvGraphicFramePr>
        <p:xfrm>
          <a:off x="238125" y="1066800"/>
          <a:ext cx="8667750" cy="55114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3414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69288" cy="609600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_tradnl" sz="2800" b="1" dirty="0" smtClean="0">
                <a:solidFill>
                  <a:srgbClr val="0399CD"/>
                </a:solidFill>
                <a:latin typeface="+mn-lt"/>
                <a:cs typeface="Arial" charset="0"/>
              </a:rPr>
              <a:t>Alta informalidad a pesar de tener muchos asalariados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dirty="0" smtClean="0">
                <a:latin typeface="Calibri" pitchFamily="34" charset="0"/>
              </a:rPr>
              <a:t>-</a:t>
            </a:r>
            <a:fld id="{41659600-AD9E-49B3-809E-58AF7208F229}" type="slidenum">
              <a:rPr lang="en-US" smtClean="0">
                <a:latin typeface="Calibri" pitchFamily="34" charset="0"/>
              </a:rPr>
              <a:pPr eaLnBrk="1" hangingPunct="1"/>
              <a:t>7</a:t>
            </a:fld>
            <a:r>
              <a:rPr lang="en-US" dirty="0" smtClean="0">
                <a:latin typeface="Calibri" pitchFamily="34" charset="0"/>
              </a:rPr>
              <a:t>-</a:t>
            </a:r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342372"/>
              </p:ext>
            </p:extLst>
          </p:nvPr>
        </p:nvGraphicFramePr>
        <p:xfrm>
          <a:off x="238125" y="914399"/>
          <a:ext cx="8667750" cy="5663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6960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69288" cy="609600"/>
          </a:xfrm>
        </p:spPr>
        <p:txBody>
          <a:bodyPr/>
          <a:lstStyle/>
          <a:p>
            <a:pPr algn="just" eaLnBrk="1" hangingPunct="1">
              <a:defRPr/>
            </a:pPr>
            <a:r>
              <a:rPr lang="es-ES_tradnl" sz="2800" b="1" dirty="0" smtClean="0">
                <a:solidFill>
                  <a:srgbClr val="0399CD"/>
                </a:solidFill>
                <a:latin typeface="+mn-lt"/>
                <a:cs typeface="Arial" charset="0"/>
              </a:rPr>
              <a:t>Porque la informalidad de los asalariados es alta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dirty="0" smtClean="0">
                <a:latin typeface="Calibri" pitchFamily="34" charset="0"/>
              </a:rPr>
              <a:t>-</a:t>
            </a:r>
            <a:fld id="{41659600-AD9E-49B3-809E-58AF7208F229}" type="slidenum">
              <a:rPr lang="en-US" smtClean="0">
                <a:latin typeface="Calibri" pitchFamily="34" charset="0"/>
              </a:rPr>
              <a:pPr eaLnBrk="1" hangingPunct="1"/>
              <a:t>8</a:t>
            </a:fld>
            <a:r>
              <a:rPr lang="en-US" dirty="0" smtClean="0">
                <a:latin typeface="Calibri" pitchFamily="34" charset="0"/>
              </a:rPr>
              <a:t>-</a:t>
            </a:r>
          </a:p>
        </p:txBody>
      </p:sp>
      <p:graphicFrame>
        <p:nvGraphicFramePr>
          <p:cNvPr id="9" name="Char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0215281"/>
              </p:ext>
            </p:extLst>
          </p:nvPr>
        </p:nvGraphicFramePr>
        <p:xfrm>
          <a:off x="238125" y="914399"/>
          <a:ext cx="8667750" cy="5663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5432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458200" cy="639762"/>
          </a:xfrm>
        </p:spPr>
        <p:txBody>
          <a:bodyPr/>
          <a:lstStyle/>
          <a:p>
            <a:pPr algn="l" eaLnBrk="1" hangingPunct="1"/>
            <a:r>
              <a:rPr lang="es-ES_tradnl" sz="2800" b="1" dirty="0" smtClean="0">
                <a:solidFill>
                  <a:srgbClr val="0399CD"/>
                </a:solidFill>
                <a:cs typeface="Arial" pitchFamily="34" charset="0"/>
              </a:rPr>
              <a:t>Resumen: Comparaciones internacionales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1600" y="5638800"/>
            <a:ext cx="1905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858000" y="656907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mtClean="0">
                <a:latin typeface="Calibri" pitchFamily="34" charset="0"/>
              </a:rPr>
              <a:t>-</a:t>
            </a:r>
            <a:fld id="{1D49308D-FC8B-484B-88DA-C37964236CF4}" type="slidenum">
              <a:rPr lang="en-US" smtClean="0">
                <a:latin typeface="Calibri" pitchFamily="34" charset="0"/>
              </a:rPr>
              <a:pPr eaLnBrk="1" hangingPunct="1"/>
              <a:t>9</a:t>
            </a:fld>
            <a:r>
              <a:rPr lang="en-US" smtClean="0">
                <a:latin typeface="Calibri" pitchFamily="34" charset="0"/>
              </a:rPr>
              <a:t>-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05800" cy="5105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MX" sz="2100" dirty="0" smtClean="0"/>
              <a:t>Informalidad en México es alta, especialmente tomando en cuenta su ingreso per cápita</a:t>
            </a:r>
          </a:p>
          <a:p>
            <a:pPr eaLnBrk="1" hangingPunct="1">
              <a:lnSpc>
                <a:spcPct val="80000"/>
              </a:lnSpc>
              <a:defRPr/>
            </a:pPr>
            <a:endParaRPr lang="es-MX" sz="2100" dirty="0" smtClean="0"/>
          </a:p>
          <a:p>
            <a:pPr eaLnBrk="1" hangingPunct="1">
              <a:lnSpc>
                <a:spcPct val="110000"/>
              </a:lnSpc>
              <a:defRPr/>
            </a:pPr>
            <a:r>
              <a:rPr lang="es-MX" sz="2100" dirty="0" smtClean="0">
                <a:cs typeface="Arial" charset="0"/>
              </a:rPr>
              <a:t>A diferencia de otros países, la alta tasa de informalidad en México no está asociada a un porcentaje alto de no asalariados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es-MX" sz="500" dirty="0" smtClean="0">
              <a:cs typeface="Arial" charset="0"/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s-MX" sz="2100" dirty="0" smtClean="0">
                <a:cs typeface="Arial" charset="0"/>
              </a:rPr>
              <a:t>No asalariados casi nunca cotizan a la seguridad social  </a:t>
            </a:r>
          </a:p>
          <a:p>
            <a:pPr eaLnBrk="1" hangingPunct="1">
              <a:lnSpc>
                <a:spcPct val="80000"/>
              </a:lnSpc>
              <a:defRPr/>
            </a:pPr>
            <a:endParaRPr lang="es-MX" sz="2100" dirty="0" smtClean="0">
              <a:cs typeface="Arial" charset="0"/>
            </a:endParaRPr>
          </a:p>
          <a:p>
            <a:pPr eaLnBrk="1" hangingPunct="1">
              <a:lnSpc>
                <a:spcPct val="110000"/>
              </a:lnSpc>
              <a:defRPr/>
            </a:pPr>
            <a:r>
              <a:rPr lang="es-MX" sz="2100" dirty="0" smtClean="0">
                <a:cs typeface="Arial" charset="0"/>
              </a:rPr>
              <a:t>La alta tasa de informalidad en México está asociada a una alta tasa de informalidad de los </a:t>
            </a:r>
            <a:r>
              <a:rPr lang="es-MX" sz="2100" dirty="0">
                <a:cs typeface="Arial" charset="0"/>
              </a:rPr>
              <a:t>trabajadores asalariados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es-MX" sz="500" dirty="0">
              <a:cs typeface="Arial" charset="0"/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s-MX" sz="2100" dirty="0" smtClean="0">
                <a:cs typeface="Arial" charset="0"/>
              </a:rPr>
              <a:t>Asalariados son sujetos al </a:t>
            </a:r>
            <a:r>
              <a:rPr lang="es-MX" sz="2100" u="sng" dirty="0" smtClean="0">
                <a:cs typeface="Arial" charset="0"/>
              </a:rPr>
              <a:t>régimen obligatorio</a:t>
            </a:r>
            <a:r>
              <a:rPr lang="es-MX" sz="2100" dirty="0" smtClean="0">
                <a:cs typeface="Arial" charset="0"/>
              </a:rPr>
              <a:t> del IMSS  </a:t>
            </a:r>
            <a:endParaRPr lang="es-MX" sz="2100" dirty="0">
              <a:cs typeface="Arial" charset="0"/>
            </a:endParaRPr>
          </a:p>
          <a:p>
            <a:pPr marL="0" indent="0" eaLnBrk="1" hangingPunct="1">
              <a:buNone/>
              <a:defRPr/>
            </a:pPr>
            <a:endParaRPr lang="es-MX" sz="21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31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ID2">
  <a:themeElements>
    <a:clrScheme name="TEMPLATE_ENGLIS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_ENGLISH">
      <a:majorFont>
        <a:latin typeface="Unit-Bold"/>
        <a:ea typeface=""/>
        <a:cs typeface=""/>
      </a:majorFont>
      <a:minorFont>
        <a:latin typeface="Unit-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 bwMode="auto">
        <a:noFill/>
        <a:ln w="15875" algn="ctr">
          <a:solidFill>
            <a:schemeClr val="accent2"/>
          </a:solidFill>
          <a:round/>
          <a:headEnd/>
          <a:tailEnd type="arrow" w="med" len="med"/>
        </a:ln>
      </a:spPr>
      <a:bodyPr/>
      <a:lstStyle/>
    </a:lnDef>
  </a:objectDefaults>
  <a:extraClrSchemeLst>
    <a:extraClrScheme>
      <a:clrScheme name="TEMPLATE_ENGLIS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6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BID2">
  <a:themeElements>
    <a:clrScheme name="TEMPLATE_ENGLIS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_ENGLISH">
      <a:majorFont>
        <a:latin typeface="Unit-Bold"/>
        <a:ea typeface=""/>
        <a:cs typeface=""/>
      </a:majorFont>
      <a:minorFont>
        <a:latin typeface="Unit-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 bwMode="auto">
        <a:noFill/>
        <a:ln w="15875" algn="ctr">
          <a:solidFill>
            <a:schemeClr val="accent2"/>
          </a:solidFill>
          <a:round/>
          <a:headEnd/>
          <a:tailEnd type="arrow" w="med" len="med"/>
        </a:ln>
      </a:spPr>
      <a:bodyPr/>
      <a:lstStyle/>
    </a:lnDef>
  </a:objectDefaults>
  <a:extraClrSchemeLst>
    <a:extraClrScheme>
      <a:clrScheme name="TEMPLATE_ENGLIS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ez-Disclosure Operations" ma:contentTypeID="0x01010046CF21643EE8D14686A648AA6DAD089200B2B85054200F324BBE9DAA9F1868E30F" ma:contentTypeVersion="0" ma:contentTypeDescription="A content type to manage public (operations) IDB documents" ma:contentTypeScope="" ma:versionID="608e0caf94a282a2f5e8c2031d3b060c">
  <xsd:schema xmlns:xsd="http://www.w3.org/2001/XMLSchema" xmlns:xs="http://www.w3.org/2001/XMLSchema" xmlns:p="http://schemas.microsoft.com/office/2006/metadata/properties" xmlns:ns2="9c571b2f-e523-4ab2-ba2e-09e151a03ef4" targetNamespace="http://schemas.microsoft.com/office/2006/metadata/properties" ma:root="true" ma:fieldsID="d7e0b738c7be74004936151cbd0cdfde" ns2:_="">
    <xsd:import namespace="9c571b2f-e523-4ab2-ba2e-09e151a03ef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fd0e48b6a66848a9885f717e5bbf40c4" minOccurs="0"/>
                <xsd:element ref="ns2:TaxCatchAll" minOccurs="0"/>
                <xsd:element ref="ns2:TaxCatchAllLabel" minOccurs="0"/>
                <xsd:element ref="ns2:Access_x0020_to_x0020_Information_x00a0_Policy"/>
                <xsd:element ref="ns2:o5138a91267540169645e33d09c9ddc6" minOccurs="0"/>
                <xsd:element ref="ns2:Project_x0020_Number"/>
                <xsd:element ref="ns2:Webtopic" minOccurs="0"/>
                <xsd:element ref="ns2:Approval_x0020_Number" minOccurs="0"/>
                <xsd:element ref="ns2:Disclosure_x0020_Activity"/>
                <xsd:element ref="ns2:Document_x0020_Author" minOccurs="0"/>
                <xsd:element ref="ns2:Other_x0020_Author" minOccurs="0"/>
                <xsd:element ref="ns2:m555d3814edf4817b4410a4e57f94ce9" minOccurs="0"/>
                <xsd:element ref="ns2:e559ffcc31d34167856647188be35015" minOccurs="0"/>
                <xsd:element ref="ns2:c456731dbc904a5fb605ec556c33e883" minOccurs="0"/>
                <xsd:element ref="ns2:Document_x0020_Language_x0020_IDB"/>
                <xsd:element ref="ns2:Division_x0020_or_x0020_Unit"/>
                <xsd:element ref="ns2:Identifier" minOccurs="0"/>
                <xsd:element ref="ns2:j8b96605ee2f4c4e988849e658583fee" minOccurs="0"/>
                <xsd:element ref="ns2:Operation_x0020_Type" minOccurs="0"/>
                <xsd:element ref="ns2:Package_x0020_Code" minOccurs="0"/>
                <xsd:element ref="ns2:Phase" minOccurs="0"/>
                <xsd:element ref="ns2:Business_x0020_Area" minOccurs="0"/>
                <xsd:element ref="ns2:Key_x0020_Document" minOccurs="0"/>
                <xsd:element ref="ns2:Project_x0020_Document_x0020_Type" minOccurs="0"/>
                <xsd:element ref="ns2:Abstract" minOccurs="0"/>
                <xsd:element ref="ns2:Migration_x0020_Info" minOccurs="0"/>
                <xsd:element ref="ns2:SISCOR_x0020_Number" minOccurs="0"/>
                <xsd:element ref="ns2:IDBDocs_x0020_Number" minOccurs="0"/>
                <xsd:element ref="ns2:Editor1" minOccurs="0"/>
                <xsd:element ref="ns2:Issue_x0020_Date" minOccurs="0"/>
                <xsd:element ref="ns2:Publishing_x0020_House" minOccurs="0"/>
                <xsd:element ref="ns2:KP_x0020_Topics" minOccurs="0"/>
                <xsd:element ref="ns2:Region" minOccurs="0"/>
                <xsd:element ref="ns2:Publication_x0020_Type" minOccurs="0"/>
                <xsd:element ref="ns2:Fiscal_x0020_Year_x0020_IDB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571b2f-e523-4ab2-ba2e-09e151a03ef4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fd0e48b6a66848a9885f717e5bbf40c4" ma:index="11" nillable="true" ma:taxonomy="true" ma:internalName="fd0e48b6a66848a9885f717e5bbf40c4" ma:taxonomyFieldName="Function_x0020_Operations_x0020_IDB" ma:displayName="Function Operations IDB" ma:default="" ma:fieldId="{fd0e48b6-a668-48a9-885f-717e5bbf40c4}" ma:sspId="cf0be0ad-272c-4e7f-a157-3f0abda6cde5" ma:termSetId="5afbb5f0-73fa-45d3-a56a-b084af06f56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7a1c5216-6202-4737-b922-0cf0ccb7695f}" ma:internalName="TaxCatchAll" ma:showField="CatchAllData" ma:web="68c65aef-9116-46d5-9270-69585bcfc79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7a1c5216-6202-4737-b922-0cf0ccb7695f}" ma:internalName="TaxCatchAllLabel" ma:readOnly="true" ma:showField="CatchAllDataLabel" ma:web="68c65aef-9116-46d5-9270-69585bcfc79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ccess_x0020_to_x0020_Information_x00a0_Policy" ma:index="15" ma:displayName="Access to Information Policy" ma:default="Confidential" ma:format="Dropdown" ma:internalName="Access_x0020_to_x0020_Information_x00A0_Policy">
      <xsd:simpleType>
        <xsd:restriction base="dms:Choice">
          <xsd:enumeration value="Confidential"/>
          <xsd:enumeration value="Disclosed Over Time – 5 years"/>
          <xsd:enumeration value="Disclosed Over Time – 20 years"/>
          <xsd:enumeration value="Disclosed Over Time – 10 years"/>
          <xsd:enumeration value="Public"/>
          <xsd:enumeration value="Public - Simultaneous Disclosure"/>
        </xsd:restriction>
      </xsd:simpleType>
    </xsd:element>
    <xsd:element name="o5138a91267540169645e33d09c9ddc6" ma:index="16" ma:taxonomy="true" ma:internalName="o5138a91267540169645e33d09c9ddc6" ma:taxonomyFieldName="Series_x0020_Operations_x0020_IDB" ma:displayName="Series Operations IDB" ma:readOnly="false" ma:default="" ma:fieldId="{85138a91-2675-4016-9645-e33d09c9ddc6}" ma:sspId="cf0be0ad-272c-4e7f-a157-3f0abda6cde5" ma:termSetId="3bc5da7b-2b03-4315-921b-8aab7897c50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roject_x0020_Number" ma:index="18" ma:displayName="Project Number" ma:internalName="Project_x0020_Number" ma:readOnly="false">
      <xsd:simpleType>
        <xsd:restriction base="dms:Text">
          <xsd:maxLength value="255"/>
        </xsd:restriction>
      </xsd:simpleType>
    </xsd:element>
    <xsd:element name="Webtopic" ma:index="19" nillable="true" ma:displayName="Webtopic" ma:internalName="Webtopic">
      <xsd:simpleType>
        <xsd:restriction base="dms:Text">
          <xsd:maxLength value="255"/>
        </xsd:restriction>
      </xsd:simpleType>
    </xsd:element>
    <xsd:element name="Approval_x0020_Number" ma:index="20" nillable="true" ma:displayName="Approval Number" ma:description="Entered by the user or default value pulled from project number" ma:internalName="Approval_x0020_Number">
      <xsd:simpleType>
        <xsd:restriction base="dms:Text">
          <xsd:maxLength value="255"/>
        </xsd:restriction>
      </xsd:simpleType>
    </xsd:element>
    <xsd:element name="Disclosure_x0020_Activity" ma:index="21" ma:displayName="Disclosure Activity" ma:internalName="Disclosure_x0020_Activity" ma:readOnly="false">
      <xsd:simpleType>
        <xsd:restriction base="dms:Text">
          <xsd:maxLength value="255"/>
        </xsd:restriction>
      </xsd:simpleType>
    </xsd:element>
    <xsd:element name="Document_x0020_Author" ma:index="22" nillable="true" ma:displayName="Document Author" ma:internalName="Document_x0020_Author">
      <xsd:simpleType>
        <xsd:restriction base="dms:Text">
          <xsd:maxLength value="255"/>
        </xsd:restriction>
      </xsd:simpleType>
    </xsd:element>
    <xsd:element name="Other_x0020_Author" ma:index="23" nillable="true" ma:displayName="Other Author" ma:internalName="Other_x0020_Author">
      <xsd:simpleType>
        <xsd:restriction base="dms:Text">
          <xsd:maxLength value="255"/>
        </xsd:restriction>
      </xsd:simpleType>
    </xsd:element>
    <xsd:element name="m555d3814edf4817b4410a4e57f94ce9" ma:index="24" nillable="true" ma:taxonomy="true" ma:internalName="m555d3814edf4817b4410a4e57f94ce9" ma:taxonomyFieldName="Fund_x0020_IDB" ma:displayName="Fund IDB" ma:default="" ma:fieldId="{6555d381-4edf-4817-b441-0a4e57f94ce9}" ma:taxonomyMulti="true" ma:sspId="cf0be0ad-272c-4e7f-a157-3f0abda6cde5" ma:termSetId="932037b2-42e9-4373-86b7-1f7fc55d6c4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559ffcc31d34167856647188be35015" ma:index="26" nillable="true" ma:taxonomy="true" ma:internalName="e559ffcc31d34167856647188be35015" ma:taxonomyFieldName="Sector_x0020_IDB" ma:displayName="Sector IDB" ma:default="" ma:fieldId="{e559ffcc-31d3-4167-8566-47188be35015}" ma:taxonomyMulti="true" ma:sspId="cf0be0ad-272c-4e7f-a157-3f0abda6cde5" ma:termSetId="2d74a730-652b-4815-b74c-000791e0ddfc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c456731dbc904a5fb605ec556c33e883" ma:index="28" nillable="true" ma:taxonomy="true" ma:internalName="c456731dbc904a5fb605ec556c33e883" ma:taxonomyFieldName="Sub_x002d_Sector" ma:displayName="Sub-Sector" ma:default="" ma:fieldId="{c456731d-bc90-4a5f-b605-ec556c33e883}" ma:sspId="cf0be0ad-272c-4e7f-a157-3f0abda6cde5" ma:termSetId="b6d60bd7-2da3-4fd7-a377-d114adc2f2d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ocument_x0020_Language_x0020_IDB" ma:index="30" ma:displayName="Document Language IDB" ma:format="Dropdown" ma:internalName="Document_x0020_Language_x0020_IDB" ma:readOnly="false">
      <xsd:simpleType>
        <xsd:restriction base="dms:Choice">
          <xsd:enumeration value="English"/>
          <xsd:enumeration value="French"/>
          <xsd:enumeration value="Italian"/>
          <xsd:enumeration value="Japanese"/>
          <xsd:enumeration value="Korean"/>
          <xsd:enumeration value="Other"/>
          <xsd:enumeration value="Portuguese"/>
          <xsd:enumeration value="Spanish"/>
        </xsd:restriction>
      </xsd:simpleType>
    </xsd:element>
    <xsd:element name="Division_x0020_or_x0020_Unit" ma:index="31" ma:displayName="Division or Unit" ma:internalName="Division_x0020_or_x0020_Unit" ma:readOnly="false">
      <xsd:simpleType>
        <xsd:restriction base="dms:Text">
          <xsd:maxLength value="255"/>
        </xsd:restriction>
      </xsd:simpleType>
    </xsd:element>
    <xsd:element name="Identifier" ma:index="32" nillable="true" ma:displayName="Identifier" ma:internalName="Identifier">
      <xsd:simpleType>
        <xsd:restriction base="dms:Text">
          <xsd:maxLength value="255"/>
        </xsd:restriction>
      </xsd:simpleType>
    </xsd:element>
    <xsd:element name="j8b96605ee2f4c4e988849e658583fee" ma:index="33" nillable="true" ma:taxonomy="true" ma:internalName="j8b96605ee2f4c4e988849e658583fee" ma:taxonomyFieldName="Country" ma:displayName="Country" ma:default="" ma:fieldId="{38b96605-ee2f-4c4e-9888-49e658583fee}" ma:taxonomyMulti="true" ma:sspId="cf0be0ad-272c-4e7f-a157-3f0abda6cde5" ma:termSetId="2a7cd356-0181-422a-926d-b928cc73465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peration_x0020_Type" ma:index="35" nillable="true" ma:displayName="Operation Type" ma:internalName="Operation_x0020_Type">
      <xsd:simpleType>
        <xsd:restriction base="dms:Text">
          <xsd:maxLength value="255"/>
        </xsd:restriction>
      </xsd:simpleType>
    </xsd:element>
    <xsd:element name="Package_x0020_Code" ma:index="36" nillable="true" ma:displayName="Package Code" ma:internalName="Package_x0020_Code">
      <xsd:simpleType>
        <xsd:restriction base="dms:Text">
          <xsd:maxLength value="255"/>
        </xsd:restriction>
      </xsd:simpleType>
    </xsd:element>
    <xsd:element name="Phase" ma:index="37" nillable="true" ma:displayName="Phase" ma:internalName="Phase">
      <xsd:simpleType>
        <xsd:restriction base="dms:Text">
          <xsd:maxLength value="255"/>
        </xsd:restriction>
      </xsd:simpleType>
    </xsd:element>
    <xsd:element name="Business_x0020_Area" ma:index="38" nillable="true" ma:displayName="Business Area" ma:internalName="Business_x0020_Area">
      <xsd:simpleType>
        <xsd:restriction base="dms:Text">
          <xsd:maxLength value="255"/>
        </xsd:restriction>
      </xsd:simpleType>
    </xsd:element>
    <xsd:element name="Key_x0020_Document" ma:index="39" nillable="true" ma:displayName="Key Document" ma:default="0" ma:internalName="Key_x0020_Document">
      <xsd:simpleType>
        <xsd:restriction base="dms:Boolean"/>
      </xsd:simpleType>
    </xsd:element>
    <xsd:element name="Project_x0020_Document_x0020_Type" ma:index="40" nillable="true" ma:displayName="Project Document Type" ma:internalName="Project_x0020_Document_x0020_Type">
      <xsd:simpleType>
        <xsd:restriction base="dms:Text">
          <xsd:maxLength value="255"/>
        </xsd:restriction>
      </xsd:simpleType>
    </xsd:element>
    <xsd:element name="Abstract" ma:index="41" nillable="true" ma:displayName="Abstract" ma:internalName="Abstract">
      <xsd:simpleType>
        <xsd:restriction base="dms:Note">
          <xsd:maxLength value="255"/>
        </xsd:restriction>
      </xsd:simpleType>
    </xsd:element>
    <xsd:element name="Migration_x0020_Info" ma:index="42" nillable="true" ma:displayName="Migration Info" ma:internalName="Migration_x0020_Info">
      <xsd:simpleType>
        <xsd:restriction base="dms:Note"/>
      </xsd:simpleType>
    </xsd:element>
    <xsd:element name="SISCOR_x0020_Number" ma:index="43" nillable="true" ma:displayName="SISCOR Number" ma:internalName="SISCOR_x0020_Number">
      <xsd:simpleType>
        <xsd:restriction base="dms:Text">
          <xsd:maxLength value="255"/>
        </xsd:restriction>
      </xsd:simpleType>
    </xsd:element>
    <xsd:element name="IDBDocs_x0020_Number" ma:index="44" nillable="true" ma:displayName="IDBDocs Number" ma:description="Brought over as part of Migration" ma:internalName="IDBDocs_x0020_Number">
      <xsd:simpleType>
        <xsd:restriction base="dms:Text">
          <xsd:maxLength value="255"/>
        </xsd:restriction>
      </xsd:simpleType>
    </xsd:element>
    <xsd:element name="Editor1" ma:index="45" nillable="true" ma:displayName="Editor" ma:internalName="Editor1">
      <xsd:simpleType>
        <xsd:restriction base="dms:Text">
          <xsd:maxLength value="255"/>
        </xsd:restriction>
      </xsd:simpleType>
    </xsd:element>
    <xsd:element name="Issue_x0020_Date" ma:index="46" nillable="true" ma:displayName="Issue Date" ma:format="DateOnly" ma:internalName="Issue_x0020_Date">
      <xsd:simpleType>
        <xsd:restriction base="dms:DateTime"/>
      </xsd:simpleType>
    </xsd:element>
    <xsd:element name="Publishing_x0020_House" ma:index="47" nillable="true" ma:displayName="Publishing House" ma:internalName="Publishing_x0020_House">
      <xsd:simpleType>
        <xsd:restriction base="dms:Text">
          <xsd:maxLength value="255"/>
        </xsd:restriction>
      </xsd:simpleType>
    </xsd:element>
    <xsd:element name="KP_x0020_Topics" ma:index="48" nillable="true" ma:displayName="KP Topics" ma:internalName="KP_x0020_Topics">
      <xsd:simpleType>
        <xsd:restriction base="dms:Text">
          <xsd:maxLength value="255"/>
        </xsd:restriction>
      </xsd:simpleType>
    </xsd:element>
    <xsd:element name="Region" ma:index="49" nillable="true" ma:displayName="Region" ma:internalName="Region">
      <xsd:simpleType>
        <xsd:restriction base="dms:Text">
          <xsd:maxLength value="255"/>
        </xsd:restriction>
      </xsd:simpleType>
    </xsd:element>
    <xsd:element name="Publication_x0020_Type" ma:index="50" nillable="true" ma:displayName="Publication Type" ma:internalName="Publication_x0020_Type">
      <xsd:simpleType>
        <xsd:restriction base="dms:Text">
          <xsd:maxLength value="255"/>
        </xsd:restriction>
      </xsd:simpleType>
    </xsd:element>
    <xsd:element name="Fiscal_x0020_Year_x0020_IDB" ma:index="51" nillable="true" ma:displayName="Fiscal Year IDB" ma:default="=TEXT(TODAY(),&quot;yyyy&quot;)" ma:internalName="Fiscal_x0020_Year_x0020_IDB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456731dbc904a5fb605ec556c33e883 xmlns="9c571b2f-e523-4ab2-ba2e-09e151a03ef4">
      <Terms xmlns="http://schemas.microsoft.com/office/infopath/2007/PartnerControls"/>
    </c456731dbc904a5fb605ec556c33e883>
    <Project_x0020_Document_x0020_Type xmlns="9c571b2f-e523-4ab2-ba2e-09e151a03ef4" xsi:nil="true"/>
    <Business_x0020_Area xmlns="9c571b2f-e523-4ab2-ba2e-09e151a03ef4" xsi:nil="true"/>
    <IDBDocs_x0020_Number xmlns="9c571b2f-e523-4ab2-ba2e-09e151a03ef4">39907193</IDBDocs_x0020_Number>
    <TaxCatchAll xmlns="9c571b2f-e523-4ab2-ba2e-09e151a03ef4">
      <Value>2</Value>
      <Value>3</Value>
    </TaxCatchAll>
    <Phase xmlns="9c571b2f-e523-4ab2-ba2e-09e151a03ef4" xsi:nil="true"/>
    <SISCOR_x0020_Number xmlns="9c571b2f-e523-4ab2-ba2e-09e151a03ef4" xsi:nil="true"/>
    <Division_x0020_or_x0020_Unit xmlns="9c571b2f-e523-4ab2-ba2e-09e151a03ef4">SCL/LMK</Division_x0020_or_x0020_Unit>
    <o5138a91267540169645e33d09c9ddc6 xmlns="9c571b2f-e523-4ab2-ba2e-09e151a03ef4">
      <Terms xmlns="http://schemas.microsoft.com/office/infopath/2007/PartnerControls">
        <TermInfo xmlns="http://schemas.microsoft.com/office/infopath/2007/PartnerControls">
          <TermName xmlns="http://schemas.microsoft.com/office/infopath/2007/PartnerControls">Unclassified</TermName>
          <TermId xmlns="http://schemas.microsoft.com/office/infopath/2007/PartnerControls">a6dff32e-d477-44cd-a56b-85efe9e0a56c</TermId>
        </TermInfo>
      </Terms>
    </o5138a91267540169645e33d09c9ddc6>
    <Approval_x0020_Number xmlns="9c571b2f-e523-4ab2-ba2e-09e151a03ef4" xsi:nil="true"/>
    <Document_x0020_Author xmlns="9c571b2f-e523-4ab2-ba2e-09e151a03ef4">Kaplan, David Scott</Document_x0020_Author>
    <e559ffcc31d34167856647188be35015 xmlns="9c571b2f-e523-4ab2-ba2e-09e151a03ef4">
      <Terms xmlns="http://schemas.microsoft.com/office/infopath/2007/PartnerControls"/>
    </e559ffcc31d34167856647188be35015>
    <Fiscal_x0020_Year_x0020_IDB xmlns="9c571b2f-e523-4ab2-ba2e-09e151a03ef4">2015</Fiscal_x0020_Year_x0020_IDB>
    <Other_x0020_Author xmlns="9c571b2f-e523-4ab2-ba2e-09e151a03ef4" xsi:nil="true"/>
    <fd0e48b6a66848a9885f717e5bbf40c4 xmlns="9c571b2f-e523-4ab2-ba2e-09e151a03ef4">
      <Terms xmlns="http://schemas.microsoft.com/office/infopath/2007/PartnerControls">
        <TermInfo xmlns="http://schemas.microsoft.com/office/infopath/2007/PartnerControls">
          <TermName xmlns="http://schemas.microsoft.com/office/infopath/2007/PartnerControls">IDBDocs</TermName>
          <TermId xmlns="http://schemas.microsoft.com/office/infopath/2007/PartnerControls">cca77002-e150-4b2d-ab1f-1d7a7cdcae16</TermId>
        </TermInfo>
      </Terms>
    </fd0e48b6a66848a9885f717e5bbf40c4>
    <Project_x0020_Number xmlns="9c571b2f-e523-4ab2-ba2e-09e151a03ef4">ME-T1278</Project_x0020_Number>
    <Access_x0020_to_x0020_Information_x00a0_Policy xmlns="9c571b2f-e523-4ab2-ba2e-09e151a03ef4">Public</Access_x0020_to_x0020_Information_x00a0_Policy>
    <Package_x0020_Code xmlns="9c571b2f-e523-4ab2-ba2e-09e151a03ef4" xsi:nil="true"/>
    <m555d3814edf4817b4410a4e57f94ce9 xmlns="9c571b2f-e523-4ab2-ba2e-09e151a03ef4">
      <Terms xmlns="http://schemas.microsoft.com/office/infopath/2007/PartnerControls"/>
    </m555d3814edf4817b4410a4e57f94ce9>
    <Key_x0020_Document xmlns="9c571b2f-e523-4ab2-ba2e-09e151a03ef4">false</Key_x0020_Document>
    <j8b96605ee2f4c4e988849e658583fee xmlns="9c571b2f-e523-4ab2-ba2e-09e151a03ef4">
      <Terms xmlns="http://schemas.microsoft.com/office/infopath/2007/PartnerControls"/>
    </j8b96605ee2f4c4e988849e658583fee>
    <Migration_x0020_Info xmlns="9c571b2f-e523-4ab2-ba2e-09e151a03ef4">&lt;Data&gt;&lt;APPLICATION&gt;MS POWERPOINT&lt;/APPLICATION&gt;&lt;USER_STAGE&gt;Approved TC document&lt;/USER_STAGE&gt;&lt;APPROVAL_CODE&gt;MANAGER&lt;/APPROVAL_CODE&gt;&lt;APPROVAL_DESC&gt;Manager&lt;/APPROVAL_DESC&gt;&lt;PD_OBJ_TYPE&gt;0&lt;/PD_OBJ_TYPE&gt;&lt;DTAPPROVAL&gt;Oct 30 2015 12:00AM&lt;/DTAPPROVAL&gt;&lt;MAKERECORD&gt;Y&lt;/MAKERECORD&gt;&lt;/Data&gt;</Migration_x0020_Info>
    <Operation_x0020_Type xmlns="9c571b2f-e523-4ab2-ba2e-09e151a03ef4" xsi:nil="true"/>
    <Document_x0020_Language_x0020_IDB xmlns="9c571b2f-e523-4ab2-ba2e-09e151a03ef4">Spanish</Document_x0020_Language_x0020_IDB>
    <Identifier xmlns="9c571b2f-e523-4ab2-ba2e-09e151a03ef4"> ANNEX</Identifier>
    <Disclosure_x0020_Activity xmlns="9c571b2f-e523-4ab2-ba2e-09e151a03ef4">Approved TC document</Disclosure_x0020_Activity>
    <Webtopic xmlns="9c571b2f-e523-4ab2-ba2e-09e151a03ef4">TC-AML</Webtopic>
    <Issue_x0020_Date xmlns="9c571b2f-e523-4ab2-ba2e-09e151a03ef4" xsi:nil="true"/>
    <Publication_x0020_Type xmlns="9c571b2f-e523-4ab2-ba2e-09e151a03ef4" xsi:nil="true"/>
    <Abstract xmlns="9c571b2f-e523-4ab2-ba2e-09e151a03ef4" xsi:nil="true"/>
    <KP_x0020_Topics xmlns="9c571b2f-e523-4ab2-ba2e-09e151a03ef4" xsi:nil="true"/>
    <Editor1 xmlns="9c571b2f-e523-4ab2-ba2e-09e151a03ef4" xsi:nil="true"/>
    <Region xmlns="9c571b2f-e523-4ab2-ba2e-09e151a03ef4" xsi:nil="true"/>
    <Publishing_x0020_House xmlns="9c571b2f-e523-4ab2-ba2e-09e151a03ef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haredContentType xmlns="Microsoft.SharePoint.Taxonomy.ContentTypeSync" SourceId="cf0be0ad-272c-4e7f-a157-3f0abda6cde5" ContentTypeId="0x01010046CF21643EE8D14686A648AA6DAD0892" PreviousValue="false"/>
</file>

<file path=customXml/item5.xml><?xml version="1.0" encoding="utf-8"?>
<?mso-contentType ?>
<spe:Receivers xmlns:spe="http://schemas.microsoft.com/sharepoint/events"/>
</file>

<file path=customXml/itemProps1.xml><?xml version="1.0" encoding="utf-8"?>
<ds:datastoreItem xmlns:ds="http://schemas.openxmlformats.org/officeDocument/2006/customXml" ds:itemID="{5B074485-A297-4F6C-8ED8-2990914E05D7}"/>
</file>

<file path=customXml/itemProps2.xml><?xml version="1.0" encoding="utf-8"?>
<ds:datastoreItem xmlns:ds="http://schemas.openxmlformats.org/officeDocument/2006/customXml" ds:itemID="{24345271-D494-4112-A3B4-DA61975E384E}"/>
</file>

<file path=customXml/itemProps3.xml><?xml version="1.0" encoding="utf-8"?>
<ds:datastoreItem xmlns:ds="http://schemas.openxmlformats.org/officeDocument/2006/customXml" ds:itemID="{19D2520A-7679-4111-8FF8-1E5E3B86E402}"/>
</file>

<file path=customXml/itemProps4.xml><?xml version="1.0" encoding="utf-8"?>
<ds:datastoreItem xmlns:ds="http://schemas.openxmlformats.org/officeDocument/2006/customXml" ds:itemID="{C16FF30C-67A1-496A-9706-E92F15ED84B5}"/>
</file>

<file path=customXml/itemProps5.xml><?xml version="1.0" encoding="utf-8"?>
<ds:datastoreItem xmlns:ds="http://schemas.openxmlformats.org/officeDocument/2006/customXml" ds:itemID="{B5AE55FB-A63B-423B-8102-E8F331E4985D}"/>
</file>

<file path=docProps/app.xml><?xml version="1.0" encoding="utf-8"?>
<Properties xmlns="http://schemas.openxmlformats.org/officeDocument/2006/extended-properties" xmlns:vt="http://schemas.openxmlformats.org/officeDocument/2006/docPropsVTypes">
  <Template>BID2</Template>
  <TotalTime>34131</TotalTime>
  <Words>2518</Words>
  <Application>Microsoft Office PowerPoint</Application>
  <PresentationFormat>On-screen Show (4:3)</PresentationFormat>
  <Paragraphs>530</Paragraphs>
  <Slides>42</Slides>
  <Notes>35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42</vt:i4>
      </vt:variant>
    </vt:vector>
  </HeadingPairs>
  <TitlesOfParts>
    <vt:vector size="47" baseType="lpstr">
      <vt:lpstr>BID2</vt:lpstr>
      <vt:lpstr>Custom Design</vt:lpstr>
      <vt:lpstr>1_Custom Design</vt:lpstr>
      <vt:lpstr>6_Custom Design</vt:lpstr>
      <vt:lpstr>1_BID2</vt:lpstr>
      <vt:lpstr>El empleo informal en México: comparaciones internacionales y tendencias en el tiempo  David S. Kaplan Unidad de Mercados Laborales y Seguridad Social 14 de Agosto 2015 (gráficas actualizadas con información del 2do trimestre de la ENOE)</vt:lpstr>
      <vt:lpstr>Hoja de ruta</vt:lpstr>
      <vt:lpstr>Hoja de ruta</vt:lpstr>
      <vt:lpstr>Definición de la informalidad para comparaciones internacionales</vt:lpstr>
      <vt:lpstr>Informalidad en México es sorprendentemente alta</vt:lpstr>
      <vt:lpstr>Porcentaje de asalariados en México es comparable con países con ingreso per cápita similar</vt:lpstr>
      <vt:lpstr>Alta informalidad a pesar de tener muchos asalariados</vt:lpstr>
      <vt:lpstr>Porque la informalidad de los asalariados es alta</vt:lpstr>
      <vt:lpstr>Resumen: Comparaciones internacionales</vt:lpstr>
      <vt:lpstr>Hoja de ruta</vt:lpstr>
      <vt:lpstr>Definición de la informalidad del INEGI</vt:lpstr>
      <vt:lpstr>Informalidad a la baja desde finales de 2012 …</vt:lpstr>
      <vt:lpstr>… bajó 1.71 puntos del 4to trim 2012 al 4to trim 2015</vt:lpstr>
      <vt:lpstr>… bajó 1.82 puntos del 4to trim 2012 al 2do trim 2015</vt:lpstr>
      <vt:lpstr>Porcentaje de ocupados que son asalariados al alza</vt:lpstr>
      <vt:lpstr>E informalidad de asalariados iba bajando, pero …</vt:lpstr>
      <vt:lpstr>Buen aumento de empleo con IMSS en 2014 …</vt:lpstr>
      <vt:lpstr>… especialmente tomando en cuenta crecimiento del PIB</vt:lpstr>
      <vt:lpstr>Aumento atípico de empleo con IMSS explica 72% de la reducción de informalidad de 2012 a 2014</vt:lpstr>
      <vt:lpstr>Informalidad de cuenta propistas bajó en 2014</vt:lpstr>
      <vt:lpstr>Informalidad de asalariados empezó a bajar en 2013 …</vt:lpstr>
      <vt:lpstr>Informalidad de asalariados empezó a bajar en 2013 …</vt:lpstr>
      <vt:lpstr>… de no asalariados en 2014</vt:lpstr>
      <vt:lpstr>… de no asalariados en 2014</vt:lpstr>
      <vt:lpstr>Resumen: estadísticas sobre formalización</vt:lpstr>
      <vt:lpstr>Hoja de ruta</vt:lpstr>
      <vt:lpstr>¿Impacto del Régimen de Incorporación Fiscal (RIF)?</vt:lpstr>
      <vt:lpstr>Régimen de Incorporación Fiscal parece haber aumentado número de pequeños contribuyentes</vt:lpstr>
      <vt:lpstr>¿Impacto del Régimen de Incorporación a la Seguridad Social (RISS)?</vt:lpstr>
      <vt:lpstr>Pocos trabajadores independientes cotizan al IMSS, pero con aumento desde julio 2014 (tal vez por el RISS)</vt:lpstr>
      <vt:lpstr>Pocos patrones personas físicas cotizan al IMSS, pero    con aumento desde julio 2014 (tal vez por el RISS)</vt:lpstr>
      <vt:lpstr>Resumen: Crezcamos Juntos</vt:lpstr>
      <vt:lpstr>Hoja de ruta</vt:lpstr>
      <vt:lpstr>A pesar de los avances en informalidad,  los salarios no han subido … </vt:lpstr>
      <vt:lpstr>A pesar de los avances en informalidad,  los salarios no han subido … pero indicios positivos en 2015</vt:lpstr>
      <vt:lpstr>Y la pobreza laboral aumenta</vt:lpstr>
      <vt:lpstr>Tasa de desempleo a la baja; aún mayor que antes de la crisis </vt:lpstr>
      <vt:lpstr>Tasa de desempleo a la baja; aún mayor que antes de la crisis </vt:lpstr>
      <vt:lpstr>Resumen: estadísticas complementarias</vt:lpstr>
      <vt:lpstr>Hoja de ruta</vt:lpstr>
      <vt:lpstr>Conclusiones</vt:lpstr>
      <vt:lpstr>PowerPoint Presentation</vt:lpstr>
    </vt:vector>
  </TitlesOfParts>
  <Company>Inter-American Development Bank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Presentacion sobre empleo informal en Mexico</dc:title>
  <dc:creator>Sina</dc:creator>
  <cp:lastModifiedBy>IADB</cp:lastModifiedBy>
  <cp:revision>869</cp:revision>
  <cp:lastPrinted>2013-03-01T00:53:32Z</cp:lastPrinted>
  <dcterms:created xsi:type="dcterms:W3CDTF">2009-07-28T21:07:24Z</dcterms:created>
  <dcterms:modified xsi:type="dcterms:W3CDTF">2015-10-15T17:16:11Z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0x01010046CF21643EE8D14686A648AA6DAD089200B2B85054200F324BBE9DAA9F1868E30F</vt:lpwstr>
  </property>
  <property fmtid="{D5CDD505-2E9C-101B-9397-08002B2CF9AE}" pid="3" name="TaxKeyword">
    <vt:lpwstr/>
  </property>
  <property fmtid="{D5CDD505-2E9C-101B-9397-08002B2CF9AE}" pid="4" name="Sub_x002d_Sector">
    <vt:lpwstr/>
  </property>
  <property fmtid="{D5CDD505-2E9C-101B-9397-08002B2CF9AE}" pid="5" name="TaxKeywordTaxHTField">
    <vt:lpwstr/>
  </property>
  <property fmtid="{D5CDD505-2E9C-101B-9397-08002B2CF9AE}" pid="6" name="Series Operations IDB">
    <vt:lpwstr>2;#Unclassified|a6dff32e-d477-44cd-a56b-85efe9e0a56c</vt:lpwstr>
  </property>
  <property fmtid="{D5CDD505-2E9C-101B-9397-08002B2CF9AE}" pid="8" name="Country">
    <vt:lpwstr/>
  </property>
  <property fmtid="{D5CDD505-2E9C-101B-9397-08002B2CF9AE}" pid="9" name="Fund IDB">
    <vt:lpwstr/>
  </property>
  <property fmtid="{D5CDD505-2E9C-101B-9397-08002B2CF9AE}" pid="10" name="Series_x0020_Operations_x0020_IDB">
    <vt:lpwstr>2;#Unclassified|a6dff32e-d477-44cd-a56b-85efe9e0a56c</vt:lpwstr>
  </property>
  <property fmtid="{D5CDD505-2E9C-101B-9397-08002B2CF9AE}" pid="11" name="To:">
    <vt:lpwstr/>
  </property>
  <property fmtid="{D5CDD505-2E9C-101B-9397-08002B2CF9AE}" pid="12" name="From:">
    <vt:lpwstr/>
  </property>
  <property fmtid="{D5CDD505-2E9C-101B-9397-08002B2CF9AE}" pid="13" name="Sector IDB">
    <vt:lpwstr/>
  </property>
  <property fmtid="{D5CDD505-2E9C-101B-9397-08002B2CF9AE}" pid="14" name="Function Operations IDB">
    <vt:lpwstr>3;#IDBDocs|cca77002-e150-4b2d-ab1f-1d7a7cdcae16</vt:lpwstr>
  </property>
  <property fmtid="{D5CDD505-2E9C-101B-9397-08002B2CF9AE}" pid="15" name="Sub-Sector">
    <vt:lpwstr/>
  </property>
</Properties>
</file>