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18.xml" ContentType="application/vnd.openxmlformats-officedocument.presentationml.slide+xml"/>
  <Override PartName="/ppt/slides/slide25.xml" ContentType="application/vnd.openxmlformats-officedocument.presentationml.slide+xml"/>
  <Override PartName="/ppt/slides/slide27.xml" ContentType="application/vnd.openxmlformats-officedocument.presentationml.slide+xml"/>
  <Override PartName="/ppt/slides/slide24.xml" ContentType="application/vnd.openxmlformats-officedocument.presentationml.slide+xml"/>
  <Override PartName="/ppt/slides/slide2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charts/chart10.xml" ContentType="application/vnd.openxmlformats-officedocument.drawingml.chart+xml"/>
  <Override PartName="/ppt/charts/chart9.xml" ContentType="application/vnd.openxmlformats-officedocument.drawingml.chart+xml"/>
  <Override PartName="/ppt/charts/chart8.xml" ContentType="application/vnd.openxmlformats-officedocument.drawingml.chart+xml"/>
  <Override PartName="/ppt/theme/themeOverride7.xml" ContentType="application/vnd.openxmlformats-officedocument.themeOverride+xml"/>
  <Override PartName="/ppt/charts/chart7.xml" ContentType="application/vnd.openxmlformats-officedocument.drawingml.chart+xml"/>
  <Override PartName="/ppt/theme/themeOverride8.xml" ContentType="application/vnd.openxmlformats-officedocument.themeOverride+xml"/>
  <Override PartName="/ppt/charts/chart11.xml" ContentType="application/vnd.openxmlformats-officedocument.drawingml.chart+xml"/>
  <Override PartName="/ppt/theme/themeOverride9.xml" ContentType="application/vnd.openxmlformats-officedocument.themeOverride+xml"/>
  <Override PartName="/ppt/charts/chart14.xml" ContentType="application/vnd.openxmlformats-officedocument.drawingml.chart+xml"/>
  <Override PartName="/ppt/theme/themeOverride10.xml" ContentType="application/vnd.openxmlformats-officedocument.themeOverride+xml"/>
  <Override PartName="/ppt/charts/chart13.xml" ContentType="application/vnd.openxmlformats-officedocument.drawingml.chart+xml"/>
  <Override PartName="/ppt/charts/chart12.xml" ContentType="application/vnd.openxmlformats-officedocument.drawingml.chart+xml"/>
  <Override PartName="/ppt/theme/themeOverride6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3.xml" ContentType="application/vnd.openxmlformats-officedocument.drawingml.chart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charts/chart15.xml" ContentType="application/vnd.openxmlformats-officedocument.drawingml.chart+xml"/>
  <Override PartName="/ppt/charts/chart17.xml" ContentType="application/vnd.openxmlformats-officedocument.drawingml.chart+xml"/>
  <Override PartName="/ppt/theme/themeOverride13.xml" ContentType="application/vnd.openxmlformats-officedocument.themeOverride+xml"/>
  <Override PartName="/ppt/charts/chart16.xml" ContentType="application/vnd.openxmlformats-officedocument.drawingml.chart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5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0" r:id="rId2"/>
    <p:sldId id="330" r:id="rId3"/>
    <p:sldId id="349" r:id="rId4"/>
    <p:sldId id="357" r:id="rId5"/>
    <p:sldId id="377" r:id="rId6"/>
    <p:sldId id="386" r:id="rId7"/>
    <p:sldId id="387" r:id="rId8"/>
    <p:sldId id="374" r:id="rId9"/>
    <p:sldId id="376" r:id="rId10"/>
    <p:sldId id="350" r:id="rId11"/>
    <p:sldId id="368" r:id="rId12"/>
    <p:sldId id="358" r:id="rId13"/>
    <p:sldId id="388" r:id="rId14"/>
    <p:sldId id="365" r:id="rId15"/>
    <p:sldId id="373" r:id="rId16"/>
    <p:sldId id="359" r:id="rId17"/>
    <p:sldId id="370" r:id="rId18"/>
    <p:sldId id="369" r:id="rId19"/>
    <p:sldId id="371" r:id="rId20"/>
    <p:sldId id="372" r:id="rId21"/>
    <p:sldId id="381" r:id="rId22"/>
    <p:sldId id="379" r:id="rId23"/>
    <p:sldId id="382" r:id="rId24"/>
    <p:sldId id="383" r:id="rId25"/>
    <p:sldId id="385" r:id="rId26"/>
    <p:sldId id="361" r:id="rId27"/>
    <p:sldId id="362" r:id="rId28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72">
          <p15:clr>
            <a:srgbClr val="A4A3A4"/>
          </p15:clr>
        </p15:guide>
        <p15:guide id="2" orient="horz" pos="1536">
          <p15:clr>
            <a:srgbClr val="A4A3A4"/>
          </p15:clr>
        </p15:guide>
        <p15:guide id="3" orient="horz" pos="2064">
          <p15:clr>
            <a:srgbClr val="A4A3A4"/>
          </p15:clr>
        </p15:guide>
        <p15:guide id="4" orient="horz" pos="2304">
          <p15:clr>
            <a:srgbClr val="A4A3A4"/>
          </p15:clr>
        </p15:guide>
        <p15:guide id="5" orient="horz" pos="1008">
          <p15:clr>
            <a:srgbClr val="A4A3A4"/>
          </p15:clr>
        </p15:guide>
        <p15:guide id="6" orient="horz" pos="1296">
          <p15:clr>
            <a:srgbClr val="A4A3A4"/>
          </p15:clr>
        </p15:guide>
        <p15:guide id="7" orient="horz" pos="2688">
          <p15:clr>
            <a:srgbClr val="A4A3A4"/>
          </p15:clr>
        </p15:guide>
        <p15:guide id="8" orient="horz" pos="3552">
          <p15:clr>
            <a:srgbClr val="A4A3A4"/>
          </p15:clr>
        </p15:guide>
        <p15:guide id="9" pos="1488">
          <p15:clr>
            <a:srgbClr val="A4A3A4"/>
          </p15:clr>
        </p15:guide>
        <p15:guide id="10" pos="5040">
          <p15:clr>
            <a:srgbClr val="A4A3A4"/>
          </p15:clr>
        </p15:guide>
        <p15:guide id="11" pos="864">
          <p15:clr>
            <a:srgbClr val="A4A3A4"/>
          </p15:clr>
        </p15:guide>
        <p15:guide id="12" pos="4608">
          <p15:clr>
            <a:srgbClr val="A4A3A4"/>
          </p15:clr>
        </p15:guide>
        <p15:guide id="13" pos="3408">
          <p15:clr>
            <a:srgbClr val="A4A3A4"/>
          </p15:clr>
        </p15:guide>
        <p15:guide id="14" pos="2832">
          <p15:clr>
            <a:srgbClr val="A4A3A4"/>
          </p15:clr>
        </p15:guide>
        <p15:guide id="15" pos="4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9933"/>
    <a:srgbClr val="000000"/>
    <a:srgbClr val="244CC3"/>
    <a:srgbClr val="D50000"/>
    <a:srgbClr val="FFFFFF"/>
    <a:srgbClr val="CF6868"/>
    <a:srgbClr val="96C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44" autoAdjust="0"/>
    <p:restoredTop sz="95373" autoAdjust="0"/>
  </p:normalViewPr>
  <p:slideViewPr>
    <p:cSldViewPr showGuides="1">
      <p:cViewPr>
        <p:scale>
          <a:sx n="50" d="100"/>
          <a:sy n="50" d="100"/>
        </p:scale>
        <p:origin x="-1488" y="-163"/>
      </p:cViewPr>
      <p:guideLst>
        <p:guide orient="horz" pos="1872"/>
        <p:guide orient="horz" pos="1536"/>
        <p:guide orient="horz" pos="2064"/>
        <p:guide orient="horz" pos="2304"/>
        <p:guide orient="horz" pos="1008"/>
        <p:guide orient="horz" pos="1296"/>
        <p:guide orient="horz" pos="2688"/>
        <p:guide orient="horz" pos="3552"/>
        <p:guide pos="1488"/>
        <p:guide pos="5040"/>
        <p:guide pos="864"/>
        <p:guide pos="4608"/>
        <p:guide pos="3408"/>
        <p:guide pos="2832"/>
        <p:guide pos="4368"/>
      </p:guideLst>
    </p:cSldViewPr>
  </p:slideViewPr>
  <p:outlineViewPr>
    <p:cViewPr>
      <p:scale>
        <a:sx n="33" d="100"/>
        <a:sy n="33" d="100"/>
      </p:scale>
      <p:origin x="0" y="-53454"/>
    </p:cViewPr>
  </p:outlineViewPr>
  <p:notesTextViewPr>
    <p:cViewPr>
      <p:scale>
        <a:sx n="75" d="100"/>
        <a:sy n="7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38" Type="http://schemas.openxmlformats.org/officeDocument/2006/relationships/customXml" Target="../customXml/item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37" Type="http://schemas.openxmlformats.org/officeDocument/2006/relationships/customXml" Target="../customXml/item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ablogu\AppData\Local\Microsoft\Windows\Temporary%20Internet%20Files\Content.Outlook\67K0KMHN\Haiti%202009-2016%20Approvals_graficas.xlsx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ablogu\AppData\Local\Microsoft\Windows\Temporary%20Internet%20Files\Content.Outlook\67K0KMHN\Haiti%202009-2016%20Approvals_graficas.xlsx" TargetMode="External"/><Relationship Id="rId1" Type="http://schemas.openxmlformats.org/officeDocument/2006/relationships/themeOverride" Target="../theme/themeOverride8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manueljosep\OneDrive%20-%20Inter-American%20Development%20Bank%20Group\HA\1.%20Preparation\1.1.%20HA-L1104\1.1.4%20M&amp;E\1.1.4.2%20J%20Lassebie\Copy%20of%20Analysis_ECVMAS__Roads_with%20correlations_details.xls" TargetMode="External"/><Relationship Id="rId1" Type="http://schemas.openxmlformats.org/officeDocument/2006/relationships/themeOverride" Target="../theme/themeOverride9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ablogu\AppData\Local\Microsoft\Windows\Temporary%20Internet%20Files\Content.Outlook\67K0KMHN\Haiti%202009-2016%20Approvals_graficas.xlsx" TargetMode="External"/><Relationship Id="rId1" Type="http://schemas.openxmlformats.org/officeDocument/2006/relationships/themeOverride" Target="../theme/themeOverride10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manueljosep\OneDrive%20-%20Inter-American%20Development%20Bank%20Group\HA\1.%20Preparation\1.1.%20HA-L1104\1.1.4%20M&amp;E\1.1.4.2%20J%20Lassebie\Copy%20of%20Analysis_ECVMAS__Roads_with%20correlations_details.xls" TargetMode="External"/><Relationship Id="rId1" Type="http://schemas.openxmlformats.org/officeDocument/2006/relationships/themeOverride" Target="../theme/themeOverride11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manueljosep\OneDrive%20-%20Inter-American%20Development%20Bank%20Group\HA\1.%20Preparation\1.1.%20HA-L1104\1.1.4%20M&amp;E\1.1.4.2%20J%20Lassebie\Copy%20of%20Analysis_ECVMAS__Roads_with%20correlations_details.xls" TargetMode="External"/><Relationship Id="rId1" Type="http://schemas.openxmlformats.org/officeDocument/2006/relationships/themeOverride" Target="../theme/themeOverride12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manueljosep\Desktop\Sandy\Copy%20of%20Analysis_ECVMAS__Roads_with%20correlations_details.xls" TargetMode="External"/><Relationship Id="rId1" Type="http://schemas.openxmlformats.org/officeDocument/2006/relationships/themeOverride" Target="../theme/themeOverride13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ablogu\AppData\Local\Microsoft\Windows\Temporary%20Internet%20Files\Content.Outlook\67K0KMHN\Haiti%202009-2016%20Approvals_graficas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ablogu\AppData\Local\Microsoft\Windows\Temporary%20Internet%20Files\Content.Outlook\67K0KMHN\Haiti%202009-2016%20Approvals_graficas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ablogu\AppData\Local\Microsoft\Windows\Temporary%20Internet%20Files\Content.Outlook\67K0KMHN\Haiti%202009-2016%20Approvals_graficas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ablogu\AppData\Local\Microsoft\Windows\Temporary%20Internet%20Files\Content.Outlook\67K0KMHN\Haiti%202009-2016%20Approvals_graficas.xlsx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ablogu\AppData\Local\Microsoft\Windows\Temporary%20Internet%20Files\Content.Outlook\67K0KMHN\Haiti%202009-2016%20Approvals_graficas.xlsx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pablogu\Documents\DATA.IDB\Haiti\HA-L1104\POD\Haiti%20Data%20for%20POD%20Graphs_v2.xlsx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ablogu\Documents\DATA.IDB\Haiti\HA-L1104\POD\Haiti%20Data%20for%20POD%20Graphs_v2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ablogu\Documents\DATA.IDB\Haiti\HA-L1104\POD\Haiti%20Data%20for%20POD%20Graphs_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207679653919182E-2"/>
          <c:y val="0.10935281913911418"/>
          <c:w val="0.61479556548973358"/>
          <c:h val="0.8076901867171552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1.916158568163457E-2"/>
                  <c:y val="-0.28091317303824587"/>
                </c:manualLayout>
              </c:layout>
              <c:spPr/>
              <c:txPr>
                <a:bodyPr/>
                <a:lstStyle/>
                <a:p>
                  <a:pPr>
                    <a:defRPr sz="600"/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0A-48DE-B69D-E16D33282290}"/>
                </c:ext>
              </c:extLst>
            </c:dLbl>
            <c:dLbl>
              <c:idx val="1"/>
              <c:layout>
                <c:manualLayout>
                  <c:x val="0.11823486390231493"/>
                  <c:y val="4.704691108010323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0A-48DE-B69D-E16D3328229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Summary!$F$5:$G$5</c:f>
              <c:strCache>
                <c:ptCount val="2"/>
                <c:pt idx="0">
                  <c:v>IDB</c:v>
                </c:pt>
                <c:pt idx="1">
                  <c:v>TSP</c:v>
                </c:pt>
              </c:strCache>
            </c:strRef>
          </c:cat>
          <c:val>
            <c:numRef>
              <c:f>Summary!$F$8:$G$8</c:f>
              <c:numCache>
                <c:formatCode>#,##0.0</c:formatCode>
                <c:ptCount val="2"/>
                <c:pt idx="0">
                  <c:v>458.85572751999985</c:v>
                </c:pt>
                <c:pt idx="1">
                  <c:v>32.43658156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50A-48DE-B69D-E16D332822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2"/>
      </c:pieChart>
    </c:plotArea>
    <c:plotVisOnly val="1"/>
    <c:dispBlanksAs val="gap"/>
    <c:showDLblsOverMax val="0"/>
  </c:chart>
  <c:txPr>
    <a:bodyPr/>
    <a:lstStyle/>
    <a:p>
      <a:pPr>
        <a:defRPr sz="6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207679653919182E-2"/>
          <c:y val="0.10935281913911418"/>
          <c:w val="0.61479556548973358"/>
          <c:h val="0.8076901867171552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2"/>
      </c:pieChart>
    </c:plotArea>
    <c:plotVisOnly val="1"/>
    <c:dispBlanksAs val="gap"/>
    <c:showDLblsOverMax val="0"/>
  </c:chart>
  <c:txPr>
    <a:bodyPr/>
    <a:lstStyle/>
    <a:p>
      <a:pPr>
        <a:defRPr sz="6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2381600605009119"/>
          <c:y val="6.8518372703412073E-2"/>
          <c:w val="0.66853761923827315"/>
          <c:h val="0.6627239720034995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Sheet6!$R$5</c:f>
              <c:strCache>
                <c:ptCount val="1"/>
                <c:pt idx="0">
                  <c:v>National roads (km)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Sheet6!$C$6:$C$8</c:f>
              <c:strCache>
                <c:ptCount val="3"/>
                <c:pt idx="0">
                  <c:v>Grande Anse</c:v>
                </c:pt>
                <c:pt idx="1">
                  <c:v>Nippes</c:v>
                </c:pt>
                <c:pt idx="2">
                  <c:v>Sud</c:v>
                </c:pt>
              </c:strCache>
            </c:strRef>
          </c:cat>
          <c:val>
            <c:numRef>
              <c:f>Sheet6!$R$6:$R$8</c:f>
              <c:numCache>
                <c:formatCode>General</c:formatCode>
                <c:ptCount val="3"/>
                <c:pt idx="0">
                  <c:v>53.35</c:v>
                </c:pt>
                <c:pt idx="1">
                  <c:v>51.81</c:v>
                </c:pt>
                <c:pt idx="2">
                  <c:v>114.86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BC3-436D-9B91-E76FAC89A8FB}"/>
            </c:ext>
          </c:extLst>
        </c:ser>
        <c:ser>
          <c:idx val="1"/>
          <c:order val="1"/>
          <c:tx>
            <c:strRef>
              <c:f>Sheet6!$Q$5</c:f>
              <c:strCache>
                <c:ptCount val="1"/>
                <c:pt idx="0">
                  <c:v>Departamental roads (km)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Sheet6!$Q$6:$Q$8</c:f>
              <c:numCache>
                <c:formatCode>General</c:formatCode>
                <c:ptCount val="3"/>
                <c:pt idx="0">
                  <c:v>141.19999999999999</c:v>
                </c:pt>
                <c:pt idx="1">
                  <c:v>84.15</c:v>
                </c:pt>
                <c:pt idx="2">
                  <c:v>142.59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BC3-436D-9B91-E76FAC89A8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2940800"/>
        <c:axId val="182942336"/>
      </c:barChart>
      <c:catAx>
        <c:axId val="18294080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2942336"/>
        <c:crosses val="autoZero"/>
        <c:auto val="1"/>
        <c:lblAlgn val="ctr"/>
        <c:lblOffset val="100"/>
        <c:noMultiLvlLbl val="0"/>
      </c:catAx>
      <c:valAx>
        <c:axId val="182942336"/>
        <c:scaling>
          <c:orientation val="minMax"/>
        </c:scaling>
        <c:delete val="0"/>
        <c:axPos val="b"/>
        <c:majorGridlines>
          <c:spPr>
            <a:ln cap="rnd">
              <a:solidFill>
                <a:sysClr val="window" lastClr="FFFFFF">
                  <a:lumMod val="75000"/>
                </a:sysClr>
              </a:solidFill>
              <a:prstDash val="sysDot"/>
            </a:ln>
          </c:spPr>
        </c:majorGridlines>
        <c:numFmt formatCode="0%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2940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5143076627616675E-2"/>
          <c:y val="0.86998651210265388"/>
          <c:w val="0.91935292234812127"/>
          <c:h val="8.8730679498396026E-2"/>
        </c:manualLayout>
      </c:layout>
      <c:overlay val="0"/>
      <c:txPr>
        <a:bodyPr/>
        <a:lstStyle/>
        <a:p>
          <a:pPr>
            <a:defRPr sz="1000">
              <a:latin typeface="Arial" panose="020B06040202020202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381600605009119"/>
          <c:y val="0.10185185185185185"/>
          <c:w val="0.66853761923827315"/>
          <c:h val="0.6293904928550597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Sheet6!$G$5</c:f>
              <c:strCache>
                <c:ptCount val="1"/>
                <c:pt idx="0">
                  <c:v>Grava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cat>
            <c:strRef>
              <c:f>Sheet6!$C$6:$C$8</c:f>
              <c:strCache>
                <c:ptCount val="3"/>
                <c:pt idx="0">
                  <c:v>Grande Anse</c:v>
                </c:pt>
                <c:pt idx="1">
                  <c:v>Nippes</c:v>
                </c:pt>
                <c:pt idx="2">
                  <c:v>Sud</c:v>
                </c:pt>
              </c:strCache>
            </c:strRef>
          </c:cat>
          <c:val>
            <c:numRef>
              <c:f>Sheet6!$G$6:$G$8</c:f>
              <c:numCache>
                <c:formatCode>0.00%</c:formatCode>
                <c:ptCount val="3"/>
                <c:pt idx="0">
                  <c:v>0.7964</c:v>
                </c:pt>
                <c:pt idx="1">
                  <c:v>0.44330000000000003</c:v>
                </c:pt>
                <c:pt idx="2">
                  <c:v>0.36530000000000001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3CB-47AB-A430-9439052FE514}"/>
            </c:ext>
          </c:extLst>
        </c:ser>
        <c:ser>
          <c:idx val="1"/>
          <c:order val="1"/>
          <c:tx>
            <c:v>Asfalto</c:v>
          </c:tx>
          <c:spPr>
            <a:solidFill>
              <a:schemeClr val="bg2">
                <a:lumMod val="90000"/>
              </a:schemeClr>
            </a:solidFill>
          </c:spPr>
          <c:invertIfNegative val="0"/>
          <c:val>
            <c:numRef>
              <c:f>Sheet6!$D$6:$D$8</c:f>
              <c:numCache>
                <c:formatCode>0.00%</c:formatCode>
                <c:ptCount val="3"/>
                <c:pt idx="0">
                  <c:v>0.19139999999999999</c:v>
                </c:pt>
                <c:pt idx="1">
                  <c:v>0.55230000000000001</c:v>
                </c:pt>
                <c:pt idx="2">
                  <c:v>0.63470000000000004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3CB-47AB-A430-9439052FE5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2964608"/>
        <c:axId val="182966144"/>
      </c:barChart>
      <c:catAx>
        <c:axId val="1829646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2966144"/>
        <c:crosses val="autoZero"/>
        <c:auto val="1"/>
        <c:lblAlgn val="ctr"/>
        <c:lblOffset val="100"/>
        <c:noMultiLvlLbl val="0"/>
      </c:catAx>
      <c:valAx>
        <c:axId val="182966144"/>
        <c:scaling>
          <c:orientation val="minMax"/>
          <c:max val="1"/>
        </c:scaling>
        <c:delete val="0"/>
        <c:axPos val="b"/>
        <c:majorGridlines>
          <c:spPr>
            <a:ln cap="rnd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0%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2964608"/>
        <c:crosses val="autoZero"/>
        <c:crossBetween val="between"/>
      </c:valAx>
      <c:spPr>
        <a:noFill/>
        <a:ln w="25397">
          <a:noFill/>
        </a:ln>
      </c:spPr>
    </c:plotArea>
    <c:legend>
      <c:legendPos val="r"/>
      <c:layout>
        <c:manualLayout>
          <c:xMode val="edge"/>
          <c:yMode val="edge"/>
          <c:x val="0.30178532657239837"/>
          <c:y val="0.86998661311914327"/>
          <c:w val="0.4623322477360487"/>
          <c:h val="8.8730776122864174E-2"/>
        </c:manualLayout>
      </c:layout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207679653919182E-2"/>
          <c:y val="0.10935281913911418"/>
          <c:w val="0.61479556548973358"/>
          <c:h val="0.8076901867171552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2"/>
      </c:pieChart>
    </c:plotArea>
    <c:plotVisOnly val="1"/>
    <c:dispBlanksAs val="gap"/>
    <c:showDLblsOverMax val="0"/>
  </c:chart>
  <c:txPr>
    <a:bodyPr/>
    <a:lstStyle/>
    <a:p>
      <a:pPr>
        <a:defRPr sz="6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2381600605009119"/>
          <c:y val="6.8518372703412073E-2"/>
          <c:w val="0.66853761923827315"/>
          <c:h val="0.6627239720034995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Sheet6!$R$5</c:f>
              <c:strCache>
                <c:ptCount val="1"/>
                <c:pt idx="0">
                  <c:v>National roads (km)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Sheet6!$C$6:$C$8</c:f>
              <c:strCache>
                <c:ptCount val="3"/>
                <c:pt idx="0">
                  <c:v>Grande Anse</c:v>
                </c:pt>
                <c:pt idx="1">
                  <c:v>Nippes</c:v>
                </c:pt>
                <c:pt idx="2">
                  <c:v>Sud</c:v>
                </c:pt>
              </c:strCache>
            </c:strRef>
          </c:cat>
          <c:val>
            <c:numRef>
              <c:f>Sheet6!$R$6:$R$8</c:f>
              <c:numCache>
                <c:formatCode>General</c:formatCode>
                <c:ptCount val="3"/>
                <c:pt idx="0">
                  <c:v>53.35</c:v>
                </c:pt>
                <c:pt idx="1">
                  <c:v>51.81</c:v>
                </c:pt>
                <c:pt idx="2">
                  <c:v>114.86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678-488D-9307-27F0056C134E}"/>
            </c:ext>
          </c:extLst>
        </c:ser>
        <c:ser>
          <c:idx val="1"/>
          <c:order val="1"/>
          <c:tx>
            <c:strRef>
              <c:f>Sheet6!$Q$5</c:f>
              <c:strCache>
                <c:ptCount val="1"/>
                <c:pt idx="0">
                  <c:v>Departamental roads (km)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Sheet6!$Q$6:$Q$8</c:f>
              <c:numCache>
                <c:formatCode>General</c:formatCode>
                <c:ptCount val="3"/>
                <c:pt idx="0">
                  <c:v>141.19999999999999</c:v>
                </c:pt>
                <c:pt idx="1">
                  <c:v>84.15</c:v>
                </c:pt>
                <c:pt idx="2">
                  <c:v>142.59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678-488D-9307-27F0056C13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3396608"/>
        <c:axId val="183398400"/>
      </c:barChart>
      <c:catAx>
        <c:axId val="18339660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3398400"/>
        <c:crosses val="autoZero"/>
        <c:auto val="1"/>
        <c:lblAlgn val="ctr"/>
        <c:lblOffset val="100"/>
        <c:noMultiLvlLbl val="0"/>
      </c:catAx>
      <c:valAx>
        <c:axId val="183398400"/>
        <c:scaling>
          <c:orientation val="minMax"/>
        </c:scaling>
        <c:delete val="0"/>
        <c:axPos val="b"/>
        <c:majorGridlines>
          <c:spPr>
            <a:ln cap="rnd">
              <a:solidFill>
                <a:sysClr val="window" lastClr="FFFFFF">
                  <a:lumMod val="75000"/>
                </a:sysClr>
              </a:solidFill>
              <a:prstDash val="sysDot"/>
            </a:ln>
          </c:spPr>
        </c:majorGridlines>
        <c:numFmt formatCode="0%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33966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5143076627616675E-2"/>
          <c:y val="0.86998651210265388"/>
          <c:w val="0.91935292234812127"/>
          <c:h val="8.8730679498396026E-2"/>
        </c:manualLayout>
      </c:layout>
      <c:overlay val="0"/>
      <c:txPr>
        <a:bodyPr/>
        <a:lstStyle/>
        <a:p>
          <a:pPr>
            <a:defRPr sz="1000">
              <a:latin typeface="Arial" panose="020B06040202020202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2381600605009119"/>
          <c:y val="0.10185185185185185"/>
          <c:w val="0.68981431842296304"/>
          <c:h val="0.6293904928550597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Sheet6!$I$5</c:f>
              <c:strCache>
                <c:ptCount val="1"/>
                <c:pt idx="0">
                  <c:v>bon état</c:v>
                </c:pt>
              </c:strCache>
            </c:strRef>
          </c:tx>
          <c:spPr>
            <a:solidFill>
              <a:srgbClr val="E8B7B7">
                <a:lumMod val="25000"/>
              </a:srgbClr>
            </a:solidFill>
          </c:spPr>
          <c:invertIfNegative val="0"/>
          <c:cat>
            <c:strRef>
              <c:f>Sheet6!$C$6:$C$8</c:f>
              <c:strCache>
                <c:ptCount val="3"/>
                <c:pt idx="0">
                  <c:v>Grande Anse</c:v>
                </c:pt>
                <c:pt idx="1">
                  <c:v>Nippes</c:v>
                </c:pt>
                <c:pt idx="2">
                  <c:v>Sud</c:v>
                </c:pt>
              </c:strCache>
            </c:strRef>
          </c:cat>
          <c:val>
            <c:numRef>
              <c:f>Sheet6!$I$6:$I$8</c:f>
              <c:numCache>
                <c:formatCode>0.00%</c:formatCode>
                <c:ptCount val="3"/>
                <c:pt idx="0">
                  <c:v>0.4486</c:v>
                </c:pt>
                <c:pt idx="1">
                  <c:v>0.96299999999999997</c:v>
                </c:pt>
                <c:pt idx="2">
                  <c:v>0.71140000000000003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9A-4193-98C1-4E3DF7CF1B09}"/>
            </c:ext>
          </c:extLst>
        </c:ser>
        <c:ser>
          <c:idx val="1"/>
          <c:order val="1"/>
          <c:tx>
            <c:strRef>
              <c:f>Sheet6!$J$5</c:f>
              <c:strCache>
                <c:ptCount val="1"/>
                <c:pt idx="0">
                  <c:v>état régulier</c:v>
                </c:pt>
              </c:strCache>
            </c:strRef>
          </c:tx>
          <c:spPr>
            <a:solidFill>
              <a:srgbClr val="E8B7B7">
                <a:lumMod val="75000"/>
              </a:srgbClr>
            </a:solidFill>
          </c:spPr>
          <c:invertIfNegative val="0"/>
          <c:val>
            <c:numRef>
              <c:f>Sheet6!$J$6:$J$8</c:f>
              <c:numCache>
                <c:formatCode>0.00%</c:formatCode>
                <c:ptCount val="3"/>
                <c:pt idx="0">
                  <c:v>0.45340000000000003</c:v>
                </c:pt>
                <c:pt idx="1">
                  <c:v>3.6999999999999998E-2</c:v>
                </c:pt>
                <c:pt idx="2">
                  <c:v>0.28149999999999997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79A-4193-98C1-4E3DF7CF1B09}"/>
            </c:ext>
          </c:extLst>
        </c:ser>
        <c:ser>
          <c:idx val="2"/>
          <c:order val="2"/>
          <c:tx>
            <c:strRef>
              <c:f>Sheet6!$K$5</c:f>
              <c:strCache>
                <c:ptCount val="1"/>
                <c:pt idx="0">
                  <c:v>mauvais  état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val>
            <c:numRef>
              <c:f>Sheet6!$K$6:$K$8</c:f>
              <c:numCache>
                <c:formatCode>0.00%</c:formatCode>
                <c:ptCount val="3"/>
                <c:pt idx="0">
                  <c:v>9.8000000000000004E-2</c:v>
                </c:pt>
                <c:pt idx="1">
                  <c:v>0</c:v>
                </c:pt>
                <c:pt idx="2">
                  <c:v>7.1000000000000004E-3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79A-4193-98C1-4E3DF7CF1B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3306880"/>
        <c:axId val="183308672"/>
      </c:barChart>
      <c:catAx>
        <c:axId val="18330688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3308672"/>
        <c:crosses val="autoZero"/>
        <c:auto val="1"/>
        <c:lblAlgn val="ctr"/>
        <c:lblOffset val="100"/>
        <c:noMultiLvlLbl val="0"/>
      </c:catAx>
      <c:valAx>
        <c:axId val="183308672"/>
        <c:scaling>
          <c:orientation val="minMax"/>
          <c:max val="1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33068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6296378206961418"/>
          <c:y val="0.84220873432487608"/>
          <c:w val="0.75065260910182841"/>
          <c:h val="0.13001348789734615"/>
        </c:manualLayout>
      </c:layout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2381600605009119"/>
          <c:y val="0.10185185185185185"/>
          <c:w val="0.66853761923827315"/>
          <c:h val="0.6293904928550597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Sheet6!$I$5</c:f>
              <c:strCache>
                <c:ptCount val="1"/>
                <c:pt idx="0">
                  <c:v>bon état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</c:spPr>
          <c:invertIfNegative val="0"/>
          <c:cat>
            <c:strRef>
              <c:f>Sheet6!$C$6:$C$8</c:f>
              <c:strCache>
                <c:ptCount val="3"/>
                <c:pt idx="0">
                  <c:v>Grande Anse</c:v>
                </c:pt>
                <c:pt idx="1">
                  <c:v>Nippes</c:v>
                </c:pt>
                <c:pt idx="2">
                  <c:v>Sud</c:v>
                </c:pt>
              </c:strCache>
            </c:strRef>
          </c:cat>
          <c:val>
            <c:numRef>
              <c:f>Sheet6!$M$6:$M$8</c:f>
              <c:numCache>
                <c:formatCode>0.00%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4B-4645-8548-0BFAF3927274}"/>
            </c:ext>
          </c:extLst>
        </c:ser>
        <c:ser>
          <c:idx val="1"/>
          <c:order val="1"/>
          <c:tx>
            <c:strRef>
              <c:f>Sheet6!$J$5</c:f>
              <c:strCache>
                <c:ptCount val="1"/>
                <c:pt idx="0">
                  <c:v>état régulier</c:v>
                </c:pt>
              </c:strCache>
            </c:strRef>
          </c:tx>
          <c:spPr>
            <a:solidFill>
              <a:srgbClr val="E8B7B7">
                <a:lumMod val="75000"/>
              </a:srgbClr>
            </a:solidFill>
          </c:spPr>
          <c:invertIfNegative val="0"/>
          <c:val>
            <c:numRef>
              <c:f>Sheet6!$N$6:$N$8</c:f>
              <c:numCache>
                <c:formatCode>0.00%</c:formatCode>
                <c:ptCount val="3"/>
                <c:pt idx="0">
                  <c:v>0.30280000000000001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4B-4645-8548-0BFAF3927274}"/>
            </c:ext>
          </c:extLst>
        </c:ser>
        <c:ser>
          <c:idx val="2"/>
          <c:order val="2"/>
          <c:tx>
            <c:strRef>
              <c:f>Sheet6!$K$5</c:f>
              <c:strCache>
                <c:ptCount val="1"/>
                <c:pt idx="0">
                  <c:v>mauvais  état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val>
            <c:numRef>
              <c:f>Sheet6!$O$6:$O$8</c:f>
              <c:numCache>
                <c:formatCode>0.00%</c:formatCode>
                <c:ptCount val="3"/>
                <c:pt idx="0">
                  <c:v>0.69710000000000005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44B-4645-8548-0BFAF39272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3348224"/>
        <c:axId val="183354112"/>
      </c:barChart>
      <c:catAx>
        <c:axId val="18334822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3354112"/>
        <c:crosses val="autoZero"/>
        <c:auto val="1"/>
        <c:lblAlgn val="ctr"/>
        <c:lblOffset val="100"/>
        <c:noMultiLvlLbl val="0"/>
      </c:catAx>
      <c:valAx>
        <c:axId val="183354112"/>
        <c:scaling>
          <c:orientation val="minMax"/>
          <c:max val="1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3348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6296378206961418"/>
          <c:y val="0.84220873432487608"/>
          <c:w val="0.75065260910182841"/>
          <c:h val="0.13001348789734615"/>
        </c:manualLayout>
      </c:layout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381600605009119"/>
          <c:y val="0.10185185185185185"/>
          <c:w val="0.66853761923827315"/>
          <c:h val="0.6293904928550597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Sheet6!$G$5</c:f>
              <c:strCache>
                <c:ptCount val="1"/>
                <c:pt idx="0">
                  <c:v>Grava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cat>
            <c:strRef>
              <c:f>Sheet6!$C$6:$C$8</c:f>
              <c:strCache>
                <c:ptCount val="3"/>
                <c:pt idx="0">
                  <c:v>Grande Anse</c:v>
                </c:pt>
                <c:pt idx="1">
                  <c:v>Nippes</c:v>
                </c:pt>
                <c:pt idx="2">
                  <c:v>Sud</c:v>
                </c:pt>
              </c:strCache>
            </c:strRef>
          </c:cat>
          <c:val>
            <c:numRef>
              <c:f>Sheet6!$G$6:$G$8</c:f>
              <c:numCache>
                <c:formatCode>0.00%</c:formatCode>
                <c:ptCount val="3"/>
                <c:pt idx="0">
                  <c:v>0.7964</c:v>
                </c:pt>
                <c:pt idx="1">
                  <c:v>0.44330000000000003</c:v>
                </c:pt>
                <c:pt idx="2">
                  <c:v>0.36530000000000001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8B3-4A74-BDE1-BD89FDDD84BD}"/>
            </c:ext>
          </c:extLst>
        </c:ser>
        <c:ser>
          <c:idx val="1"/>
          <c:order val="1"/>
          <c:tx>
            <c:v>Asfalto</c:v>
          </c:tx>
          <c:spPr>
            <a:solidFill>
              <a:schemeClr val="bg2">
                <a:lumMod val="90000"/>
              </a:schemeClr>
            </a:solidFill>
          </c:spPr>
          <c:invertIfNegative val="0"/>
          <c:val>
            <c:numRef>
              <c:f>Sheet6!$D$6:$D$8</c:f>
              <c:numCache>
                <c:formatCode>0.00%</c:formatCode>
                <c:ptCount val="3"/>
                <c:pt idx="0">
                  <c:v>0.19139999999999999</c:v>
                </c:pt>
                <c:pt idx="1">
                  <c:v>0.55230000000000001</c:v>
                </c:pt>
                <c:pt idx="2">
                  <c:v>0.63470000000000004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8B3-4A74-BDE1-BD89FDDD84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3777920"/>
        <c:axId val="183783808"/>
      </c:barChart>
      <c:catAx>
        <c:axId val="1837779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3783808"/>
        <c:crosses val="autoZero"/>
        <c:auto val="1"/>
        <c:lblAlgn val="ctr"/>
        <c:lblOffset val="100"/>
        <c:noMultiLvlLbl val="0"/>
      </c:catAx>
      <c:valAx>
        <c:axId val="183783808"/>
        <c:scaling>
          <c:orientation val="minMax"/>
          <c:max val="1"/>
        </c:scaling>
        <c:delete val="0"/>
        <c:axPos val="b"/>
        <c:majorGridlines>
          <c:spPr>
            <a:ln cap="rnd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0%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3777920"/>
        <c:crosses val="autoZero"/>
        <c:crossBetween val="between"/>
      </c:valAx>
      <c:spPr>
        <a:noFill/>
        <a:ln w="25397">
          <a:noFill/>
        </a:ln>
      </c:spPr>
    </c:plotArea>
    <c:legend>
      <c:legendPos val="r"/>
      <c:layout>
        <c:manualLayout>
          <c:xMode val="edge"/>
          <c:yMode val="edge"/>
          <c:x val="0.30178532657239837"/>
          <c:y val="0.86998661311914327"/>
          <c:w val="0.4623322477360487"/>
          <c:h val="8.8730776122864174E-2"/>
        </c:manualLayout>
      </c:layout>
      <c:overlay val="0"/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207679653919182E-2"/>
          <c:y val="0.10935281913911418"/>
          <c:w val="0.61479556548973358"/>
          <c:h val="0.8076901867171552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0.20811602226042364"/>
                  <c:y val="-0.2339259165390003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C11-4FFE-B332-46F11CA09E24}"/>
                </c:ext>
              </c:extLst>
            </c:dLbl>
            <c:dLbl>
              <c:idx val="1"/>
              <c:layout>
                <c:manualLayout>
                  <c:x val="-0.17733142807173746"/>
                  <c:y val="0.2234728276304903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C11-4FFE-B332-46F11CA09E2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Summary!$F$5:$G$5</c:f>
              <c:strCache>
                <c:ptCount val="2"/>
                <c:pt idx="0">
                  <c:v>IDB</c:v>
                </c:pt>
                <c:pt idx="1">
                  <c:v>TSP</c:v>
                </c:pt>
              </c:strCache>
            </c:strRef>
          </c:cat>
          <c:val>
            <c:numRef>
              <c:f>Summary!$F$9:$G$9</c:f>
              <c:numCache>
                <c:formatCode>#,##0.0</c:formatCode>
                <c:ptCount val="2"/>
                <c:pt idx="0">
                  <c:v>313.21653354</c:v>
                </c:pt>
                <c:pt idx="1">
                  <c:v>110.8352546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C11-4FFE-B332-46F11CA09E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</c:pieChart>
    </c:plotArea>
    <c:plotVisOnly val="1"/>
    <c:dispBlanksAs val="gap"/>
    <c:showDLblsOverMax val="0"/>
  </c:chart>
  <c:txPr>
    <a:bodyPr/>
    <a:lstStyle/>
    <a:p>
      <a:pPr>
        <a:defRPr sz="6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207679653919182E-2"/>
          <c:y val="0.10935281913911418"/>
          <c:w val="0.61479556548973358"/>
          <c:h val="0.8076901867171552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0.18793653857513809"/>
                  <c:y val="-0.2609184018270160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DEC-414F-872E-B63879AF9EDD}"/>
                </c:ext>
              </c:extLst>
            </c:dLbl>
            <c:dLbl>
              <c:idx val="1"/>
              <c:layout>
                <c:manualLayout>
                  <c:x val="-0.13324426434113457"/>
                  <c:y val="0.2352345554005161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DEC-414F-872E-B63879AF9E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Summary!$F$5:$G$5</c:f>
              <c:strCache>
                <c:ptCount val="2"/>
                <c:pt idx="0">
                  <c:v>IDB</c:v>
                </c:pt>
                <c:pt idx="1">
                  <c:v>TSP</c:v>
                </c:pt>
              </c:strCache>
            </c:strRef>
          </c:cat>
          <c:val>
            <c:numRef>
              <c:f>Summary!$F$10:$G$10</c:f>
              <c:numCache>
                <c:formatCode>#,##0.0</c:formatCode>
                <c:ptCount val="2"/>
                <c:pt idx="0">
                  <c:v>257.18128191</c:v>
                </c:pt>
                <c:pt idx="1">
                  <c:v>71.250908879999997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DEC-414F-872E-B63879AF9E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8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207679653919182E-2"/>
          <c:y val="0.10935281913911418"/>
          <c:w val="0.61479556548973358"/>
          <c:h val="0.8076901867171552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0.16334568518241011"/>
                  <c:y val="-0.2805638122226118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221-48C4-BACB-9CFEE4B531F5}"/>
                </c:ext>
              </c:extLst>
            </c:dLbl>
            <c:dLbl>
              <c:idx val="1"/>
              <c:layout>
                <c:manualLayout>
                  <c:x val="-0.16695318462223352"/>
                  <c:y val="0.1803464924737290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221-48C4-BACB-9CFEE4B531F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Summary!$F$5:$G$5</c:f>
              <c:strCache>
                <c:ptCount val="2"/>
                <c:pt idx="0">
                  <c:v>IDB</c:v>
                </c:pt>
                <c:pt idx="1">
                  <c:v>TSP</c:v>
                </c:pt>
              </c:strCache>
            </c:strRef>
          </c:cat>
          <c:val>
            <c:numRef>
              <c:f>Summary!$F$11:$G$11</c:f>
              <c:numCache>
                <c:formatCode>#,##0.0</c:formatCode>
                <c:ptCount val="2"/>
                <c:pt idx="0">
                  <c:v>231.21011842000001</c:v>
                </c:pt>
                <c:pt idx="1">
                  <c:v>51.507921930000002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221-48C4-BACB-9CFEE4B531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4"/>
      </c:pieChart>
    </c:plotArea>
    <c:plotVisOnly val="1"/>
    <c:dispBlanksAs val="gap"/>
    <c:showDLblsOverMax val="0"/>
  </c:chart>
  <c:txPr>
    <a:bodyPr/>
    <a:lstStyle/>
    <a:p>
      <a:pPr>
        <a:defRPr sz="6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207679653919182E-2"/>
          <c:y val="0.10935281913911418"/>
          <c:w val="0.61479556548973358"/>
          <c:h val="0.8076901867171552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0.15252100312889344"/>
                  <c:y val="-0.2705280292322910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252-4A9D-88F9-0075DAADDD83}"/>
                </c:ext>
              </c:extLst>
            </c:dLbl>
            <c:dLbl>
              <c:idx val="1"/>
              <c:layout>
                <c:manualLayout>
                  <c:x val="-0.15317498330577461"/>
                  <c:y val="0.2077905239371226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52-4A9D-88F9-0075DAADDD8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Summary!$F$5:$G$5</c:f>
              <c:strCache>
                <c:ptCount val="2"/>
                <c:pt idx="0">
                  <c:v>IDB</c:v>
                </c:pt>
                <c:pt idx="1">
                  <c:v>TSP</c:v>
                </c:pt>
              </c:strCache>
            </c:strRef>
          </c:cat>
          <c:val>
            <c:numRef>
              <c:f>Summary!$F$12:$G$12</c:f>
              <c:numCache>
                <c:formatCode>#,##0.0</c:formatCode>
                <c:ptCount val="2"/>
                <c:pt idx="0">
                  <c:v>256.75130482999998</c:v>
                </c:pt>
                <c:pt idx="1">
                  <c:v>69.5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252-4A9D-88F9-0075DAADDD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4"/>
      </c:pieChart>
    </c:plotArea>
    <c:plotVisOnly val="1"/>
    <c:dispBlanksAs val="gap"/>
    <c:showDLblsOverMax val="0"/>
  </c:chart>
  <c:txPr>
    <a:bodyPr/>
    <a:lstStyle/>
    <a:p>
      <a:pPr>
        <a:defRPr sz="6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6706808707735057E-2"/>
          <c:y val="0.10935258017114703"/>
          <c:w val="0.61479556548973358"/>
          <c:h val="0.8076901867171552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0.1581233595800525"/>
                  <c:y val="-0.1378719794952132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BA4-4013-834A-2C2F65907F5F}"/>
                </c:ext>
              </c:extLst>
            </c:dLbl>
            <c:dLbl>
              <c:idx val="1"/>
              <c:layout>
                <c:manualLayout>
                  <c:x val="-0.16664897866027617"/>
                  <c:y val="9.00892779966165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A4-4013-834A-2C2F65907F5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Summary!$F$5:$G$5</c:f>
              <c:strCache>
                <c:ptCount val="2"/>
                <c:pt idx="0">
                  <c:v>IDB</c:v>
                </c:pt>
                <c:pt idx="1">
                  <c:v>TSP</c:v>
                </c:pt>
              </c:strCache>
            </c:strRef>
          </c:cat>
          <c:val>
            <c:numRef>
              <c:f>Summary!$F$13:$G$13</c:f>
              <c:numCache>
                <c:formatCode>#,##0.0</c:formatCode>
                <c:ptCount val="2"/>
                <c:pt idx="0">
                  <c:v>205.63186782</c:v>
                </c:pt>
                <c:pt idx="1">
                  <c:v>92.4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BA4-4013-834A-2C2F65907F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</c:plotArea>
    <c:legend>
      <c:legendPos val="r"/>
      <c:legendEntry>
        <c:idx val="0"/>
        <c:txPr>
          <a:bodyPr/>
          <a:lstStyle/>
          <a:p>
            <a:pPr>
              <a:defRPr sz="900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900"/>
            </a:pPr>
            <a:endParaRPr lang="en-US"/>
          </a:p>
        </c:txPr>
      </c:legendEntry>
      <c:layout>
        <c:manualLayout>
          <c:xMode val="edge"/>
          <c:yMode val="edge"/>
          <c:x val="0.74842133703875258"/>
          <c:y val="0.38490300433424302"/>
          <c:w val="0.2364832405820439"/>
          <c:h val="0.4166541125915315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6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6780898159400268"/>
          <c:y val="7.8378841388281967E-2"/>
          <c:w val="0.68933850499131588"/>
          <c:h val="0.72312885720366049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Fig.1_Road_Density!$C$2</c:f>
              <c:strCache>
                <c:ptCount val="1"/>
                <c:pt idx="0">
                  <c:v>  Paved roads/area (Left Axxis)</c:v>
                </c:pt>
              </c:strCache>
            </c:strRef>
          </c:tx>
          <c:spPr>
            <a:pattFill prst="lt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Fig.1_Road_Density!$B$3:$B$9</c:f>
              <c:strCache>
                <c:ptCount val="7"/>
                <c:pt idx="0">
                  <c:v>Jamaica </c:v>
                </c:pt>
                <c:pt idx="1">
                  <c:v>Barbados</c:v>
                </c:pt>
                <c:pt idx="2">
                  <c:v>Suriname</c:v>
                </c:pt>
                <c:pt idx="3">
                  <c:v>Belize</c:v>
                </c:pt>
                <c:pt idx="4">
                  <c:v>Caribbean</c:v>
                </c:pt>
                <c:pt idx="5">
                  <c:v>Dom. Rep.</c:v>
                </c:pt>
                <c:pt idx="6">
                  <c:v>Haiti</c:v>
                </c:pt>
              </c:strCache>
            </c:strRef>
          </c:cat>
          <c:val>
            <c:numRef>
              <c:f>Fig.1_Road_Density!$C$3:$C$9</c:f>
              <c:numCache>
                <c:formatCode>0.000</c:formatCode>
                <c:ptCount val="7"/>
                <c:pt idx="0">
                  <c:v>0.1465712465878071</c:v>
                </c:pt>
                <c:pt idx="1">
                  <c:v>0.2628837209302326</c:v>
                </c:pt>
                <c:pt idx="2">
                  <c:v>1.1317299475033574E-3</c:v>
                </c:pt>
                <c:pt idx="3">
                  <c:v>3.4405746626033954E-3</c:v>
                </c:pt>
                <c:pt idx="4">
                  <c:v>9.003965335178242E-3</c:v>
                </c:pt>
                <c:pt idx="5">
                  <c:v>8.5417094719539757E-3</c:v>
                </c:pt>
                <c:pt idx="6">
                  <c:v>3.8270270270270271E-3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94D-4A9F-B07C-48D6575368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100"/>
        <c:axId val="183084160"/>
        <c:axId val="183085696"/>
      </c:barChart>
      <c:barChart>
        <c:barDir val="col"/>
        <c:grouping val="clustered"/>
        <c:varyColors val="0"/>
        <c:ser>
          <c:idx val="0"/>
          <c:order val="0"/>
          <c:tx>
            <c:strRef>
              <c:f>Fig.1_Road_Density!$D$2</c:f>
              <c:strCache>
                <c:ptCount val="1"/>
                <c:pt idx="0">
                  <c:v>  Paved roads/population (Right Axxis)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Lbls>
            <c:dLbl>
              <c:idx val="1"/>
              <c:spPr>
                <a:solidFill>
                  <a:sysClr val="window" lastClr="FFFFFF"/>
                </a:solidFill>
              </c:spPr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Fig.1_Road_Density!$B$3:$B$9</c:f>
              <c:strCache>
                <c:ptCount val="7"/>
                <c:pt idx="0">
                  <c:v>Jamaica </c:v>
                </c:pt>
                <c:pt idx="1">
                  <c:v>Barbados</c:v>
                </c:pt>
                <c:pt idx="2">
                  <c:v>Suriname</c:v>
                </c:pt>
                <c:pt idx="3">
                  <c:v>Belize</c:v>
                </c:pt>
                <c:pt idx="4">
                  <c:v>Caribbean</c:v>
                </c:pt>
                <c:pt idx="5">
                  <c:v>Dom. Rep.</c:v>
                </c:pt>
                <c:pt idx="6">
                  <c:v>Haiti</c:v>
                </c:pt>
              </c:strCache>
            </c:strRef>
          </c:cat>
          <c:val>
            <c:numRef>
              <c:f>Fig.1_Road_Density!$D$3:$D$9</c:f>
              <c:numCache>
                <c:formatCode>#,##0.0</c:formatCode>
                <c:ptCount val="7"/>
                <c:pt idx="0">
                  <c:v>594.07422378070089</c:v>
                </c:pt>
                <c:pt idx="1">
                  <c:v>411.77477697354283</c:v>
                </c:pt>
                <c:pt idx="2">
                  <c:v>339.56043956043953</c:v>
                </c:pt>
                <c:pt idx="3">
                  <c:v>231.11168354393826</c:v>
                </c:pt>
                <c:pt idx="4">
                  <c:v>101.48700178155191</c:v>
                </c:pt>
                <c:pt idx="5">
                  <c:v>40.610042004493501</c:v>
                </c:pt>
                <c:pt idx="6">
                  <c:v>10.356603607433232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94D-4A9F-B07C-48D6575368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9"/>
        <c:overlap val="-10"/>
        <c:axId val="183102080"/>
        <c:axId val="183100160"/>
      </c:barChart>
      <c:catAx>
        <c:axId val="1830841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en-US"/>
          </a:p>
        </c:txPr>
        <c:crossAx val="183085696"/>
        <c:crosses val="autoZero"/>
        <c:auto val="1"/>
        <c:lblAlgn val="ctr"/>
        <c:lblOffset val="100"/>
        <c:noMultiLvlLbl val="0"/>
      </c:catAx>
      <c:valAx>
        <c:axId val="183085696"/>
        <c:scaling>
          <c:orientation val="minMax"/>
        </c:scaling>
        <c:delete val="0"/>
        <c:axPos val="l"/>
        <c:majorGridlines>
          <c:spPr>
            <a:ln cap="rnd">
              <a:solidFill>
                <a:schemeClr val="bg1">
                  <a:lumMod val="65000"/>
                </a:schemeClr>
              </a:solidFill>
              <a:prstDash val="sysDot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Km paved roads/100,000 inhabs</a:t>
                </a:r>
              </a:p>
            </c:rich>
          </c:tx>
          <c:layout>
            <c:manualLayout>
              <c:xMode val="edge"/>
              <c:yMode val="edge"/>
              <c:x val="0.94391545383626974"/>
              <c:y val="6.7115698375540891E-2"/>
            </c:manualLayout>
          </c:layout>
          <c:overlay val="0"/>
        </c:title>
        <c:numFmt formatCode="#,##0.00" sourceLinked="0"/>
        <c:majorTickMark val="out"/>
        <c:minorTickMark val="none"/>
        <c:tickLblPos val="nextTo"/>
        <c:crossAx val="183084160"/>
        <c:crosses val="autoZero"/>
        <c:crossBetween val="between"/>
      </c:valAx>
      <c:valAx>
        <c:axId val="183100160"/>
        <c:scaling>
          <c:orientation val="minMax"/>
          <c:max val="600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Km paved roads/Km2</a:t>
                </a:r>
              </a:p>
            </c:rich>
          </c:tx>
          <c:layout>
            <c:manualLayout>
              <c:xMode val="edge"/>
              <c:yMode val="edge"/>
              <c:x val="3.1262117605278202E-2"/>
              <c:y val="7.7938745832446615E-2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crossAx val="183102080"/>
        <c:crosses val="max"/>
        <c:crossBetween val="between"/>
      </c:valAx>
      <c:catAx>
        <c:axId val="1831020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100160"/>
        <c:crosses val="autoZero"/>
        <c:auto val="1"/>
        <c:lblAlgn val="ctr"/>
        <c:lblOffset val="100"/>
        <c:noMultiLvlLbl val="0"/>
      </c:catAx>
      <c:spPr>
        <a:solidFill>
          <a:schemeClr val="accent1">
            <a:lumMod val="20000"/>
            <a:lumOff val="80000"/>
          </a:schemeClr>
        </a:solidFill>
      </c:spPr>
    </c:plotArea>
    <c:legend>
      <c:legendPos val="b"/>
      <c:layout>
        <c:manualLayout>
          <c:xMode val="edge"/>
          <c:yMode val="edge"/>
          <c:x val="1.0451188316048231E-2"/>
          <c:y val="0.93777825069163656"/>
          <c:w val="0.98473532060584212"/>
          <c:h val="5.0960488047102223E-2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1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5301993967172015"/>
          <c:y val="9.7854554649702413E-2"/>
          <c:w val="0.62803149606299213"/>
          <c:h val="0.7219004377187631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Fig.3_NRS!$M$30</c:f>
              <c:strCache>
                <c:ptCount val="1"/>
                <c:pt idx="0">
                  <c:v>Paved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Fig.3_NRS!$K$30</c:f>
              <c:strCache>
                <c:ptCount val="1"/>
                <c:pt idx="0">
                  <c:v>National Network</c:v>
                </c:pt>
              </c:strCache>
            </c:strRef>
          </c:cat>
          <c:val>
            <c:numRef>
              <c:f>Fig.3_NRS!$N$30</c:f>
              <c:numCache>
                <c:formatCode>General</c:formatCode>
                <c:ptCount val="1"/>
                <c:pt idx="0">
                  <c:v>752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90-45FD-8226-4E5AADB16AC4}"/>
            </c:ext>
          </c:extLst>
        </c:ser>
        <c:ser>
          <c:idx val="1"/>
          <c:order val="1"/>
          <c:tx>
            <c:strRef>
              <c:f>Fig.3_NRS!$M$31</c:f>
              <c:strCache>
                <c:ptCount val="1"/>
                <c:pt idx="0">
                  <c:v>Unpaved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Fig.3_NRS!$K$30</c:f>
              <c:strCache>
                <c:ptCount val="1"/>
                <c:pt idx="0">
                  <c:v>National Network</c:v>
                </c:pt>
              </c:strCache>
            </c:strRef>
          </c:cat>
          <c:val>
            <c:numRef>
              <c:f>Fig.3_NRS!$N$31</c:f>
              <c:numCache>
                <c:formatCode>General</c:formatCode>
                <c:ptCount val="1"/>
                <c:pt idx="0">
                  <c:v>210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790-45FD-8226-4E5AADB16A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2829824"/>
        <c:axId val="182831360"/>
      </c:barChart>
      <c:catAx>
        <c:axId val="182829824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anchor="t"/>
          <a:lstStyle/>
          <a:p>
            <a:pPr>
              <a:defRPr sz="1200"/>
            </a:pPr>
            <a:endParaRPr lang="en-US"/>
          </a:p>
        </c:txPr>
        <c:crossAx val="182831360"/>
        <c:crosses val="autoZero"/>
        <c:auto val="1"/>
        <c:lblAlgn val="ctr"/>
        <c:lblOffset val="100"/>
        <c:noMultiLvlLbl val="0"/>
      </c:catAx>
      <c:valAx>
        <c:axId val="182831360"/>
        <c:scaling>
          <c:orientation val="minMax"/>
        </c:scaling>
        <c:delete val="1"/>
        <c:axPos val="b"/>
        <c:majorGridlines>
          <c:spPr>
            <a:ln>
              <a:solidFill>
                <a:schemeClr val="bg1">
                  <a:lumMod val="65000"/>
                </a:schemeClr>
              </a:solidFill>
              <a:prstDash val="sysDot"/>
            </a:ln>
          </c:spPr>
        </c:majorGridlines>
        <c:numFmt formatCode="0%" sourceLinked="1"/>
        <c:majorTickMark val="out"/>
        <c:minorTickMark val="none"/>
        <c:tickLblPos val="nextTo"/>
        <c:crossAx val="1828298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0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5432855407999372"/>
          <c:y val="9.7854554649702413E-2"/>
          <c:w val="0.62730324754181843"/>
          <c:h val="0.4609727392711266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Fig.3_NRS!$M$30</c:f>
              <c:strCache>
                <c:ptCount val="1"/>
                <c:pt idx="0">
                  <c:v>Paved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Fig.3_NRS!$K$32</c:f>
              <c:strCache>
                <c:ptCount val="1"/>
                <c:pt idx="0">
                  <c:v>Departmental Network</c:v>
                </c:pt>
              </c:strCache>
            </c:strRef>
          </c:cat>
          <c:val>
            <c:numRef>
              <c:f>Fig.3_NRS!$N$32</c:f>
              <c:numCache>
                <c:formatCode>General</c:formatCode>
                <c:ptCount val="1"/>
                <c:pt idx="0">
                  <c:v>321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05-46F9-9485-B1EAE5361545}"/>
            </c:ext>
          </c:extLst>
        </c:ser>
        <c:ser>
          <c:idx val="1"/>
          <c:order val="1"/>
          <c:tx>
            <c:strRef>
              <c:f>Fig.3_NRS!$M$31</c:f>
              <c:strCache>
                <c:ptCount val="1"/>
                <c:pt idx="0">
                  <c:v>Unpaved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Fig.3_NRS!$K$32</c:f>
              <c:strCache>
                <c:ptCount val="1"/>
                <c:pt idx="0">
                  <c:v>Departmental Network</c:v>
                </c:pt>
              </c:strCache>
            </c:strRef>
          </c:cat>
          <c:val>
            <c:numRef>
              <c:f>Fig.3_NRS!$N$33</c:f>
              <c:numCache>
                <c:formatCode>General</c:formatCode>
                <c:ptCount val="1"/>
                <c:pt idx="0">
                  <c:v>953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05-46F9-9485-B1EAE53615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3123968"/>
        <c:axId val="183125504"/>
      </c:barChart>
      <c:catAx>
        <c:axId val="18312396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000"/>
            </a:pPr>
            <a:endParaRPr lang="en-US"/>
          </a:p>
        </c:txPr>
        <c:crossAx val="183125504"/>
        <c:crosses val="autoZero"/>
        <c:auto val="1"/>
        <c:lblAlgn val="ctr"/>
        <c:lblOffset val="100"/>
        <c:noMultiLvlLbl val="0"/>
      </c:catAx>
      <c:valAx>
        <c:axId val="183125504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65000"/>
                </a:schemeClr>
              </a:solidFill>
              <a:prstDash val="sysDot"/>
            </a:ln>
          </c:spPr>
        </c:majorGridlines>
        <c:numFmt formatCode="0%" sourceLinked="1"/>
        <c:majorTickMark val="out"/>
        <c:minorTickMark val="none"/>
        <c:tickLblPos val="nextTo"/>
        <c:spPr>
          <a:ln>
            <a:noFill/>
          </a:ln>
        </c:spPr>
        <c:crossAx val="1831239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3861323304736162"/>
          <c:y val="0.72478120177673755"/>
          <c:w val="0.66437184157950391"/>
          <c:h val="0.17312070247684727"/>
        </c:manualLayout>
      </c:layout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5263C5A-5581-45C7-90DB-DF77D44E0BA9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387850"/>
            <a:ext cx="5607050" cy="4156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772525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97BC7BC-8ADD-470A-B0EF-9C30C4365B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842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E104D-D8E4-4D7A-A8EF-3B141F5652DE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2C685-3C12-49DB-B13F-6934A45C8E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482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1F2E9-CD94-4B96-9F29-6CFF4D71A55B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15908-A414-43CB-B958-71077612F8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613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C6397-B275-4B0C-AEB9-F9E8FB9833A4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19450-AEE6-408F-BD25-E86258E1F7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82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4F4E5-C826-455D-BBC9-884135F35753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D38EB-2660-47D0-AD54-BA77EC269D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442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48E93-92ED-4DBD-9BF2-D0318545BC03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15264-B01F-40FB-A51D-B35942627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9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C2D48-33C0-4A33-AD01-AF4C35DD8905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7D6A3-E9FB-42A5-84B7-ED6EA9613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673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EE397-FB01-46C5-A06C-A25762230674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D4C5E-38C1-4A3E-A331-93F23C5FE1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980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68CCA-206F-4B29-8902-5CFFBB4FF192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D43F3-7EAA-4A82-8459-4FEC5CB30E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961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D0FD8-50BC-466A-85E1-9AD5DEF7D75A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F908E-8381-471C-80BC-9E6676AAA7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125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C2B2C-0C8C-4005-A218-BE58A8E03547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93EA4-80D3-4928-A5F6-AEEC0D33A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71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2BDDA-74BB-4C4C-8116-4DD97E0DCC97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C5A37-4402-47FA-999F-6265856BB6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551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C67B0B-C6FB-4936-9863-E95BD4588E2B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7F1B12-5B87-4A03-A16B-331E3117AE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7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6F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9 Rectángulo"/>
          <p:cNvSpPr>
            <a:spLocks noChangeArrowheads="1"/>
          </p:cNvSpPr>
          <p:nvPr/>
        </p:nvSpPr>
        <p:spPr bwMode="auto">
          <a:xfrm>
            <a:off x="2590800" y="381000"/>
            <a:ext cx="4038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altLang="en-US" sz="4400" spc="-150" err="1">
                <a:solidFill>
                  <a:schemeClr val="bg1"/>
                </a:solidFill>
                <a:latin typeface="Century Gothic" pitchFamily="34" charset="0"/>
              </a:rPr>
              <a:t>Early</a:t>
            </a:r>
            <a:r>
              <a:rPr lang="es-EC" altLang="en-US" sz="4400" spc="-15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es-EC" altLang="en-US" sz="4400" spc="-150" err="1">
                <a:solidFill>
                  <a:schemeClr val="bg1"/>
                </a:solidFill>
                <a:latin typeface="Century Gothic" pitchFamily="34" charset="0"/>
              </a:rPr>
              <a:t>Recovery</a:t>
            </a:r>
            <a:endParaRPr lang="es-EC" altLang="en-US" sz="4400" spc="-150"/>
          </a:p>
        </p:txBody>
      </p:sp>
      <p:cxnSp>
        <p:nvCxnSpPr>
          <p:cNvPr id="6" name="5 Conector recto"/>
          <p:cNvCxnSpPr/>
          <p:nvPr/>
        </p:nvCxnSpPr>
        <p:spPr>
          <a:xfrm>
            <a:off x="2743200" y="381000"/>
            <a:ext cx="3429000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8 Rectángulo"/>
          <p:cNvSpPr>
            <a:spLocks noChangeArrowheads="1"/>
          </p:cNvSpPr>
          <p:nvPr/>
        </p:nvSpPr>
        <p:spPr bwMode="auto">
          <a:xfrm>
            <a:off x="1219200" y="1049338"/>
            <a:ext cx="66294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C" altLang="en-US" sz="4400">
                <a:solidFill>
                  <a:schemeClr val="bg1"/>
                </a:solidFill>
                <a:latin typeface="Century Gothic" pitchFamily="34" charset="0"/>
              </a:rPr>
              <a:t>Emergency Program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2819400" y="1819275"/>
            <a:ext cx="342265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en-US" sz="4400" spc="-150">
                <a:solidFill>
                  <a:schemeClr val="bg1"/>
                </a:solidFill>
                <a:latin typeface="Century Gothic" pitchFamily="34" charset="0"/>
              </a:rPr>
              <a:t>HAITI</a:t>
            </a:r>
          </a:p>
        </p:txBody>
      </p:sp>
      <p:pic>
        <p:nvPicPr>
          <p:cNvPr id="2054" name="Picture 2" descr="D:\BID\BID final\Seguridad víal\Logo_español_blanco_esloga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5697538"/>
            <a:ext cx="2362200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21 Conector recto"/>
          <p:cNvCxnSpPr/>
          <p:nvPr/>
        </p:nvCxnSpPr>
        <p:spPr>
          <a:xfrm>
            <a:off x="2743200" y="1828800"/>
            <a:ext cx="3429000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3" b="11787"/>
          <a:stretch>
            <a:fillRect/>
          </a:stretch>
        </p:blipFill>
        <p:spPr bwMode="auto">
          <a:xfrm>
            <a:off x="0" y="2743200"/>
            <a:ext cx="9144000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5" name="Picture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79505"/>
            <a:ext cx="7325016" cy="5385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2133600" y="2514600"/>
            <a:ext cx="2286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133600" y="2667000"/>
            <a:ext cx="2286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133600" y="2819400"/>
            <a:ext cx="6858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133600" y="3200400"/>
            <a:ext cx="1752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819400" y="4343400"/>
            <a:ext cx="609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 txBox="1">
            <a:spLocks/>
          </p:cNvSpPr>
          <p:nvPr/>
        </p:nvSpPr>
        <p:spPr bwMode="auto">
          <a:xfrm>
            <a:off x="0" y="212725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bg1"/>
                </a:solidFill>
                <a:latin typeface="Century Gothic" pitchFamily="34" charset="0"/>
              </a:rPr>
              <a:t>3- Vulnerabilite aux catastrophes naturelles en Haiti</a:t>
            </a:r>
          </a:p>
        </p:txBody>
      </p:sp>
      <p:sp>
        <p:nvSpPr>
          <p:cNvPr id="6148" name="TextBox 2"/>
          <p:cNvSpPr txBox="1">
            <a:spLocks noChangeArrowheads="1"/>
          </p:cNvSpPr>
          <p:nvPr/>
        </p:nvSpPr>
        <p:spPr bwMode="auto">
          <a:xfrm>
            <a:off x="914400" y="971550"/>
            <a:ext cx="7315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indent="0" eaLnBrk="1" hangingPunct="1">
              <a:defRPr/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UNDP. Guidance note community infrastructure rehabilitation (2013)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75" y="3657600"/>
            <a:ext cx="652145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047875"/>
            <a:ext cx="6096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4" descr="C:\Users\manueljosep\Desktop\logo_palmist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1266825"/>
            <a:ext cx="647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912" y="1177925"/>
            <a:ext cx="990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Box 1"/>
          <p:cNvSpPr txBox="1">
            <a:spLocks noChangeArrowheads="1"/>
          </p:cNvSpPr>
          <p:nvPr/>
        </p:nvSpPr>
        <p:spPr bwMode="auto">
          <a:xfrm>
            <a:off x="2514600" y="1254125"/>
            <a:ext cx="437818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Tableau des dommages (ponts et routes)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(route détruit/endommage/</a:t>
            </a:r>
            <a:r>
              <a:rPr lang="fr-FR" alt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leger</a:t>
            </a:r>
            <a:r>
              <a:rPr lang="fr-F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7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912" y="2008188"/>
            <a:ext cx="1030288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Box 12"/>
          <p:cNvSpPr txBox="1">
            <a:spLocks noChangeArrowheads="1"/>
          </p:cNvSpPr>
          <p:nvPr/>
        </p:nvSpPr>
        <p:spPr bwMode="auto">
          <a:xfrm>
            <a:off x="2514600" y="2082800"/>
            <a:ext cx="3672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Carte restrictions à la accessibilité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(Actualisé le 19 Octobre 2016)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3962400" y="2968625"/>
            <a:ext cx="1219200" cy="268287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0" y="212725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4- MTPTC/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IDB Evaluations Dommages sur le réseau routière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04"/>
          <a:stretch>
            <a:fillRect/>
          </a:stretch>
        </p:blipFill>
        <p:spPr bwMode="auto">
          <a:xfrm>
            <a:off x="139700" y="887413"/>
            <a:ext cx="8851900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54425"/>
            <a:ext cx="8686800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0" y="212725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4- MTPTC/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IDB Evaluations Dommages sur le réseau routière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. Site visit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200"/>
            <a:ext cx="8686800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0" y="212725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4- MTPTC/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IDB Evaluations Dommages sur le réseau routière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. Site visit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4057650"/>
            <a:ext cx="3318934" cy="1866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" b="1482"/>
          <a:stretch/>
        </p:blipFill>
        <p:spPr>
          <a:xfrm>
            <a:off x="4876800" y="4057650"/>
            <a:ext cx="33528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595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5 – Typologie des interventions: critères </a:t>
            </a:r>
            <a:endParaRPr lang="fr-FR" alt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838200"/>
            <a:ext cx="7924800" cy="536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dirty="0">
                <a:latin typeface="Arial" charset="0"/>
              </a:rPr>
              <a:t>Rétablir la connectivité du réseau routière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  <a:defRPr/>
            </a:pPr>
            <a:r>
              <a:rPr lang="fr-FR" dirty="0">
                <a:latin typeface="Arial" charset="0"/>
              </a:rPr>
              <a:t>Pertes après le passages de l’ouragan Matthew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dirty="0">
                <a:latin typeface="Arial" charset="0"/>
              </a:rPr>
              <a:t>Assurer la durabilité de la connectivité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  <a:defRPr/>
            </a:pPr>
            <a:r>
              <a:rPr lang="fr-FR" dirty="0">
                <a:latin typeface="Arial" charset="0"/>
              </a:rPr>
              <a:t>Renforcement des ouvrages affectes par l’ouragan qui ont le risque de collapser/ défaillance prématuré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fr-FR" sz="2000" b="1" dirty="0">
                <a:latin typeface="Arial" charset="0"/>
              </a:rPr>
              <a:t>Implémentation des interventions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  <a:defRPr/>
            </a:pPr>
            <a:r>
              <a:rPr lang="fr-FR" dirty="0">
                <a:latin typeface="Arial" charset="0"/>
              </a:rPr>
              <a:t>Implémentation d’urgence &lt; 1 année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  <a:defRPr/>
            </a:pPr>
            <a:r>
              <a:rPr lang="fr-FR" dirty="0">
                <a:latin typeface="Arial" charset="0"/>
              </a:rPr>
              <a:t>On a identifié quatre structures pour traverser les rivières qui ont collapse :</a:t>
            </a:r>
          </a:p>
          <a:p>
            <a:pPr marL="1143000" lvl="2" indent="-228600" eaLnBrk="0" hangingPunct="0">
              <a:spcBef>
                <a:spcPct val="2000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fr-FR" sz="1400" dirty="0">
                <a:latin typeface="Arial" charset="0"/>
              </a:rPr>
              <a:t>Ponts de Fonds de Fer – Aucun intervention est proposé car il </a:t>
            </a:r>
            <a:r>
              <a:rPr lang="fr-FR" sz="1400" b="1" dirty="0">
                <a:latin typeface="Arial" charset="0"/>
              </a:rPr>
              <a:t>n’est pas faisable la exécution en &lt; 1 année</a:t>
            </a:r>
          </a:p>
          <a:p>
            <a:pPr marL="1143000" lvl="2" indent="-228600" eaLnBrk="0" hangingPunct="0">
              <a:spcBef>
                <a:spcPct val="2000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fr-FR" sz="1400" dirty="0">
                <a:latin typeface="Arial" charset="0"/>
              </a:rPr>
              <a:t>Dalot Cavaillon – Une structure provisoire est proposé</a:t>
            </a:r>
            <a:r>
              <a:rPr lang="fr-FR" sz="1400" b="1" dirty="0">
                <a:latin typeface="Arial" charset="0"/>
              </a:rPr>
              <a:t> </a:t>
            </a:r>
            <a:r>
              <a:rPr lang="fr-FR" sz="1400" dirty="0">
                <a:latin typeface="Arial" charset="0"/>
              </a:rPr>
              <a:t>(malgré le passage mériterai un pont de 25 m)</a:t>
            </a:r>
          </a:p>
          <a:p>
            <a:pPr marL="1143000" lvl="2" indent="-228600" eaLnBrk="0" hangingPunct="0">
              <a:spcBef>
                <a:spcPct val="2000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fr-FR" sz="1400" dirty="0">
                <a:latin typeface="Arial" charset="0"/>
              </a:rPr>
              <a:t>Dalot Port a Piment – Le rétablissement du dalot est propose</a:t>
            </a:r>
          </a:p>
          <a:p>
            <a:pPr marL="1143000" lvl="2" indent="-228600" eaLnBrk="0" hangingPunct="0">
              <a:spcBef>
                <a:spcPct val="20000"/>
              </a:spcBef>
              <a:spcAft>
                <a:spcPts val="1200"/>
              </a:spcAft>
              <a:buFont typeface="Arial" charset="0"/>
              <a:buChar char="•"/>
              <a:defRPr/>
            </a:pPr>
            <a:r>
              <a:rPr lang="fr-FR" sz="1400" dirty="0">
                <a:latin typeface="Arial" charset="0"/>
              </a:rPr>
              <a:t>Passerelle Chantal – Le rétablissement de la passerelle est propose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5 –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Typologie</a:t>
            </a: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 des interventions</a:t>
            </a: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26" b="21494"/>
          <a:stretch>
            <a:fillRect/>
          </a:stretch>
        </p:blipFill>
        <p:spPr bwMode="auto">
          <a:xfrm>
            <a:off x="3175" y="838200"/>
            <a:ext cx="9144000" cy="1914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71" b="44550"/>
          <a:stretch>
            <a:fillRect/>
          </a:stretch>
        </p:blipFill>
        <p:spPr bwMode="auto">
          <a:xfrm>
            <a:off x="3175" y="2895600"/>
            <a:ext cx="9163050" cy="1943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" t="44682" b="44576"/>
          <a:stretch>
            <a:fillRect/>
          </a:stretch>
        </p:blipFill>
        <p:spPr bwMode="auto">
          <a:xfrm>
            <a:off x="3175" y="4951413"/>
            <a:ext cx="91821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7" name="TextBox 1"/>
          <p:cNvSpPr txBox="1">
            <a:spLocks noChangeArrowheads="1"/>
          </p:cNvSpPr>
          <p:nvPr/>
        </p:nvSpPr>
        <p:spPr bwMode="auto">
          <a:xfrm>
            <a:off x="6709641" y="6334681"/>
            <a:ext cx="25186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b="1" dirty="0">
                <a:solidFill>
                  <a:schemeClr val="bg1"/>
                </a:solidFill>
                <a:latin typeface="Arial" charset="0"/>
              </a:rPr>
              <a:t>Amélioration </a:t>
            </a:r>
            <a:r>
              <a:rPr lang="fr-FR" altLang="en-US" sz="1800" b="1" dirty="0" err="1">
                <a:solidFill>
                  <a:schemeClr val="bg1"/>
                </a:solidFill>
                <a:latin typeface="Arial" charset="0"/>
              </a:rPr>
              <a:t>routiere</a:t>
            </a:r>
            <a:endParaRPr lang="fr-FR" altLang="en-US" sz="18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5936585" y="4470162"/>
            <a:ext cx="32496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b="1" dirty="0">
                <a:solidFill>
                  <a:schemeClr val="bg1"/>
                </a:solidFill>
                <a:latin typeface="Arial" charset="0"/>
              </a:rPr>
              <a:t>Durabilité de la connectivite</a:t>
            </a:r>
          </a:p>
        </p:txBody>
      </p:sp>
      <p:sp>
        <p:nvSpPr>
          <p:cNvPr id="15369" name="TextBox 11"/>
          <p:cNvSpPr txBox="1">
            <a:spLocks noChangeArrowheads="1"/>
          </p:cNvSpPr>
          <p:nvPr/>
        </p:nvSpPr>
        <p:spPr bwMode="auto">
          <a:xfrm>
            <a:off x="5257800" y="2285246"/>
            <a:ext cx="38908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b="1" dirty="0">
                <a:solidFill>
                  <a:schemeClr val="bg1"/>
                </a:solidFill>
                <a:latin typeface="Arial" charset="0"/>
              </a:rPr>
              <a:t>Rétablissement de la connectivite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14339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5 –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Typologie</a:t>
            </a: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 des interventions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232340"/>
              </p:ext>
            </p:extLst>
          </p:nvPr>
        </p:nvGraphicFramePr>
        <p:xfrm>
          <a:off x="533400" y="838200"/>
          <a:ext cx="8153400" cy="5043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43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42532">
                <a:tc>
                  <a:txBody>
                    <a:bodyPr/>
                    <a:lstStyle/>
                    <a:p>
                      <a:r>
                        <a:rPr lang="fr-FR" sz="18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Objectif des interventions</a:t>
                      </a:r>
                    </a:p>
                  </a:txBody>
                  <a:tcPr marT="45734" marB="45734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d’</a:t>
                      </a:r>
                      <a:r>
                        <a:rPr lang="fr-FR" sz="1800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intervenction</a:t>
                      </a:r>
                      <a:endParaRPr lang="fr-FR" sz="1800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2778">
                <a:tc>
                  <a:txBody>
                    <a:bodyPr/>
                    <a:lstStyle/>
                    <a:p>
                      <a:r>
                        <a:rPr lang="fr-FR" sz="18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Rétablissement de la connectivité</a:t>
                      </a:r>
                    </a:p>
                  </a:txBody>
                  <a:tcPr marT="45734" marB="45734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3550" indent="-296863">
                        <a:buFont typeface="Arial" panose="020B0604020202020204" pitchFamily="34" charset="0"/>
                        <a:buChar char="•"/>
                      </a:pPr>
                      <a:r>
                        <a:rPr lang="fr-FR" sz="18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Réhabilitation ponts/dalots/ passerelles</a:t>
                      </a:r>
                    </a:p>
                  </a:txBody>
                  <a:tcPr marT="45734" marB="45734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33601">
                <a:tc>
                  <a:txBody>
                    <a:bodyPr/>
                    <a:lstStyle/>
                    <a:p>
                      <a:r>
                        <a:rPr lang="fr-FR" sz="18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Durabilité de la connectivité</a:t>
                      </a:r>
                    </a:p>
                  </a:txBody>
                  <a:tcPr marT="45734" marB="45734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3550" indent="-2968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Réparation</a:t>
                      </a:r>
                      <a:r>
                        <a:rPr lang="fr-FR" sz="1800" kern="1200" baseline="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des ouvrages de </a:t>
                      </a:r>
                      <a:r>
                        <a:rPr lang="fr-FR" sz="1800" b="1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drainage transversale  </a:t>
                      </a:r>
                      <a:r>
                        <a:rPr lang="fr-FR" sz="1800" b="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longitudinale</a:t>
                      </a:r>
                    </a:p>
                    <a:p>
                      <a:pPr marL="463550" indent="-2968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Defensas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 la </a:t>
                      </a: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calzada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con </a:t>
                      </a:r>
                      <a:r>
                        <a:rPr lang="fr-FR" sz="1800" b="1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muros de </a:t>
                      </a:r>
                      <a:r>
                        <a:rPr lang="fr-FR" sz="1800" b="1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gaviones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 muros </a:t>
                      </a: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mampostería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463550" indent="-2968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Estabilización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800" b="1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taludes</a:t>
                      </a:r>
                      <a:endParaRPr lang="fr-FR" sz="1800" b="1" kern="1200" noProof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463550" indent="-2968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Protección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fundaciones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fr-FR" sz="1800" b="1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puentes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descalzadas</a:t>
                      </a:r>
                      <a:endParaRPr lang="fr-FR" sz="1800" kern="1200" noProof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463550" indent="-2968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Reposición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estructura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del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800" b="1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pavimento</a:t>
                      </a:r>
                      <a:endParaRPr lang="fr-FR" sz="1800" b="1" kern="1200" noProof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45734" marB="45734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04576">
                <a:tc>
                  <a:txBody>
                    <a:bodyPr/>
                    <a:lstStyle/>
                    <a:p>
                      <a:r>
                        <a:rPr lang="fr-FR" sz="1800" b="1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Amélioration </a:t>
                      </a:r>
                      <a:r>
                        <a:rPr lang="fr-FR" sz="1800" b="1" noProof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routiere</a:t>
                      </a:r>
                      <a:endParaRPr lang="fr-FR" sz="1800" b="1" noProof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4" marB="45734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63550" indent="-2968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800" b="1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Bacheo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con </a:t>
                      </a: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asfalto</a:t>
                      </a:r>
                      <a:endParaRPr lang="fr-FR" sz="1800" kern="1200" noProof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463550" indent="-2968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800" b="1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Ripiado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vías</a:t>
                      </a:r>
                      <a:r>
                        <a:rPr lang="fr-FR" sz="18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en </a:t>
                      </a:r>
                      <a:r>
                        <a:rPr lang="fr-FR" sz="1800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tierra</a:t>
                      </a:r>
                      <a:endParaRPr lang="fr-FR" sz="1800" kern="1200" noProof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463550" indent="-296863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fr-FR" sz="1800" b="1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Placa</a:t>
                      </a:r>
                      <a:r>
                        <a:rPr lang="fr-FR" sz="1800" b="1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800" b="1" kern="1200" noProof="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huella</a:t>
                      </a:r>
                      <a:endParaRPr lang="fr-FR" sz="1800" b="1" kern="1200" noProof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45734" marB="45734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7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6 – </a:t>
            </a:r>
            <a:r>
              <a:rPr lang="en-US" altLang="en-US" sz="2400" dirty="0" err="1">
                <a:solidFill>
                  <a:schemeClr val="bg1"/>
                </a:solidFill>
                <a:latin typeface="Century Gothic" pitchFamily="34" charset="0"/>
              </a:rPr>
              <a:t>Priorisation</a:t>
            </a: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 des interventions</a:t>
            </a:r>
            <a:endParaRPr lang="en-US" alt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825" y="1066800"/>
            <a:ext cx="2544763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66788"/>
            <a:ext cx="3314700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54"/>
          <a:stretch>
            <a:fillRect/>
          </a:stretch>
        </p:blipFill>
        <p:spPr bwMode="auto">
          <a:xfrm>
            <a:off x="225425" y="2692400"/>
            <a:ext cx="331470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050" y="2716213"/>
            <a:ext cx="641350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050" y="4800600"/>
            <a:ext cx="1158875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05"/>
          <a:stretch>
            <a:fillRect/>
          </a:stretch>
        </p:blipFill>
        <p:spPr bwMode="auto">
          <a:xfrm>
            <a:off x="152400" y="4800600"/>
            <a:ext cx="33147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06"/>
          <a:stretch>
            <a:fillRect/>
          </a:stretch>
        </p:blipFill>
        <p:spPr bwMode="auto">
          <a:xfrm>
            <a:off x="5638800" y="3105150"/>
            <a:ext cx="293687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hevron 3"/>
          <p:cNvSpPr/>
          <p:nvPr/>
        </p:nvSpPr>
        <p:spPr>
          <a:xfrm>
            <a:off x="4724400" y="2254250"/>
            <a:ext cx="533400" cy="2532063"/>
          </a:xfrm>
          <a:prstGeom prst="chevr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96" name="TextBox 3"/>
          <p:cNvSpPr txBox="1">
            <a:spLocks noChangeArrowheads="1"/>
          </p:cNvSpPr>
          <p:nvPr/>
        </p:nvSpPr>
        <p:spPr bwMode="auto">
          <a:xfrm>
            <a:off x="5638800" y="2165350"/>
            <a:ext cx="29368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200150" indent="-28575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2000" b="1" dirty="0">
                <a:latin typeface="Arial" charset="0"/>
              </a:rPr>
              <a:t>Total interventions:      US$ 20.4 M.</a:t>
            </a:r>
          </a:p>
        </p:txBody>
      </p:sp>
      <p:sp>
        <p:nvSpPr>
          <p:cNvPr id="16397" name="TextBox 3"/>
          <p:cNvSpPr txBox="1">
            <a:spLocks noChangeArrowheads="1"/>
          </p:cNvSpPr>
          <p:nvPr/>
        </p:nvSpPr>
        <p:spPr bwMode="auto">
          <a:xfrm>
            <a:off x="5638800" y="4714875"/>
            <a:ext cx="29368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200150" indent="-28575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600" b="1" dirty="0">
                <a:solidFill>
                  <a:srgbClr val="C00000"/>
                </a:solidFill>
                <a:latin typeface="Arial" charset="0"/>
              </a:rPr>
              <a:t>Haute Priorité:  US$ 9.1 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600" b="1" dirty="0">
                <a:solidFill>
                  <a:srgbClr val="FF9933"/>
                </a:solidFill>
                <a:latin typeface="Arial" charset="0"/>
              </a:rPr>
              <a:t>Moyenne Priorité: US$ 5.5 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600" b="1" dirty="0">
                <a:solidFill>
                  <a:srgbClr val="244CC3"/>
                </a:solidFill>
                <a:latin typeface="Arial" charset="0"/>
              </a:rPr>
              <a:t>Basse Priorité: US$ 5.8 M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6 – </a:t>
            </a:r>
            <a:r>
              <a:rPr lang="en-US" altLang="en-US" sz="2400" dirty="0" err="1">
                <a:solidFill>
                  <a:schemeClr val="bg1"/>
                </a:solidFill>
                <a:latin typeface="Century Gothic" pitchFamily="34" charset="0"/>
              </a:rPr>
              <a:t>Priorisation</a:t>
            </a: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 des interventions</a:t>
            </a:r>
            <a:endParaRPr lang="en-US" alt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17412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466725"/>
            <a:ext cx="563562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06"/>
          <a:stretch>
            <a:fillRect/>
          </a:stretch>
        </p:blipFill>
        <p:spPr bwMode="auto">
          <a:xfrm>
            <a:off x="631825" y="3690938"/>
            <a:ext cx="555625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1"/>
          <p:cNvSpPr txBox="1">
            <a:spLocks noChangeArrowheads="1"/>
          </p:cNvSpPr>
          <p:nvPr/>
        </p:nvSpPr>
        <p:spPr bwMode="auto">
          <a:xfrm>
            <a:off x="6210300" y="3665538"/>
            <a:ext cx="2209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600" b="1">
                <a:solidFill>
                  <a:srgbClr val="D50000"/>
                </a:solidFill>
                <a:latin typeface="Arial" charset="0"/>
              </a:rPr>
              <a:t>Prioridad Alta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600" b="1">
                <a:solidFill>
                  <a:srgbClr val="FF9933"/>
                </a:solidFill>
                <a:latin typeface="Arial" charset="0"/>
              </a:rPr>
              <a:t>Prioridad Media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600" b="1">
                <a:solidFill>
                  <a:srgbClr val="244CC3"/>
                </a:solidFill>
                <a:latin typeface="Arial" charset="0"/>
              </a:rPr>
              <a:t>Prioridad Baja</a:t>
            </a:r>
          </a:p>
        </p:txBody>
      </p:sp>
      <p:pic>
        <p:nvPicPr>
          <p:cNvPr id="174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066800"/>
            <a:ext cx="2544763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631825" y="3254375"/>
            <a:ext cx="1524000" cy="1524000"/>
          </a:xfrm>
          <a:prstGeom prst="ellipse">
            <a:avLst/>
          </a:pr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ight Arrow 2"/>
          <p:cNvSpPr/>
          <p:nvPr/>
        </p:nvSpPr>
        <p:spPr>
          <a:xfrm>
            <a:off x="365125" y="3513138"/>
            <a:ext cx="533400" cy="100806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155825" y="4778375"/>
            <a:ext cx="1654175" cy="1654175"/>
          </a:xfrm>
          <a:prstGeom prst="ellipse">
            <a:avLst/>
          </a:pr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652963" y="3886200"/>
            <a:ext cx="1524000" cy="1524000"/>
          </a:xfrm>
          <a:prstGeom prst="ellipse">
            <a:avLst/>
          </a:pr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ight Arrow 12"/>
          <p:cNvSpPr/>
          <p:nvPr/>
        </p:nvSpPr>
        <p:spPr>
          <a:xfrm rot="19530077">
            <a:off x="2083750" y="5633338"/>
            <a:ext cx="533400" cy="100647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5400000">
            <a:off x="5266532" y="3410743"/>
            <a:ext cx="533400" cy="100806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18435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6 – </a:t>
            </a:r>
            <a:r>
              <a:rPr lang="en-US" altLang="en-US" sz="2400" dirty="0" err="1">
                <a:solidFill>
                  <a:schemeClr val="bg1"/>
                </a:solidFill>
                <a:latin typeface="Century Gothic" pitchFamily="34" charset="0"/>
              </a:rPr>
              <a:t>Priorisation</a:t>
            </a: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 des interventions</a:t>
            </a:r>
          </a:p>
        </p:txBody>
      </p:sp>
      <p:pic>
        <p:nvPicPr>
          <p:cNvPr id="1843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06"/>
          <a:stretch>
            <a:fillRect/>
          </a:stretch>
        </p:blipFill>
        <p:spPr bwMode="auto">
          <a:xfrm>
            <a:off x="646113" y="3733800"/>
            <a:ext cx="5554662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990600"/>
            <a:ext cx="1158875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32645"/>
          <a:stretch>
            <a:fillRect/>
          </a:stretch>
        </p:blipFill>
        <p:spPr bwMode="auto">
          <a:xfrm>
            <a:off x="657225" y="990600"/>
            <a:ext cx="5530850" cy="259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1"/>
          <p:cNvSpPr txBox="1">
            <a:spLocks noChangeArrowheads="1"/>
          </p:cNvSpPr>
          <p:nvPr/>
        </p:nvSpPr>
        <p:spPr bwMode="auto">
          <a:xfrm>
            <a:off x="6210300" y="3665538"/>
            <a:ext cx="2209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600" b="1">
                <a:solidFill>
                  <a:srgbClr val="D50000"/>
                </a:solidFill>
                <a:latin typeface="Arial" charset="0"/>
              </a:rPr>
              <a:t>Prioridad Alta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600" b="1">
                <a:solidFill>
                  <a:srgbClr val="FF9933"/>
                </a:solidFill>
                <a:latin typeface="Arial" charset="0"/>
              </a:rPr>
              <a:t>Prioridad Media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600" b="1">
                <a:solidFill>
                  <a:srgbClr val="244CC3"/>
                </a:solidFill>
                <a:latin typeface="Arial" charset="0"/>
              </a:rPr>
              <a:t>Prioridad Baja</a:t>
            </a:r>
          </a:p>
        </p:txBody>
      </p:sp>
      <p:sp>
        <p:nvSpPr>
          <p:cNvPr id="11" name="Oval 10"/>
          <p:cNvSpPr/>
          <p:nvPr/>
        </p:nvSpPr>
        <p:spPr>
          <a:xfrm>
            <a:off x="4652963" y="3886200"/>
            <a:ext cx="1524000" cy="1524000"/>
          </a:xfrm>
          <a:prstGeom prst="ellipse">
            <a:avLst/>
          </a:pr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5400000">
            <a:off x="5266532" y="3410743"/>
            <a:ext cx="533400" cy="100806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155825" y="4778375"/>
            <a:ext cx="1654175" cy="1654175"/>
          </a:xfrm>
          <a:prstGeom prst="ellipse">
            <a:avLst/>
          </a:prstGeom>
          <a:noFill/>
          <a:ln w="19050" cap="rnd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19530077">
            <a:off x="2143125" y="5668963"/>
            <a:ext cx="533400" cy="100647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-76200" y="274637"/>
            <a:ext cx="9144000" cy="411163"/>
          </a:xfrm>
        </p:spPr>
        <p:txBody>
          <a:bodyPr/>
          <a:lstStyle/>
          <a:p>
            <a:pPr eaLnBrk="1" hangingPunct="1"/>
            <a:r>
              <a:rPr lang="es-ES_tradnl" altLang="en-US" sz="2400">
                <a:solidFill>
                  <a:schemeClr val="bg1"/>
                </a:solidFill>
                <a:latin typeface="Century Gothic" pitchFamily="34" charset="0"/>
              </a:rPr>
              <a:t>1- </a:t>
            </a:r>
            <a:r>
              <a:rPr lang="fr-FR" altLang="en-US" sz="2400">
                <a:solidFill>
                  <a:schemeClr val="bg1"/>
                </a:solidFill>
                <a:latin typeface="Century Gothic" pitchFamily="34" charset="0"/>
              </a:rPr>
              <a:t>Information</a:t>
            </a:r>
            <a:r>
              <a:rPr lang="es-ES_tradnl" altLang="en-US" sz="2400">
                <a:solidFill>
                  <a:schemeClr val="bg1"/>
                </a:solidFill>
                <a:latin typeface="Century Gothic" pitchFamily="34" charset="0"/>
              </a:rPr>
              <a:t> de </a:t>
            </a:r>
            <a:r>
              <a:rPr lang="fr-FR" altLang="en-US" sz="2400">
                <a:solidFill>
                  <a:schemeClr val="bg1"/>
                </a:solidFill>
                <a:latin typeface="Century Gothic" pitchFamily="34" charset="0"/>
              </a:rPr>
              <a:t>contexte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382000" cy="5195887"/>
          </a:xfrm>
        </p:spPr>
        <p:txBody>
          <a:bodyPr/>
          <a:lstStyle/>
          <a:p>
            <a:pPr>
              <a:defRPr/>
            </a:pPr>
            <a:r>
              <a:rPr lang="fr-FR" altLang="en-US" sz="2000" b="1" dirty="0">
                <a:latin typeface="Arial" charset="0"/>
                <a:cs typeface="Arial" charset="0"/>
              </a:rPr>
              <a:t>Haut</a:t>
            </a:r>
            <a:r>
              <a:rPr lang="es-ES_tradnl" altLang="en-US" sz="2000" b="1" dirty="0">
                <a:latin typeface="Arial" charset="0"/>
                <a:cs typeface="Arial" charset="0"/>
              </a:rPr>
              <a:t> </a:t>
            </a:r>
            <a:r>
              <a:rPr lang="fr-FR" altLang="en-US" sz="2000" b="1" dirty="0">
                <a:latin typeface="Arial" charset="0"/>
                <a:cs typeface="Arial" charset="0"/>
              </a:rPr>
              <a:t>niveaux d’inversion sur le secteur transport</a:t>
            </a:r>
            <a:r>
              <a:rPr lang="es-ES_tradnl" altLang="en-US" sz="2000" b="1" dirty="0">
                <a:latin typeface="Arial" charset="0"/>
                <a:cs typeface="Arial" charset="0"/>
              </a:rPr>
              <a:t>: </a:t>
            </a:r>
          </a:p>
          <a:p>
            <a:pPr lvl="1">
              <a:defRPr/>
            </a:pPr>
            <a:r>
              <a:rPr lang="es-ES_tradnl" altLang="en-US" sz="1800" dirty="0">
                <a:latin typeface="Arial" charset="0"/>
                <a:cs typeface="Arial" charset="0"/>
              </a:rPr>
              <a:t>Entre 2010-2015 la Banque a </a:t>
            </a:r>
            <a:r>
              <a:rPr lang="fr-FR" altLang="en-US" sz="1800" noProof="1">
                <a:latin typeface="Arial" charset="0"/>
                <a:cs typeface="Arial" charset="0"/>
              </a:rPr>
              <a:t>approuvee</a:t>
            </a:r>
            <a:r>
              <a:rPr lang="es-ES_tradnl" altLang="en-US" sz="1800" dirty="0">
                <a:latin typeface="Arial" charset="0"/>
                <a:cs typeface="Arial" charset="0"/>
              </a:rPr>
              <a:t> US$427,9M </a:t>
            </a:r>
            <a:r>
              <a:rPr lang="fr-FR" altLang="en-US" sz="1800" dirty="0">
                <a:latin typeface="Arial" charset="0"/>
                <a:cs typeface="Arial" charset="0"/>
              </a:rPr>
              <a:t>dans</a:t>
            </a:r>
            <a:r>
              <a:rPr lang="es-ES_tradnl" altLang="en-US" sz="1800" dirty="0">
                <a:latin typeface="Arial" charset="0"/>
                <a:cs typeface="Arial" charset="0"/>
              </a:rPr>
              <a:t> le </a:t>
            </a:r>
            <a:r>
              <a:rPr lang="fr-FR" altLang="en-US" sz="1800" noProof="1">
                <a:latin typeface="Arial" charset="0"/>
                <a:cs typeface="Arial" charset="0"/>
              </a:rPr>
              <a:t>secteur</a:t>
            </a:r>
            <a:r>
              <a:rPr lang="es-ES_tradnl" altLang="en-US" sz="1800" dirty="0">
                <a:latin typeface="Arial" charset="0"/>
                <a:cs typeface="Arial" charset="0"/>
              </a:rPr>
              <a:t> </a:t>
            </a:r>
          </a:p>
          <a:p>
            <a:pPr lvl="2">
              <a:spcAft>
                <a:spcPts val="1200"/>
              </a:spcAft>
              <a:defRPr/>
            </a:pPr>
            <a:r>
              <a:rPr lang="fr-FR" altLang="en-US" sz="1400" dirty="0">
                <a:latin typeface="Arial" charset="0"/>
                <a:cs typeface="Arial" charset="0"/>
              </a:rPr>
              <a:t>25% du financement total de la BID</a:t>
            </a:r>
            <a:endParaRPr lang="fr-FR" altLang="en-US" sz="1200" dirty="0">
              <a:latin typeface="Arial" charset="0"/>
              <a:cs typeface="Arial" charset="0"/>
            </a:endParaRPr>
          </a:p>
          <a:p>
            <a:pPr lvl="2">
              <a:defRPr/>
            </a:pPr>
            <a:endParaRPr lang="fr-FR" altLang="en-US" sz="1200" dirty="0">
              <a:latin typeface="Arial" charset="0"/>
              <a:cs typeface="Arial" charset="0"/>
            </a:endParaRPr>
          </a:p>
          <a:p>
            <a:pPr lvl="2">
              <a:defRPr/>
            </a:pPr>
            <a:endParaRPr lang="fr-FR" altLang="en-US" sz="1200" dirty="0">
              <a:latin typeface="Arial" charset="0"/>
              <a:cs typeface="Arial" charset="0"/>
            </a:endParaRPr>
          </a:p>
          <a:p>
            <a:pPr lvl="2">
              <a:defRPr/>
            </a:pPr>
            <a:endParaRPr lang="fr-FR" altLang="en-US" sz="1400" dirty="0">
              <a:latin typeface="Arial" charset="0"/>
              <a:cs typeface="Arial" charset="0"/>
            </a:endParaRPr>
          </a:p>
          <a:p>
            <a:pPr>
              <a:spcBef>
                <a:spcPts val="1800"/>
              </a:spcBef>
              <a:spcAft>
                <a:spcPts val="200"/>
              </a:spcAft>
              <a:defRPr/>
            </a:pPr>
            <a:r>
              <a:rPr lang="fr-FR" altLang="en-US" sz="2000" b="1" dirty="0">
                <a:latin typeface="Arial" charset="0"/>
                <a:cs typeface="Arial" charset="0"/>
              </a:rPr>
              <a:t>Grand nombre de km intervenues et en exécution</a:t>
            </a:r>
          </a:p>
          <a:p>
            <a:pPr lvl="1">
              <a:spcBef>
                <a:spcPts val="600"/>
              </a:spcBef>
              <a:spcAft>
                <a:spcPts val="200"/>
              </a:spcAft>
              <a:defRPr/>
            </a:pPr>
            <a:r>
              <a:rPr lang="fr-FR" altLang="en-US" sz="1800" dirty="0">
                <a:latin typeface="Arial" charset="0"/>
                <a:cs typeface="Arial" charset="0"/>
              </a:rPr>
              <a:t>123 km (13%) du Réseau Routière National intervenues (2010- 2013)</a:t>
            </a:r>
          </a:p>
          <a:p>
            <a:pPr lvl="1">
              <a:spcBef>
                <a:spcPts val="600"/>
              </a:spcBef>
              <a:spcAft>
                <a:spcPts val="200"/>
              </a:spcAft>
              <a:defRPr/>
            </a:pPr>
            <a:r>
              <a:rPr lang="fr-FR" altLang="en-US" sz="1800" dirty="0">
                <a:latin typeface="Arial" charset="0"/>
                <a:cs typeface="Arial" charset="0"/>
              </a:rPr>
              <a:t>100 km (11%) du Réseau Routière National intervenues en exécution</a:t>
            </a:r>
          </a:p>
          <a:p>
            <a:pPr lvl="2">
              <a:spcBef>
                <a:spcPts val="600"/>
              </a:spcBef>
              <a:spcAft>
                <a:spcPts val="200"/>
              </a:spcAft>
              <a:defRPr/>
            </a:pPr>
            <a:r>
              <a:rPr lang="fr-FR" altLang="en-US" sz="1400" dirty="0">
                <a:latin typeface="Arial" charset="0"/>
                <a:cs typeface="Arial" charset="0"/>
              </a:rPr>
              <a:t>Réseau Routière National: 956 km, Départemental: 1.615 km, Rural: 1.304 km</a:t>
            </a:r>
          </a:p>
          <a:p>
            <a:pPr>
              <a:defRPr/>
            </a:pPr>
            <a:r>
              <a:rPr lang="fr-FR" altLang="en-US" sz="2000" b="1" dirty="0">
                <a:latin typeface="Arial" charset="0"/>
                <a:cs typeface="Arial" charset="0"/>
              </a:rPr>
              <a:t>Nécessite de prioriser la intervention d’urgence de la Banque</a:t>
            </a:r>
          </a:p>
          <a:p>
            <a:pPr lvl="1">
              <a:defRPr/>
            </a:pPr>
            <a:r>
              <a:rPr lang="fr-FR" altLang="en-US" sz="1600" dirty="0">
                <a:latin typeface="Arial" charset="0"/>
                <a:cs typeface="Arial" charset="0"/>
              </a:rPr>
              <a:t>Analyse MTPTC</a:t>
            </a:r>
          </a:p>
          <a:p>
            <a:pPr lvl="2">
              <a:defRPr/>
            </a:pPr>
            <a:r>
              <a:rPr lang="fr-FR" altLang="en-US" sz="1400" dirty="0">
                <a:latin typeface="Arial" charset="0"/>
                <a:cs typeface="Arial" charset="0"/>
              </a:rPr>
              <a:t>Information génère par les Départementales</a:t>
            </a:r>
          </a:p>
          <a:p>
            <a:pPr lvl="1">
              <a:defRPr/>
            </a:pPr>
            <a:r>
              <a:rPr lang="fr-FR" altLang="en-US" sz="1600" dirty="0">
                <a:latin typeface="Arial" charset="0"/>
                <a:cs typeface="Arial" charset="0"/>
              </a:rPr>
              <a:t>Information de priorisation du WFP </a:t>
            </a:r>
          </a:p>
          <a:p>
            <a:pPr lvl="2">
              <a:defRPr/>
            </a:pPr>
            <a:r>
              <a:rPr lang="fr-FR" altLang="en-US" sz="1400" dirty="0">
                <a:latin typeface="Arial" charset="0"/>
                <a:cs typeface="Arial" charset="0"/>
              </a:rPr>
              <a:t>Routes prioritaires</a:t>
            </a:r>
          </a:p>
          <a:p>
            <a:pPr lvl="2">
              <a:defRPr/>
            </a:pPr>
            <a:r>
              <a:rPr lang="fr-FR" altLang="en-US" sz="1400" dirty="0">
                <a:latin typeface="Arial" charset="0"/>
                <a:cs typeface="Arial" charset="0"/>
              </a:rPr>
              <a:t>Accès aux populations</a:t>
            </a:r>
          </a:p>
          <a:p>
            <a:pPr lvl="1">
              <a:defRPr/>
            </a:pPr>
            <a:r>
              <a:rPr lang="fr-FR" altLang="en-US" sz="1600" dirty="0">
                <a:latin typeface="Arial" charset="0"/>
                <a:cs typeface="Arial" charset="0"/>
              </a:rPr>
              <a:t>700 km de routes nationales et départementales parcouru par la Banque</a:t>
            </a:r>
          </a:p>
          <a:p>
            <a:pPr lvl="1">
              <a:defRPr/>
            </a:pPr>
            <a:r>
              <a:rPr lang="fr-FR" altLang="en-US" sz="1600" dirty="0">
                <a:latin typeface="Arial" charset="0"/>
                <a:cs typeface="Arial" charset="0"/>
              </a:rPr>
              <a:t>Définitions des critères de population servi et niveau de pluie</a:t>
            </a:r>
          </a:p>
          <a:p>
            <a:pPr marL="0" indent="0">
              <a:buFont typeface="Arial" charset="0"/>
              <a:buNone/>
              <a:defRPr/>
            </a:pPr>
            <a:endParaRPr lang="es-ES_tradnl" altLang="en-US" sz="900" dirty="0">
              <a:latin typeface="Arial" charset="0"/>
              <a:cs typeface="Arial" charset="0"/>
            </a:endParaRPr>
          </a:p>
        </p:txBody>
      </p:sp>
      <p:graphicFrame>
        <p:nvGraphicFramePr>
          <p:cNvPr id="22" name="Chart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9000436"/>
              </p:ext>
            </p:extLst>
          </p:nvPr>
        </p:nvGraphicFramePr>
        <p:xfrm>
          <a:off x="1058811" y="1927627"/>
          <a:ext cx="1303389" cy="852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Char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546072"/>
              </p:ext>
            </p:extLst>
          </p:nvPr>
        </p:nvGraphicFramePr>
        <p:xfrm>
          <a:off x="2341372" y="1922118"/>
          <a:ext cx="1163827" cy="849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Char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0711819"/>
              </p:ext>
            </p:extLst>
          </p:nvPr>
        </p:nvGraphicFramePr>
        <p:xfrm>
          <a:off x="3429000" y="1922117"/>
          <a:ext cx="1201927" cy="858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Chart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3618437"/>
              </p:ext>
            </p:extLst>
          </p:nvPr>
        </p:nvGraphicFramePr>
        <p:xfrm>
          <a:off x="4495800" y="1922118"/>
          <a:ext cx="1274573" cy="858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Chart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1290001"/>
              </p:ext>
            </p:extLst>
          </p:nvPr>
        </p:nvGraphicFramePr>
        <p:xfrm>
          <a:off x="5659628" y="1922117"/>
          <a:ext cx="1274572" cy="8582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7" name="Chart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278078"/>
              </p:ext>
            </p:extLst>
          </p:nvPr>
        </p:nvGraphicFramePr>
        <p:xfrm>
          <a:off x="6673539" y="1917329"/>
          <a:ext cx="1752600" cy="863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083" name="TextBox 27"/>
          <p:cNvSpPr txBox="1">
            <a:spLocks noChangeArrowheads="1"/>
          </p:cNvSpPr>
          <p:nvPr/>
        </p:nvSpPr>
        <p:spPr bwMode="auto">
          <a:xfrm>
            <a:off x="1368425" y="1782762"/>
            <a:ext cx="466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>
                <a:latin typeface="Arial" charset="0"/>
              </a:rPr>
              <a:t>2010</a:t>
            </a:r>
          </a:p>
        </p:txBody>
      </p:sp>
      <p:sp>
        <p:nvSpPr>
          <p:cNvPr id="3084" name="TextBox 28"/>
          <p:cNvSpPr txBox="1">
            <a:spLocks noChangeArrowheads="1"/>
          </p:cNvSpPr>
          <p:nvPr/>
        </p:nvSpPr>
        <p:spPr bwMode="auto">
          <a:xfrm>
            <a:off x="2511425" y="1782762"/>
            <a:ext cx="466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>
                <a:latin typeface="Arial" charset="0"/>
              </a:rPr>
              <a:t>2011</a:t>
            </a:r>
          </a:p>
        </p:txBody>
      </p:sp>
      <p:sp>
        <p:nvSpPr>
          <p:cNvPr id="3085" name="TextBox 29"/>
          <p:cNvSpPr txBox="1">
            <a:spLocks noChangeArrowheads="1"/>
          </p:cNvSpPr>
          <p:nvPr/>
        </p:nvSpPr>
        <p:spPr bwMode="auto">
          <a:xfrm>
            <a:off x="3654425" y="1782762"/>
            <a:ext cx="466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>
                <a:latin typeface="Arial" charset="0"/>
              </a:rPr>
              <a:t>2012</a:t>
            </a:r>
          </a:p>
        </p:txBody>
      </p:sp>
      <p:sp>
        <p:nvSpPr>
          <p:cNvPr id="3086" name="TextBox 30"/>
          <p:cNvSpPr txBox="1">
            <a:spLocks noChangeArrowheads="1"/>
          </p:cNvSpPr>
          <p:nvPr/>
        </p:nvSpPr>
        <p:spPr bwMode="auto">
          <a:xfrm>
            <a:off x="4797425" y="1782762"/>
            <a:ext cx="466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>
                <a:latin typeface="Arial" charset="0"/>
              </a:rPr>
              <a:t>2013</a:t>
            </a:r>
          </a:p>
        </p:txBody>
      </p:sp>
      <p:sp>
        <p:nvSpPr>
          <p:cNvPr id="3087" name="TextBox 31"/>
          <p:cNvSpPr txBox="1">
            <a:spLocks noChangeArrowheads="1"/>
          </p:cNvSpPr>
          <p:nvPr/>
        </p:nvSpPr>
        <p:spPr bwMode="auto">
          <a:xfrm>
            <a:off x="5940425" y="1782762"/>
            <a:ext cx="466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>
                <a:latin typeface="Arial" charset="0"/>
              </a:rPr>
              <a:t>2014</a:t>
            </a:r>
          </a:p>
        </p:txBody>
      </p:sp>
      <p:sp>
        <p:nvSpPr>
          <p:cNvPr id="3088" name="TextBox 32"/>
          <p:cNvSpPr txBox="1">
            <a:spLocks noChangeArrowheads="1"/>
          </p:cNvSpPr>
          <p:nvPr/>
        </p:nvSpPr>
        <p:spPr bwMode="auto">
          <a:xfrm>
            <a:off x="7083425" y="1782762"/>
            <a:ext cx="466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000">
                <a:latin typeface="Arial" charset="0"/>
              </a:rPr>
              <a:t>2015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6 – </a:t>
            </a:r>
            <a:r>
              <a:rPr lang="en-US" altLang="en-US" sz="2400" dirty="0" err="1">
                <a:solidFill>
                  <a:schemeClr val="bg1"/>
                </a:solidFill>
                <a:latin typeface="Century Gothic" pitchFamily="34" charset="0"/>
              </a:rPr>
              <a:t>Priorisation</a:t>
            </a: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 des interventions</a:t>
            </a:r>
            <a:endParaRPr lang="en-US" alt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06"/>
          <a:stretch>
            <a:fillRect/>
          </a:stretch>
        </p:blipFill>
        <p:spPr bwMode="auto">
          <a:xfrm>
            <a:off x="539750" y="1376363"/>
            <a:ext cx="7683500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 bwMode="auto">
          <a:xfrm rot="2251361">
            <a:off x="1992313" y="3332163"/>
            <a:ext cx="2659062" cy="1414462"/>
          </a:xfrm>
          <a:prstGeom prst="ellipse">
            <a:avLst/>
          </a:prstGeom>
          <a:noFill/>
          <a:ln w="19050" cap="rnd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 rot="516524">
            <a:off x="863600" y="1457325"/>
            <a:ext cx="3797300" cy="1441450"/>
          </a:xfrm>
          <a:prstGeom prst="ellipse">
            <a:avLst/>
          </a:prstGeom>
          <a:noFill/>
          <a:ln w="19050" cap="rnd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 rot="2251361">
            <a:off x="3981450" y="2846388"/>
            <a:ext cx="1666875" cy="1327150"/>
          </a:xfrm>
          <a:prstGeom prst="ellipse">
            <a:avLst/>
          </a:prstGeom>
          <a:noFill/>
          <a:ln w="19050" cap="rnd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5792788" y="1695450"/>
            <a:ext cx="2513012" cy="1889125"/>
          </a:xfrm>
          <a:prstGeom prst="ellipse">
            <a:avLst/>
          </a:prstGeom>
          <a:noFill/>
          <a:ln w="19050" cap="rnd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5" name="TextBox 3"/>
          <p:cNvSpPr txBox="1">
            <a:spLocks noChangeArrowheads="1"/>
          </p:cNvSpPr>
          <p:nvPr/>
        </p:nvSpPr>
        <p:spPr bwMode="auto">
          <a:xfrm>
            <a:off x="2693988" y="4602163"/>
            <a:ext cx="55102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200150" indent="-28575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>
                <a:latin typeface="Arial" charset="0"/>
              </a:rPr>
              <a:t>Lote 1: US$ 6.3 M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>
                <a:latin typeface="Arial" charset="0"/>
              </a:rPr>
              <a:t>Lote 2: US$ 5.6 M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>
                <a:latin typeface="Arial" charset="0"/>
              </a:rPr>
              <a:t>Lote 3: US$ 5.0 M</a:t>
            </a:r>
          </a:p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fr-FR" altLang="en-US" sz="1600">
                <a:latin typeface="Arial" charset="0"/>
              </a:rPr>
              <a:t>Lote 4: US$ 2.4 M</a:t>
            </a:r>
          </a:p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fr-FR" altLang="en-US" sz="1600" u="sng">
                <a:latin typeface="Arial" charset="0"/>
              </a:rPr>
              <a:t>Lote 5: US$ 1.0 M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 b="1">
                <a:latin typeface="Arial" charset="0"/>
              </a:rPr>
              <a:t>Total intervenciones: US$ 20.4 M</a:t>
            </a:r>
          </a:p>
        </p:txBody>
      </p:sp>
      <p:sp>
        <p:nvSpPr>
          <p:cNvPr id="2" name="Oval 1"/>
          <p:cNvSpPr/>
          <p:nvPr/>
        </p:nvSpPr>
        <p:spPr>
          <a:xfrm>
            <a:off x="755650" y="1541463"/>
            <a:ext cx="317500" cy="3175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4" name="Oval 23"/>
          <p:cNvSpPr/>
          <p:nvPr/>
        </p:nvSpPr>
        <p:spPr>
          <a:xfrm>
            <a:off x="7391400" y="1582738"/>
            <a:ext cx="317500" cy="3175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5" name="Oval 24"/>
          <p:cNvSpPr/>
          <p:nvPr/>
        </p:nvSpPr>
        <p:spPr>
          <a:xfrm>
            <a:off x="4800600" y="2693988"/>
            <a:ext cx="317500" cy="3175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8" name="Oval 27"/>
          <p:cNvSpPr/>
          <p:nvPr/>
        </p:nvSpPr>
        <p:spPr>
          <a:xfrm>
            <a:off x="3276600" y="4764088"/>
            <a:ext cx="317500" cy="3175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3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7 –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Inventaire des interventions </a:t>
            </a:r>
            <a:endParaRPr lang="en-US" alt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555850"/>
              </p:ext>
            </p:extLst>
          </p:nvPr>
        </p:nvGraphicFramePr>
        <p:xfrm>
          <a:off x="304800" y="914400"/>
          <a:ext cx="8534401" cy="556241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19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237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xmlns="" val="94732922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559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41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533351">
                <a:tc>
                  <a:txBody>
                    <a:bodyPr/>
                    <a:lstStyle/>
                    <a:p>
                      <a:endParaRPr lang="fr-FR" sz="1800" noProof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 noProof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Tronçon</a:t>
                      </a:r>
                      <a:endParaRPr lang="fr-FR" sz="1200" b="1" i="0" u="none" strike="noStrike" noProof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 noProof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Route</a:t>
                      </a:r>
                      <a:endParaRPr lang="fr-FR" sz="1200" b="1" i="0" u="none" strike="noStrike" noProof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 noProof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Population (millier)</a:t>
                      </a:r>
                      <a:endParaRPr lang="fr-FR" sz="1200" b="1" i="0" u="none" strike="noStrike" noProof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Km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 noProof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r>
                        <a:rPr lang="fr-FR" sz="1200" b="1" u="none" strike="noStrike" baseline="0" noProof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u="none" strike="noStrike" noProof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Intervention</a:t>
                      </a:r>
                      <a:endParaRPr lang="fr-FR" sz="1200" b="1" i="0" u="none" strike="noStrike" noProof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 noProof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Priorité</a:t>
                      </a:r>
                      <a:endParaRPr lang="fr-FR" sz="1200" b="1" i="0" u="none" strike="noStrike" noProof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 noProof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</a:t>
                      </a:r>
                    </a:p>
                    <a:p>
                      <a:pPr algn="ctr" fontAlgn="ctr"/>
                      <a:r>
                        <a:rPr lang="fr-FR" sz="1200" b="1" i="0" u="none" strike="noStrike" noProof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(USD M)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fr-FR" sz="1200" b="1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Lote 1</a:t>
                      </a:r>
                      <a:endParaRPr lang="fr-FR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Cayes – Chantal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RC-205B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32.6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6.64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Connectivité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Moyneen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0.30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RC-205A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32.6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15.31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Amélioration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Basse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0.68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 Salut - Les Anglais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RD-205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149.0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47.30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Durabilité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Haute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5.30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200" b="1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Lote 2</a:t>
                      </a:r>
                      <a:endParaRPr lang="fr-FR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Maniche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RC-700A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22.8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24.12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Amélioration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Basse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3.70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Cavaillon-</a:t>
                      </a:r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Baraderes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RD-204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151.0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8.74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Connectivité &amp; Durabilité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Haute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0.56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Cayes-Cavaillon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RN-2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908.5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61.80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Durabilité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Haute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0.76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Cayes - </a:t>
                      </a:r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RN-7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634.7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93.01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Durabilité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Haute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0.57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fr-FR" sz="1200" b="1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Lote 3</a:t>
                      </a:r>
                      <a:endParaRPr lang="fr-FR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Les </a:t>
                      </a:r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Irois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RD-702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119.3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61.00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Amélioration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Moyenne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0.87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Les </a:t>
                      </a:r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Irois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RD-702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119.3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61.00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Durabilité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Haute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1.08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Abricots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RC-700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44.2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28.60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Amélioration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Basse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1.45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 </a:t>
                      </a:r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Basulle</a:t>
                      </a:r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Pestel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RD-703/ RC-701A/RD-701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125.5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61.16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Amélioration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Moyenne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1.61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fr-FR" sz="1200" b="1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Lote 4</a:t>
                      </a:r>
                      <a:endParaRPr lang="fr-FR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Plain </a:t>
                      </a:r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Delice</a:t>
                      </a:r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-L'Asile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RC-200B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39.2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15.12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Durabilité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Moyenne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1.58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Miragoane</a:t>
                      </a:r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–Petit Trou </a:t>
                      </a:r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Nip</a:t>
                      </a:r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RD-201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255.8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54.33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Durabilité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Haute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0.82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Anse A Veau- Arnaud 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RC-201A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52.8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9.33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Amélioration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Moyenne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 fontAlgn="b"/>
                      <a:r>
                        <a:rPr lang="fr-FR" sz="1200" b="1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Lote 5</a:t>
                      </a:r>
                      <a:endParaRPr lang="fr-FR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Anse d'</a:t>
                      </a:r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Hainault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Urbaine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34.7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0.73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Adoquinage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Moyenne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0.37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Dame Marie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Urbaine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37.0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0.78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Adoquinage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Moyenne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0.39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Maniche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Urbaine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22.8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0.48</a:t>
                      </a: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Adoquinage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r-FR" sz="1200" u="none" strike="noStrike" noProof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Moyenne</a:t>
                      </a:r>
                      <a:endParaRPr lang="fr-FR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0.24</a:t>
                      </a:r>
                    </a:p>
                  </a:txBody>
                  <a:tcPr marL="45720" marR="45720" marT="45716" marB="45716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7 –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Inventaire des interventions </a:t>
            </a:r>
            <a:endParaRPr lang="en-US" alt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grpSp>
        <p:nvGrpSpPr>
          <p:cNvPr id="21508" name="Group 5"/>
          <p:cNvGrpSpPr>
            <a:grpSpLocks noChangeAspect="1"/>
          </p:cNvGrpSpPr>
          <p:nvPr/>
        </p:nvGrpSpPr>
        <p:grpSpPr bwMode="auto">
          <a:xfrm>
            <a:off x="6772275" y="2971800"/>
            <a:ext cx="2070100" cy="1489075"/>
            <a:chOff x="511581" y="1270900"/>
            <a:chExt cx="2831661" cy="1911452"/>
          </a:xfrm>
        </p:grpSpPr>
        <p:pic>
          <p:nvPicPr>
            <p:cNvPr id="2160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581" y="1270900"/>
              <a:ext cx="2831661" cy="1911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Oval 2"/>
            <p:cNvSpPr/>
            <p:nvPr/>
          </p:nvSpPr>
          <p:spPr bwMode="auto">
            <a:xfrm rot="2251361">
              <a:off x="537639" y="1433924"/>
              <a:ext cx="2657939" cy="1414230"/>
            </a:xfrm>
            <a:prstGeom prst="ellipse">
              <a:avLst/>
            </a:prstGeom>
            <a:noFill/>
            <a:ln w="12700" cap="rnd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1821008" y="2864456"/>
              <a:ext cx="317042" cy="31789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2000">
                  <a:solidFill>
                    <a:schemeClr val="bg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1</a:t>
              </a:r>
            </a:p>
          </p:txBody>
        </p:sp>
      </p:grp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122485"/>
              </p:ext>
            </p:extLst>
          </p:nvPr>
        </p:nvGraphicFramePr>
        <p:xfrm>
          <a:off x="228601" y="838200"/>
          <a:ext cx="6095998" cy="57414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5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623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606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1731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0313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15774"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Tramo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Ruta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</a:t>
                      </a:r>
                      <a:r>
                        <a:rPr lang="en-US" sz="9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Solucion</a:t>
                      </a:r>
                      <a:r>
                        <a:rPr lang="en-US" sz="9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Propuesta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Costo</a:t>
                      </a:r>
                      <a:endParaRPr lang="en-US" sz="900" b="1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</a:t>
                      </a:r>
                      <a:r>
                        <a:rPr lang="en-US" sz="900" b="1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M.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Objetivo</a:t>
                      </a:r>
                      <a:r>
                        <a:rPr lang="en-US" sz="9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Intervencion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3813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Cayes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-Chantal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RC205B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32.6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Nuevo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puente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peatonal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aproximadamente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30 metros.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0.30</a:t>
                      </a:r>
                    </a:p>
                  </a:txBody>
                  <a:tcPr marL="0" marR="182880" marT="0" marB="0" anchor="ctr"/>
                </a:tc>
                <a:tc>
                  <a:txBody>
                    <a:bodyPr/>
                    <a:lstStyle/>
                    <a:p>
                      <a:pPr marL="58738" indent="0"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76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Cayes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-Chantal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RC205A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32.6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material granular (5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centimetros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sobre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un ancho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plataforma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10 metros). 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Cunetas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revestidas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(500 metros)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0.25</a:t>
                      </a:r>
                    </a:p>
                  </a:txBody>
                  <a:tcPr marL="0" marR="182880" marT="0" marB="0" anchor="ctr"/>
                </a:tc>
                <a:tc>
                  <a:txBody>
                    <a:bodyPr/>
                    <a:lstStyle/>
                    <a:p>
                      <a:pPr marL="58738" indent="0" algn="l" defTabSz="914400" rtl="0" eaLnBrk="1" fontAlgn="ctr" latinLnBrk="0" hangingPunct="1"/>
                      <a:r>
                        <a:rPr lang="en-US" sz="900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Mejoramiento</a:t>
                      </a:r>
                      <a:endParaRPr lang="en-US" sz="900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576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Cayes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-Chantal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RC205A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32.6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material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grueso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(25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centimetros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material granular (5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centimetros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sobre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un ancho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plataforma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10 metros).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Cunetas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revestidas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(500 metros)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0.43</a:t>
                      </a:r>
                    </a:p>
                  </a:txBody>
                  <a:tcPr marL="0" marR="182880" marT="0" marB="0" anchor="ctr"/>
                </a:tc>
                <a:tc>
                  <a:txBody>
                    <a:bodyPr/>
                    <a:lstStyle/>
                    <a:p>
                      <a:pPr marL="58738" indent="0" algn="l" defTabSz="914400" rtl="0" eaLnBrk="1" fontAlgn="ctr" latinLnBrk="0" hangingPunct="1"/>
                      <a:r>
                        <a:rPr lang="en-US" sz="900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Mejoramiento</a:t>
                      </a:r>
                      <a:endParaRPr lang="en-US" sz="900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20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 Salut-Port a Piment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RD205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Muros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mamposteria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Relleno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 material granular, 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Reposicion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la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estructura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pavimento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Cunetas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revestidas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rodadura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asfalto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1.16</a:t>
                      </a:r>
                    </a:p>
                  </a:txBody>
                  <a:tcPr marL="0" marR="182880" marT="0" marB="0" anchor="ctr"/>
                </a:tc>
                <a:tc>
                  <a:txBody>
                    <a:bodyPr/>
                    <a:lstStyle/>
                    <a:p>
                      <a:pPr marL="58738" indent="0" algn="l" defTabSz="914400" rtl="0" eaLnBrk="1" fontAlgn="ctr" latinLnBrk="0" hangingPunct="1"/>
                      <a:r>
                        <a:rPr lang="en-US" sz="900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46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 Salut-Port a Piment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RD205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Limpieza del cauce de la quebrada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Reposicion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muros de encauce con gaviones.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0.84</a:t>
                      </a:r>
                    </a:p>
                  </a:txBody>
                  <a:tcPr marL="0" marR="182880" marT="0" marB="0" anchor="ctr"/>
                </a:tc>
                <a:tc>
                  <a:txBody>
                    <a:bodyPr/>
                    <a:lstStyle/>
                    <a:p>
                      <a:pPr marL="58738" indent="0" algn="l" defTabSz="914400" rtl="0" eaLnBrk="1" fontAlgn="ctr" latinLnBrk="0" hangingPunct="1"/>
                      <a:r>
                        <a:rPr lang="en-US" sz="900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001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 Salut-Port a Piment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RD205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Muros de </a:t>
                      </a: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mamposteria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Relleno con material granular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Repocision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la estructura del pavimento Capa rodadura en adoquinado.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0.58</a:t>
                      </a:r>
                    </a:p>
                  </a:txBody>
                  <a:tcPr marL="0" marR="182880" marT="0" marB="0" anchor="ctr"/>
                </a:tc>
                <a:tc>
                  <a:txBody>
                    <a:bodyPr/>
                    <a:lstStyle/>
                    <a:p>
                      <a:pPr marL="58738" indent="0" algn="l" defTabSz="914400" rtl="0" eaLnBrk="1" fontAlgn="ctr" latinLnBrk="0" hangingPunct="1"/>
                      <a:r>
                        <a:rPr lang="en-US" sz="900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31491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 a Piment-Les Anglais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RD205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Muros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mamposteria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Relleno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 material granular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Repocision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la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estructura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pavimento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Cunetas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revestidas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rodadura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material granular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seleccionado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1.55</a:t>
                      </a:r>
                    </a:p>
                  </a:txBody>
                  <a:tcPr marL="0" marR="182880" marT="0" marB="0" anchor="ctr"/>
                </a:tc>
                <a:tc>
                  <a:txBody>
                    <a:bodyPr/>
                    <a:lstStyle/>
                    <a:p>
                      <a:pPr marL="58738" indent="0" algn="l" defTabSz="914400" rtl="0" eaLnBrk="1" fontAlgn="ctr" latinLnBrk="0" hangingPunct="1"/>
                      <a:r>
                        <a:rPr lang="en-US" sz="900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18377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 a Piment-Les Anglais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RD205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Demoler la estructura existente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Alcantarilla cajon de tres celdas de 2x2m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Muros de encauce con gaviones.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0.12</a:t>
                      </a:r>
                    </a:p>
                  </a:txBody>
                  <a:tcPr marL="0" marR="182880" marT="0" marB="0" anchor="ctr"/>
                </a:tc>
                <a:tc>
                  <a:txBody>
                    <a:bodyPr/>
                    <a:lstStyle/>
                    <a:p>
                      <a:pPr marL="58738" indent="0" algn="l" defTabSz="914400" rtl="0" eaLnBrk="1" fontAlgn="ctr" latinLnBrk="0" hangingPunct="1"/>
                      <a:r>
                        <a:rPr lang="en-US" sz="900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8377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 a Piment-Les Anglais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RD205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Limpieza del cauce de la quebrada 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Muros de encauce con gaviones.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1.05</a:t>
                      </a:r>
                    </a:p>
                  </a:txBody>
                  <a:tcPr marL="0" marR="182880" marT="0" marB="0" anchor="ctr"/>
                </a:tc>
                <a:tc>
                  <a:txBody>
                    <a:bodyPr/>
                    <a:lstStyle/>
                    <a:p>
                      <a:pPr marL="58738" indent="0" algn="l" defTabSz="914400" rtl="0" eaLnBrk="1" fontAlgn="ctr" latinLnBrk="0" hangingPunct="1"/>
                      <a:r>
                        <a:rPr lang="en-US" sz="900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21599" name="TextBox 3"/>
          <p:cNvSpPr txBox="1">
            <a:spLocks noChangeArrowheads="1"/>
          </p:cNvSpPr>
          <p:nvPr/>
        </p:nvSpPr>
        <p:spPr bwMode="auto">
          <a:xfrm>
            <a:off x="6853238" y="2451100"/>
            <a:ext cx="1908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200150" indent="-28575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>
                <a:latin typeface="Arial" charset="0"/>
              </a:rPr>
              <a:t>Lote 1: US$ 6.3 M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31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7 –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Inventaire</a:t>
            </a: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 des interventions </a:t>
            </a:r>
            <a:endParaRPr lang="en-US" alt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325543"/>
              </p:ext>
            </p:extLst>
          </p:nvPr>
        </p:nvGraphicFramePr>
        <p:xfrm>
          <a:off x="304800" y="998083"/>
          <a:ext cx="6172201" cy="5319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02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62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687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2812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8452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1567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15789"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Tramo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Ruta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Solucion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Propuesta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Costo</a:t>
                      </a:r>
                      <a:endParaRPr lang="en-US" sz="800" b="1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</a:t>
                      </a:r>
                      <a:r>
                        <a:rPr lang="en-US" sz="800" b="1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M.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Objetivo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Intervencion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15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Maniche-RD7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RC700A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material </a:t>
                      </a:r>
                      <a:r>
                        <a:rPr lang="en-U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grueso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25 </a:t>
                      </a:r>
                      <a:r>
                        <a:rPr lang="en-U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centimetros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(4000 m)</a:t>
                      </a:r>
                      <a:b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material granular de 5 </a:t>
                      </a:r>
                      <a:r>
                        <a:rPr lang="en-U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centimetros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plataforma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10 metros, long. 4000 m)</a:t>
                      </a:r>
                      <a:b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Cunetas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revestidas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(3500 m)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1.35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Mejoramiento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la via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80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Maniche-RD7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RD700A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Revestimiento tipo CAPA HUELLA (3500 metros)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0.90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Mejoramiento de la via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00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Carrefour Dollin - Maniche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RD700A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material granular de 5 cm (ancho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plataforma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10 m.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longitud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5000m) 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Cunetas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revestidas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(6000 m.) 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alcanatrillas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diametro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1,50 metros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0.85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Mejoramiento de la via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82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Carrefour Dollin - Maniche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RD700A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Revestimiento CAPA HUELLA (2000 m)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0.60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Mejoramiento de la via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60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Cavaillon-Baraderes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RD204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Paso provisional que permita la circulación de los vehículos.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0.30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97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Cavaillon-Baraderes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RD204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Limpieza del cause de las quebradas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Reposicion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muros de encauce con gaviones.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0.26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Durabilidad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54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Cayes-Cavaillon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908.5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Muro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contencion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mamposteria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Reponer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estructura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pavimento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rodadura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carpeta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asfalica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0.76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Durabilidad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508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Cayes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</a:t>
                      </a:r>
                    </a:p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634.7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Puente </a:t>
                      </a: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Samedi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Reposición de aleros y muros de mampostería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Gaviones de </a:t>
                      </a: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Proteccion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Margenes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Reposición colchoneta de gaviones a la salida del puente, relleno con material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Reposición baranda 3ml  </a:t>
                      </a: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H°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A°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Limpieza de palizada.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0.26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Durabilidad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183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Cayes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</a:t>
                      </a:r>
                    </a:p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634.7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Reposicion de protección de estribo con mampostería de piedra 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Ampliación de defensivos de gaviones 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0.31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Durabilidad</a:t>
                      </a:r>
                      <a:r>
                        <a:rPr lang="en-U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22622" name="TextBox 3"/>
          <p:cNvSpPr txBox="1">
            <a:spLocks noChangeArrowheads="1"/>
          </p:cNvSpPr>
          <p:nvPr/>
        </p:nvSpPr>
        <p:spPr bwMode="auto">
          <a:xfrm>
            <a:off x="6811963" y="2432050"/>
            <a:ext cx="1908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200150" indent="-28575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>
                <a:latin typeface="Arial" charset="0"/>
              </a:rPr>
              <a:t>Lote 2: US$ 5.6 M</a:t>
            </a:r>
          </a:p>
        </p:txBody>
      </p:sp>
      <p:grpSp>
        <p:nvGrpSpPr>
          <p:cNvPr id="22623" name="Group 6"/>
          <p:cNvGrpSpPr>
            <a:grpSpLocks/>
          </p:cNvGrpSpPr>
          <p:nvPr/>
        </p:nvGrpSpPr>
        <p:grpSpPr bwMode="auto">
          <a:xfrm>
            <a:off x="6629400" y="2911475"/>
            <a:ext cx="2170113" cy="1508125"/>
            <a:chOff x="3424843" y="2693541"/>
            <a:chExt cx="2169621" cy="1508118"/>
          </a:xfrm>
        </p:grpSpPr>
        <p:pic>
          <p:nvPicPr>
            <p:cNvPr id="22624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34" t="40405" r="41295" b="29237"/>
            <a:stretch>
              <a:fillRect/>
            </a:stretch>
          </p:blipFill>
          <p:spPr bwMode="auto">
            <a:xfrm>
              <a:off x="3424843" y="2982858"/>
              <a:ext cx="2169621" cy="12067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Oval 15"/>
            <p:cNvSpPr/>
            <p:nvPr/>
          </p:nvSpPr>
          <p:spPr bwMode="auto">
            <a:xfrm rot="2251361">
              <a:off x="3661327" y="2874515"/>
              <a:ext cx="1666497" cy="1327144"/>
            </a:xfrm>
            <a:prstGeom prst="ellipse">
              <a:avLst/>
            </a:prstGeom>
            <a:noFill/>
            <a:ln w="12700" cap="rnd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4596152" y="2693541"/>
              <a:ext cx="319016" cy="31749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2000">
                  <a:solidFill>
                    <a:schemeClr val="bg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2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5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7 –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Inventaire des interventions </a:t>
            </a:r>
            <a:endParaRPr lang="fr-FR" alt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836083"/>
              </p:ext>
            </p:extLst>
          </p:nvPr>
        </p:nvGraphicFramePr>
        <p:xfrm>
          <a:off x="304800" y="1082675"/>
          <a:ext cx="6019799" cy="4556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8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905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80485"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mpd="sng">
                      <a:noFill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Tramo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Ruta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Solucion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Propuesta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Costo</a:t>
                      </a:r>
                      <a:endParaRPr lang="en-US" sz="800" b="1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</a:t>
                      </a:r>
                      <a:r>
                        <a:rPr lang="en-US" sz="800" b="1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M.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Objetivo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Intervencion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568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r>
                        <a:rPr lang="fr-FR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</a:t>
                      </a:r>
                    </a:p>
                    <a:p>
                      <a:pPr algn="l" fontAlgn="ctr"/>
                      <a:r>
                        <a:rPr lang="fr-FR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</a:t>
                      </a:r>
                      <a:r>
                        <a:rPr lang="fr-FR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Irois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RD702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119.3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Conformar una plataforma (salida </a:t>
                      </a:r>
                      <a:r>
                        <a:rPr lang="es-E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r>
                        <a:rPr lang="es-E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de 1 m. de altura, ancho 9 m., (5000 m </a:t>
                      </a:r>
                      <a:r>
                        <a:rPr lang="es-E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long</a:t>
                      </a:r>
                      <a:r>
                        <a:rPr lang="es-E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.) </a:t>
                      </a:r>
                    </a:p>
                    <a:p>
                      <a:pPr algn="l" fontAlgn="ctr"/>
                      <a:r>
                        <a:rPr lang="es-E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Ripiado de la plataforma </a:t>
                      </a:r>
                    </a:p>
                    <a:p>
                      <a:pPr algn="l" fontAlgn="ctr"/>
                      <a:r>
                        <a:rPr lang="es-E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Alcantarillas circulares (1 M de diámetro,  cada a 300 </a:t>
                      </a:r>
                      <a:r>
                        <a:rPr lang="es-ES" sz="9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mts</a:t>
                      </a:r>
                      <a:r>
                        <a:rPr lang="es-E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algn="l" fontAlgn="ctr"/>
                      <a:r>
                        <a:rPr lang="es-ES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Cunetas revestidas (5000m)</a:t>
                      </a: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Durabilidad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610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r>
                        <a:rPr lang="fr-FR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</a:t>
                      </a:r>
                    </a:p>
                    <a:p>
                      <a:pPr algn="l" fontAlgn="ctr"/>
                      <a:r>
                        <a:rPr lang="fr-FR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</a:t>
                      </a:r>
                      <a:r>
                        <a:rPr lang="fr-FR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Irois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RD702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119.3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Defensivos con gaviones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Reposicion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plataforma perdida. 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Reposición de un puente peatonal colgante, cerca de </a:t>
                      </a: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Marfranc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Durabilidad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98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r>
                        <a:rPr lang="fr-FR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</a:t>
                      </a:r>
                    </a:p>
                    <a:p>
                      <a:pPr algn="l" fontAlgn="ctr"/>
                      <a:r>
                        <a:rPr lang="fr-FR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 </a:t>
                      </a:r>
                      <a:r>
                        <a:rPr lang="fr-FR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Irois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RD702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94.0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Muro de mampostería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Reposicion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plataforma.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Durabilidad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63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r>
                        <a:rPr lang="fr-FR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–Abricots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 700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Cunetas revestidas, 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Alcantarillas  en función de la topografía.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Revestimiento Placa huella en secciones criticas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Mejoramiento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la via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915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Basulle– CORAIL – PESTEL 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 703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Cunetas revestidas  (</a:t>
                      </a: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reposicion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 </a:t>
                      </a:r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limieza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en sectores críticos, 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Construcción de alcantarillas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Ripiado de plataforma 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Placa huella en tramos de alta pendiente.´</a:t>
                      </a:r>
                      <a:endParaRPr lang="es-E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1.61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Mejoramiento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la via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3616" name="TextBox 3"/>
          <p:cNvSpPr txBox="1">
            <a:spLocks noChangeArrowheads="1"/>
          </p:cNvSpPr>
          <p:nvPr/>
        </p:nvSpPr>
        <p:spPr bwMode="auto">
          <a:xfrm>
            <a:off x="6761163" y="2470150"/>
            <a:ext cx="1908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200150" indent="-28575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>
                <a:latin typeface="Arial" charset="0"/>
              </a:rPr>
              <a:t>Lote 3: US$ 5.0 M</a:t>
            </a:r>
          </a:p>
        </p:txBody>
      </p:sp>
      <p:grpSp>
        <p:nvGrpSpPr>
          <p:cNvPr id="23617" name="Group 3"/>
          <p:cNvGrpSpPr>
            <a:grpSpLocks noChangeAspect="1"/>
          </p:cNvGrpSpPr>
          <p:nvPr/>
        </p:nvGrpSpPr>
        <p:grpSpPr bwMode="auto">
          <a:xfrm>
            <a:off x="6394450" y="2871788"/>
            <a:ext cx="2749550" cy="1130300"/>
            <a:chOff x="539750" y="1375624"/>
            <a:chExt cx="4121150" cy="1691772"/>
          </a:xfrm>
        </p:grpSpPr>
        <p:pic>
          <p:nvPicPr>
            <p:cNvPr id="2361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002" b="57442"/>
            <a:stretch>
              <a:fillRect/>
            </a:stretch>
          </p:blipFill>
          <p:spPr bwMode="auto">
            <a:xfrm>
              <a:off x="539750" y="1375624"/>
              <a:ext cx="3949123" cy="1691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Oval 12"/>
            <p:cNvSpPr/>
            <p:nvPr/>
          </p:nvSpPr>
          <p:spPr bwMode="auto">
            <a:xfrm rot="516524">
              <a:off x="863351" y="1456411"/>
              <a:ext cx="3797549" cy="1442282"/>
            </a:xfrm>
            <a:prstGeom prst="ellipse">
              <a:avLst/>
            </a:prstGeom>
            <a:noFill/>
            <a:ln w="12700" cap="rnd">
              <a:solidFill>
                <a:schemeClr val="bg2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756278" y="1541950"/>
              <a:ext cx="316462" cy="31601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2000">
                  <a:solidFill>
                    <a:schemeClr val="bg1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3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79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7 –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Inventaire</a:t>
            </a: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 des interventions </a:t>
            </a:r>
            <a:endParaRPr lang="en-US" alt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421784"/>
              </p:ext>
            </p:extLst>
          </p:nvPr>
        </p:nvGraphicFramePr>
        <p:xfrm>
          <a:off x="228601" y="838200"/>
          <a:ext cx="6019799" cy="4016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47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860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381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15838"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mpd="sng">
                      <a:noFill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Tramo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Ruta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Solucion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Propuesta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Costo</a:t>
                      </a:r>
                      <a:endParaRPr lang="en-US" sz="800" b="1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</a:t>
                      </a:r>
                      <a:r>
                        <a:rPr lang="en-US" sz="800" b="1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Objetivo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Intervencion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1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Plain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Delice-L'Asile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RC200B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Muros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mamposteria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Relleno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 material granular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Repocision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la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estructura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pavimento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Cunetas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revestidas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rodadura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material granular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seleccionado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Durabilidad 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96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Plain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Delice-L'Asile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RC200B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39.2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Limpieza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del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derrumbe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Muros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contencion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Drenaje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transversal de 1,50 metros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diametro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Construccion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cunetas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revestidas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Durabilidad 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316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Miragoane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Petit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Trou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Nippes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 201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255.8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Muros de protección próximos al terraplén de la carretera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Relleno con material adecuado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Alcantarillas </a:t>
                      </a:r>
                      <a:b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Reconstrucción del paquete estructural y asfalto.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Durabilidad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01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mpd="sng">
                      <a:noFill/>
                    </a:lnT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Miragoane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Petit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Trou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Nippes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 201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Reparación pila puente con un  cilindro de 25 cm d espesor y h 3 m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Durabilidad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conectividad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721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Anse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–a-</a:t>
                      </a:r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Veau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 Arnaud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 201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52.8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Demolicion</a:t>
                      </a:r>
                      <a:r>
                        <a:rPr lang="es-E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losa en puente - Sobre el Puente Cajón</a:t>
                      </a:r>
                      <a:endParaRPr lang="es-E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Mejoramiento</a:t>
                      </a:r>
                      <a:r>
                        <a:rPr lang="en-US" sz="9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la via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4640" name="TextBox 3"/>
          <p:cNvSpPr txBox="1">
            <a:spLocks noChangeArrowheads="1"/>
          </p:cNvSpPr>
          <p:nvPr/>
        </p:nvSpPr>
        <p:spPr bwMode="auto">
          <a:xfrm>
            <a:off x="6761163" y="1600200"/>
            <a:ext cx="19081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200150" indent="-28575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>
                <a:latin typeface="Arial" charset="0"/>
              </a:rPr>
              <a:t>Lote 4: US$ 2.4 M</a:t>
            </a:r>
          </a:p>
        </p:txBody>
      </p:sp>
      <p:pic>
        <p:nvPicPr>
          <p:cNvPr id="2464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72" t="15166" r="9543" b="40083"/>
          <a:stretch>
            <a:fillRect/>
          </a:stretch>
        </p:blipFill>
        <p:spPr bwMode="auto">
          <a:xfrm>
            <a:off x="6473825" y="2371725"/>
            <a:ext cx="2484438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Oval 15"/>
          <p:cNvSpPr/>
          <p:nvPr/>
        </p:nvSpPr>
        <p:spPr bwMode="auto">
          <a:xfrm>
            <a:off x="6648450" y="2111375"/>
            <a:ext cx="2309813" cy="1736725"/>
          </a:xfrm>
          <a:prstGeom prst="ellipse">
            <a:avLst/>
          </a:prstGeom>
          <a:noFill/>
          <a:ln w="12700" cap="rnd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8116888" y="2008188"/>
            <a:ext cx="292100" cy="2905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886702"/>
              </p:ext>
            </p:extLst>
          </p:nvPr>
        </p:nvGraphicFramePr>
        <p:xfrm>
          <a:off x="228601" y="5042580"/>
          <a:ext cx="6019799" cy="15868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29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00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15806"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mpd="sng">
                      <a:noFill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Tramo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Ruta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Pobl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Solucion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Propuesta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Costo</a:t>
                      </a:r>
                      <a:endParaRPr lang="en-US" sz="800" b="1" u="none" strike="noStrike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USD</a:t>
                      </a:r>
                      <a:r>
                        <a:rPr lang="en-US" sz="800" b="1" i="0" u="none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Objetivo</a:t>
                      </a:r>
                      <a:r>
                        <a:rPr lang="en-US" sz="8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800" b="1" u="none" strike="noStrike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Intervencion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57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Anse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d'Hainault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urbano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34.4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Pavimentacion urbana en adoquinado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0.37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Mejora vial / generacion empleo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Dame Marie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urbano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37.0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Pavimentacion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urbana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adoquinado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0.39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Mejora vial / generacion empleo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805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Maniche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urbano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22.8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Pavimentacion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urbana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adoquinado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0.24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Mejora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vial / </a:t>
                      </a:r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generacion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empleo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246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838" y="5002213"/>
            <a:ext cx="1849437" cy="147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87" name="TextBox 3"/>
          <p:cNvSpPr txBox="1">
            <a:spLocks noChangeArrowheads="1"/>
          </p:cNvSpPr>
          <p:nvPr/>
        </p:nvSpPr>
        <p:spPr bwMode="auto">
          <a:xfrm>
            <a:off x="6846888" y="4659313"/>
            <a:ext cx="1908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200150" indent="-28575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>
                <a:latin typeface="Arial" charset="0"/>
              </a:rPr>
              <a:t>Lote 5: US$ 1.0 M</a:t>
            </a:r>
          </a:p>
        </p:txBody>
      </p:sp>
      <p:sp>
        <p:nvSpPr>
          <p:cNvPr id="21" name="Oval 20"/>
          <p:cNvSpPr/>
          <p:nvPr/>
        </p:nvSpPr>
        <p:spPr>
          <a:xfrm>
            <a:off x="7086600" y="6096000"/>
            <a:ext cx="292100" cy="2921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en-US" sz="20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5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25603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8 –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Chronogramme</a:t>
            </a: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Préparation &amp; Exécution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327467"/>
              </p:ext>
            </p:extLst>
          </p:nvPr>
        </p:nvGraphicFramePr>
        <p:xfrm>
          <a:off x="152383" y="725233"/>
          <a:ext cx="8915417" cy="5919407"/>
        </p:xfrm>
        <a:graphic>
          <a:graphicData uri="http://schemas.openxmlformats.org/drawingml/2006/table">
            <a:tbl>
              <a:tblPr/>
              <a:tblGrid>
                <a:gridCol w="24909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25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26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27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28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29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30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31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32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33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34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35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36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37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38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39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40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41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42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43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44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45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46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47"/>
                    </a:ext>
                  </a:extLst>
                </a:gridCol>
                <a:gridCol w="133843">
                  <a:extLst>
                    <a:ext uri="{9D8B030D-6E8A-4147-A177-3AD203B41FA5}">
                      <a16:colId xmlns:a16="http://schemas.microsoft.com/office/drawing/2014/main" xmlns="" val="20048"/>
                    </a:ext>
                  </a:extLst>
                </a:gridCol>
              </a:tblGrid>
              <a:tr h="1297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 err="1">
                          <a:effectLst/>
                          <a:latin typeface="Arial"/>
                        </a:rPr>
                        <a:t>Actividad</a:t>
                      </a:r>
                      <a:r>
                        <a:rPr lang="en-US" sz="700" b="1" i="0" u="none" strike="noStrike" dirty="0">
                          <a:effectLst/>
                          <a:latin typeface="Arial"/>
                        </a:rPr>
                        <a:t>/</a:t>
                      </a:r>
                      <a:r>
                        <a:rPr lang="en-US" sz="700" b="1" i="0" u="none" strike="noStrike" dirty="0" err="1">
                          <a:effectLst/>
                          <a:latin typeface="Arial"/>
                        </a:rPr>
                        <a:t>Plazo</a:t>
                      </a:r>
                      <a:endParaRPr lang="en-US" sz="700" b="1" i="0" u="none" strike="noStrike" dirty="0">
                        <a:effectLst/>
                        <a:latin typeface="Arial"/>
                      </a:endParaRPr>
                    </a:p>
                  </a:txBody>
                  <a:tcPr marL="6687" marR="6687" marT="66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Nov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Dic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Ene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Feb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Mar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Abr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May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Jun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Jul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Ago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Sept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Oct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973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Pod Approval (OPC)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Negociacion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Distribution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Board of Directors no objection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Memos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President signature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Cumplimiento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clausulas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elegibilidad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b="0" i="0" u="none" strike="noStrike">
                          <a:effectLst/>
                          <a:latin typeface="Arial"/>
                        </a:rPr>
                        <a:t>Expresión de interés empresas de ingeniería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Evaluación EOI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RFP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Análisis ofertas empresas ingeniería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Firma contrato empresa ingeneria (con negociacion)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Estudios ingeniería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52627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b="0" i="0" u="none" strike="noStrike">
                          <a:effectLst/>
                          <a:latin typeface="Arial"/>
                        </a:rPr>
                        <a:t>Entrega DAO: una vez los estudios terminados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C000"/>
                          </a:solidFill>
                          <a:effectLst/>
                          <a:latin typeface="Calibri"/>
                        </a:rPr>
                        <a:t>●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C000"/>
                          </a:solidFill>
                          <a:effectLst/>
                          <a:latin typeface="Calibri"/>
                        </a:rPr>
                        <a:t>●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C000"/>
                          </a:solidFill>
                          <a:effectLst/>
                          <a:latin typeface="Calibri"/>
                        </a:rPr>
                        <a:t>●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b="0" i="0" u="none" strike="noStrike">
                          <a:effectLst/>
                          <a:latin typeface="Arial"/>
                        </a:rPr>
                        <a:t>Expresión de interés empresas supervisión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Evaluación EOI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RFP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Análisis ofertas empresas supervisión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b="0" i="0" u="none" strike="noStrike">
                          <a:effectLst/>
                          <a:latin typeface="Arial"/>
                        </a:rPr>
                        <a:t>Firma contrato empresa supervisión (con negociacion)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Drone Surveillance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Servicios</a:t>
                      </a:r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 de </a:t>
                      </a:r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supervisión</a:t>
                      </a:r>
                      <a:endParaRPr lang="en-US" sz="9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b="0" i="0" u="none" strike="noStrike">
                          <a:effectLst/>
                          <a:latin typeface="Arial"/>
                        </a:rPr>
                        <a:t>Expresión de Interés de empresas Constructoras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Precalificación de empresas construcción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Análisis ofertas empresas construcción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Firma contratos empresas construcción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Ejecución de los trabajos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Recepciones</a:t>
                      </a:r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 finales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34062"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s-ES" sz="900" b="0" i="0" u="none" strike="noStrike">
                          <a:effectLst/>
                          <a:latin typeface="Arial"/>
                        </a:rPr>
                        <a:t>Expresión de interés empresas Auditoría Técnica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Evaluación</a:t>
                      </a:r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 EOI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4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RFP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5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Análisis</a:t>
                      </a:r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 </a:t>
                      </a:r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ofertas</a:t>
                      </a:r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 </a:t>
                      </a:r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Auditoría</a:t>
                      </a:r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 </a:t>
                      </a:r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Técnica</a:t>
                      </a:r>
                      <a:endParaRPr lang="en-US" sz="9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6"/>
                  </a:ext>
                </a:extLst>
              </a:tr>
              <a:tr h="1297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Firma </a:t>
                      </a:r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contrato</a:t>
                      </a:r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 </a:t>
                      </a:r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empresa</a:t>
                      </a:r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 </a:t>
                      </a:r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ingeneria</a:t>
                      </a:r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 (con </a:t>
                      </a:r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negociacion</a:t>
                      </a:r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)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7"/>
                  </a:ext>
                </a:extLst>
              </a:tr>
              <a:tr h="15262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Entrega</a:t>
                      </a:r>
                      <a:r>
                        <a:rPr lang="en-US" sz="900" b="0" i="0" u="none" strike="noStrike">
                          <a:effectLst/>
                          <a:latin typeface="Arial"/>
                        </a:rPr>
                        <a:t> </a:t>
                      </a:r>
                      <a:r>
                        <a:rPr lang="en-US" sz="900" b="0" i="0" u="none" strike="noStrike" err="1">
                          <a:effectLst/>
                          <a:latin typeface="Arial"/>
                        </a:rPr>
                        <a:t>Informes</a:t>
                      </a:r>
                      <a:endParaRPr lang="en-US" sz="900" b="0" i="0" u="none" strike="noStrike">
                        <a:effectLst/>
                        <a:latin typeface="Arial"/>
                      </a:endParaRP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DE9D9"/>
                          </a:solidFill>
                          <a:effectLst/>
                          <a:latin typeface="Calibri"/>
                        </a:rPr>
                        <a:t>●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DE9D9"/>
                          </a:solidFill>
                          <a:effectLst/>
                          <a:latin typeface="Calibri"/>
                        </a:rPr>
                        <a:t>●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DE9D9"/>
                          </a:solidFill>
                          <a:effectLst/>
                          <a:latin typeface="Calibri"/>
                        </a:rPr>
                        <a:t>●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DE9D9"/>
                          </a:solidFill>
                          <a:effectLst/>
                          <a:latin typeface="Calibri"/>
                        </a:rPr>
                        <a:t>●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DE9D9"/>
                          </a:solidFill>
                          <a:effectLst/>
                          <a:latin typeface="Calibri"/>
                        </a:rPr>
                        <a:t>●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687" marR="6687" marT="668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733800" y="1295400"/>
            <a:ext cx="4572000" cy="333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 dirty="0">
                <a:latin typeface="Arial" charset="0"/>
              </a:rPr>
              <a:t>   181,555  Bénéficiaires (directos e </a:t>
            </a:r>
            <a:r>
              <a:rPr lang="fr-FR" altLang="en-US" sz="1600" dirty="0" err="1">
                <a:latin typeface="Arial" charset="0"/>
              </a:rPr>
              <a:t>indirectos</a:t>
            </a:r>
            <a:r>
              <a:rPr lang="fr-FR" altLang="en-US" sz="1600" dirty="0">
                <a:latin typeface="Arial" charset="0"/>
              </a:rPr>
              <a:t>)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 dirty="0">
                <a:latin typeface="Arial" charset="0"/>
              </a:rPr>
              <a:t>1,082,355 Bénéficiaires (directos e </a:t>
            </a:r>
            <a:r>
              <a:rPr lang="fr-FR" altLang="en-US" sz="1600" dirty="0" err="1">
                <a:latin typeface="Arial" charset="0"/>
              </a:rPr>
              <a:t>indirectos</a:t>
            </a:r>
            <a:r>
              <a:rPr lang="fr-FR" altLang="en-US" sz="1600" dirty="0">
                <a:latin typeface="Arial" charset="0"/>
              </a:rPr>
              <a:t>)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fr-FR" altLang="en-US" sz="1600" dirty="0">
                <a:latin typeface="Arial" charset="0"/>
              </a:rPr>
              <a:t>   288,990 Bénéficiaires (directos e </a:t>
            </a:r>
            <a:r>
              <a:rPr lang="fr-FR" altLang="en-US" sz="1600" dirty="0" err="1">
                <a:latin typeface="Arial" charset="0"/>
              </a:rPr>
              <a:t>indirectos</a:t>
            </a:r>
            <a:r>
              <a:rPr lang="fr-FR" altLang="en-US" sz="1600" dirty="0">
                <a:latin typeface="Arial" charset="0"/>
              </a:rPr>
              <a:t>)</a:t>
            </a:r>
          </a:p>
          <a:p>
            <a:pPr algn="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fr-FR" altLang="en-US" sz="1600" dirty="0">
                <a:latin typeface="Arial" charset="0"/>
              </a:rPr>
              <a:t>   </a:t>
            </a:r>
            <a:r>
              <a:rPr lang="fr-FR" altLang="en-US" sz="1600" u="sng" dirty="0">
                <a:latin typeface="Arial" charset="0"/>
              </a:rPr>
              <a:t>294,988 Bénéficiaires (directos e </a:t>
            </a:r>
            <a:r>
              <a:rPr lang="fr-FR" altLang="en-US" sz="1600" u="sng" dirty="0" err="1">
                <a:latin typeface="Arial" charset="0"/>
              </a:rPr>
              <a:t>indirectos</a:t>
            </a:r>
            <a:r>
              <a:rPr lang="fr-FR" altLang="en-US" sz="1600" dirty="0">
                <a:latin typeface="Arial" charset="0"/>
              </a:rPr>
              <a:t>)</a:t>
            </a:r>
          </a:p>
          <a:p>
            <a:pPr algn="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fr-FR" altLang="en-US" sz="1600" b="1" dirty="0">
                <a:latin typeface="Arial" charset="0"/>
              </a:rPr>
              <a:t>1,354,502 Total Bénéficiaires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fr-FR" altLang="en-US" sz="1600" b="1" dirty="0">
              <a:latin typeface="Arial" charset="0"/>
            </a:endParaRPr>
          </a:p>
          <a:p>
            <a:pPr algn="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fr-FR" altLang="en-US" sz="1600" b="1" dirty="0">
                <a:latin typeface="Arial" charset="0"/>
              </a:rPr>
              <a:t>4,500 emplois génères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fr-FR" altLang="en-US" sz="1600" b="1" dirty="0">
              <a:latin typeface="Arial" charset="0"/>
            </a:endParaRPr>
          </a:p>
          <a:p>
            <a:pPr lvl="1" algn="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fr-FR" altLang="en-US" sz="1600" b="1" dirty="0">
                <a:latin typeface="Arial" charset="0"/>
              </a:rPr>
              <a:t>488 km intervenues</a:t>
            </a:r>
          </a:p>
          <a:p>
            <a:pPr algn="r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fr-FR" altLang="en-US" sz="1600" b="1" dirty="0">
              <a:latin typeface="Arial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fr-FR" altLang="en-US" sz="1600" b="1" dirty="0">
              <a:latin typeface="Arial" charset="0"/>
            </a:endParaRPr>
          </a:p>
        </p:txBody>
      </p:sp>
      <p:sp>
        <p:nvSpPr>
          <p:cNvPr id="3" name="Chevron 2"/>
          <p:cNvSpPr/>
          <p:nvPr/>
        </p:nvSpPr>
        <p:spPr>
          <a:xfrm>
            <a:off x="3486150" y="1314450"/>
            <a:ext cx="476250" cy="2819400"/>
          </a:xfrm>
          <a:prstGeom prst="chevron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0" y="212725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9 –Beneficiaries du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programme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4" t="18930" r="29686" b="25528"/>
          <a:stretch/>
        </p:blipFill>
        <p:spPr>
          <a:xfrm>
            <a:off x="381000" y="1752600"/>
            <a:ext cx="2870526" cy="195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s-ES_tradnl" altLang="en-US" sz="2400">
                <a:solidFill>
                  <a:schemeClr val="bg1"/>
                </a:solidFill>
                <a:latin typeface="Century Gothic" pitchFamily="34" charset="0"/>
              </a:rPr>
              <a:t>1- </a:t>
            </a:r>
            <a:r>
              <a:rPr lang="fr-FR" altLang="en-US" sz="2400">
                <a:solidFill>
                  <a:schemeClr val="bg1"/>
                </a:solidFill>
                <a:latin typeface="Century Gothic" pitchFamily="34" charset="0"/>
              </a:rPr>
              <a:t>Information</a:t>
            </a:r>
            <a:r>
              <a:rPr lang="es-ES_tradnl" altLang="en-US" sz="2400">
                <a:solidFill>
                  <a:schemeClr val="bg1"/>
                </a:solidFill>
                <a:latin typeface="Century Gothic" pitchFamily="34" charset="0"/>
              </a:rPr>
              <a:t> de </a:t>
            </a:r>
            <a:r>
              <a:rPr lang="fr-FR" altLang="en-US" sz="2400">
                <a:solidFill>
                  <a:schemeClr val="bg1"/>
                </a:solidFill>
                <a:latin typeface="Century Gothic" pitchFamily="34" charset="0"/>
              </a:rPr>
              <a:t>contexte</a:t>
            </a:r>
            <a:endParaRPr lang="en-US" altLang="en-US" sz="2400">
              <a:solidFill>
                <a:schemeClr val="bg1"/>
              </a:solidFill>
              <a:latin typeface="Century Gothic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069280"/>
              </p:ext>
            </p:extLst>
          </p:nvPr>
        </p:nvGraphicFramePr>
        <p:xfrm>
          <a:off x="533400" y="1066800"/>
          <a:ext cx="8001000" cy="553084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124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96403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Tronçon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b="1" i="0" u="none" strike="noStrike" cap="none" spc="0" noProof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Demarrage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 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km 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Etat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3269">
                <a:tc>
                  <a:txBody>
                    <a:bodyPr/>
                    <a:lstStyle/>
                    <a:p>
                      <a:pPr marL="91440" indent="91440" algn="l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RN8: Croix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bouq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.- Fond parisien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Jan. 2013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May. 2016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constr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2353">
                <a:tc>
                  <a:txBody>
                    <a:bodyPr/>
                    <a:lstStyle/>
                    <a:p>
                      <a:pPr marL="91440" indent="91440" algn="l" rtl="0" fontAlgn="b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RN1: Bon repos -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Titanyen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2012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Achevé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6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2353">
                <a:tc>
                  <a:txBody>
                    <a:bodyPr/>
                    <a:lstStyle/>
                    <a:p>
                      <a:pPr marL="91440" indent="91440" algn="l" rtl="0" fontAlgn="b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RN1: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Titanyen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Saint Marc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2008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2011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Achevé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6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2353">
                <a:tc>
                  <a:txBody>
                    <a:bodyPr/>
                    <a:lstStyle/>
                    <a:p>
                      <a:pPr marL="91440" indent="91440" algn="l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RN1: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Gonaives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</a:t>
                      </a:r>
                      <a:r>
                        <a:rPr lang="fr-FR" sz="1400" u="none" strike="noStrike" cap="none" spc="0" baseline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nnery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Oct. 2013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Mar. 2016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29.4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constr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2353">
                <a:tc>
                  <a:txBody>
                    <a:bodyPr/>
                    <a:lstStyle/>
                    <a:p>
                      <a:pPr marL="91440" indent="91440" algn="l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RN1: Ennery-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Plasance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2014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2017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constr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2353">
                <a:tc>
                  <a:txBody>
                    <a:bodyPr/>
                    <a:lstStyle/>
                    <a:p>
                      <a:pPr marL="91440" indent="91440" algn="l" rtl="0" fontAlgn="b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RN1: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Plasance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Campcoq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-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2017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constr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2353">
                <a:tc>
                  <a:txBody>
                    <a:bodyPr/>
                    <a:lstStyle/>
                    <a:p>
                      <a:pPr marL="91440" indent="91440" algn="l" rtl="0" fontAlgn="b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RN1: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Campcoq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Vaudreuil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26.4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Appelle des Offres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02353">
                <a:tc>
                  <a:txBody>
                    <a:bodyPr/>
                    <a:lstStyle/>
                    <a:p>
                      <a:pPr marL="91440" indent="91440" algn="l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RN7: Cayes -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Jeremie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2009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Aout-2016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69.5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constr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02353">
                <a:tc>
                  <a:txBody>
                    <a:bodyPr/>
                    <a:lstStyle/>
                    <a:p>
                      <a:pPr marL="91440" indent="91440" algn="l" rtl="0" fontAlgn="b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RN5: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Gonaive</a:t>
                      </a:r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Gros Mornes 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fr-FR" sz="1400" b="0" i="0" u="none" strike="noStrike" cap="none" spc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400" u="none" strike="noStrike" cap="none" spc="0" noProof="0" dirty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</a:t>
                      </a:r>
                      <a:r>
                        <a:rPr lang="fr-FR" sz="1400" u="none" strike="noStrike" cap="none" spc="0" noProof="0" dirty="0" err="1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preparation</a:t>
                      </a:r>
                      <a:endParaRPr lang="fr-FR" sz="1400" b="1" i="0" u="none" strike="noStrike" cap="none" spc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02353">
                <a:tc>
                  <a:txBody>
                    <a:bodyPr/>
                    <a:lstStyle/>
                    <a:p>
                      <a:pPr marL="91440" indent="91440" algn="l" rtl="0" fontAlgn="b"/>
                      <a:endParaRPr lang="es-ES_tradnl" sz="1400" b="0" i="0" u="none" strike="noStrike" cap="none" spc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s-ES_tradnl" sz="1400" b="0" i="0" u="none" strike="noStrike" cap="none" spc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s-ES_tradnl" sz="1400" b="0" i="0" u="none" strike="noStrike" cap="none" spc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_tradnl" sz="2000" b="1" i="0" u="none" strike="noStrike" cap="none" spc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286,8</a:t>
                      </a:r>
                    </a:p>
                  </a:txBody>
                  <a:tcPr marL="9525" marR="9525" marT="952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s-ES_tradnl" sz="1400" b="1" i="0" u="none" strike="noStrike" cap="none" spc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4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838200"/>
            <a:ext cx="8216900" cy="585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0" y="212725"/>
            <a:ext cx="9144000" cy="411163"/>
          </a:xfrm>
        </p:spPr>
        <p:txBody>
          <a:bodyPr/>
          <a:lstStyle/>
          <a:p>
            <a:pPr eaLnBrk="1" hangingPunct="1"/>
            <a:r>
              <a:rPr lang="es-ES_tradnl" altLang="en-US" sz="2400">
                <a:solidFill>
                  <a:schemeClr val="bg1"/>
                </a:solidFill>
                <a:latin typeface="Century Gothic" pitchFamily="34" charset="0"/>
              </a:rPr>
              <a:t>1- </a:t>
            </a:r>
            <a:r>
              <a:rPr lang="fr-FR" altLang="en-US" sz="2400">
                <a:solidFill>
                  <a:schemeClr val="bg1"/>
                </a:solidFill>
                <a:latin typeface="Century Gothic" pitchFamily="34" charset="0"/>
              </a:rPr>
              <a:t>Information</a:t>
            </a:r>
            <a:r>
              <a:rPr lang="es-ES_tradnl" altLang="en-US" sz="2400">
                <a:solidFill>
                  <a:schemeClr val="bg1"/>
                </a:solidFill>
                <a:latin typeface="Century Gothic" pitchFamily="34" charset="0"/>
              </a:rPr>
              <a:t> de </a:t>
            </a:r>
            <a:r>
              <a:rPr lang="fr-FR" altLang="en-US" sz="2400">
                <a:solidFill>
                  <a:schemeClr val="bg1"/>
                </a:solidFill>
                <a:latin typeface="Century Gothic" pitchFamily="34" charset="0"/>
              </a:rPr>
              <a:t>contexte</a:t>
            </a:r>
            <a:endParaRPr lang="en-US" altLang="en-US" sz="2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1419225" y="1990725"/>
            <a:ext cx="5407025" cy="4156075"/>
          </a:xfrm>
          <a:custGeom>
            <a:avLst/>
            <a:gdLst>
              <a:gd name="connsiteX0" fmla="*/ 0 w 5406249"/>
              <a:gd name="connsiteY0" fmla="*/ 2757213 h 4155179"/>
              <a:gd name="connsiteX1" fmla="*/ 80211 w 5406249"/>
              <a:gd name="connsiteY1" fmla="*/ 2917634 h 4155179"/>
              <a:gd name="connsiteX2" fmla="*/ 272716 w 5406249"/>
              <a:gd name="connsiteY2" fmla="*/ 2941697 h 4155179"/>
              <a:gd name="connsiteX3" fmla="*/ 417095 w 5406249"/>
              <a:gd name="connsiteY3" fmla="*/ 3110139 h 4155179"/>
              <a:gd name="connsiteX4" fmla="*/ 545432 w 5406249"/>
              <a:gd name="connsiteY4" fmla="*/ 3350771 h 4155179"/>
              <a:gd name="connsiteX5" fmla="*/ 689811 w 5406249"/>
              <a:gd name="connsiteY5" fmla="*/ 3463066 h 4155179"/>
              <a:gd name="connsiteX6" fmla="*/ 786063 w 5406249"/>
              <a:gd name="connsiteY6" fmla="*/ 3655571 h 4155179"/>
              <a:gd name="connsiteX7" fmla="*/ 802106 w 5406249"/>
              <a:gd name="connsiteY7" fmla="*/ 3832034 h 4155179"/>
              <a:gd name="connsiteX8" fmla="*/ 930442 w 5406249"/>
              <a:gd name="connsiteY8" fmla="*/ 3888182 h 4155179"/>
              <a:gd name="connsiteX9" fmla="*/ 1098885 w 5406249"/>
              <a:gd name="connsiteY9" fmla="*/ 4064645 h 4155179"/>
              <a:gd name="connsiteX10" fmla="*/ 1130969 w 5406249"/>
              <a:gd name="connsiteY10" fmla="*/ 4152876 h 4155179"/>
              <a:gd name="connsiteX11" fmla="*/ 1179095 w 5406249"/>
              <a:gd name="connsiteY11" fmla="*/ 3976413 h 4155179"/>
              <a:gd name="connsiteX12" fmla="*/ 1275348 w 5406249"/>
              <a:gd name="connsiteY12" fmla="*/ 3888182 h 4155179"/>
              <a:gd name="connsiteX13" fmla="*/ 1443790 w 5406249"/>
              <a:gd name="connsiteY13" fmla="*/ 3815992 h 4155179"/>
              <a:gd name="connsiteX14" fmla="*/ 1684421 w 5406249"/>
              <a:gd name="connsiteY14" fmla="*/ 3880161 h 4155179"/>
              <a:gd name="connsiteX15" fmla="*/ 1852863 w 5406249"/>
              <a:gd name="connsiteY15" fmla="*/ 3920266 h 4155179"/>
              <a:gd name="connsiteX16" fmla="*/ 2141621 w 5406249"/>
              <a:gd name="connsiteY16" fmla="*/ 3928287 h 4155179"/>
              <a:gd name="connsiteX17" fmla="*/ 2430379 w 5406249"/>
              <a:gd name="connsiteY17" fmla="*/ 3799950 h 4155179"/>
              <a:gd name="connsiteX18" fmla="*/ 2662990 w 5406249"/>
              <a:gd name="connsiteY18" fmla="*/ 3687655 h 4155179"/>
              <a:gd name="connsiteX19" fmla="*/ 2847474 w 5406249"/>
              <a:gd name="connsiteY19" fmla="*/ 3663592 h 4155179"/>
              <a:gd name="connsiteX20" fmla="*/ 2991853 w 5406249"/>
              <a:gd name="connsiteY20" fmla="*/ 3639529 h 4155179"/>
              <a:gd name="connsiteX21" fmla="*/ 3096127 w 5406249"/>
              <a:gd name="connsiteY21" fmla="*/ 3463066 h 4155179"/>
              <a:gd name="connsiteX22" fmla="*/ 3240506 w 5406249"/>
              <a:gd name="connsiteY22" fmla="*/ 3414939 h 4155179"/>
              <a:gd name="connsiteX23" fmla="*/ 3577390 w 5406249"/>
              <a:gd name="connsiteY23" fmla="*/ 3430982 h 4155179"/>
              <a:gd name="connsiteX24" fmla="*/ 3761874 w 5406249"/>
              <a:gd name="connsiteY24" fmla="*/ 3414939 h 4155179"/>
              <a:gd name="connsiteX25" fmla="*/ 4002506 w 5406249"/>
              <a:gd name="connsiteY25" fmla="*/ 3406918 h 4155179"/>
              <a:gd name="connsiteX26" fmla="*/ 4227095 w 5406249"/>
              <a:gd name="connsiteY26" fmla="*/ 3406918 h 4155179"/>
              <a:gd name="connsiteX27" fmla="*/ 4403558 w 5406249"/>
              <a:gd name="connsiteY27" fmla="*/ 3310666 h 4155179"/>
              <a:gd name="connsiteX28" fmla="*/ 4411579 w 5406249"/>
              <a:gd name="connsiteY28" fmla="*/ 3150245 h 4155179"/>
              <a:gd name="connsiteX29" fmla="*/ 4732421 w 5406249"/>
              <a:gd name="connsiteY29" fmla="*/ 3037950 h 4155179"/>
              <a:gd name="connsiteX30" fmla="*/ 5029200 w 5406249"/>
              <a:gd name="connsiteY30" fmla="*/ 3005866 h 4155179"/>
              <a:gd name="connsiteX31" fmla="*/ 5181600 w 5406249"/>
              <a:gd name="connsiteY31" fmla="*/ 3062013 h 4155179"/>
              <a:gd name="connsiteX32" fmla="*/ 5285874 w 5406249"/>
              <a:gd name="connsiteY32" fmla="*/ 2949718 h 4155179"/>
              <a:gd name="connsiteX33" fmla="*/ 5366085 w 5406249"/>
              <a:gd name="connsiteY33" fmla="*/ 2853466 h 4155179"/>
              <a:gd name="connsiteX34" fmla="*/ 5406190 w 5406249"/>
              <a:gd name="connsiteY34" fmla="*/ 2693045 h 4155179"/>
              <a:gd name="connsiteX35" fmla="*/ 5358063 w 5406249"/>
              <a:gd name="connsiteY35" fmla="*/ 2524603 h 4155179"/>
              <a:gd name="connsiteX36" fmla="*/ 5157537 w 5406249"/>
              <a:gd name="connsiteY36" fmla="*/ 2468455 h 4155179"/>
              <a:gd name="connsiteX37" fmla="*/ 4924927 w 5406249"/>
              <a:gd name="connsiteY37" fmla="*/ 2324076 h 4155179"/>
              <a:gd name="connsiteX38" fmla="*/ 4708358 w 5406249"/>
              <a:gd name="connsiteY38" fmla="*/ 2267929 h 4155179"/>
              <a:gd name="connsiteX39" fmla="*/ 4604085 w 5406249"/>
              <a:gd name="connsiteY39" fmla="*/ 2075424 h 4155179"/>
              <a:gd name="connsiteX40" fmla="*/ 4475748 w 5406249"/>
              <a:gd name="connsiteY40" fmla="*/ 1906982 h 4155179"/>
              <a:gd name="connsiteX41" fmla="*/ 4339390 w 5406249"/>
              <a:gd name="connsiteY41" fmla="*/ 1818750 h 4155179"/>
              <a:gd name="connsiteX42" fmla="*/ 4195011 w 5406249"/>
              <a:gd name="connsiteY42" fmla="*/ 1762603 h 4155179"/>
              <a:gd name="connsiteX43" fmla="*/ 4114800 w 5406249"/>
              <a:gd name="connsiteY43" fmla="*/ 1626245 h 4155179"/>
              <a:gd name="connsiteX44" fmla="*/ 4098758 w 5406249"/>
              <a:gd name="connsiteY44" fmla="*/ 1457803 h 4155179"/>
              <a:gd name="connsiteX45" fmla="*/ 4203032 w 5406249"/>
              <a:gd name="connsiteY45" fmla="*/ 1337487 h 4155179"/>
              <a:gd name="connsiteX46" fmla="*/ 4227095 w 5406249"/>
              <a:gd name="connsiteY46" fmla="*/ 1249255 h 4155179"/>
              <a:gd name="connsiteX47" fmla="*/ 4371474 w 5406249"/>
              <a:gd name="connsiteY47" fmla="*/ 1169045 h 4155179"/>
              <a:gd name="connsiteX48" fmla="*/ 4443663 w 5406249"/>
              <a:gd name="connsiteY48" fmla="*/ 1153003 h 4155179"/>
              <a:gd name="connsiteX49" fmla="*/ 4475748 w 5406249"/>
              <a:gd name="connsiteY49" fmla="*/ 1088834 h 4155179"/>
              <a:gd name="connsiteX50" fmla="*/ 4459706 w 5406249"/>
              <a:gd name="connsiteY50" fmla="*/ 912371 h 4155179"/>
              <a:gd name="connsiteX51" fmla="*/ 4427621 w 5406249"/>
              <a:gd name="connsiteY51" fmla="*/ 784034 h 4155179"/>
              <a:gd name="connsiteX52" fmla="*/ 4475748 w 5406249"/>
              <a:gd name="connsiteY52" fmla="*/ 583508 h 4155179"/>
              <a:gd name="connsiteX53" fmla="*/ 4507832 w 5406249"/>
              <a:gd name="connsiteY53" fmla="*/ 423087 h 4155179"/>
              <a:gd name="connsiteX54" fmla="*/ 4419600 w 5406249"/>
              <a:gd name="connsiteY54" fmla="*/ 318813 h 4155179"/>
              <a:gd name="connsiteX55" fmla="*/ 4275221 w 5406249"/>
              <a:gd name="connsiteY55" fmla="*/ 222561 h 4155179"/>
              <a:gd name="connsiteX56" fmla="*/ 4323348 w 5406249"/>
              <a:gd name="connsiteY56" fmla="*/ 78182 h 4155179"/>
              <a:gd name="connsiteX57" fmla="*/ 4403558 w 5406249"/>
              <a:gd name="connsiteY57" fmla="*/ 5992 h 4155179"/>
              <a:gd name="connsiteX58" fmla="*/ 4563979 w 5406249"/>
              <a:gd name="connsiteY58" fmla="*/ 5992 h 4155179"/>
              <a:gd name="connsiteX59" fmla="*/ 4580021 w 5406249"/>
              <a:gd name="connsiteY59" fmla="*/ 22034 h 4155179"/>
              <a:gd name="connsiteX60" fmla="*/ 4612106 w 5406249"/>
              <a:gd name="connsiteY60" fmla="*/ 54118 h 4155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406249" h="4155179">
                <a:moveTo>
                  <a:pt x="0" y="2757213"/>
                </a:moveTo>
                <a:cubicBezTo>
                  <a:pt x="17379" y="2822050"/>
                  <a:pt x="34758" y="2886887"/>
                  <a:pt x="80211" y="2917634"/>
                </a:cubicBezTo>
                <a:cubicBezTo>
                  <a:pt x="125664" y="2948381"/>
                  <a:pt x="216569" y="2909613"/>
                  <a:pt x="272716" y="2941697"/>
                </a:cubicBezTo>
                <a:cubicBezTo>
                  <a:pt x="328863" y="2973781"/>
                  <a:pt x="371642" y="3041960"/>
                  <a:pt x="417095" y="3110139"/>
                </a:cubicBezTo>
                <a:cubicBezTo>
                  <a:pt x="462548" y="3178318"/>
                  <a:pt x="499979" y="3291950"/>
                  <a:pt x="545432" y="3350771"/>
                </a:cubicBezTo>
                <a:cubicBezTo>
                  <a:pt x="590885" y="3409592"/>
                  <a:pt x="649706" y="3412266"/>
                  <a:pt x="689811" y="3463066"/>
                </a:cubicBezTo>
                <a:cubicBezTo>
                  <a:pt x="729916" y="3513866"/>
                  <a:pt x="767347" y="3594076"/>
                  <a:pt x="786063" y="3655571"/>
                </a:cubicBezTo>
                <a:cubicBezTo>
                  <a:pt x="804779" y="3717066"/>
                  <a:pt x="778043" y="3793266"/>
                  <a:pt x="802106" y="3832034"/>
                </a:cubicBezTo>
                <a:cubicBezTo>
                  <a:pt x="826169" y="3870802"/>
                  <a:pt x="880979" y="3849414"/>
                  <a:pt x="930442" y="3888182"/>
                </a:cubicBezTo>
                <a:cubicBezTo>
                  <a:pt x="979905" y="3926951"/>
                  <a:pt x="1065464" y="4020529"/>
                  <a:pt x="1098885" y="4064645"/>
                </a:cubicBezTo>
                <a:cubicBezTo>
                  <a:pt x="1132306" y="4108761"/>
                  <a:pt x="1117601" y="4167581"/>
                  <a:pt x="1130969" y="4152876"/>
                </a:cubicBezTo>
                <a:cubicBezTo>
                  <a:pt x="1144337" y="4138171"/>
                  <a:pt x="1155032" y="4020529"/>
                  <a:pt x="1179095" y="3976413"/>
                </a:cubicBezTo>
                <a:cubicBezTo>
                  <a:pt x="1203158" y="3932297"/>
                  <a:pt x="1231232" y="3914919"/>
                  <a:pt x="1275348" y="3888182"/>
                </a:cubicBezTo>
                <a:cubicBezTo>
                  <a:pt x="1319464" y="3861445"/>
                  <a:pt x="1375611" y="3817329"/>
                  <a:pt x="1443790" y="3815992"/>
                </a:cubicBezTo>
                <a:cubicBezTo>
                  <a:pt x="1511969" y="3814655"/>
                  <a:pt x="1616242" y="3862782"/>
                  <a:pt x="1684421" y="3880161"/>
                </a:cubicBezTo>
                <a:cubicBezTo>
                  <a:pt x="1752600" y="3897540"/>
                  <a:pt x="1776663" y="3912245"/>
                  <a:pt x="1852863" y="3920266"/>
                </a:cubicBezTo>
                <a:cubicBezTo>
                  <a:pt x="1929063" y="3928287"/>
                  <a:pt x="2045369" y="3948340"/>
                  <a:pt x="2141621" y="3928287"/>
                </a:cubicBezTo>
                <a:cubicBezTo>
                  <a:pt x="2237873" y="3908234"/>
                  <a:pt x="2343484" y="3840055"/>
                  <a:pt x="2430379" y="3799950"/>
                </a:cubicBezTo>
                <a:cubicBezTo>
                  <a:pt x="2517274" y="3759845"/>
                  <a:pt x="2593474" y="3710381"/>
                  <a:pt x="2662990" y="3687655"/>
                </a:cubicBezTo>
                <a:cubicBezTo>
                  <a:pt x="2732506" y="3664929"/>
                  <a:pt x="2792664" y="3671613"/>
                  <a:pt x="2847474" y="3663592"/>
                </a:cubicBezTo>
                <a:cubicBezTo>
                  <a:pt x="2902284" y="3655571"/>
                  <a:pt x="2950411" y="3672950"/>
                  <a:pt x="2991853" y="3639529"/>
                </a:cubicBezTo>
                <a:cubicBezTo>
                  <a:pt x="3033295" y="3606108"/>
                  <a:pt x="3054685" y="3500498"/>
                  <a:pt x="3096127" y="3463066"/>
                </a:cubicBezTo>
                <a:cubicBezTo>
                  <a:pt x="3137569" y="3425634"/>
                  <a:pt x="3160296" y="3420286"/>
                  <a:pt x="3240506" y="3414939"/>
                </a:cubicBezTo>
                <a:cubicBezTo>
                  <a:pt x="3320716" y="3409592"/>
                  <a:pt x="3490495" y="3430982"/>
                  <a:pt x="3577390" y="3430982"/>
                </a:cubicBezTo>
                <a:cubicBezTo>
                  <a:pt x="3664285" y="3430982"/>
                  <a:pt x="3691021" y="3418950"/>
                  <a:pt x="3761874" y="3414939"/>
                </a:cubicBezTo>
                <a:cubicBezTo>
                  <a:pt x="3832727" y="3410928"/>
                  <a:pt x="3924969" y="3408255"/>
                  <a:pt x="4002506" y="3406918"/>
                </a:cubicBezTo>
                <a:cubicBezTo>
                  <a:pt x="4080043" y="3405581"/>
                  <a:pt x="4160253" y="3422960"/>
                  <a:pt x="4227095" y="3406918"/>
                </a:cubicBezTo>
                <a:cubicBezTo>
                  <a:pt x="4293937" y="3390876"/>
                  <a:pt x="4372811" y="3353445"/>
                  <a:pt x="4403558" y="3310666"/>
                </a:cubicBezTo>
                <a:cubicBezTo>
                  <a:pt x="4434305" y="3267887"/>
                  <a:pt x="4356769" y="3195698"/>
                  <a:pt x="4411579" y="3150245"/>
                </a:cubicBezTo>
                <a:cubicBezTo>
                  <a:pt x="4466389" y="3104792"/>
                  <a:pt x="4629484" y="3062013"/>
                  <a:pt x="4732421" y="3037950"/>
                </a:cubicBezTo>
                <a:cubicBezTo>
                  <a:pt x="4835358" y="3013887"/>
                  <a:pt x="4954337" y="3001856"/>
                  <a:pt x="5029200" y="3005866"/>
                </a:cubicBezTo>
                <a:cubicBezTo>
                  <a:pt x="5104063" y="3009876"/>
                  <a:pt x="5138821" y="3071371"/>
                  <a:pt x="5181600" y="3062013"/>
                </a:cubicBezTo>
                <a:cubicBezTo>
                  <a:pt x="5224379" y="3052655"/>
                  <a:pt x="5255127" y="2984476"/>
                  <a:pt x="5285874" y="2949718"/>
                </a:cubicBezTo>
                <a:cubicBezTo>
                  <a:pt x="5316621" y="2914960"/>
                  <a:pt x="5346032" y="2896245"/>
                  <a:pt x="5366085" y="2853466"/>
                </a:cubicBezTo>
                <a:cubicBezTo>
                  <a:pt x="5386138" y="2810687"/>
                  <a:pt x="5407527" y="2747855"/>
                  <a:pt x="5406190" y="2693045"/>
                </a:cubicBezTo>
                <a:cubicBezTo>
                  <a:pt x="5404853" y="2638234"/>
                  <a:pt x="5399505" y="2562035"/>
                  <a:pt x="5358063" y="2524603"/>
                </a:cubicBezTo>
                <a:cubicBezTo>
                  <a:pt x="5316621" y="2487171"/>
                  <a:pt x="5229726" y="2501876"/>
                  <a:pt x="5157537" y="2468455"/>
                </a:cubicBezTo>
                <a:cubicBezTo>
                  <a:pt x="5085348" y="2435034"/>
                  <a:pt x="4999790" y="2357497"/>
                  <a:pt x="4924927" y="2324076"/>
                </a:cubicBezTo>
                <a:cubicBezTo>
                  <a:pt x="4850064" y="2290655"/>
                  <a:pt x="4761832" y="2309371"/>
                  <a:pt x="4708358" y="2267929"/>
                </a:cubicBezTo>
                <a:cubicBezTo>
                  <a:pt x="4654884" y="2226487"/>
                  <a:pt x="4642853" y="2135582"/>
                  <a:pt x="4604085" y="2075424"/>
                </a:cubicBezTo>
                <a:cubicBezTo>
                  <a:pt x="4565317" y="2015266"/>
                  <a:pt x="4519864" y="1949761"/>
                  <a:pt x="4475748" y="1906982"/>
                </a:cubicBezTo>
                <a:cubicBezTo>
                  <a:pt x="4431632" y="1864203"/>
                  <a:pt x="4386180" y="1842813"/>
                  <a:pt x="4339390" y="1818750"/>
                </a:cubicBezTo>
                <a:cubicBezTo>
                  <a:pt x="4292600" y="1794687"/>
                  <a:pt x="4232443" y="1794687"/>
                  <a:pt x="4195011" y="1762603"/>
                </a:cubicBezTo>
                <a:cubicBezTo>
                  <a:pt x="4157579" y="1730519"/>
                  <a:pt x="4130842" y="1677045"/>
                  <a:pt x="4114800" y="1626245"/>
                </a:cubicBezTo>
                <a:cubicBezTo>
                  <a:pt x="4098758" y="1575445"/>
                  <a:pt x="4084053" y="1505929"/>
                  <a:pt x="4098758" y="1457803"/>
                </a:cubicBezTo>
                <a:cubicBezTo>
                  <a:pt x="4113463" y="1409677"/>
                  <a:pt x="4181643" y="1372245"/>
                  <a:pt x="4203032" y="1337487"/>
                </a:cubicBezTo>
                <a:cubicBezTo>
                  <a:pt x="4224421" y="1302729"/>
                  <a:pt x="4199021" y="1277329"/>
                  <a:pt x="4227095" y="1249255"/>
                </a:cubicBezTo>
                <a:cubicBezTo>
                  <a:pt x="4255169" y="1221181"/>
                  <a:pt x="4335379" y="1185087"/>
                  <a:pt x="4371474" y="1169045"/>
                </a:cubicBezTo>
                <a:cubicBezTo>
                  <a:pt x="4407569" y="1153003"/>
                  <a:pt x="4426284" y="1166371"/>
                  <a:pt x="4443663" y="1153003"/>
                </a:cubicBezTo>
                <a:cubicBezTo>
                  <a:pt x="4461042" y="1139635"/>
                  <a:pt x="4473074" y="1128939"/>
                  <a:pt x="4475748" y="1088834"/>
                </a:cubicBezTo>
                <a:cubicBezTo>
                  <a:pt x="4478422" y="1048729"/>
                  <a:pt x="4467727" y="963171"/>
                  <a:pt x="4459706" y="912371"/>
                </a:cubicBezTo>
                <a:cubicBezTo>
                  <a:pt x="4451685" y="861571"/>
                  <a:pt x="4424947" y="838844"/>
                  <a:pt x="4427621" y="784034"/>
                </a:cubicBezTo>
                <a:cubicBezTo>
                  <a:pt x="4430295" y="729224"/>
                  <a:pt x="4462380" y="643666"/>
                  <a:pt x="4475748" y="583508"/>
                </a:cubicBezTo>
                <a:cubicBezTo>
                  <a:pt x="4489116" y="523350"/>
                  <a:pt x="4517190" y="467203"/>
                  <a:pt x="4507832" y="423087"/>
                </a:cubicBezTo>
                <a:cubicBezTo>
                  <a:pt x="4498474" y="378971"/>
                  <a:pt x="4458368" y="352234"/>
                  <a:pt x="4419600" y="318813"/>
                </a:cubicBezTo>
                <a:cubicBezTo>
                  <a:pt x="4380832" y="285392"/>
                  <a:pt x="4291263" y="262666"/>
                  <a:pt x="4275221" y="222561"/>
                </a:cubicBezTo>
                <a:cubicBezTo>
                  <a:pt x="4259179" y="182456"/>
                  <a:pt x="4301959" y="114277"/>
                  <a:pt x="4323348" y="78182"/>
                </a:cubicBezTo>
                <a:cubicBezTo>
                  <a:pt x="4344737" y="42087"/>
                  <a:pt x="4363453" y="18024"/>
                  <a:pt x="4403558" y="5992"/>
                </a:cubicBezTo>
                <a:cubicBezTo>
                  <a:pt x="4443663" y="-6040"/>
                  <a:pt x="4534569" y="3318"/>
                  <a:pt x="4563979" y="5992"/>
                </a:cubicBezTo>
                <a:cubicBezTo>
                  <a:pt x="4593389" y="8666"/>
                  <a:pt x="4580021" y="22034"/>
                  <a:pt x="4580021" y="22034"/>
                </a:cubicBezTo>
                <a:lnTo>
                  <a:pt x="4612106" y="54118"/>
                </a:lnTo>
              </a:path>
            </a:pathLst>
          </a:custGeom>
          <a:noFill/>
          <a:ln w="215900">
            <a:solidFill>
              <a:srgbClr val="FF0000">
                <a:alpha val="3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4" name="TextBox 1"/>
          <p:cNvSpPr txBox="1">
            <a:spLocks noChangeArrowheads="1"/>
          </p:cNvSpPr>
          <p:nvPr/>
        </p:nvSpPr>
        <p:spPr bwMode="auto">
          <a:xfrm>
            <a:off x="355600" y="3362325"/>
            <a:ext cx="37131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s-ES_tradnl" altLang="en-US" sz="1400" b="1">
                <a:solidFill>
                  <a:srgbClr val="FF0000"/>
                </a:solidFill>
                <a:latin typeface="Arial" charset="0"/>
              </a:rPr>
              <a:t>Red en construida</a:t>
            </a:r>
          </a:p>
          <a:p>
            <a:pPr eaLnBrk="1" hangingPunct="1">
              <a:spcBef>
                <a:spcPct val="0"/>
              </a:spcBef>
            </a:pPr>
            <a:r>
              <a:rPr lang="es-ES_tradnl" altLang="en-US" sz="1400" b="1">
                <a:solidFill>
                  <a:srgbClr val="00B050"/>
                </a:solidFill>
                <a:latin typeface="Arial" charset="0"/>
              </a:rPr>
              <a:t>En construcción</a:t>
            </a:r>
          </a:p>
          <a:p>
            <a:pPr eaLnBrk="1" hangingPunct="1">
              <a:spcBef>
                <a:spcPct val="0"/>
              </a:spcBef>
            </a:pPr>
            <a:r>
              <a:rPr lang="es-ES_tradnl" altLang="en-US" sz="1400" b="1">
                <a:solidFill>
                  <a:srgbClr val="0070C0"/>
                </a:solidFill>
                <a:latin typeface="Arial" charset="0"/>
              </a:rPr>
              <a:t>Licitadas</a:t>
            </a:r>
            <a:r>
              <a:rPr lang="en-US" altLang="en-US" sz="1400" b="1">
                <a:solidFill>
                  <a:srgbClr val="0070C0"/>
                </a:solidFill>
                <a:latin typeface="Arial" charset="0"/>
              </a:rPr>
              <a:t>/ en </a:t>
            </a:r>
            <a:r>
              <a:rPr lang="es-ES_tradnl" altLang="en-US" sz="1400" b="1">
                <a:solidFill>
                  <a:srgbClr val="0070C0"/>
                </a:solidFill>
                <a:latin typeface="Arial" charset="0"/>
              </a:rPr>
              <a:t>preparación</a:t>
            </a:r>
          </a:p>
        </p:txBody>
      </p:sp>
      <p:sp>
        <p:nvSpPr>
          <p:cNvPr id="7" name="Freeform 6"/>
          <p:cNvSpPr/>
          <p:nvPr/>
        </p:nvSpPr>
        <p:spPr>
          <a:xfrm>
            <a:off x="7000875" y="4881563"/>
            <a:ext cx="508000" cy="168275"/>
          </a:xfrm>
          <a:custGeom>
            <a:avLst/>
            <a:gdLst>
              <a:gd name="connsiteX0" fmla="*/ 0 w 508000"/>
              <a:gd name="connsiteY0" fmla="*/ 4888 h 167448"/>
              <a:gd name="connsiteX1" fmla="*/ 182880 w 508000"/>
              <a:gd name="connsiteY1" fmla="*/ 4888 h 167448"/>
              <a:gd name="connsiteX2" fmla="*/ 355600 w 508000"/>
              <a:gd name="connsiteY2" fmla="*/ 55688 h 167448"/>
              <a:gd name="connsiteX3" fmla="*/ 508000 w 508000"/>
              <a:gd name="connsiteY3" fmla="*/ 167448 h 167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000" h="167448">
                <a:moveTo>
                  <a:pt x="0" y="4888"/>
                </a:moveTo>
                <a:cubicBezTo>
                  <a:pt x="61806" y="654"/>
                  <a:pt x="123613" y="-3579"/>
                  <a:pt x="182880" y="4888"/>
                </a:cubicBezTo>
                <a:cubicBezTo>
                  <a:pt x="242147" y="13355"/>
                  <a:pt x="301413" y="28595"/>
                  <a:pt x="355600" y="55688"/>
                </a:cubicBezTo>
                <a:cubicBezTo>
                  <a:pt x="409787" y="82781"/>
                  <a:pt x="508000" y="167448"/>
                  <a:pt x="508000" y="167448"/>
                </a:cubicBezTo>
              </a:path>
            </a:pathLst>
          </a:custGeom>
          <a:noFill/>
          <a:ln w="215900">
            <a:solidFill>
              <a:srgbClr val="008000">
                <a:alpha val="3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5618163" y="1490663"/>
            <a:ext cx="690562" cy="795337"/>
          </a:xfrm>
          <a:custGeom>
            <a:avLst/>
            <a:gdLst>
              <a:gd name="connsiteX0" fmla="*/ 0 w 690880"/>
              <a:gd name="connsiteY0" fmla="*/ 794746 h 794746"/>
              <a:gd name="connsiteX1" fmla="*/ 111760 w 690880"/>
              <a:gd name="connsiteY1" fmla="*/ 357866 h 794746"/>
              <a:gd name="connsiteX2" fmla="*/ 111760 w 690880"/>
              <a:gd name="connsiteY2" fmla="*/ 174986 h 794746"/>
              <a:gd name="connsiteX3" fmla="*/ 162560 w 690880"/>
              <a:gd name="connsiteY3" fmla="*/ 22586 h 794746"/>
              <a:gd name="connsiteX4" fmla="*/ 314960 w 690880"/>
              <a:gd name="connsiteY4" fmla="*/ 12426 h 794746"/>
              <a:gd name="connsiteX5" fmla="*/ 436880 w 690880"/>
              <a:gd name="connsiteY5" fmla="*/ 12426 h 794746"/>
              <a:gd name="connsiteX6" fmla="*/ 568960 w 690880"/>
              <a:gd name="connsiteY6" fmla="*/ 174986 h 794746"/>
              <a:gd name="connsiteX7" fmla="*/ 670560 w 690880"/>
              <a:gd name="connsiteY7" fmla="*/ 246106 h 794746"/>
              <a:gd name="connsiteX8" fmla="*/ 690880 w 690880"/>
              <a:gd name="connsiteY8" fmla="*/ 266426 h 79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880" h="794746">
                <a:moveTo>
                  <a:pt x="0" y="794746"/>
                </a:moveTo>
                <a:cubicBezTo>
                  <a:pt x="46566" y="627952"/>
                  <a:pt x="93133" y="461159"/>
                  <a:pt x="111760" y="357866"/>
                </a:cubicBezTo>
                <a:cubicBezTo>
                  <a:pt x="130387" y="254573"/>
                  <a:pt x="103293" y="230866"/>
                  <a:pt x="111760" y="174986"/>
                </a:cubicBezTo>
                <a:cubicBezTo>
                  <a:pt x="120227" y="119106"/>
                  <a:pt x="128693" y="49679"/>
                  <a:pt x="162560" y="22586"/>
                </a:cubicBezTo>
                <a:cubicBezTo>
                  <a:pt x="196427" y="-4507"/>
                  <a:pt x="269240" y="14119"/>
                  <a:pt x="314960" y="12426"/>
                </a:cubicBezTo>
                <a:cubicBezTo>
                  <a:pt x="360680" y="10733"/>
                  <a:pt x="394547" y="-14667"/>
                  <a:pt x="436880" y="12426"/>
                </a:cubicBezTo>
                <a:cubicBezTo>
                  <a:pt x="479213" y="39519"/>
                  <a:pt x="530013" y="136039"/>
                  <a:pt x="568960" y="174986"/>
                </a:cubicBezTo>
                <a:cubicBezTo>
                  <a:pt x="607907" y="213933"/>
                  <a:pt x="650240" y="230866"/>
                  <a:pt x="670560" y="246106"/>
                </a:cubicBezTo>
                <a:cubicBezTo>
                  <a:pt x="690880" y="261346"/>
                  <a:pt x="690880" y="266426"/>
                  <a:pt x="690880" y="266426"/>
                </a:cubicBezTo>
              </a:path>
            </a:pathLst>
          </a:custGeom>
          <a:noFill/>
          <a:ln w="215900">
            <a:solidFill>
              <a:srgbClr val="244CC3">
                <a:alpha val="3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6410325" y="1381125"/>
            <a:ext cx="355600" cy="122238"/>
          </a:xfrm>
          <a:custGeom>
            <a:avLst/>
            <a:gdLst>
              <a:gd name="connsiteX0" fmla="*/ 355600 w 355600"/>
              <a:gd name="connsiteY0" fmla="*/ 0 h 121920"/>
              <a:gd name="connsiteX1" fmla="*/ 284480 w 355600"/>
              <a:gd name="connsiteY1" fmla="*/ 30480 h 121920"/>
              <a:gd name="connsiteX2" fmla="*/ 203200 w 355600"/>
              <a:gd name="connsiteY2" fmla="*/ 30480 h 121920"/>
              <a:gd name="connsiteX3" fmla="*/ 121920 w 355600"/>
              <a:gd name="connsiteY3" fmla="*/ 30480 h 121920"/>
              <a:gd name="connsiteX4" fmla="*/ 30480 w 355600"/>
              <a:gd name="connsiteY4" fmla="*/ 20320 h 121920"/>
              <a:gd name="connsiteX5" fmla="*/ 10160 w 355600"/>
              <a:gd name="connsiteY5" fmla="*/ 40640 h 121920"/>
              <a:gd name="connsiteX6" fmla="*/ 0 w 355600"/>
              <a:gd name="connsiteY6" fmla="*/ 121920 h 12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5600" h="121920">
                <a:moveTo>
                  <a:pt x="355600" y="0"/>
                </a:moveTo>
                <a:cubicBezTo>
                  <a:pt x="332740" y="12700"/>
                  <a:pt x="309880" y="25400"/>
                  <a:pt x="284480" y="30480"/>
                </a:cubicBezTo>
                <a:cubicBezTo>
                  <a:pt x="259080" y="35560"/>
                  <a:pt x="203200" y="30480"/>
                  <a:pt x="203200" y="30480"/>
                </a:cubicBezTo>
                <a:cubicBezTo>
                  <a:pt x="176107" y="30480"/>
                  <a:pt x="150707" y="32173"/>
                  <a:pt x="121920" y="30480"/>
                </a:cubicBezTo>
                <a:cubicBezTo>
                  <a:pt x="93133" y="28787"/>
                  <a:pt x="49107" y="18627"/>
                  <a:pt x="30480" y="20320"/>
                </a:cubicBezTo>
                <a:cubicBezTo>
                  <a:pt x="11853" y="22013"/>
                  <a:pt x="15240" y="23707"/>
                  <a:pt x="10160" y="40640"/>
                </a:cubicBezTo>
                <a:cubicBezTo>
                  <a:pt x="5080" y="57573"/>
                  <a:pt x="0" y="121920"/>
                  <a:pt x="0" y="121920"/>
                </a:cubicBezTo>
              </a:path>
            </a:pathLst>
          </a:custGeom>
          <a:noFill/>
          <a:ln w="215900">
            <a:solidFill>
              <a:srgbClr val="244CC3">
                <a:alpha val="3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6045200" y="1503363"/>
            <a:ext cx="352425" cy="555625"/>
          </a:xfrm>
          <a:custGeom>
            <a:avLst/>
            <a:gdLst>
              <a:gd name="connsiteX0" fmla="*/ 0 w 352213"/>
              <a:gd name="connsiteY0" fmla="*/ 508000 h 555052"/>
              <a:gd name="connsiteX1" fmla="*/ 101600 w 352213"/>
              <a:gd name="connsiteY1" fmla="*/ 548640 h 555052"/>
              <a:gd name="connsiteX2" fmla="*/ 162560 w 352213"/>
              <a:gd name="connsiteY2" fmla="*/ 548640 h 555052"/>
              <a:gd name="connsiteX3" fmla="*/ 223520 w 352213"/>
              <a:gd name="connsiteY3" fmla="*/ 487680 h 555052"/>
              <a:gd name="connsiteX4" fmla="*/ 223520 w 352213"/>
              <a:gd name="connsiteY4" fmla="*/ 447040 h 555052"/>
              <a:gd name="connsiteX5" fmla="*/ 162560 w 352213"/>
              <a:gd name="connsiteY5" fmla="*/ 345440 h 555052"/>
              <a:gd name="connsiteX6" fmla="*/ 162560 w 352213"/>
              <a:gd name="connsiteY6" fmla="*/ 254000 h 555052"/>
              <a:gd name="connsiteX7" fmla="*/ 254000 w 352213"/>
              <a:gd name="connsiteY7" fmla="*/ 213360 h 555052"/>
              <a:gd name="connsiteX8" fmla="*/ 345440 w 352213"/>
              <a:gd name="connsiteY8" fmla="*/ 81280 h 555052"/>
              <a:gd name="connsiteX9" fmla="*/ 345440 w 352213"/>
              <a:gd name="connsiteY9" fmla="*/ 0 h 55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213" h="555052">
                <a:moveTo>
                  <a:pt x="0" y="508000"/>
                </a:moveTo>
                <a:cubicBezTo>
                  <a:pt x="37253" y="524933"/>
                  <a:pt x="74507" y="541867"/>
                  <a:pt x="101600" y="548640"/>
                </a:cubicBezTo>
                <a:cubicBezTo>
                  <a:pt x="128693" y="555413"/>
                  <a:pt x="142240" y="558800"/>
                  <a:pt x="162560" y="548640"/>
                </a:cubicBezTo>
                <a:cubicBezTo>
                  <a:pt x="182880" y="538480"/>
                  <a:pt x="213360" y="504613"/>
                  <a:pt x="223520" y="487680"/>
                </a:cubicBezTo>
                <a:cubicBezTo>
                  <a:pt x="233680" y="470747"/>
                  <a:pt x="233680" y="470747"/>
                  <a:pt x="223520" y="447040"/>
                </a:cubicBezTo>
                <a:cubicBezTo>
                  <a:pt x="213360" y="423333"/>
                  <a:pt x="172720" y="377613"/>
                  <a:pt x="162560" y="345440"/>
                </a:cubicBezTo>
                <a:cubicBezTo>
                  <a:pt x="152400" y="313267"/>
                  <a:pt x="147320" y="276013"/>
                  <a:pt x="162560" y="254000"/>
                </a:cubicBezTo>
                <a:cubicBezTo>
                  <a:pt x="177800" y="231987"/>
                  <a:pt x="223520" y="242147"/>
                  <a:pt x="254000" y="213360"/>
                </a:cubicBezTo>
                <a:cubicBezTo>
                  <a:pt x="284480" y="184573"/>
                  <a:pt x="330200" y="116840"/>
                  <a:pt x="345440" y="81280"/>
                </a:cubicBezTo>
                <a:cubicBezTo>
                  <a:pt x="360680" y="45720"/>
                  <a:pt x="345440" y="0"/>
                  <a:pt x="345440" y="0"/>
                </a:cubicBezTo>
              </a:path>
            </a:pathLst>
          </a:custGeom>
          <a:noFill/>
          <a:ln w="215900">
            <a:solidFill>
              <a:srgbClr val="008000">
                <a:alpha val="3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0324931"/>
              </p:ext>
            </p:extLst>
          </p:nvPr>
        </p:nvGraphicFramePr>
        <p:xfrm>
          <a:off x="152401" y="990600"/>
          <a:ext cx="46482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4100" name="Title 1"/>
          <p:cNvSpPr txBox="1">
            <a:spLocks/>
          </p:cNvSpPr>
          <p:nvPr/>
        </p:nvSpPr>
        <p:spPr bwMode="auto">
          <a:xfrm>
            <a:off x="0" y="212725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2-  Infrastructure Routière Haïtienne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029200" y="1371600"/>
            <a:ext cx="4191000" cy="2362200"/>
            <a:chOff x="6096000" y="890868"/>
            <a:chExt cx="5105400" cy="3253066"/>
          </a:xfrm>
        </p:grpSpPr>
        <p:graphicFrame>
          <p:nvGraphicFramePr>
            <p:cNvPr id="5" name="Chart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279349543"/>
                </p:ext>
              </p:extLst>
            </p:nvPr>
          </p:nvGraphicFramePr>
          <p:xfrm>
            <a:off x="6096000" y="890868"/>
            <a:ext cx="5105400" cy="14276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6" name="Chart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37401587"/>
                </p:ext>
              </p:extLst>
            </p:nvPr>
          </p:nvGraphicFramePr>
          <p:xfrm>
            <a:off x="6096000" y="1904999"/>
            <a:ext cx="5105400" cy="22389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-651695" y="1650670"/>
          <a:ext cx="1303389" cy="852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7760829"/>
              </p:ext>
            </p:extLst>
          </p:nvPr>
        </p:nvGraphicFramePr>
        <p:xfrm>
          <a:off x="495300" y="1295400"/>
          <a:ext cx="390525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4610100" y="1066800"/>
            <a:ext cx="3629025" cy="2514600"/>
            <a:chOff x="561975" y="1066800"/>
            <a:chExt cx="3629025" cy="2514600"/>
          </a:xfrm>
        </p:grpSpPr>
        <p:graphicFrame>
          <p:nvGraphicFramePr>
            <p:cNvPr id="2" name="Chart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707188908"/>
                </p:ext>
              </p:extLst>
            </p:nvPr>
          </p:nvGraphicFramePr>
          <p:xfrm>
            <a:off x="561975" y="1219200"/>
            <a:ext cx="3629025" cy="2362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5131" name="TextBox 13"/>
            <p:cNvSpPr txBox="1">
              <a:spLocks noChangeArrowheads="1"/>
            </p:cNvSpPr>
            <p:nvPr/>
          </p:nvSpPr>
          <p:spPr bwMode="auto">
            <a:xfrm>
              <a:off x="1371600" y="1066800"/>
              <a:ext cx="24384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fr-FR" altLang="en-US" sz="1600">
                  <a:latin typeface="Arial" charset="0"/>
                </a:rPr>
                <a:t>% Terre / Asphalte</a:t>
              </a:r>
            </a:p>
          </p:txBody>
        </p:sp>
      </p:grpSp>
      <p:sp>
        <p:nvSpPr>
          <p:cNvPr id="5132" name="TextBox 14"/>
          <p:cNvSpPr txBox="1">
            <a:spLocks noChangeArrowheads="1"/>
          </p:cNvSpPr>
          <p:nvPr/>
        </p:nvSpPr>
        <p:spPr bwMode="auto">
          <a:xfrm>
            <a:off x="1329541" y="1066800"/>
            <a:ext cx="38806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FR" altLang="en-US" sz="1600" dirty="0">
                <a:latin typeface="Arial" charset="0"/>
              </a:rPr>
              <a:t>Routes Nationales / </a:t>
            </a:r>
            <a:r>
              <a:rPr lang="fr-FR" altLang="en-US" sz="1600" dirty="0" err="1">
                <a:latin typeface="Arial" charset="0"/>
              </a:rPr>
              <a:t>Departm</a:t>
            </a:r>
            <a:r>
              <a:rPr lang="fr-FR" altLang="en-US" sz="1600" dirty="0">
                <a:latin typeface="Arial" charset="0"/>
              </a:rPr>
              <a:t>. (km)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0" y="212725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2-  Infrastructure Routière Haïtienne</a:t>
            </a:r>
          </a:p>
        </p:txBody>
      </p:sp>
    </p:spTree>
    <p:extLst>
      <p:ext uri="{BB962C8B-B14F-4D97-AF65-F5344CB8AC3E}">
        <p14:creationId xmlns:p14="http://schemas.microsoft.com/office/powerpoint/2010/main" val="1941834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-651695" y="1650670"/>
          <a:ext cx="1303389" cy="852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9997773"/>
              </p:ext>
            </p:extLst>
          </p:nvPr>
        </p:nvGraphicFramePr>
        <p:xfrm>
          <a:off x="495300" y="1295400"/>
          <a:ext cx="390525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1568514"/>
              </p:ext>
            </p:extLst>
          </p:nvPr>
        </p:nvGraphicFramePr>
        <p:xfrm>
          <a:off x="571500" y="3860316"/>
          <a:ext cx="3581400" cy="246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3371564"/>
              </p:ext>
            </p:extLst>
          </p:nvPr>
        </p:nvGraphicFramePr>
        <p:xfrm>
          <a:off x="4572000" y="3902868"/>
          <a:ext cx="3810000" cy="2345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129" name="TextBox 1"/>
          <p:cNvSpPr txBox="1">
            <a:spLocks noChangeArrowheads="1"/>
          </p:cNvSpPr>
          <p:nvPr/>
        </p:nvSpPr>
        <p:spPr bwMode="auto">
          <a:xfrm>
            <a:off x="1371600" y="3733800"/>
            <a:ext cx="2438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FR" altLang="en-US" sz="1600" dirty="0">
                <a:latin typeface="Arial" charset="0"/>
              </a:rPr>
              <a:t>Etat routes asphaltes</a:t>
            </a:r>
          </a:p>
        </p:txBody>
      </p:sp>
      <p:sp>
        <p:nvSpPr>
          <p:cNvPr id="5130" name="TextBox 12"/>
          <p:cNvSpPr txBox="1">
            <a:spLocks noChangeArrowheads="1"/>
          </p:cNvSpPr>
          <p:nvPr/>
        </p:nvSpPr>
        <p:spPr bwMode="auto">
          <a:xfrm>
            <a:off x="5410200" y="3733800"/>
            <a:ext cx="2438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FR" altLang="en-US" sz="1600">
                <a:latin typeface="Arial" charset="0"/>
              </a:rPr>
              <a:t>Etat routes en terre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610100" y="1066800"/>
            <a:ext cx="3629025" cy="2514600"/>
            <a:chOff x="561975" y="1066800"/>
            <a:chExt cx="3629025" cy="2514600"/>
          </a:xfrm>
        </p:grpSpPr>
        <p:graphicFrame>
          <p:nvGraphicFramePr>
            <p:cNvPr id="2" name="Chart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864609475"/>
                </p:ext>
              </p:extLst>
            </p:nvPr>
          </p:nvGraphicFramePr>
          <p:xfrm>
            <a:off x="561975" y="1219200"/>
            <a:ext cx="3629025" cy="2362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5131" name="TextBox 13"/>
            <p:cNvSpPr txBox="1">
              <a:spLocks noChangeArrowheads="1"/>
            </p:cNvSpPr>
            <p:nvPr/>
          </p:nvSpPr>
          <p:spPr bwMode="auto">
            <a:xfrm>
              <a:off x="1371600" y="1066800"/>
              <a:ext cx="24384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fr-FR" altLang="en-US" sz="1600">
                  <a:latin typeface="Arial" charset="0"/>
                </a:rPr>
                <a:t>% Terre / Asphalte</a:t>
              </a:r>
            </a:p>
          </p:txBody>
        </p:sp>
      </p:grpSp>
      <p:sp>
        <p:nvSpPr>
          <p:cNvPr id="5132" name="TextBox 14"/>
          <p:cNvSpPr txBox="1">
            <a:spLocks noChangeArrowheads="1"/>
          </p:cNvSpPr>
          <p:nvPr/>
        </p:nvSpPr>
        <p:spPr bwMode="auto">
          <a:xfrm>
            <a:off x="1329541" y="1066800"/>
            <a:ext cx="38806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fr-FR" altLang="en-US" sz="1600" dirty="0">
                <a:latin typeface="Arial" charset="0"/>
              </a:rPr>
              <a:t>Routes Nationales / </a:t>
            </a:r>
            <a:r>
              <a:rPr lang="fr-FR" altLang="en-US" sz="1600" dirty="0" err="1">
                <a:latin typeface="Arial" charset="0"/>
              </a:rPr>
              <a:t>Departm</a:t>
            </a:r>
            <a:r>
              <a:rPr lang="fr-FR" altLang="en-US" sz="1600" dirty="0">
                <a:latin typeface="Arial" charset="0"/>
              </a:rPr>
              <a:t>. (km)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0" y="212725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2-  Infrastructure Routière Haïtienne</a:t>
            </a:r>
          </a:p>
        </p:txBody>
      </p:sp>
    </p:spTree>
    <p:extLst>
      <p:ext uri="{BB962C8B-B14F-4D97-AF65-F5344CB8AC3E}">
        <p14:creationId xmlns:p14="http://schemas.microsoft.com/office/powerpoint/2010/main" val="2296089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8" name="TextBox 2"/>
          <p:cNvSpPr txBox="1">
            <a:spLocks noChangeArrowheads="1"/>
          </p:cNvSpPr>
          <p:nvPr/>
        </p:nvSpPr>
        <p:spPr bwMode="auto">
          <a:xfrm>
            <a:off x="409575" y="857250"/>
            <a:ext cx="7924800" cy="6461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indent="0" eaLnBrk="1" hangingPunct="1">
              <a:defRPr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Hurricanes, depressions, and tropical storms, by department (1954-2000</a:t>
            </a:r>
            <a:r>
              <a:rPr lang="fr-FR" altLang="en-US" dirty="0">
                <a:latin typeface="Arial" panose="020B0604020202020204" pitchFamily="34" charset="0"/>
                <a:cs typeface="Arial" panose="020B0604020202020204" pitchFamily="34" charset="0"/>
              </a:rPr>
              <a:t>)*</a:t>
            </a:r>
          </a:p>
          <a:p>
            <a:pPr eaLnBrk="1" hangingPunct="1">
              <a:buFont typeface="Arial" charset="0"/>
              <a:buChar char="•"/>
              <a:defRPr/>
            </a:pPr>
            <a:endParaRPr lang="fr-F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819400" y="4343400"/>
            <a:ext cx="609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89063"/>
            <a:ext cx="7027863" cy="501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38" y="1492250"/>
            <a:ext cx="1211262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838200" y="6477000"/>
            <a:ext cx="7561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indent="0" eaLnBrk="1" hangingPunct="1"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en-US"/>
              <a:t>*Source: </a:t>
            </a:r>
            <a:r>
              <a:rPr lang="fr-FR" altLang="en-US"/>
              <a:t>World Bank and Observatoire National de la Pauvreté et de l’Exclusion Sociale (ONPES). 2014</a:t>
            </a:r>
          </a:p>
          <a:p>
            <a:endParaRPr lang="fr-FR" altLang="en-US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0" y="212725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3-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Vulnérabilité</a:t>
            </a: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 aux catastrophes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naturelles en Haïti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0" y="152400"/>
            <a:ext cx="9144000" cy="5334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8" name="TextBox 2"/>
          <p:cNvSpPr txBox="1">
            <a:spLocks noChangeArrowheads="1"/>
          </p:cNvSpPr>
          <p:nvPr/>
        </p:nvSpPr>
        <p:spPr bwMode="auto">
          <a:xfrm>
            <a:off x="838200" y="877888"/>
            <a:ext cx="75612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indent="0" eaLnBrk="1" hangingPunct="1">
              <a:defRPr/>
            </a:pPr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Moderate poverty rates, by department, 2012</a:t>
            </a:r>
            <a:r>
              <a:rPr lang="fr-FR" altLang="en-US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  <a:p>
            <a:pPr eaLnBrk="1" hangingPunct="1">
              <a:buFont typeface="Arial" charset="0"/>
              <a:buChar char="•"/>
              <a:defRPr/>
            </a:pPr>
            <a:endParaRPr lang="fr-F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819400" y="4343400"/>
            <a:ext cx="6096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838200" y="6502400"/>
            <a:ext cx="7561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indent="0" eaLnBrk="1" hangingPunct="1">
              <a:defRPr/>
            </a:pPr>
            <a:r>
              <a:rPr lang="en-US" altLang="en-US" sz="900">
                <a:latin typeface="Arial" panose="020B0604020202020204" pitchFamily="34" charset="0"/>
                <a:cs typeface="Arial" panose="020B0604020202020204" pitchFamily="34" charset="0"/>
              </a:rPr>
              <a:t>*Source: </a:t>
            </a:r>
            <a:r>
              <a:rPr lang="fr-FR" altLang="en-US" sz="900">
                <a:latin typeface="Arial" panose="020B0604020202020204" pitchFamily="34" charset="0"/>
                <a:cs typeface="Arial" panose="020B0604020202020204" pitchFamily="34" charset="0"/>
              </a:rPr>
              <a:t>World Bank and Observatoire National de la Pauvreté et de l’Exclusion Sociale (ONPES). 2014.</a:t>
            </a:r>
            <a:r>
              <a:rPr lang="en-US" sz="900">
                <a:latin typeface="Arial" panose="020B0604020202020204" pitchFamily="34" charset="0"/>
                <a:cs typeface="Arial" panose="020B0604020202020204" pitchFamily="34" charset="0"/>
              </a:rPr>
              <a:t> ECVMAS 2012; World Bank and ONPES calculations</a:t>
            </a:r>
            <a:r>
              <a:rPr lang="fr-FR" altLang="en-US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buFont typeface="Arial" charset="0"/>
              <a:buChar char="•"/>
              <a:defRPr/>
            </a:pPr>
            <a:endParaRPr lang="fr-F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71613"/>
            <a:ext cx="7086600" cy="484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1562100"/>
            <a:ext cx="1830388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0" y="212725"/>
            <a:ext cx="91440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3-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Vulnérabilité</a:t>
            </a:r>
            <a:r>
              <a:rPr lang="en-US" altLang="en-US" sz="2400" dirty="0">
                <a:solidFill>
                  <a:schemeClr val="bg1"/>
                </a:solidFill>
                <a:latin typeface="Century Gothic" pitchFamily="34" charset="0"/>
              </a:rPr>
              <a:t> aux catastrophes </a:t>
            </a:r>
            <a:r>
              <a:rPr lang="fr-FR" altLang="en-US" sz="2400" dirty="0">
                <a:solidFill>
                  <a:schemeClr val="bg1"/>
                </a:solidFill>
                <a:latin typeface="Century Gothic" pitchFamily="34" charset="0"/>
              </a:rPr>
              <a:t>naturelles en Haïti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undición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Fundición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456731dbc904a5fb605ec556c33e883 xmlns="9c571b2f-e523-4ab2-ba2e-09e151a03ef4">
      <Terms xmlns="http://schemas.microsoft.com/office/infopath/2007/PartnerControls"/>
    </c456731dbc904a5fb605ec556c33e883>
    <Project_x0020_Document_x0020_Type xmlns="9c571b2f-e523-4ab2-ba2e-09e151a03ef4" xsi:nil="true"/>
    <Business_x0020_Area xmlns="9c571b2f-e523-4ab2-ba2e-09e151a03ef4" xsi:nil="true"/>
    <IDBDocs_x0020_Number xmlns="9c571b2f-e523-4ab2-ba2e-09e151a03ef4">40739161</IDBDocs_x0020_Number>
    <TaxCatchAll xmlns="9c571b2f-e523-4ab2-ba2e-09e151a03ef4">
      <Value>8</Value>
      <Value>9</Value>
    </TaxCatchAll>
    <Phase xmlns="9c571b2f-e523-4ab2-ba2e-09e151a03ef4" xsi:nil="true"/>
    <SISCOR_x0020_Number xmlns="9c571b2f-e523-4ab2-ba2e-09e151a03ef4" xsi:nil="true"/>
    <Division_x0020_or_x0020_Unit xmlns="9c571b2f-e523-4ab2-ba2e-09e151a03ef4">INE/TSP</Division_x0020_or_x0020_Unit>
    <o5138a91267540169645e33d09c9ddc6 xmlns="9c571b2f-e523-4ab2-ba2e-09e151a03ef4">
      <Terms xmlns="http://schemas.microsoft.com/office/infopath/2007/PartnerControls">
        <TermInfo xmlns="http://schemas.microsoft.com/office/infopath/2007/PartnerControls">
          <TermName xmlns="http://schemas.microsoft.com/office/infopath/2007/PartnerControls">Loan Proposal</TermName>
          <TermId xmlns="http://schemas.microsoft.com/office/infopath/2007/PartnerControls">6ee86b6f-6e46-485b-8bfb-87a1f44622ac</TermId>
        </TermInfo>
      </Terms>
    </o5138a91267540169645e33d09c9ddc6>
    <Approval_x0020_Number xmlns="9c571b2f-e523-4ab2-ba2e-09e151a03ef4" xsi:nil="true"/>
    <Document_x0020_Author xmlns="9c571b2f-e523-4ab2-ba2e-09e151a03ef4">Guerrero, Pablo</Document_x0020_Author>
    <e559ffcc31d34167856647188be35015 xmlns="9c571b2f-e523-4ab2-ba2e-09e151a03ef4">
      <Terms xmlns="http://schemas.microsoft.com/office/infopath/2007/PartnerControls"/>
    </e559ffcc31d34167856647188be35015>
    <Fiscal_x0020_Year_x0020_IDB xmlns="9c571b2f-e523-4ab2-ba2e-09e151a03ef4">2016</Fiscal_x0020_Year_x0020_IDB>
    <Other_x0020_Author xmlns="9c571b2f-e523-4ab2-ba2e-09e151a03ef4" xsi:nil="true"/>
    <fd0e48b6a66848a9885f717e5bbf40c4 xmlns="9c571b2f-e523-4ab2-ba2e-09e151a03ef4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 Preparation, Planning and Design</TermName>
          <TermId xmlns="http://schemas.microsoft.com/office/infopath/2007/PartnerControls">29ca0c72-1fc4-435f-a09c-28585cb5eac9</TermId>
        </TermInfo>
      </Terms>
    </fd0e48b6a66848a9885f717e5bbf40c4>
    <Project_x0020_Number xmlns="9c571b2f-e523-4ab2-ba2e-09e151a03ef4">HA-L1130</Project_x0020_Number>
    <Access_x0020_to_x0020_Information_x00a0_Policy xmlns="9c571b2f-e523-4ab2-ba2e-09e151a03ef4">Public</Access_x0020_to_x0020_Information_x00a0_Policy>
    <Package_x0020_Code xmlns="9c571b2f-e523-4ab2-ba2e-09e151a03ef4" xsi:nil="true"/>
    <m555d3814edf4817b4410a4e57f94ce9 xmlns="9c571b2f-e523-4ab2-ba2e-09e151a03ef4">
      <Terms xmlns="http://schemas.microsoft.com/office/infopath/2007/PartnerControls"/>
    </m555d3814edf4817b4410a4e57f94ce9>
    <Key_x0020_Document xmlns="9c571b2f-e523-4ab2-ba2e-09e151a03ef4">false</Key_x0020_Document>
    <j8b96605ee2f4c4e988849e658583fee xmlns="9c571b2f-e523-4ab2-ba2e-09e151a03ef4">
      <Terms xmlns="http://schemas.microsoft.com/office/infopath/2007/PartnerControls"/>
    </j8b96605ee2f4c4e988849e658583fee>
    <Migration_x0020_Info xmlns="9c571b2f-e523-4ab2-ba2e-09e151a03ef4">&lt;Data&gt;&lt;APPLICATION&gt;MS POWERPOINT&lt;/APPLICATION&gt;&lt;STAGE_CODE&gt;LP&lt;/STAGE_CODE&gt;&lt;USER_STAGE&gt;Loan Proposal&lt;/USER_STAGE&gt;&lt;PD_OBJ_TYPE&gt;0&lt;/PD_OBJ_TYPE&gt;&lt;MAKERECORD&gt;N&lt;/MAKERECORD&gt;&lt;/Data&gt;</Migration_x0020_Info>
    <Operation_x0020_Type xmlns="9c571b2f-e523-4ab2-ba2e-09e151a03ef4" xsi:nil="true"/>
    <Document_x0020_Language_x0020_IDB xmlns="9c571b2f-e523-4ab2-ba2e-09e151a03ef4">English</Document_x0020_Language_x0020_IDB>
    <Identifier xmlns="9c571b2f-e523-4ab2-ba2e-09e151a03ef4"> TECFILE</Identifier>
    <Disclosure_x0020_Activity xmlns="9c571b2f-e523-4ab2-ba2e-09e151a03ef4">Loan Proposal</Disclosure_x0020_Activity>
    <Webtopic xmlns="9c571b2f-e523-4ab2-ba2e-09e151a03ef4">EN-ENG</Webtopic>
    <Issue_x0020_Date xmlns="9c571b2f-e523-4ab2-ba2e-09e151a03ef4" xsi:nil="true"/>
    <Disclosed xmlns="9c571b2f-e523-4ab2-ba2e-09e151a03ef4">false</Disclosed>
    <Publication_x0020_Type xmlns="9c571b2f-e523-4ab2-ba2e-09e151a03ef4" xsi:nil="true"/>
    <Abstract xmlns="9c571b2f-e523-4ab2-ba2e-09e151a03ef4" xsi:nil="true"/>
    <KP_x0020_Topics xmlns="9c571b2f-e523-4ab2-ba2e-09e151a03ef4" xsi:nil="true"/>
    <Editor1 xmlns="9c571b2f-e523-4ab2-ba2e-09e151a03ef4" xsi:nil="true"/>
    <Region xmlns="9c571b2f-e523-4ab2-ba2e-09e151a03ef4" xsi:nil="true"/>
    <Publishing_x0020_House xmlns="9c571b2f-e523-4ab2-ba2e-09e151a03ef4" xsi:nil="true"/>
  </documentManagement>
</p:properties>
</file>

<file path=customXml/item2.xml><?xml version="1.0" encoding="utf-8"?>
<?mso-contentType ?>
<SharedContentType xmlns="Microsoft.SharePoint.Taxonomy.ContentTypeSync" SourceId="cf0be0ad-272c-4e7f-a157-3f0abda6cde5" ContentTypeId="0x01010046CF21643EE8D14686A648AA6DAD0892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ez-Disclosure Operations" ma:contentTypeID="0x01010046CF21643EE8D14686A648AA6DAD089200A323B46288CAD941A42671B9A766B6BF" ma:contentTypeVersion="6" ma:contentTypeDescription="A content type to manage public (operations) IDB documents" ma:contentTypeScope="" ma:versionID="66334d7701724c527526aec87f5bafe6">
  <xsd:schema xmlns:xsd="http://www.w3.org/2001/XMLSchema" xmlns:xs="http://www.w3.org/2001/XMLSchema" xmlns:p="http://schemas.microsoft.com/office/2006/metadata/properties" xmlns:ns2="9c571b2f-e523-4ab2-ba2e-09e151a03ef4" targetNamespace="http://schemas.microsoft.com/office/2006/metadata/properties" ma:root="true" ma:fieldsID="13e6120a489565010dae00d72e723700" ns2:_="">
    <xsd:import namespace="9c571b2f-e523-4ab2-ba2e-09e151a03e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fd0e48b6a66848a9885f717e5bbf40c4" minOccurs="0"/>
                <xsd:element ref="ns2:TaxCatchAll" minOccurs="0"/>
                <xsd:element ref="ns2:TaxCatchAllLabel" minOccurs="0"/>
                <xsd:element ref="ns2:Access_x0020_to_x0020_Information_x00a0_Policy"/>
                <xsd:element ref="ns2:o5138a91267540169645e33d09c9ddc6" minOccurs="0"/>
                <xsd:element ref="ns2:Project_x0020_Number"/>
                <xsd:element ref="ns2:Webtopic" minOccurs="0"/>
                <xsd:element ref="ns2:Approval_x0020_Number" minOccurs="0"/>
                <xsd:element ref="ns2:Disclosure_x0020_Activity"/>
                <xsd:element ref="ns2:Document_x0020_Author" minOccurs="0"/>
                <xsd:element ref="ns2:Other_x0020_Author" minOccurs="0"/>
                <xsd:element ref="ns2:m555d3814edf4817b4410a4e57f94ce9" minOccurs="0"/>
                <xsd:element ref="ns2:e559ffcc31d34167856647188be35015" minOccurs="0"/>
                <xsd:element ref="ns2:c456731dbc904a5fb605ec556c33e883" minOccurs="0"/>
                <xsd:element ref="ns2:Document_x0020_Language_x0020_IDB"/>
                <xsd:element ref="ns2:Division_x0020_or_x0020_Unit"/>
                <xsd:element ref="ns2:Identifier" minOccurs="0"/>
                <xsd:element ref="ns2:j8b96605ee2f4c4e988849e658583fee" minOccurs="0"/>
                <xsd:element ref="ns2:Operation_x0020_Type" minOccurs="0"/>
                <xsd:element ref="ns2:Package_x0020_Code" minOccurs="0"/>
                <xsd:element ref="ns2:Phase" minOccurs="0"/>
                <xsd:element ref="ns2:Business_x0020_Area" minOccurs="0"/>
                <xsd:element ref="ns2:Key_x0020_Document" minOccurs="0"/>
                <xsd:element ref="ns2:Project_x0020_Document_x0020_Type" minOccurs="0"/>
                <xsd:element ref="ns2:Abstract" minOccurs="0"/>
                <xsd:element ref="ns2:Migration_x0020_Info" minOccurs="0"/>
                <xsd:element ref="ns2:SISCOR_x0020_Number" minOccurs="0"/>
                <xsd:element ref="ns2:IDBDocs_x0020_Number" minOccurs="0"/>
                <xsd:element ref="ns2:Editor1" minOccurs="0"/>
                <xsd:element ref="ns2:Issue_x0020_Date" minOccurs="0"/>
                <xsd:element ref="ns2:Publishing_x0020_House" minOccurs="0"/>
                <xsd:element ref="ns2:KP_x0020_Topics" minOccurs="0"/>
                <xsd:element ref="ns2:Region" minOccurs="0"/>
                <xsd:element ref="ns2:Publication_x0020_Type" minOccurs="0"/>
                <xsd:element ref="ns2:Fiscal_x0020_Year_x0020_IDB" minOccurs="0"/>
                <xsd:element ref="ns2:Disclos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571b2f-e523-4ab2-ba2e-09e151a03e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fd0e48b6a66848a9885f717e5bbf40c4" ma:index="11" nillable="true" ma:taxonomy="true" ma:internalName="fd0e48b6a66848a9885f717e5bbf40c4" ma:taxonomyFieldName="Function_x0020_Operations_x0020_IDB" ma:displayName="Function Operations IDB" ma:default="" ma:fieldId="{fd0e48b6-a668-48a9-885f-717e5bbf40c4}" ma:sspId="cf0be0ad-272c-4e7f-a157-3f0abda6cde5" ma:termSetId="5afbb5f0-73fa-45d3-a56a-b084af06f56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2" nillable="true" ma:displayName="Taxonomy Catch All Column" ma:hidden="true" ma:list="{76c0645e-ed38-4b88-bd09-bd924f75b1ca}" ma:internalName="TaxCatchAll" ma:showField="CatchAllData" ma:web="62d80119-c9e5-4234-a178-fa32f7f2f4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3" nillable="true" ma:displayName="Taxonomy Catch All Column1" ma:hidden="true" ma:list="{76c0645e-ed38-4b88-bd09-bd924f75b1ca}" ma:internalName="TaxCatchAllLabel" ma:readOnly="true" ma:showField="CatchAllDataLabel" ma:web="62d80119-c9e5-4234-a178-fa32f7f2f4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ccess_x0020_to_x0020_Information_x00a0_Policy" ma:index="15" ma:displayName="Access to Information Policy" ma:default="Confidential" ma:format="Dropdown" ma:internalName="Access_x0020_to_x0020_Information_x00A0_Policy">
      <xsd:simpleType>
        <xsd:restriction base="dms:Choice">
          <xsd:enumeration value="Confidential"/>
          <xsd:enumeration value="Disclosed Over Time – 5 years"/>
          <xsd:enumeration value="Disclosed Over Time – 20 years"/>
          <xsd:enumeration value="Disclosed Over Time – 10 years"/>
          <xsd:enumeration value="Public"/>
          <xsd:enumeration value="Public - Simultaneous Disclosure"/>
        </xsd:restriction>
      </xsd:simpleType>
    </xsd:element>
    <xsd:element name="o5138a91267540169645e33d09c9ddc6" ma:index="16" ma:taxonomy="true" ma:internalName="o5138a91267540169645e33d09c9ddc6" ma:taxonomyFieldName="Series_x0020_Operations_x0020_IDB" ma:displayName="Series Operations IDB" ma:readOnly="false" ma:default="" ma:fieldId="{85138a91-2675-4016-9645-e33d09c9ddc6}" ma:sspId="cf0be0ad-272c-4e7f-a157-3f0abda6cde5" ma:termSetId="3bc5da7b-2b03-4315-921b-8aab7897c50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roject_x0020_Number" ma:index="18" ma:displayName="Project Number" ma:internalName="Project_x0020_Number" ma:readOnly="false">
      <xsd:simpleType>
        <xsd:restriction base="dms:Text">
          <xsd:maxLength value="255"/>
        </xsd:restriction>
      </xsd:simpleType>
    </xsd:element>
    <xsd:element name="Webtopic" ma:index="19" nillable="true" ma:displayName="Webtopic" ma:internalName="Webtopic">
      <xsd:simpleType>
        <xsd:restriction base="dms:Text">
          <xsd:maxLength value="255"/>
        </xsd:restriction>
      </xsd:simpleType>
    </xsd:element>
    <xsd:element name="Approval_x0020_Number" ma:index="20" nillable="true" ma:displayName="Approval Number" ma:description="Entered by the user or default value pulled from project number" ma:internalName="Approval_x0020_Number">
      <xsd:simpleType>
        <xsd:restriction base="dms:Text">
          <xsd:maxLength value="255"/>
        </xsd:restriction>
      </xsd:simpleType>
    </xsd:element>
    <xsd:element name="Disclosure_x0020_Activity" ma:index="21" ma:displayName="Disclosure Activity" ma:internalName="Disclosure_x0020_Activity" ma:readOnly="false">
      <xsd:simpleType>
        <xsd:restriction base="dms:Text">
          <xsd:maxLength value="255"/>
        </xsd:restriction>
      </xsd:simpleType>
    </xsd:element>
    <xsd:element name="Document_x0020_Author" ma:index="22" nillable="true" ma:displayName="Document Author" ma:internalName="Document_x0020_Author">
      <xsd:simpleType>
        <xsd:restriction base="dms:Text">
          <xsd:maxLength value="255"/>
        </xsd:restriction>
      </xsd:simpleType>
    </xsd:element>
    <xsd:element name="Other_x0020_Author" ma:index="23" nillable="true" ma:displayName="Other Author" ma:internalName="Other_x0020_Author">
      <xsd:simpleType>
        <xsd:restriction base="dms:Text">
          <xsd:maxLength value="255"/>
        </xsd:restriction>
      </xsd:simpleType>
    </xsd:element>
    <xsd:element name="m555d3814edf4817b4410a4e57f94ce9" ma:index="24" nillable="true" ma:taxonomy="true" ma:internalName="m555d3814edf4817b4410a4e57f94ce9" ma:taxonomyFieldName="Fund_x0020_IDB" ma:displayName="Fund IDB" ma:default="" ma:fieldId="{6555d381-4edf-4817-b441-0a4e57f94ce9}" ma:taxonomyMulti="true" ma:sspId="cf0be0ad-272c-4e7f-a157-3f0abda6cde5" ma:termSetId="932037b2-42e9-4373-86b7-1f7fc55d6c4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559ffcc31d34167856647188be35015" ma:index="26" nillable="true" ma:taxonomy="true" ma:internalName="e559ffcc31d34167856647188be35015" ma:taxonomyFieldName="Sector_x0020_IDB" ma:displayName="Sector IDB" ma:default="" ma:fieldId="{e559ffcc-31d3-4167-8566-47188be35015}" ma:taxonomyMulti="true" ma:sspId="cf0be0ad-272c-4e7f-a157-3f0abda6cde5" ma:termSetId="2d74a730-652b-4815-b74c-000791e0ddf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c456731dbc904a5fb605ec556c33e883" ma:index="28" nillable="true" ma:taxonomy="true" ma:internalName="c456731dbc904a5fb605ec556c33e883" ma:taxonomyFieldName="Sub_x002d_Sector" ma:displayName="Sub-Sector" ma:default="" ma:fieldId="{c456731d-bc90-4a5f-b605-ec556c33e883}" ma:sspId="cf0be0ad-272c-4e7f-a157-3f0abda6cde5" ma:termSetId="b6d60bd7-2da3-4fd7-a377-d114adc2f2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ocument_x0020_Language_x0020_IDB" ma:index="30" ma:displayName="Document Language IDB" ma:format="Dropdown" ma:internalName="Document_x0020_Language_x0020_IDB" ma:readOnly="false">
      <xsd:simpleType>
        <xsd:restriction base="dms:Choice">
          <xsd:enumeration value="English"/>
          <xsd:enumeration value="French"/>
          <xsd:enumeration value="Italian"/>
          <xsd:enumeration value="Japanese"/>
          <xsd:enumeration value="Korean"/>
          <xsd:enumeration value="Other"/>
          <xsd:enumeration value="Portuguese"/>
          <xsd:enumeration value="Spanish"/>
        </xsd:restriction>
      </xsd:simpleType>
    </xsd:element>
    <xsd:element name="Division_x0020_or_x0020_Unit" ma:index="31" ma:displayName="Division or Unit" ma:internalName="Division_x0020_or_x0020_Unit" ma:readOnly="false">
      <xsd:simpleType>
        <xsd:restriction base="dms:Text">
          <xsd:maxLength value="255"/>
        </xsd:restriction>
      </xsd:simpleType>
    </xsd:element>
    <xsd:element name="Identifier" ma:index="32" nillable="true" ma:displayName="Identifier" ma:internalName="Identifier">
      <xsd:simpleType>
        <xsd:restriction base="dms:Text">
          <xsd:maxLength value="255"/>
        </xsd:restriction>
      </xsd:simpleType>
    </xsd:element>
    <xsd:element name="j8b96605ee2f4c4e988849e658583fee" ma:index="33" nillable="true" ma:taxonomy="true" ma:internalName="j8b96605ee2f4c4e988849e658583fee" ma:taxonomyFieldName="Country" ma:displayName="Country" ma:default="" ma:fieldId="{38b96605-ee2f-4c4e-9888-49e658583fee}" ma:taxonomyMulti="true" ma:sspId="cf0be0ad-272c-4e7f-a157-3f0abda6cde5" ma:termSetId="2a7cd356-0181-422a-926d-b928cc73465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peration_x0020_Type" ma:index="35" nillable="true" ma:displayName="Operation Type" ma:internalName="Operation_x0020_Type">
      <xsd:simpleType>
        <xsd:restriction base="dms:Text">
          <xsd:maxLength value="255"/>
        </xsd:restriction>
      </xsd:simpleType>
    </xsd:element>
    <xsd:element name="Package_x0020_Code" ma:index="36" nillable="true" ma:displayName="Package Code" ma:internalName="Package_x0020_Code">
      <xsd:simpleType>
        <xsd:restriction base="dms:Text">
          <xsd:maxLength value="255"/>
        </xsd:restriction>
      </xsd:simpleType>
    </xsd:element>
    <xsd:element name="Phase" ma:index="37" nillable="true" ma:displayName="Phase" ma:internalName="Phase">
      <xsd:simpleType>
        <xsd:restriction base="dms:Text">
          <xsd:maxLength value="255"/>
        </xsd:restriction>
      </xsd:simpleType>
    </xsd:element>
    <xsd:element name="Business_x0020_Area" ma:index="38" nillable="true" ma:displayName="Business Area" ma:internalName="Business_x0020_Area">
      <xsd:simpleType>
        <xsd:restriction base="dms:Text">
          <xsd:maxLength value="255"/>
        </xsd:restriction>
      </xsd:simpleType>
    </xsd:element>
    <xsd:element name="Key_x0020_Document" ma:index="39" nillable="true" ma:displayName="Key Document" ma:default="0" ma:internalName="Key_x0020_Document">
      <xsd:simpleType>
        <xsd:restriction base="dms:Boolean"/>
      </xsd:simpleType>
    </xsd:element>
    <xsd:element name="Project_x0020_Document_x0020_Type" ma:index="40" nillable="true" ma:displayName="Project Document Type" ma:internalName="Project_x0020_Document_x0020_Type">
      <xsd:simpleType>
        <xsd:restriction base="dms:Text">
          <xsd:maxLength value="255"/>
        </xsd:restriction>
      </xsd:simpleType>
    </xsd:element>
    <xsd:element name="Abstract" ma:index="41" nillable="true" ma:displayName="Abstract" ma:internalName="Abstract">
      <xsd:simpleType>
        <xsd:restriction base="dms:Note">
          <xsd:maxLength value="255"/>
        </xsd:restriction>
      </xsd:simpleType>
    </xsd:element>
    <xsd:element name="Migration_x0020_Info" ma:index="42" nillable="true" ma:displayName="Migration Info" ma:internalName="Migration_x0020_Info">
      <xsd:simpleType>
        <xsd:restriction base="dms:Note"/>
      </xsd:simpleType>
    </xsd:element>
    <xsd:element name="SISCOR_x0020_Number" ma:index="43" nillable="true" ma:displayName="SISCOR Number" ma:internalName="SISCOR_x0020_Number">
      <xsd:simpleType>
        <xsd:restriction base="dms:Text">
          <xsd:maxLength value="255"/>
        </xsd:restriction>
      </xsd:simpleType>
    </xsd:element>
    <xsd:element name="IDBDocs_x0020_Number" ma:index="44" nillable="true" ma:displayName="IDBDocs Number" ma:description="Brought over as part of Migration" ma:internalName="IDBDocs_x0020_Number">
      <xsd:simpleType>
        <xsd:restriction base="dms:Text">
          <xsd:maxLength value="255"/>
        </xsd:restriction>
      </xsd:simpleType>
    </xsd:element>
    <xsd:element name="Editor1" ma:index="45" nillable="true" ma:displayName="Editor" ma:internalName="Editor1">
      <xsd:simpleType>
        <xsd:restriction base="dms:Text">
          <xsd:maxLength value="255"/>
        </xsd:restriction>
      </xsd:simpleType>
    </xsd:element>
    <xsd:element name="Issue_x0020_Date" ma:index="46" nillable="true" ma:displayName="Issue Date" ma:format="DateOnly" ma:internalName="Issue_x0020_Date">
      <xsd:simpleType>
        <xsd:restriction base="dms:DateTime"/>
      </xsd:simpleType>
    </xsd:element>
    <xsd:element name="Publishing_x0020_House" ma:index="47" nillable="true" ma:displayName="Publishing House" ma:internalName="Publishing_x0020_House">
      <xsd:simpleType>
        <xsd:restriction base="dms:Text">
          <xsd:maxLength value="255"/>
        </xsd:restriction>
      </xsd:simpleType>
    </xsd:element>
    <xsd:element name="KP_x0020_Topics" ma:index="48" nillable="true" ma:displayName="KP Topics" ma:internalName="KP_x0020_Topics">
      <xsd:simpleType>
        <xsd:restriction base="dms:Text">
          <xsd:maxLength value="255"/>
        </xsd:restriction>
      </xsd:simpleType>
    </xsd:element>
    <xsd:element name="Region" ma:index="49" nillable="true" ma:displayName="Region" ma:internalName="Region">
      <xsd:simpleType>
        <xsd:restriction base="dms:Text">
          <xsd:maxLength value="255"/>
        </xsd:restriction>
      </xsd:simpleType>
    </xsd:element>
    <xsd:element name="Publication_x0020_Type" ma:index="50" nillable="true" ma:displayName="Publication Type" ma:internalName="Publication_x0020_Type">
      <xsd:simpleType>
        <xsd:restriction base="dms:Text">
          <xsd:maxLength value="255"/>
        </xsd:restriction>
      </xsd:simpleType>
    </xsd:element>
    <xsd:element name="Fiscal_x0020_Year_x0020_IDB" ma:index="51" nillable="true" ma:displayName="Fiscal Year IDB" ma:default="=TEXT(TODAY(),&quot;yyyy&quot;)" ma:internalName="Fiscal_x0020_Year_x0020_IDB">
      <xsd:simpleType>
        <xsd:restriction base="dms:Text">
          <xsd:maxLength value="255"/>
        </xsd:restriction>
      </xsd:simpleType>
    </xsd:element>
    <xsd:element name="Disclosed" ma:index="52" nillable="true" ma:displayName="Disclosed" ma:default="0" ma:internalName="Disclosed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86C25AC0-7FD5-4F58-8D29-959CCBDA0388}"/>
</file>

<file path=customXml/itemProps2.xml><?xml version="1.0" encoding="utf-8"?>
<ds:datastoreItem xmlns:ds="http://schemas.openxmlformats.org/officeDocument/2006/customXml" ds:itemID="{AA63D4AE-8A39-459F-B1B8-4EB4BA7CE87C}"/>
</file>

<file path=customXml/itemProps3.xml><?xml version="1.0" encoding="utf-8"?>
<ds:datastoreItem xmlns:ds="http://schemas.openxmlformats.org/officeDocument/2006/customXml" ds:itemID="{8DF4B52D-DA7C-4C83-A5B9-483D83AEDE5C}"/>
</file>

<file path=customXml/itemProps4.xml><?xml version="1.0" encoding="utf-8"?>
<ds:datastoreItem xmlns:ds="http://schemas.openxmlformats.org/officeDocument/2006/customXml" ds:itemID="{A4FF07B2-5E17-4DD0-BB40-F73E36CEF478}"/>
</file>

<file path=customXml/itemProps5.xml><?xml version="1.0" encoding="utf-8"?>
<ds:datastoreItem xmlns:ds="http://schemas.openxmlformats.org/officeDocument/2006/customXml" ds:itemID="{2AB62A7D-45D9-4E54-94DF-EC3D5AE86373}"/>
</file>

<file path=docProps/app.xml><?xml version="1.0" encoding="utf-8"?>
<Properties xmlns="http://schemas.openxmlformats.org/officeDocument/2006/extended-properties" xmlns:vt="http://schemas.openxmlformats.org/officeDocument/2006/docPropsVTypes">
  <TotalTime>14645</TotalTime>
  <Words>1911</Words>
  <Application>Microsoft Office PowerPoint</Application>
  <PresentationFormat>On-screen Show (4:3)</PresentationFormat>
  <Paragraphs>1761</Paragraphs>
  <Slides>27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1- Information de contexte</vt:lpstr>
      <vt:lpstr>1- Information de contexte</vt:lpstr>
      <vt:lpstr>1- Information de contexte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 – Typologie des interventions: critères </vt:lpstr>
      <vt:lpstr>5 – Typologie des interventions</vt:lpstr>
      <vt:lpstr>5 – Typologie des interventions</vt:lpstr>
      <vt:lpstr>6 – Priorisation des interventions</vt:lpstr>
      <vt:lpstr>6 – Priorisation des interventions</vt:lpstr>
      <vt:lpstr>6 – Priorisation des interventions</vt:lpstr>
      <vt:lpstr>6 – Priorisation des interventions</vt:lpstr>
      <vt:lpstr>7 – Inventaire des interventions </vt:lpstr>
      <vt:lpstr>7 – Inventaire des interventions </vt:lpstr>
      <vt:lpstr>7 – Inventaire des interventions </vt:lpstr>
      <vt:lpstr>7 – Inventaire des interventions </vt:lpstr>
      <vt:lpstr>7 – Inventaire des interventions </vt:lpstr>
      <vt:lpstr>8 – Chronogramme Préparation &amp; Exécution</vt:lpstr>
      <vt:lpstr>PowerPoint Presentation</vt:lpstr>
    </vt:vector>
  </TitlesOfParts>
  <Company>Inter-American Development Bank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OEL_9 Presentation on Transport Interventions</dc:title>
  <dc:creator>Test</dc:creator>
  <cp:lastModifiedBy>IADB</cp:lastModifiedBy>
  <cp:revision>479</cp:revision>
  <cp:lastPrinted>2015-10-13T16:46:36Z</cp:lastPrinted>
  <dcterms:created xsi:type="dcterms:W3CDTF">2015-10-13T12:48:50Z</dcterms:created>
  <dcterms:modified xsi:type="dcterms:W3CDTF">2016-11-09T16:14:13Z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0x01010046CF21643EE8D14686A648AA6DAD089200A323B46288CAD941A42671B9A766B6BF</vt:lpwstr>
  </property>
  <property fmtid="{D5CDD505-2E9C-101B-9397-08002B2CF9AE}" pid="3" name="TaxKeyword">
    <vt:lpwstr/>
  </property>
  <property fmtid="{D5CDD505-2E9C-101B-9397-08002B2CF9AE}" pid="4" name="Sub_x002d_Sector">
    <vt:lpwstr/>
  </property>
  <property fmtid="{D5CDD505-2E9C-101B-9397-08002B2CF9AE}" pid="5" name="TaxKeywordTaxHTField">
    <vt:lpwstr/>
  </property>
  <property fmtid="{D5CDD505-2E9C-101B-9397-08002B2CF9AE}" pid="6" name="Series Operations IDB">
    <vt:lpwstr>8;#Loan Proposal|6ee86b6f-6e46-485b-8bfb-87a1f44622ac</vt:lpwstr>
  </property>
  <property fmtid="{D5CDD505-2E9C-101B-9397-08002B2CF9AE}" pid="8" name="Country">
    <vt:lpwstr/>
  </property>
  <property fmtid="{D5CDD505-2E9C-101B-9397-08002B2CF9AE}" pid="9" name="Fund IDB">
    <vt:lpwstr/>
  </property>
  <property fmtid="{D5CDD505-2E9C-101B-9397-08002B2CF9AE}" pid="10" name="Series_x0020_Operations_x0020_IDB">
    <vt:lpwstr>8;#Loan Proposal|6ee86b6f-6e46-485b-8bfb-87a1f44622ac</vt:lpwstr>
  </property>
  <property fmtid="{D5CDD505-2E9C-101B-9397-08002B2CF9AE}" pid="11" name="To:">
    <vt:lpwstr/>
  </property>
  <property fmtid="{D5CDD505-2E9C-101B-9397-08002B2CF9AE}" pid="12" name="From:">
    <vt:lpwstr/>
  </property>
  <property fmtid="{D5CDD505-2E9C-101B-9397-08002B2CF9AE}" pid="13" name="Sector IDB">
    <vt:lpwstr/>
  </property>
  <property fmtid="{D5CDD505-2E9C-101B-9397-08002B2CF9AE}" pid="14" name="Function Operations IDB">
    <vt:lpwstr>9;#Project Preparation, Planning and Design|29ca0c72-1fc4-435f-a09c-28585cb5eac9</vt:lpwstr>
  </property>
  <property fmtid="{D5CDD505-2E9C-101B-9397-08002B2CF9AE}" pid="15" name="Sub-Sector">
    <vt:lpwstr/>
  </property>
</Properties>
</file>