
<file path=[Content_Types].xml><?xml version="1.0" encoding="utf-8"?>
<Types xmlns="http://schemas.openxmlformats.org/package/2006/content-types">
  <Default Extension="png" ContentType="image/png"/>
  <Default Extension="rels" ContentType="application/vnd.openxmlformats-package.relationships+xml"/>
  <Default Extension="jpeg" ContentType="image/jpeg"/>
  <Default Extension="xml" ContentType="application/xml"/>
  <Override PartName="/ppt/presentation.xml" ContentType="application/vnd.openxmlformats-officedocument.presentationml.presentation.main+xml"/>
  <Override PartName="/ppt/slides/slide19.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18.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0.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7.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4.xml" ContentType="application/vnd.openxmlformats-officedocument.presentationml.slide+xml"/>
  <Override PartName="/ppt/slides/slide6.xml" ContentType="application/vnd.openxmlformats-officedocument.presentationml.slide+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7.xml" ContentType="application/vnd.openxmlformats-officedocument.presentationml.notesSlide+xml"/>
  <Override PartName="/ppt/notesSlides/notesSlide9.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3.xml" ContentType="application/vnd.openxmlformats-officedocument.presentationml.notesSlide+xml"/>
  <Override PartName="/ppt/notesSlides/notesSlide8.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heme/theme3.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4.xml" ContentType="application/vnd.openxmlformats-officedocument.customXml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5.xml" ContentType="application/vnd.openxmlformats-officedocument.customXmlProperties+xml"/>
  <Override PartName="/docProps/custom.xml" ContentType="application/vnd.openxmlformats-officedocument.custom-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handoutMasterIdLst>
    <p:handoutMasterId r:id="rId23"/>
  </p:handoutMasterIdLst>
  <p:sldIdLst>
    <p:sldId id="256" r:id="rId2"/>
    <p:sldId id="351" r:id="rId3"/>
    <p:sldId id="257" r:id="rId4"/>
    <p:sldId id="272" r:id="rId5"/>
    <p:sldId id="338" r:id="rId6"/>
    <p:sldId id="349" r:id="rId7"/>
    <p:sldId id="263" r:id="rId8"/>
    <p:sldId id="264" r:id="rId9"/>
    <p:sldId id="274" r:id="rId10"/>
    <p:sldId id="343" r:id="rId11"/>
    <p:sldId id="341" r:id="rId12"/>
    <p:sldId id="344" r:id="rId13"/>
    <p:sldId id="347" r:id="rId14"/>
    <p:sldId id="346" r:id="rId15"/>
    <p:sldId id="339" r:id="rId16"/>
    <p:sldId id="340" r:id="rId17"/>
    <p:sldId id="352" r:id="rId18"/>
    <p:sldId id="342" r:id="rId19"/>
    <p:sldId id="345" r:id="rId20"/>
    <p:sldId id="350"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2560" autoAdjust="0"/>
  </p:normalViewPr>
  <p:slideViewPr>
    <p:cSldViewPr snapToGrid="0" snapToObjects="1" showGuides="1">
      <p:cViewPr varScale="1">
        <p:scale>
          <a:sx n="67" d="100"/>
          <a:sy n="67" d="100"/>
        </p:scale>
        <p:origin x="-1254" y="-102"/>
      </p:cViewPr>
      <p:guideLst>
        <p:guide orient="horz" pos="821"/>
        <p:guide pos="2444"/>
        <p:guide pos="3662"/>
      </p:guideLst>
    </p:cSldViewPr>
  </p:slideViewPr>
  <p:notesTextViewPr>
    <p:cViewPr>
      <p:scale>
        <a:sx n="100" d="100"/>
        <a:sy n="100" d="100"/>
      </p:scale>
      <p:origin x="0" y="0"/>
    </p:cViewPr>
  </p:notesTextViewPr>
  <p:sorterViewPr>
    <p:cViewPr>
      <p:scale>
        <a:sx n="66" d="100"/>
        <a:sy n="66" d="100"/>
      </p:scale>
      <p:origin x="0" y="1408"/>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7.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32" Type="http://schemas.openxmlformats.org/officeDocument/2006/relationships/customXml" Target="../customXml/item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 Id="rId30" Type="http://schemas.openxmlformats.org/officeDocument/2006/relationships/customXml" Target="../customXml/item3.xml"/><Relationship Id="rId35" Type="http://schemas.openxmlformats.org/officeDocument/2006/relationships/customXml" Target="../customXml/item8.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A9CDA9D-FB52-3947-9826-9F4B8179747E}" type="datetimeFigureOut">
              <a:rPr lang="en-US" smtClean="0"/>
              <a:pPr/>
              <a:t>5/16/2011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CE6997C-8A6D-C44A-ADD4-D859FDAFE1F8}" type="slidenum">
              <a:rPr lang="en-US" smtClean="0"/>
              <a:pPr/>
              <a:t>‹#›</a:t>
            </a:fld>
            <a:endParaRPr lang="en-US"/>
          </a:p>
        </p:txBody>
      </p:sp>
    </p:spTree>
    <p:extLst>
      <p:ext uri="{BB962C8B-B14F-4D97-AF65-F5344CB8AC3E}">
        <p14:creationId xmlns:p14="http://schemas.microsoft.com/office/powerpoint/2010/main" xmlns="" val="234738453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2085AA-EE86-E145-86D2-170D1F9D256D}" type="datetimeFigureOut">
              <a:rPr lang="en-US" smtClean="0"/>
              <a:pPr/>
              <a:t>5/16/2011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E6E798-A53C-5D41-AA58-39D74CE537B5}" type="slidenum">
              <a:rPr lang="en-US" smtClean="0"/>
              <a:pPr/>
              <a:t>‹#›</a:t>
            </a:fld>
            <a:endParaRPr lang="en-US"/>
          </a:p>
        </p:txBody>
      </p:sp>
    </p:spTree>
    <p:extLst>
      <p:ext uri="{BB962C8B-B14F-4D97-AF65-F5344CB8AC3E}">
        <p14:creationId xmlns:p14="http://schemas.microsoft.com/office/powerpoint/2010/main" xmlns="" val="134330176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0E6E798-A53C-5D41-AA58-39D74CE537B5}" type="slidenum">
              <a:rPr lang="en-US" smtClean="0"/>
              <a:pPr/>
              <a:t>1</a:t>
            </a:fld>
            <a:endParaRPr lang="en-US"/>
          </a:p>
        </p:txBody>
      </p:sp>
    </p:spTree>
    <p:extLst>
      <p:ext uri="{BB962C8B-B14F-4D97-AF65-F5344CB8AC3E}">
        <p14:creationId xmlns:p14="http://schemas.microsoft.com/office/powerpoint/2010/main" xmlns="" val="4047172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Align</a:t>
            </a:r>
            <a:r>
              <a:rPr lang="en-US" baseline="0" dirty="0" smtClean="0"/>
              <a:t> Scope and Cost within Time and Resources constraints</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	Given</a:t>
            </a:r>
            <a:r>
              <a:rPr lang="en-US" baseline="0" dirty="0" smtClean="0"/>
              <a:t> the project environmental factors (e.g. government policies and procedures) it is unlikely resources constraints can be resolved and significantly increased. Therefore the only option is to significantly reduce the 	scope of the project. Reduced scope and cost should be brought in line within resource and time constraints. See suggestion for triple constraint Phase 1a and Phase 1b.</a:t>
            </a:r>
            <a:endParaRPr lang="en-US" dirty="0"/>
          </a:p>
        </p:txBody>
      </p:sp>
      <p:sp>
        <p:nvSpPr>
          <p:cNvPr id="4" name="Slide Number Placeholder 3"/>
          <p:cNvSpPr>
            <a:spLocks noGrp="1"/>
          </p:cNvSpPr>
          <p:nvPr>
            <p:ph type="sldNum" sz="quarter" idx="10"/>
          </p:nvPr>
        </p:nvSpPr>
        <p:spPr/>
        <p:txBody>
          <a:bodyPr/>
          <a:lstStyle/>
          <a:p>
            <a:fld id="{B0E6E798-A53C-5D41-AA58-39D74CE537B5}" type="slidenum">
              <a:rPr lang="en-US" smtClean="0"/>
              <a:pPr/>
              <a:t>12</a:t>
            </a:fld>
            <a:endParaRPr lang="en-US"/>
          </a:p>
        </p:txBody>
      </p:sp>
    </p:spTree>
    <p:extLst>
      <p:ext uri="{BB962C8B-B14F-4D97-AF65-F5344CB8AC3E}">
        <p14:creationId xmlns:p14="http://schemas.microsoft.com/office/powerpoint/2010/main" xmlns="" val="31718112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Project</a:t>
            </a:r>
            <a:r>
              <a:rPr lang="en-US" baseline="0" dirty="0" smtClean="0"/>
              <a:t> </a:t>
            </a:r>
            <a:r>
              <a:rPr lang="en-US" baseline="0" dirty="0" err="1" smtClean="0"/>
              <a:t>Organisation</a:t>
            </a:r>
            <a:r>
              <a:rPr lang="en-US" baseline="0" dirty="0" smtClean="0"/>
              <a:t> &amp; Roles</a:t>
            </a:r>
          </a:p>
          <a:p>
            <a:r>
              <a:rPr lang="en-US" baseline="0" dirty="0" smtClean="0"/>
              <a:t>	Table of authorities and decision making level should be established similar to for example the one that exists within the IDB. This should clarify what level of authorization the PM has versus the PO’s and PS. </a:t>
            </a:r>
          </a:p>
          <a:p>
            <a:r>
              <a:rPr lang="en-US" baseline="0" dirty="0" smtClean="0"/>
              <a:t>	PM is currently distracted in many different directions trying to resolve issues. As a result Component 3 progress is not sufficiently monitored and managed. A dedicated PO who will proactively manage schedule, 	issues, scope and communication for component 3 would benefit progress. </a:t>
            </a:r>
          </a:p>
          <a:p>
            <a:r>
              <a:rPr lang="en-US" baseline="0" dirty="0" smtClean="0"/>
              <a:t>	Social Investigator and Marketing Consultant should be appointed immediately to ensure further progress in Component 2 subsidies. </a:t>
            </a:r>
          </a:p>
          <a:p>
            <a:endParaRPr lang="en-US" dirty="0"/>
          </a:p>
        </p:txBody>
      </p:sp>
      <p:sp>
        <p:nvSpPr>
          <p:cNvPr id="4" name="Slide Number Placeholder 3"/>
          <p:cNvSpPr>
            <a:spLocks noGrp="1"/>
          </p:cNvSpPr>
          <p:nvPr>
            <p:ph type="sldNum" sz="quarter" idx="10"/>
          </p:nvPr>
        </p:nvSpPr>
        <p:spPr/>
        <p:txBody>
          <a:bodyPr/>
          <a:lstStyle/>
          <a:p>
            <a:fld id="{B0E6E798-A53C-5D41-AA58-39D74CE537B5}" type="slidenum">
              <a:rPr lang="en-US" smtClean="0"/>
              <a:pPr/>
              <a:t>13</a:t>
            </a:fld>
            <a:endParaRPr lang="en-US"/>
          </a:p>
        </p:txBody>
      </p:sp>
    </p:spTree>
    <p:extLst>
      <p:ext uri="{BB962C8B-B14F-4D97-AF65-F5344CB8AC3E}">
        <p14:creationId xmlns:p14="http://schemas.microsoft.com/office/powerpoint/2010/main" xmlns="" val="42499714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order to ensure project</a:t>
            </a:r>
            <a:r>
              <a:rPr lang="en-US" baseline="0" dirty="0" smtClean="0"/>
              <a:t> finances are properly monitored and controlled the following measures should be taken:</a:t>
            </a:r>
          </a:p>
          <a:p>
            <a:pPr marL="171450" indent="-171450">
              <a:buFont typeface="Arial"/>
              <a:buChar char="•"/>
            </a:pPr>
            <a:r>
              <a:rPr lang="en-US" baseline="0" dirty="0" smtClean="0"/>
              <a:t>Each </a:t>
            </a:r>
            <a:r>
              <a:rPr lang="en-US" baseline="0" dirty="0" err="1" smtClean="0"/>
              <a:t>ToR</a:t>
            </a:r>
            <a:r>
              <a:rPr lang="en-US" baseline="0" dirty="0" smtClean="0"/>
              <a:t> / Contract should include total value and payment details (% of payment and timing)</a:t>
            </a:r>
          </a:p>
          <a:p>
            <a:pPr marL="171450" indent="-171450">
              <a:buFont typeface="Arial"/>
              <a:buChar char="•"/>
            </a:pPr>
            <a:r>
              <a:rPr lang="en-US" baseline="0" dirty="0" smtClean="0"/>
              <a:t>Include contracts (total values and payments) as a separate new line in Finance / Disbursement Plan / Forecast Tables</a:t>
            </a:r>
          </a:p>
          <a:p>
            <a:pPr marL="171450" indent="-171450">
              <a:buFont typeface="Arial"/>
              <a:buChar char="•"/>
            </a:pPr>
            <a:r>
              <a:rPr lang="en-US" baseline="0" dirty="0" smtClean="0"/>
              <a:t>Finance / Disbursement Plan should be aligned with Procurement Plan and AOP. Each contract / procurement item should have a unique code and this code should be applied in all relevant document (e.g. Procurement Plan, Finance/Disbursement Plan and AOP)</a:t>
            </a:r>
          </a:p>
          <a:p>
            <a:pPr marL="171450" indent="-171450">
              <a:buFont typeface="Arial"/>
              <a:buChar char="•"/>
            </a:pPr>
            <a:r>
              <a:rPr lang="en-US" baseline="0" dirty="0" smtClean="0"/>
              <a:t>Sr. Acct, PM, PO’s and Procurement Specialist to meet (at least) monthly to update the Finance / Disbursement / Procurement plans and AOP’s</a:t>
            </a:r>
          </a:p>
          <a:p>
            <a:pPr marL="171450" indent="-171450">
              <a:buFont typeface="Arial"/>
              <a:buChar char="•"/>
            </a:pPr>
            <a:r>
              <a:rPr lang="en-US" baseline="0" dirty="0" smtClean="0"/>
              <a:t> </a:t>
            </a:r>
            <a:endParaRPr lang="en-US" dirty="0"/>
          </a:p>
        </p:txBody>
      </p:sp>
      <p:sp>
        <p:nvSpPr>
          <p:cNvPr id="4" name="Slide Number Placeholder 3"/>
          <p:cNvSpPr>
            <a:spLocks noGrp="1"/>
          </p:cNvSpPr>
          <p:nvPr>
            <p:ph type="sldNum" sz="quarter" idx="10"/>
          </p:nvPr>
        </p:nvSpPr>
        <p:spPr/>
        <p:txBody>
          <a:bodyPr/>
          <a:lstStyle/>
          <a:p>
            <a:fld id="{B0E6E798-A53C-5D41-AA58-39D74CE537B5}" type="slidenum">
              <a:rPr lang="en-US" smtClean="0"/>
              <a:pPr/>
              <a:t>14</a:t>
            </a:fld>
            <a:endParaRPr lang="en-US"/>
          </a:p>
        </p:txBody>
      </p:sp>
    </p:spTree>
    <p:extLst>
      <p:ext uri="{BB962C8B-B14F-4D97-AF65-F5344CB8AC3E}">
        <p14:creationId xmlns:p14="http://schemas.microsoft.com/office/powerpoint/2010/main" xmlns="" val="12811033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Suggested Scope (to be verified</a:t>
            </a:r>
            <a:r>
              <a:rPr lang="en-US" sz="1200" kern="1200" baseline="0" dirty="0" smtClean="0">
                <a:solidFill>
                  <a:schemeClr val="tx1"/>
                </a:solidFill>
                <a:effectLst/>
                <a:latin typeface="+mn-lt"/>
                <a:ea typeface="+mn-ea"/>
                <a:cs typeface="+mn-cs"/>
              </a:rPr>
              <a:t> and agreed)</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NU (4.6 </a:t>
            </a:r>
            <a:r>
              <a:rPr lang="en-US" sz="1200" kern="1200" dirty="0" err="1" smtClean="0">
                <a:solidFill>
                  <a:schemeClr val="tx1"/>
                </a:solidFill>
                <a:effectLst/>
                <a:latin typeface="+mn-lt"/>
                <a:ea typeface="+mn-ea"/>
                <a:cs typeface="+mn-cs"/>
              </a:rPr>
              <a:t>mio</a:t>
            </a:r>
            <a:r>
              <a:rPr lang="en-US" sz="1200" kern="1200" dirty="0" smtClean="0">
                <a:solidFill>
                  <a:schemeClr val="tx1"/>
                </a:solidFill>
                <a:effectLst/>
                <a:latin typeface="+mn-lt"/>
                <a:ea typeface="+mn-ea"/>
                <a:cs typeface="+mn-cs"/>
              </a:rPr>
              <a:t>)</a:t>
            </a:r>
          </a:p>
          <a:p>
            <a:pPr lvl="0"/>
            <a:r>
              <a:rPr lang="en-US" sz="1200" kern="1200" dirty="0" smtClean="0">
                <a:solidFill>
                  <a:schemeClr val="tx1"/>
                </a:solidFill>
                <a:effectLst/>
                <a:latin typeface="+mn-lt"/>
                <a:ea typeface="+mn-ea"/>
                <a:cs typeface="+mn-cs"/>
              </a:rPr>
              <a:t>	Garden Land (2.6 </a:t>
            </a:r>
            <a:r>
              <a:rPr lang="en-US" sz="1200" kern="1200" dirty="0" err="1" smtClean="0">
                <a:solidFill>
                  <a:schemeClr val="tx1"/>
                </a:solidFill>
                <a:effectLst/>
                <a:latin typeface="+mn-lt"/>
                <a:ea typeface="+mn-ea"/>
                <a:cs typeface="+mn-cs"/>
              </a:rPr>
              <a:t>mio</a:t>
            </a:r>
            <a:r>
              <a:rPr lang="en-US" sz="1200" kern="1200" dirty="0" smtClean="0">
                <a:solidFill>
                  <a:schemeClr val="tx1"/>
                </a:solidFill>
                <a:effectLst/>
                <a:latin typeface="+mn-lt"/>
                <a:ea typeface="+mn-ea"/>
                <a:cs typeface="+mn-cs"/>
              </a:rPr>
              <a:t>)</a:t>
            </a:r>
          </a:p>
          <a:p>
            <a:pPr lvl="1"/>
            <a:r>
              <a:rPr lang="en-US" sz="1200" kern="1200" dirty="0" smtClean="0">
                <a:solidFill>
                  <a:schemeClr val="tx1"/>
                </a:solidFill>
                <a:effectLst/>
                <a:latin typeface="+mn-lt"/>
                <a:ea typeface="+mn-ea"/>
                <a:cs typeface="+mn-cs"/>
              </a:rPr>
              <a:t>Phase</a:t>
            </a:r>
            <a:r>
              <a:rPr lang="en-US" sz="1200" kern="1200" baseline="0" dirty="0" smtClean="0">
                <a:solidFill>
                  <a:schemeClr val="tx1"/>
                </a:solidFill>
                <a:effectLst/>
                <a:latin typeface="+mn-lt"/>
                <a:ea typeface="+mn-ea"/>
                <a:cs typeface="+mn-cs"/>
              </a:rPr>
              <a:t> 1 </a:t>
            </a:r>
            <a:r>
              <a:rPr lang="en-US" sz="1200" kern="1200" dirty="0" smtClean="0">
                <a:solidFill>
                  <a:schemeClr val="tx1"/>
                </a:solidFill>
                <a:effectLst/>
                <a:latin typeface="+mn-lt"/>
                <a:ea typeface="+mn-ea"/>
                <a:cs typeface="+mn-cs"/>
              </a:rPr>
              <a:t>additional sites (2,000,000)</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AH (5 </a:t>
            </a:r>
            <a:r>
              <a:rPr lang="en-US" sz="1200" kern="1200" dirty="0" err="1" smtClean="0">
                <a:solidFill>
                  <a:schemeClr val="tx1"/>
                </a:solidFill>
                <a:effectLst/>
                <a:latin typeface="+mn-lt"/>
                <a:ea typeface="+mn-ea"/>
                <a:cs typeface="+mn-cs"/>
              </a:rPr>
              <a:t>mio</a:t>
            </a:r>
            <a:r>
              <a:rPr lang="en-US" sz="1200" kern="1200" dirty="0" smtClean="0">
                <a:solidFill>
                  <a:schemeClr val="tx1"/>
                </a:solidFill>
                <a:effectLst/>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2.2 New Homes (2 </a:t>
            </a:r>
            <a:r>
              <a:rPr lang="en-US" sz="1200" kern="1200" dirty="0" err="1" smtClean="0">
                <a:solidFill>
                  <a:schemeClr val="tx1"/>
                </a:solidFill>
                <a:effectLst/>
                <a:latin typeface="+mn-lt"/>
                <a:ea typeface="+mn-ea"/>
                <a:cs typeface="+mn-cs"/>
              </a:rPr>
              <a:t>mio</a:t>
            </a:r>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2.3 IHC (3+1 </a:t>
            </a:r>
            <a:r>
              <a:rPr lang="en-US" sz="1200" kern="1200" dirty="0" err="1" smtClean="0">
                <a:solidFill>
                  <a:schemeClr val="tx1"/>
                </a:solidFill>
                <a:effectLst/>
                <a:latin typeface="+mn-lt"/>
                <a:ea typeface="+mn-ea"/>
                <a:cs typeface="+mn-cs"/>
              </a:rPr>
              <a:t>mio</a:t>
            </a:r>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IS (1.5 </a:t>
            </a:r>
            <a:r>
              <a:rPr lang="en-US" sz="1200" kern="1200" dirty="0" err="1" smtClean="0">
                <a:solidFill>
                  <a:schemeClr val="tx1"/>
                </a:solidFill>
                <a:effectLst/>
                <a:latin typeface="+mn-lt"/>
                <a:ea typeface="+mn-ea"/>
                <a:cs typeface="+mn-cs"/>
              </a:rPr>
              <a:t>mio</a:t>
            </a:r>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Prep, Supervision, Design (1.5 </a:t>
            </a:r>
            <a:r>
              <a:rPr lang="en-US" sz="1200" kern="1200" dirty="0" err="1" smtClean="0">
                <a:solidFill>
                  <a:schemeClr val="tx1"/>
                </a:solidFill>
                <a:effectLst/>
                <a:latin typeface="+mn-lt"/>
                <a:ea typeface="+mn-ea"/>
                <a:cs typeface="+mn-cs"/>
              </a:rPr>
              <a:t>mio</a:t>
            </a:r>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Program Admin (1.8 </a:t>
            </a:r>
            <a:r>
              <a:rPr lang="en-US" sz="1200" kern="1200" dirty="0" err="1" smtClean="0">
                <a:solidFill>
                  <a:schemeClr val="tx1"/>
                </a:solidFill>
                <a:effectLst/>
                <a:latin typeface="+mn-lt"/>
                <a:ea typeface="+mn-ea"/>
                <a:cs typeface="+mn-cs"/>
              </a:rPr>
              <a:t>mio</a:t>
            </a:r>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Total: 13.6 </a:t>
            </a:r>
            <a:r>
              <a:rPr lang="en-US" sz="1200" kern="1200" dirty="0" err="1" smtClean="0">
                <a:solidFill>
                  <a:schemeClr val="tx1"/>
                </a:solidFill>
                <a:effectLst/>
                <a:latin typeface="+mn-lt"/>
                <a:ea typeface="+mn-ea"/>
                <a:cs typeface="+mn-cs"/>
              </a:rPr>
              <a:t>mio</a:t>
            </a:r>
            <a:r>
              <a:rPr lang="en-US" sz="1200" kern="1200" dirty="0" smtClean="0">
                <a:solidFill>
                  <a:schemeClr val="tx1"/>
                </a:solidFill>
                <a:effectLst/>
                <a:latin typeface="+mn-lt"/>
                <a:ea typeface="+mn-ea"/>
                <a:cs typeface="+mn-cs"/>
              </a:rPr>
              <a:t> IDB, 1.8 </a:t>
            </a:r>
            <a:r>
              <a:rPr lang="en-US" sz="1200" kern="1200" dirty="0" err="1" smtClean="0">
                <a:solidFill>
                  <a:schemeClr val="tx1"/>
                </a:solidFill>
                <a:effectLst/>
                <a:latin typeface="+mn-lt"/>
                <a:ea typeface="+mn-ea"/>
                <a:cs typeface="+mn-cs"/>
              </a:rPr>
              <a:t>mio</a:t>
            </a:r>
            <a:r>
              <a:rPr lang="en-US" sz="1200" kern="1200" dirty="0" smtClean="0">
                <a:solidFill>
                  <a:schemeClr val="tx1"/>
                </a:solidFill>
                <a:effectLst/>
                <a:latin typeface="+mn-lt"/>
                <a:ea typeface="+mn-ea"/>
                <a:cs typeface="+mn-cs"/>
              </a:rPr>
              <a:t> GOB</a:t>
            </a:r>
          </a:p>
          <a:p>
            <a:endParaRPr lang="en-US" dirty="0"/>
          </a:p>
        </p:txBody>
      </p:sp>
      <p:sp>
        <p:nvSpPr>
          <p:cNvPr id="4" name="Slide Number Placeholder 3"/>
          <p:cNvSpPr>
            <a:spLocks noGrp="1"/>
          </p:cNvSpPr>
          <p:nvPr>
            <p:ph type="sldNum" sz="quarter" idx="10"/>
          </p:nvPr>
        </p:nvSpPr>
        <p:spPr/>
        <p:txBody>
          <a:bodyPr/>
          <a:lstStyle/>
          <a:p>
            <a:fld id="{B0E6E798-A53C-5D41-AA58-39D74CE537B5}" type="slidenum">
              <a:rPr lang="en-US" smtClean="0"/>
              <a:pPr/>
              <a:t>15</a:t>
            </a:fld>
            <a:endParaRPr lang="en-US"/>
          </a:p>
        </p:txBody>
      </p:sp>
    </p:spTree>
    <p:extLst>
      <p:ext uri="{BB962C8B-B14F-4D97-AF65-F5344CB8AC3E}">
        <p14:creationId xmlns:p14="http://schemas.microsoft.com/office/powerpoint/2010/main" xmlns="" val="23088125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be verified</a:t>
            </a:r>
            <a:endParaRPr lang="en-US" dirty="0"/>
          </a:p>
        </p:txBody>
      </p:sp>
      <p:sp>
        <p:nvSpPr>
          <p:cNvPr id="4" name="Slide Number Placeholder 3"/>
          <p:cNvSpPr>
            <a:spLocks noGrp="1"/>
          </p:cNvSpPr>
          <p:nvPr>
            <p:ph type="sldNum" sz="quarter" idx="10"/>
          </p:nvPr>
        </p:nvSpPr>
        <p:spPr/>
        <p:txBody>
          <a:bodyPr/>
          <a:lstStyle/>
          <a:p>
            <a:fld id="{B0E6E798-A53C-5D41-AA58-39D74CE537B5}" type="slidenum">
              <a:rPr lang="en-US" smtClean="0"/>
              <a:pPr/>
              <a:t>16</a:t>
            </a:fld>
            <a:endParaRPr lang="en-US"/>
          </a:p>
        </p:txBody>
      </p:sp>
    </p:spTree>
    <p:extLst>
      <p:ext uri="{BB962C8B-B14F-4D97-AF65-F5344CB8AC3E}">
        <p14:creationId xmlns:p14="http://schemas.microsoft.com/office/powerpoint/2010/main" xmlns="" val="29867378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0E6E798-A53C-5D41-AA58-39D74CE537B5}" type="slidenum">
              <a:rPr lang="en-US" smtClean="0"/>
              <a:pPr/>
              <a:t>17</a:t>
            </a:fld>
            <a:endParaRPr lang="en-US"/>
          </a:p>
        </p:txBody>
      </p:sp>
    </p:spTree>
    <p:extLst>
      <p:ext uri="{BB962C8B-B14F-4D97-AF65-F5344CB8AC3E}">
        <p14:creationId xmlns:p14="http://schemas.microsoft.com/office/powerpoint/2010/main" xmlns="" val="1287792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US" dirty="0"/>
          </a:p>
        </p:txBody>
      </p:sp>
      <p:sp>
        <p:nvSpPr>
          <p:cNvPr id="4" name="Slide Number Placeholder 3"/>
          <p:cNvSpPr>
            <a:spLocks noGrp="1"/>
          </p:cNvSpPr>
          <p:nvPr>
            <p:ph type="sldNum" sz="quarter" idx="10"/>
          </p:nvPr>
        </p:nvSpPr>
        <p:spPr/>
        <p:txBody>
          <a:bodyPr/>
          <a:lstStyle/>
          <a:p>
            <a:fld id="{B0E6E798-A53C-5D41-AA58-39D74CE537B5}" type="slidenum">
              <a:rPr lang="en-US" smtClean="0"/>
              <a:pPr/>
              <a:t>20</a:t>
            </a:fld>
            <a:endParaRPr lang="en-US"/>
          </a:p>
        </p:txBody>
      </p:sp>
    </p:spTree>
    <p:extLst>
      <p:ext uri="{BB962C8B-B14F-4D97-AF65-F5344CB8AC3E}">
        <p14:creationId xmlns:p14="http://schemas.microsoft.com/office/powerpoint/2010/main" xmlns="" val="27138482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0E6E798-A53C-5D41-AA58-39D74CE537B5}" type="slidenum">
              <a:rPr lang="en-US" smtClean="0"/>
              <a:pPr/>
              <a:t>2</a:t>
            </a:fld>
            <a:endParaRPr lang="en-US"/>
          </a:p>
        </p:txBody>
      </p:sp>
    </p:spTree>
    <p:extLst>
      <p:ext uri="{BB962C8B-B14F-4D97-AF65-F5344CB8AC3E}">
        <p14:creationId xmlns:p14="http://schemas.microsoft.com/office/powerpoint/2010/main" xmlns="" val="20890953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0E6E798-A53C-5D41-AA58-39D74CE537B5}" type="slidenum">
              <a:rPr lang="en-US" smtClean="0"/>
              <a:pPr/>
              <a:t>3</a:t>
            </a:fld>
            <a:endParaRPr lang="en-US"/>
          </a:p>
        </p:txBody>
      </p:sp>
    </p:spTree>
    <p:extLst>
      <p:ext uri="{BB962C8B-B14F-4D97-AF65-F5344CB8AC3E}">
        <p14:creationId xmlns:p14="http://schemas.microsoft.com/office/powerpoint/2010/main" xmlns="" val="33265759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Due</a:t>
            </a:r>
            <a:r>
              <a:rPr lang="en-US" baseline="0" dirty="0" smtClean="0"/>
              <a:t> to several other commitments by the project team during the week of May 9-13</a:t>
            </a:r>
            <a:r>
              <a:rPr lang="en-US" baseline="30000" dirty="0" smtClean="0"/>
              <a:t>th</a:t>
            </a:r>
            <a:r>
              <a:rPr lang="en-US" baseline="0" dirty="0" smtClean="0"/>
              <a:t>, it was decided to change the work plan from sessions for the whole team to sessions per component.</a:t>
            </a:r>
            <a:endParaRPr lang="en-US" dirty="0"/>
          </a:p>
        </p:txBody>
      </p:sp>
      <p:sp>
        <p:nvSpPr>
          <p:cNvPr id="4" name="Slide Number Placeholder 3"/>
          <p:cNvSpPr>
            <a:spLocks noGrp="1"/>
          </p:cNvSpPr>
          <p:nvPr>
            <p:ph type="sldNum" sz="quarter" idx="10"/>
          </p:nvPr>
        </p:nvSpPr>
        <p:spPr/>
        <p:txBody>
          <a:bodyPr/>
          <a:lstStyle/>
          <a:p>
            <a:fld id="{B0E6E798-A53C-5D41-AA58-39D74CE537B5}" type="slidenum">
              <a:rPr lang="en-US" smtClean="0"/>
              <a:pPr/>
              <a:t>4</a:t>
            </a:fld>
            <a:endParaRPr lang="en-US"/>
          </a:p>
        </p:txBody>
      </p:sp>
    </p:spTree>
    <p:extLst>
      <p:ext uri="{BB962C8B-B14F-4D97-AF65-F5344CB8AC3E}">
        <p14:creationId xmlns:p14="http://schemas.microsoft.com/office/powerpoint/2010/main" xmlns="" val="34277008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Very good project facilities</a:t>
            </a:r>
          </a:p>
          <a:p>
            <a:pPr lvl="1"/>
            <a:r>
              <a:rPr lang="en-US" dirty="0" smtClean="0"/>
              <a:t>Team is co-located and located</a:t>
            </a:r>
            <a:r>
              <a:rPr lang="en-US" baseline="0" dirty="0" smtClean="0"/>
              <a:t> within the Ministry of Housing</a:t>
            </a:r>
            <a:endParaRPr lang="en-US" dirty="0" smtClean="0"/>
          </a:p>
          <a:p>
            <a:pPr lvl="1"/>
            <a:r>
              <a:rPr lang="en-US" dirty="0" smtClean="0"/>
              <a:t>Team has access to computers, printers, copier</a:t>
            </a:r>
            <a:r>
              <a:rPr lang="en-US" baseline="0" dirty="0" smtClean="0"/>
              <a:t> and</a:t>
            </a:r>
            <a:r>
              <a:rPr lang="en-US" dirty="0" smtClean="0"/>
              <a:t> plotter</a:t>
            </a:r>
          </a:p>
          <a:p>
            <a:pPr lvl="1"/>
            <a:r>
              <a:rPr lang="en-US" dirty="0" smtClean="0"/>
              <a:t>Team has access to meeting room, projector</a:t>
            </a:r>
            <a:r>
              <a:rPr lang="en-US" baseline="0" dirty="0" smtClean="0"/>
              <a:t> and</a:t>
            </a:r>
            <a:r>
              <a:rPr lang="en-US" dirty="0" smtClean="0"/>
              <a:t> flipchart</a:t>
            </a:r>
          </a:p>
          <a:p>
            <a:pPr lvl="0"/>
            <a:r>
              <a:rPr lang="en-US" dirty="0" smtClean="0"/>
              <a:t>Team</a:t>
            </a:r>
            <a:r>
              <a:rPr lang="en-US" baseline="0" dirty="0" smtClean="0"/>
              <a:t> is helping out each other</a:t>
            </a:r>
          </a:p>
          <a:p>
            <a:pPr lvl="0"/>
            <a:r>
              <a:rPr lang="en-US" baseline="0" dirty="0" smtClean="0"/>
              <a:t>	For example Marketing promotions on three Saturdays in May</a:t>
            </a:r>
          </a:p>
          <a:p>
            <a:pPr lvl="0"/>
            <a:r>
              <a:rPr lang="en-US" baseline="0" dirty="0" smtClean="0"/>
              <a:t>AOP sufficiently detailed</a:t>
            </a:r>
          </a:p>
          <a:p>
            <a:pPr lvl="0"/>
            <a:r>
              <a:rPr lang="en-US" baseline="0" dirty="0" smtClean="0"/>
              <a:t>	A good part of the scope elements that are included in the AOP are sufficiently detailed. However, AOP are not covering all scope / activities (e.g. project management activities, community participation committees,  	Land Info System, issue resolution activities)</a:t>
            </a:r>
          </a:p>
          <a:p>
            <a:pPr lvl="0"/>
            <a:endParaRPr lang="en-US" dirty="0" smtClean="0"/>
          </a:p>
          <a:p>
            <a:endParaRPr lang="en-US" dirty="0"/>
          </a:p>
        </p:txBody>
      </p:sp>
      <p:sp>
        <p:nvSpPr>
          <p:cNvPr id="4" name="Slide Number Placeholder 3"/>
          <p:cNvSpPr>
            <a:spLocks noGrp="1"/>
          </p:cNvSpPr>
          <p:nvPr>
            <p:ph type="sldNum" sz="quarter" idx="10"/>
          </p:nvPr>
        </p:nvSpPr>
        <p:spPr/>
        <p:txBody>
          <a:bodyPr/>
          <a:lstStyle/>
          <a:p>
            <a:fld id="{B0E6E798-A53C-5D41-AA58-39D74CE537B5}" type="slidenum">
              <a:rPr lang="en-US" smtClean="0"/>
              <a:pPr/>
              <a:t>6</a:t>
            </a:fld>
            <a:endParaRPr lang="en-US"/>
          </a:p>
        </p:txBody>
      </p:sp>
    </p:spTree>
    <p:extLst>
      <p:ext uri="{BB962C8B-B14F-4D97-AF65-F5344CB8AC3E}">
        <p14:creationId xmlns:p14="http://schemas.microsoft.com/office/powerpoint/2010/main" xmlns="" val="2349470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i="0" dirty="0" smtClean="0"/>
              <a:t>Triggers for</a:t>
            </a:r>
            <a:r>
              <a:rPr lang="en-US" sz="1200" i="0" baseline="0" dirty="0" smtClean="0"/>
              <a:t> phase 2 according to the loan document (</a:t>
            </a:r>
            <a:r>
              <a:rPr lang="en-US" sz="1200" dirty="0" smtClean="0"/>
              <a:t>Triggers for the Second Phase of the Program, p15, Barbados Proposal for a loan for a housing and neighborhood upgrading program Phase I)</a:t>
            </a:r>
            <a:endParaRPr lang="en-US" sz="1200" i="0" dirty="0" smtClean="0"/>
          </a:p>
          <a:p>
            <a:pPr marL="342900" indent="-342900" algn="l">
              <a:buAutoNum type="arabicPeriod"/>
            </a:pPr>
            <a:r>
              <a:rPr lang="en-US" sz="1200" i="0" dirty="0" smtClean="0"/>
              <a:t>Neighborhood Upgrading</a:t>
            </a:r>
            <a:r>
              <a:rPr lang="en-US" sz="1200" i="0" baseline="0" dirty="0" smtClean="0"/>
              <a:t> </a:t>
            </a:r>
            <a:r>
              <a:rPr lang="en-US" sz="1200" i="0" dirty="0" smtClean="0"/>
              <a:t>(&gt; 400 lots developed)</a:t>
            </a:r>
          </a:p>
          <a:p>
            <a:pPr marL="342900" indent="-342900" algn="l">
              <a:buAutoNum type="arabicPeriod"/>
            </a:pPr>
            <a:r>
              <a:rPr lang="en-US" sz="1200" i="0" dirty="0" smtClean="0"/>
              <a:t>Affordable Housing (&gt; 100 subsidies for new houses and &gt;  200 subsidies for incremental home construction)</a:t>
            </a:r>
          </a:p>
          <a:p>
            <a:pPr marL="342900" indent="-342900" algn="l">
              <a:buAutoNum type="arabicPeriod"/>
            </a:pPr>
            <a:r>
              <a:rPr lang="en-US" sz="1200" i="0" dirty="0" smtClean="0"/>
              <a:t>Institutional Strengthening (efficient and transparent beneficiary selection system and new information and financial systems in operation</a:t>
            </a:r>
            <a:r>
              <a:rPr lang="en-US" i="0" dirty="0" smtClean="0"/>
              <a:t>)</a:t>
            </a:r>
            <a:endParaRPr lang="en-US" sz="1200" i="0" dirty="0" smtClean="0"/>
          </a:p>
        </p:txBody>
      </p:sp>
      <p:sp>
        <p:nvSpPr>
          <p:cNvPr id="4" name="Slide Number Placeholder 3"/>
          <p:cNvSpPr>
            <a:spLocks noGrp="1"/>
          </p:cNvSpPr>
          <p:nvPr>
            <p:ph type="sldNum" sz="quarter" idx="10"/>
          </p:nvPr>
        </p:nvSpPr>
        <p:spPr/>
        <p:txBody>
          <a:bodyPr/>
          <a:lstStyle/>
          <a:p>
            <a:fld id="{B0E6E798-A53C-5D41-AA58-39D74CE537B5}" type="slidenum">
              <a:rPr lang="en-US" smtClean="0"/>
              <a:pPr/>
              <a:t>7</a:t>
            </a:fld>
            <a:endParaRPr lang="en-US"/>
          </a:p>
        </p:txBody>
      </p:sp>
    </p:spTree>
    <p:extLst>
      <p:ext uri="{BB962C8B-B14F-4D97-AF65-F5344CB8AC3E}">
        <p14:creationId xmlns:p14="http://schemas.microsoft.com/office/powerpoint/2010/main" xmlns="" val="2040777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60% of time has passed since project start, but hardly anything of the scope and cost have been realized. </a:t>
            </a:r>
            <a:endParaRPr lang="en-US" dirty="0"/>
          </a:p>
        </p:txBody>
      </p:sp>
      <p:sp>
        <p:nvSpPr>
          <p:cNvPr id="4" name="Slide Number Placeholder 3"/>
          <p:cNvSpPr>
            <a:spLocks noGrp="1"/>
          </p:cNvSpPr>
          <p:nvPr>
            <p:ph type="sldNum" sz="quarter" idx="10"/>
          </p:nvPr>
        </p:nvSpPr>
        <p:spPr/>
        <p:txBody>
          <a:bodyPr/>
          <a:lstStyle/>
          <a:p>
            <a:fld id="{B0E6E798-A53C-5D41-AA58-39D74CE537B5}" type="slidenum">
              <a:rPr lang="en-US" smtClean="0"/>
              <a:pPr/>
              <a:t>8</a:t>
            </a:fld>
            <a:endParaRPr lang="en-US"/>
          </a:p>
        </p:txBody>
      </p:sp>
    </p:spTree>
    <p:extLst>
      <p:ext uri="{BB962C8B-B14F-4D97-AF65-F5344CB8AC3E}">
        <p14:creationId xmlns:p14="http://schemas.microsoft.com/office/powerpoint/2010/main" xmlns="" val="9593093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Almost all of the scope and budget is still to</a:t>
            </a:r>
            <a:r>
              <a:rPr lang="en-US" baseline="0" dirty="0" smtClean="0"/>
              <a:t> be realized, but there is only two more years to go. Time is running out. Given the magnitude of scope, complexity of the project and weak track record of achieving results in a timely manner, the triple constraint to go is not considered achievable. </a:t>
            </a:r>
            <a:endParaRPr lang="en-US" dirty="0"/>
          </a:p>
        </p:txBody>
      </p:sp>
      <p:sp>
        <p:nvSpPr>
          <p:cNvPr id="4" name="Slide Number Placeholder 3"/>
          <p:cNvSpPr>
            <a:spLocks noGrp="1"/>
          </p:cNvSpPr>
          <p:nvPr>
            <p:ph type="sldNum" sz="quarter" idx="10"/>
          </p:nvPr>
        </p:nvSpPr>
        <p:spPr/>
        <p:txBody>
          <a:bodyPr/>
          <a:lstStyle/>
          <a:p>
            <a:fld id="{B0E6E798-A53C-5D41-AA58-39D74CE537B5}" type="slidenum">
              <a:rPr lang="en-US" smtClean="0"/>
              <a:pPr/>
              <a:t>9</a:t>
            </a:fld>
            <a:endParaRPr lang="en-US"/>
          </a:p>
        </p:txBody>
      </p:sp>
    </p:spTree>
    <p:extLst>
      <p:ext uri="{BB962C8B-B14F-4D97-AF65-F5344CB8AC3E}">
        <p14:creationId xmlns:p14="http://schemas.microsoft.com/office/powerpoint/2010/main" xmlns="" val="31647680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800"/>
              </a:spcBef>
            </a:pPr>
            <a:r>
              <a:rPr lang="en-US" dirty="0" smtClean="0"/>
              <a:t>Issues resolution, decisions and approvals take too long </a:t>
            </a:r>
          </a:p>
          <a:p>
            <a:pPr lvl="1">
              <a:spcBef>
                <a:spcPts val="800"/>
              </a:spcBef>
            </a:pPr>
            <a:r>
              <a:rPr lang="en-US" dirty="0" smtClean="0"/>
              <a:t>Probably also due to the fact that information is not well prepared by the Project Team. </a:t>
            </a:r>
          </a:p>
          <a:p>
            <a:pPr lvl="1">
              <a:spcBef>
                <a:spcPts val="800"/>
              </a:spcBef>
            </a:pPr>
            <a:r>
              <a:rPr lang="en-US" dirty="0" smtClean="0"/>
              <a:t>Example</a:t>
            </a:r>
            <a:r>
              <a:rPr lang="en-US" baseline="0" dirty="0" smtClean="0"/>
              <a:t> includes the issue Eckstein village (see issues log). PS was supposed to discuss and resolve this issue in a special government committee meeting on Friday May 13</a:t>
            </a:r>
            <a:r>
              <a:rPr lang="en-US" baseline="30000" dirty="0" smtClean="0"/>
              <a:t>th</a:t>
            </a:r>
            <a:r>
              <a:rPr lang="en-US" baseline="0" dirty="0" smtClean="0"/>
              <a:t>, but due to other topics this item was not discussed. It is unclear when it will be discussed and resolved. Other items in the issue log are also examples related to this observation.</a:t>
            </a:r>
            <a:endParaRPr lang="en-US" dirty="0" smtClean="0"/>
          </a:p>
          <a:p>
            <a:pPr>
              <a:spcBef>
                <a:spcPts val="800"/>
              </a:spcBef>
            </a:pPr>
            <a:r>
              <a:rPr lang="en-US" dirty="0" smtClean="0"/>
              <a:t>Not all scope elements are clear and/or defined</a:t>
            </a:r>
          </a:p>
          <a:p>
            <a:pPr lvl="1">
              <a:spcBef>
                <a:spcPts val="800"/>
              </a:spcBef>
            </a:pPr>
            <a:r>
              <a:rPr lang="en-US" dirty="0" smtClean="0"/>
              <a:t>e.g. Construction Fund (Eckstein</a:t>
            </a:r>
            <a:r>
              <a:rPr lang="en-US" baseline="0" dirty="0" smtClean="0"/>
              <a:t> village, alternative solution is not defined), Allen View (fracture in Cave, no back-up solution defined)</a:t>
            </a:r>
            <a:r>
              <a:rPr lang="en-US" dirty="0" smtClean="0"/>
              <a:t>, Quality Surveyor (unclear what is in the</a:t>
            </a:r>
            <a:r>
              <a:rPr lang="en-US" baseline="0" dirty="0" smtClean="0"/>
              <a:t> scope of this contract and what the payment schedule will be)</a:t>
            </a:r>
            <a:r>
              <a:rPr lang="en-US" dirty="0" smtClean="0"/>
              <a:t>, Supervisor (same as Quality</a:t>
            </a:r>
            <a:r>
              <a:rPr lang="en-US" baseline="0" dirty="0" smtClean="0"/>
              <a:t> Surveyor)</a:t>
            </a:r>
            <a:endParaRPr lang="en-US" dirty="0" smtClean="0"/>
          </a:p>
          <a:p>
            <a:pPr lvl="0">
              <a:spcBef>
                <a:spcPts val="800"/>
              </a:spcBef>
            </a:pPr>
            <a:r>
              <a:rPr lang="en-US" dirty="0" smtClean="0"/>
              <a:t>Insufficient Project</a:t>
            </a:r>
            <a:r>
              <a:rPr lang="en-US" baseline="0" dirty="0" smtClean="0"/>
              <a:t> Management Practices</a:t>
            </a:r>
          </a:p>
          <a:p>
            <a:pPr lvl="0">
              <a:spcBef>
                <a:spcPts val="800"/>
              </a:spcBef>
            </a:pPr>
            <a:r>
              <a:rPr lang="en-US" baseline="0" dirty="0" smtClean="0"/>
              <a:t>	Manage project constraints (see Triple Constraint). Project Management Team (PS, PM and PO’s) is not managing the triple constraint.</a:t>
            </a:r>
            <a:endParaRPr lang="en-US" dirty="0" smtClean="0"/>
          </a:p>
          <a:p>
            <a:pPr lvl="0">
              <a:spcBef>
                <a:spcPts val="800"/>
              </a:spcBef>
            </a:pPr>
            <a:r>
              <a:rPr lang="en-US" dirty="0" smtClean="0"/>
              <a:t>	Manage Schedule: AOP is not regularly</a:t>
            </a:r>
            <a:r>
              <a:rPr lang="en-US" baseline="0" dirty="0" smtClean="0"/>
              <a:t> updated. Activities are not completed in the AOP, resources are not assigned, activities are not proactively monitored, activities are not completed on time. </a:t>
            </a:r>
          </a:p>
          <a:p>
            <a:pPr lvl="0">
              <a:spcBef>
                <a:spcPts val="800"/>
              </a:spcBef>
            </a:pPr>
            <a:r>
              <a:rPr lang="en-US" baseline="0" dirty="0" smtClean="0"/>
              <a:t>	Example: </a:t>
            </a:r>
            <a:r>
              <a:rPr lang="en-US" dirty="0" smtClean="0"/>
              <a:t>Geotechnical</a:t>
            </a:r>
            <a:r>
              <a:rPr lang="en-US" baseline="0" dirty="0" smtClean="0"/>
              <a:t> Survey (confirmed April 11-12. May 11-12 </a:t>
            </a:r>
            <a:r>
              <a:rPr lang="en-US" baseline="0" dirty="0" err="1" smtClean="0"/>
              <a:t>ToR</a:t>
            </a:r>
            <a:r>
              <a:rPr lang="en-US" baseline="0" dirty="0" smtClean="0"/>
              <a:t> still to be written) </a:t>
            </a:r>
            <a:endParaRPr lang="en-US" dirty="0" smtClean="0"/>
          </a:p>
          <a:p>
            <a:pPr lvl="0">
              <a:spcBef>
                <a:spcPts val="800"/>
              </a:spcBef>
            </a:pPr>
            <a:r>
              <a:rPr lang="en-US" dirty="0" smtClean="0"/>
              <a:t>	Manage Communication</a:t>
            </a:r>
            <a:r>
              <a:rPr lang="en-US" baseline="0" dirty="0" smtClean="0"/>
              <a:t>: No regular project team meetings, no regular Steering Committee meetings. Information is not communicated well. Visit if Operations Support Contractor was not communicated to every 	team members, visit of IDB counselors (May 12</a:t>
            </a:r>
            <a:r>
              <a:rPr lang="en-US" baseline="30000" dirty="0" smtClean="0"/>
              <a:t>th</a:t>
            </a:r>
            <a:r>
              <a:rPr lang="en-US" baseline="0" dirty="0" smtClean="0"/>
              <a:t>) came as a surprise to PM and PO’s and took a lot of (unscheduled) time. </a:t>
            </a:r>
            <a:endParaRPr lang="en-US" dirty="0" smtClean="0"/>
          </a:p>
          <a:p>
            <a:pPr>
              <a:spcBef>
                <a:spcPts val="800"/>
              </a:spcBef>
            </a:pPr>
            <a:r>
              <a:rPr lang="en-US" dirty="0" smtClean="0"/>
              <a:t>Imbalance between Scope-Cost and Resources-Time (see Triple</a:t>
            </a:r>
            <a:r>
              <a:rPr lang="en-US" baseline="0" dirty="0" smtClean="0"/>
              <a:t> Constraint)</a:t>
            </a:r>
            <a:endParaRPr lang="en-US" dirty="0" smtClean="0"/>
          </a:p>
          <a:p>
            <a:pPr>
              <a:spcBef>
                <a:spcPts val="800"/>
              </a:spcBef>
            </a:pPr>
            <a:r>
              <a:rPr lang="en-US" dirty="0" smtClean="0"/>
              <a:t>Human Resources</a:t>
            </a:r>
            <a:r>
              <a:rPr lang="en-US" baseline="0" dirty="0" smtClean="0"/>
              <a:t> constraints impacting project progress</a:t>
            </a:r>
          </a:p>
          <a:p>
            <a:pPr>
              <a:spcBef>
                <a:spcPts val="800"/>
              </a:spcBef>
            </a:pPr>
            <a:r>
              <a:rPr lang="en-US" baseline="0" dirty="0" smtClean="0"/>
              <a:t>	Insufficient sponsorship from PS. PS does not resolve major issues (see issues log) and changes. </a:t>
            </a:r>
            <a:endParaRPr lang="en-US" dirty="0" smtClean="0"/>
          </a:p>
          <a:p>
            <a:pPr>
              <a:spcBef>
                <a:spcPts val="800"/>
              </a:spcBef>
            </a:pPr>
            <a:r>
              <a:rPr lang="en-US" dirty="0" smtClean="0"/>
              <a:t>	Project Management Team members (PS,</a:t>
            </a:r>
            <a:r>
              <a:rPr lang="en-US" baseline="0" dirty="0" smtClean="0"/>
              <a:t> PM, PO’s) appear to have l</a:t>
            </a:r>
            <a:r>
              <a:rPr lang="en-US" dirty="0" smtClean="0"/>
              <a:t>imited Project Management capabilities and experience in this type of project among.</a:t>
            </a:r>
            <a:r>
              <a:rPr lang="en-US" baseline="0" dirty="0" smtClean="0"/>
              <a:t> </a:t>
            </a:r>
          </a:p>
          <a:p>
            <a:pPr>
              <a:spcBef>
                <a:spcPts val="800"/>
              </a:spcBef>
            </a:pPr>
            <a:r>
              <a:rPr lang="en-US" baseline="0" dirty="0" smtClean="0"/>
              <a:t>	Due to resource constraints in component 2, other team members have to help out which causes other activities to be delayed.</a:t>
            </a:r>
            <a:endParaRPr lang="en-US" dirty="0" smtClean="0"/>
          </a:p>
          <a:p>
            <a:r>
              <a:rPr lang="en-US" dirty="0" smtClean="0"/>
              <a:t>	Social</a:t>
            </a:r>
            <a:r>
              <a:rPr lang="en-US" baseline="0" dirty="0" smtClean="0"/>
              <a:t> Investigator still not hired to support Component 2 subsidies</a:t>
            </a:r>
          </a:p>
        </p:txBody>
      </p:sp>
      <p:sp>
        <p:nvSpPr>
          <p:cNvPr id="4" name="Slide Number Placeholder 3"/>
          <p:cNvSpPr>
            <a:spLocks noGrp="1"/>
          </p:cNvSpPr>
          <p:nvPr>
            <p:ph type="sldNum" sz="quarter" idx="10"/>
          </p:nvPr>
        </p:nvSpPr>
        <p:spPr/>
        <p:txBody>
          <a:bodyPr/>
          <a:lstStyle/>
          <a:p>
            <a:fld id="{B0E6E798-A53C-5D41-AA58-39D74CE537B5}" type="slidenum">
              <a:rPr lang="en-US" smtClean="0"/>
              <a:pPr/>
              <a:t>10</a:t>
            </a:fld>
            <a:endParaRPr lang="en-US"/>
          </a:p>
        </p:txBody>
      </p:sp>
    </p:spTree>
    <p:extLst>
      <p:ext uri="{BB962C8B-B14F-4D97-AF65-F5344CB8AC3E}">
        <p14:creationId xmlns:p14="http://schemas.microsoft.com/office/powerpoint/2010/main" xmlns="" val="15137338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B9259430-38A8-9D4B-B1AF-7A9986B7CC44}" type="datetime1">
              <a:rPr lang="en-US" smtClean="0"/>
              <a:pPr/>
              <a:t>5/16/2011</a:t>
            </a:fld>
            <a:endParaRPr lang="en-US"/>
          </a:p>
        </p:txBody>
      </p:sp>
      <p:sp>
        <p:nvSpPr>
          <p:cNvPr id="5" name="Footer Placeholder 4"/>
          <p:cNvSpPr>
            <a:spLocks noGrp="1"/>
          </p:cNvSpPr>
          <p:nvPr>
            <p:ph type="ftr" sz="quarter" idx="11"/>
          </p:nvPr>
        </p:nvSpPr>
        <p:spPr/>
        <p:txBody>
          <a:bodyPr/>
          <a:lstStyle/>
          <a:p>
            <a:r>
              <a:rPr lang="en-US" smtClean="0"/>
              <a:t>© 2011, Menno Valkenburg</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70B7EB-0B12-BF4C-86A7-A64D8C6B05D2}" type="datetime1">
              <a:rPr lang="en-US" smtClean="0"/>
              <a:pPr/>
              <a:t>5/16/2011</a:t>
            </a:fld>
            <a:endParaRPr lang="en-US"/>
          </a:p>
        </p:txBody>
      </p:sp>
      <p:sp>
        <p:nvSpPr>
          <p:cNvPr id="6" name="Footer Placeholder 5"/>
          <p:cNvSpPr>
            <a:spLocks noGrp="1"/>
          </p:cNvSpPr>
          <p:nvPr>
            <p:ph type="ftr" sz="quarter" idx="11"/>
          </p:nvPr>
        </p:nvSpPr>
        <p:spPr/>
        <p:txBody>
          <a:bodyPr/>
          <a:lstStyle/>
          <a:p>
            <a:r>
              <a:rPr lang="en-US" smtClean="0"/>
              <a:t>© 2011, Menno Valkenburg</a:t>
            </a:r>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pPr/>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AA14748D-14AF-BA4E-BB94-5A875E407D58}" type="datetime1">
              <a:rPr lang="en-US" smtClean="0"/>
              <a:pPr/>
              <a:t>5/16/2011</a:t>
            </a:fld>
            <a:endParaRPr lang="en-US"/>
          </a:p>
        </p:txBody>
      </p:sp>
      <p:sp>
        <p:nvSpPr>
          <p:cNvPr id="5" name="Footer Placeholder 4"/>
          <p:cNvSpPr>
            <a:spLocks noGrp="1"/>
          </p:cNvSpPr>
          <p:nvPr>
            <p:ph type="ftr" sz="quarter" idx="11"/>
          </p:nvPr>
        </p:nvSpPr>
        <p:spPr/>
        <p:txBody>
          <a:bodyPr/>
          <a:lstStyle/>
          <a:p>
            <a:r>
              <a:rPr lang="en-US" smtClean="0"/>
              <a:t>© 2011, Menno Valkenburg</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9D62E51D-DFA7-B343-B51A-91CC2DEF2D00}" type="datetime1">
              <a:rPr lang="en-US" smtClean="0"/>
              <a:pPr/>
              <a:t>5/16/2011</a:t>
            </a:fld>
            <a:endParaRPr lang="en-US"/>
          </a:p>
        </p:txBody>
      </p:sp>
      <p:sp>
        <p:nvSpPr>
          <p:cNvPr id="5" name="Footer Placeholder 4"/>
          <p:cNvSpPr>
            <a:spLocks noGrp="1"/>
          </p:cNvSpPr>
          <p:nvPr>
            <p:ph type="ftr" sz="quarter" idx="11"/>
          </p:nvPr>
        </p:nvSpPr>
        <p:spPr/>
        <p:txBody>
          <a:bodyPr/>
          <a:lstStyle/>
          <a:p>
            <a:r>
              <a:rPr lang="en-US" smtClean="0"/>
              <a:t>© 2011, Menno Valkenburg</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73038" y="246063"/>
            <a:ext cx="8785225" cy="60690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310730419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92C5F7E9-1B67-364D-BB93-6D82013F59F4}" type="datetime1">
              <a:rPr lang="en-US" smtClean="0"/>
              <a:pPr/>
              <a:t>5/16/2011</a:t>
            </a:fld>
            <a:endParaRPr lang="en-US"/>
          </a:p>
        </p:txBody>
      </p:sp>
      <p:sp>
        <p:nvSpPr>
          <p:cNvPr id="5" name="Footer Placeholder 4"/>
          <p:cNvSpPr>
            <a:spLocks noGrp="1"/>
          </p:cNvSpPr>
          <p:nvPr>
            <p:ph type="ftr" sz="quarter" idx="11"/>
          </p:nvPr>
        </p:nvSpPr>
        <p:spPr/>
        <p:txBody>
          <a:bodyPr/>
          <a:lstStyle/>
          <a:p>
            <a:r>
              <a:rPr lang="en-US" smtClean="0"/>
              <a:t>© 2011, Menno Valkenburg</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253F6D2A-218F-CF4D-9189-0F11D2F7C211}" type="datetime1">
              <a:rPr lang="en-US" smtClean="0"/>
              <a:pPr/>
              <a:t>5/16/2011</a:t>
            </a:fld>
            <a:endParaRPr lang="en-US"/>
          </a:p>
        </p:txBody>
      </p:sp>
      <p:sp>
        <p:nvSpPr>
          <p:cNvPr id="5" name="Footer Placeholder 4"/>
          <p:cNvSpPr>
            <a:spLocks noGrp="1"/>
          </p:cNvSpPr>
          <p:nvPr>
            <p:ph type="ftr" sz="quarter" idx="11"/>
          </p:nvPr>
        </p:nvSpPr>
        <p:spPr/>
        <p:txBody>
          <a:bodyPr/>
          <a:lstStyle/>
          <a:p>
            <a:r>
              <a:rPr lang="en-US" smtClean="0"/>
              <a:t>© 2011, Menno Valkenburg</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pPr/>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B22931-CDF4-7845-945C-482C45A9B26B}" type="datetime1">
              <a:rPr lang="en-US" smtClean="0"/>
              <a:pPr/>
              <a:t>5/16/2011</a:t>
            </a:fld>
            <a:endParaRPr lang="en-US"/>
          </a:p>
        </p:txBody>
      </p:sp>
      <p:sp>
        <p:nvSpPr>
          <p:cNvPr id="5" name="Footer Placeholder 4"/>
          <p:cNvSpPr>
            <a:spLocks noGrp="1"/>
          </p:cNvSpPr>
          <p:nvPr>
            <p:ph type="ftr" sz="quarter" idx="11"/>
          </p:nvPr>
        </p:nvSpPr>
        <p:spPr/>
        <p:txBody>
          <a:bodyPr/>
          <a:lstStyle/>
          <a:p>
            <a:r>
              <a:rPr lang="en-US" smtClean="0"/>
              <a:t>© 2011, Menno Valkenburg</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39D75257-AA4E-4C47-AEFB-80E190D2DEEB}" type="datetime1">
              <a:rPr lang="en-US" smtClean="0"/>
              <a:pPr/>
              <a:t>5/16/2011</a:t>
            </a:fld>
            <a:endParaRPr lang="en-US"/>
          </a:p>
        </p:txBody>
      </p:sp>
      <p:sp>
        <p:nvSpPr>
          <p:cNvPr id="6" name="Footer Placeholder 5"/>
          <p:cNvSpPr>
            <a:spLocks noGrp="1"/>
          </p:cNvSpPr>
          <p:nvPr>
            <p:ph type="ftr" sz="quarter" idx="11"/>
          </p:nvPr>
        </p:nvSpPr>
        <p:spPr/>
        <p:txBody>
          <a:bodyPr/>
          <a:lstStyle/>
          <a:p>
            <a:r>
              <a:rPr lang="en-US" smtClean="0"/>
              <a:t>© 2011, Menno Valkenburg</a:t>
            </a:r>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42861D67-5F46-4049-AB41-CCF381E67AB4}" type="datetime1">
              <a:rPr lang="en-US" smtClean="0"/>
              <a:pPr/>
              <a:t>5/16/2011</a:t>
            </a:fld>
            <a:endParaRPr lang="en-US"/>
          </a:p>
        </p:txBody>
      </p:sp>
      <p:sp>
        <p:nvSpPr>
          <p:cNvPr id="8" name="Footer Placeholder 7"/>
          <p:cNvSpPr>
            <a:spLocks noGrp="1"/>
          </p:cNvSpPr>
          <p:nvPr>
            <p:ph type="ftr" sz="quarter" idx="11"/>
          </p:nvPr>
        </p:nvSpPr>
        <p:spPr/>
        <p:txBody>
          <a:bodyPr/>
          <a:lstStyle/>
          <a:p>
            <a:r>
              <a:rPr lang="en-US" smtClean="0"/>
              <a:t>© 2011, Menno Valkenburg</a:t>
            </a:r>
            <a:endParaRPr lang="en-US"/>
          </a:p>
        </p:txBody>
      </p:sp>
      <p:sp>
        <p:nvSpPr>
          <p:cNvPr id="9" name="Slide Number Placeholder 8"/>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0C761AB-B64A-2D42-B20E-81AA60AB905A}" type="datetime1">
              <a:rPr lang="en-US" smtClean="0"/>
              <a:pPr/>
              <a:t>5/16/2011</a:t>
            </a:fld>
            <a:endParaRPr lang="en-US"/>
          </a:p>
        </p:txBody>
      </p:sp>
      <p:sp>
        <p:nvSpPr>
          <p:cNvPr id="4" name="Footer Placeholder 3"/>
          <p:cNvSpPr>
            <a:spLocks noGrp="1"/>
          </p:cNvSpPr>
          <p:nvPr>
            <p:ph type="ftr" sz="quarter" idx="11"/>
          </p:nvPr>
        </p:nvSpPr>
        <p:spPr/>
        <p:txBody>
          <a:bodyPr/>
          <a:lstStyle/>
          <a:p>
            <a:r>
              <a:rPr lang="en-US" smtClean="0"/>
              <a:t>© 2011, Menno Valkenburg</a:t>
            </a:r>
            <a:endParaRPr lang="en-US"/>
          </a:p>
        </p:txBody>
      </p:sp>
      <p:sp>
        <p:nvSpPr>
          <p:cNvPr id="5" name="Slide Number Placeholder 4"/>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09BA76-E9EE-2545-A935-0AFCA93914E3}" type="datetime1">
              <a:rPr lang="en-US" smtClean="0"/>
              <a:pPr/>
              <a:t>5/16/2011</a:t>
            </a:fld>
            <a:endParaRPr lang="en-US"/>
          </a:p>
        </p:txBody>
      </p:sp>
      <p:sp>
        <p:nvSpPr>
          <p:cNvPr id="3" name="Footer Placeholder 2"/>
          <p:cNvSpPr>
            <a:spLocks noGrp="1"/>
          </p:cNvSpPr>
          <p:nvPr>
            <p:ph type="ftr" sz="quarter" idx="11"/>
          </p:nvPr>
        </p:nvSpPr>
        <p:spPr/>
        <p:txBody>
          <a:bodyPr/>
          <a:lstStyle/>
          <a:p>
            <a:r>
              <a:rPr lang="en-US" smtClean="0"/>
              <a:t>© 2011, Menno Valkenburg</a:t>
            </a:r>
            <a:endParaRPr lang="en-US"/>
          </a:p>
        </p:txBody>
      </p:sp>
      <p:sp>
        <p:nvSpPr>
          <p:cNvPr id="4" name="Slide Number Placeholder 3"/>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3049FF-F3D9-8F4B-ABC4-49E1CC934F43}" type="datetime1">
              <a:rPr lang="en-US" smtClean="0"/>
              <a:pPr/>
              <a:t>5/16/2011</a:t>
            </a:fld>
            <a:endParaRPr lang="en-US"/>
          </a:p>
        </p:txBody>
      </p:sp>
      <p:sp>
        <p:nvSpPr>
          <p:cNvPr id="6" name="Footer Placeholder 5"/>
          <p:cNvSpPr>
            <a:spLocks noGrp="1"/>
          </p:cNvSpPr>
          <p:nvPr>
            <p:ph type="ftr" sz="quarter" idx="11"/>
          </p:nvPr>
        </p:nvSpPr>
        <p:spPr/>
        <p:txBody>
          <a:bodyPr/>
          <a:lstStyle/>
          <a:p>
            <a:r>
              <a:rPr lang="en-US" smtClean="0"/>
              <a:t>© 2011, Menno Valkenburg</a:t>
            </a:r>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56D10971-56D8-374A-B766-05683C1F220D}" type="datetime1">
              <a:rPr lang="en-US" smtClean="0"/>
              <a:pPr/>
              <a:t>5/16/2011</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r>
              <a:rPr lang="en-US" smtClean="0"/>
              <a:t>© 2011, Menno Valkenburg</a:t>
            </a:r>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7F5CE407-6216-4202-80E4-A30DC2F709B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sldNum="0" hdr="0" dt="0"/>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a:r>
            <a:br>
              <a:rPr lang="en-US" dirty="0" smtClean="0"/>
            </a:br>
            <a:r>
              <a:rPr lang="en-US" b="1" dirty="0" smtClean="0"/>
              <a:t>FINAL DRAFT</a:t>
            </a:r>
            <a:r>
              <a:rPr lang="en-US" dirty="0"/>
              <a:t/>
            </a:r>
            <a:br>
              <a:rPr lang="en-US" dirty="0"/>
            </a:br>
            <a:r>
              <a:rPr lang="en-US" dirty="0" smtClean="0"/>
              <a:t>Report visit May 9-13</a:t>
            </a:r>
            <a:br>
              <a:rPr lang="en-US" dirty="0" smtClean="0"/>
            </a:br>
            <a:r>
              <a:rPr lang="en-US" sz="2400" dirty="0" smtClean="0"/>
              <a:t>Operations / Project Management Support</a:t>
            </a:r>
            <a:endParaRPr lang="en-US" sz="2400" dirty="0"/>
          </a:p>
        </p:txBody>
      </p:sp>
      <p:sp>
        <p:nvSpPr>
          <p:cNvPr id="3" name="Subtitle 2"/>
          <p:cNvSpPr>
            <a:spLocks noGrp="1"/>
          </p:cNvSpPr>
          <p:nvPr>
            <p:ph type="subTitle" idx="1"/>
          </p:nvPr>
        </p:nvSpPr>
        <p:spPr/>
        <p:txBody>
          <a:bodyPr>
            <a:noAutofit/>
          </a:bodyPr>
          <a:lstStyle/>
          <a:p>
            <a:r>
              <a:rPr lang="en-US" dirty="0"/>
              <a:t>BA-L1002 Barbados Housing and Neighborhood Upgrading Program Phase </a:t>
            </a:r>
            <a:r>
              <a:rPr lang="en-US" dirty="0" smtClean="0"/>
              <a:t>1</a:t>
            </a:r>
          </a:p>
          <a:p>
            <a:endParaRPr lang="en-US" dirty="0" smtClean="0"/>
          </a:p>
          <a:p>
            <a:r>
              <a:rPr lang="en-US" smtClean="0"/>
              <a:t>16 May </a:t>
            </a:r>
            <a:r>
              <a:rPr lang="en-US" dirty="0" smtClean="0"/>
              <a:t>2011</a:t>
            </a:r>
          </a:p>
        </p:txBody>
      </p:sp>
      <p:sp>
        <p:nvSpPr>
          <p:cNvPr id="4" name="Footer Placeholder 3"/>
          <p:cNvSpPr>
            <a:spLocks noGrp="1"/>
          </p:cNvSpPr>
          <p:nvPr>
            <p:ph type="ftr" sz="quarter" idx="11"/>
          </p:nvPr>
        </p:nvSpPr>
        <p:spPr/>
        <p:txBody>
          <a:bodyPr/>
          <a:lstStyle/>
          <a:p>
            <a:r>
              <a:rPr lang="en-US" dirty="0" smtClean="0"/>
              <a:t>© 2011, Menno Valkenburg</a:t>
            </a:r>
            <a:endParaRPr lang="en-US" dirty="0"/>
          </a:p>
        </p:txBody>
      </p:sp>
    </p:spTree>
    <p:extLst>
      <p:ext uri="{BB962C8B-B14F-4D97-AF65-F5344CB8AC3E}">
        <p14:creationId xmlns:p14="http://schemas.microsoft.com/office/powerpoint/2010/main" xmlns="" val="18194522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Observations / 2</a:t>
            </a:r>
            <a:endParaRPr lang="en-US" dirty="0"/>
          </a:p>
        </p:txBody>
      </p:sp>
      <p:sp>
        <p:nvSpPr>
          <p:cNvPr id="4" name="Content Placeholder 3"/>
          <p:cNvSpPr>
            <a:spLocks noGrp="1"/>
          </p:cNvSpPr>
          <p:nvPr>
            <p:ph idx="1"/>
          </p:nvPr>
        </p:nvSpPr>
        <p:spPr/>
        <p:txBody>
          <a:bodyPr>
            <a:normAutofit fontScale="92500"/>
          </a:bodyPr>
          <a:lstStyle/>
          <a:p>
            <a:pPr>
              <a:spcBef>
                <a:spcPts val="600"/>
              </a:spcBef>
            </a:pPr>
            <a:r>
              <a:rPr lang="en-US" dirty="0" smtClean="0"/>
              <a:t>Issues </a:t>
            </a:r>
            <a:r>
              <a:rPr lang="en-US" dirty="0"/>
              <a:t>resolution, decisions and approvals take </a:t>
            </a:r>
            <a:r>
              <a:rPr lang="en-US" dirty="0" smtClean="0"/>
              <a:t>too long </a:t>
            </a:r>
          </a:p>
          <a:p>
            <a:pPr>
              <a:spcBef>
                <a:spcPts val="600"/>
              </a:spcBef>
            </a:pPr>
            <a:r>
              <a:rPr lang="en-US" dirty="0" smtClean="0"/>
              <a:t>Not all elements of scope appear to be clear / defined</a:t>
            </a:r>
            <a:endParaRPr lang="en-US" dirty="0"/>
          </a:p>
          <a:p>
            <a:pPr>
              <a:spcBef>
                <a:spcPts val="600"/>
              </a:spcBef>
            </a:pPr>
            <a:r>
              <a:rPr lang="en-US" dirty="0" smtClean="0"/>
              <a:t>Insufficient Project Management practices</a:t>
            </a:r>
          </a:p>
          <a:p>
            <a:pPr lvl="1"/>
            <a:r>
              <a:rPr lang="en-US" dirty="0" smtClean="0"/>
              <a:t>Manage project constraints: Scope, Time, Cost, Resources, Risks and Quality</a:t>
            </a:r>
          </a:p>
          <a:p>
            <a:pPr lvl="1"/>
            <a:r>
              <a:rPr lang="en-US" dirty="0" smtClean="0"/>
              <a:t>Manage Schedule (AOP)</a:t>
            </a:r>
          </a:p>
          <a:p>
            <a:pPr lvl="1"/>
            <a:r>
              <a:rPr lang="en-US" dirty="0" smtClean="0"/>
              <a:t>Manage Issues</a:t>
            </a:r>
          </a:p>
          <a:p>
            <a:pPr lvl="1"/>
            <a:r>
              <a:rPr lang="en-US" dirty="0" smtClean="0"/>
              <a:t>Manage Communication</a:t>
            </a:r>
            <a:endParaRPr lang="en-US" dirty="0"/>
          </a:p>
          <a:p>
            <a:pPr>
              <a:spcBef>
                <a:spcPts val="600"/>
              </a:spcBef>
            </a:pPr>
            <a:r>
              <a:rPr lang="en-US" dirty="0" smtClean="0"/>
              <a:t>Imbalance </a:t>
            </a:r>
            <a:r>
              <a:rPr lang="en-US" dirty="0"/>
              <a:t>between </a:t>
            </a:r>
            <a:r>
              <a:rPr lang="en-US" dirty="0" smtClean="0"/>
              <a:t>Scope-Cost and Resources-Time</a:t>
            </a:r>
          </a:p>
          <a:p>
            <a:pPr>
              <a:spcBef>
                <a:spcPts val="600"/>
              </a:spcBef>
            </a:pPr>
            <a:r>
              <a:rPr lang="en-US" dirty="0" smtClean="0"/>
              <a:t>Human Resources constraints impacting project progress</a:t>
            </a:r>
            <a:endParaRPr lang="en-US" dirty="0"/>
          </a:p>
        </p:txBody>
      </p:sp>
      <p:sp>
        <p:nvSpPr>
          <p:cNvPr id="3" name="Footer Placeholder 2"/>
          <p:cNvSpPr>
            <a:spLocks noGrp="1"/>
          </p:cNvSpPr>
          <p:nvPr>
            <p:ph type="ftr" sz="quarter" idx="11"/>
          </p:nvPr>
        </p:nvSpPr>
        <p:spPr/>
        <p:txBody>
          <a:bodyPr/>
          <a:lstStyle/>
          <a:p>
            <a:r>
              <a:rPr lang="en-US" smtClean="0"/>
              <a:t>© 2011, Menno Valkenburg</a:t>
            </a:r>
            <a:endParaRPr lang="en-US"/>
          </a:p>
        </p:txBody>
      </p:sp>
    </p:spTree>
    <p:extLst>
      <p:ext uri="{BB962C8B-B14F-4D97-AF65-F5344CB8AC3E}">
        <p14:creationId xmlns:p14="http://schemas.microsoft.com/office/powerpoint/2010/main" xmlns="" val="2758232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p:cTn id="15" dur="10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4">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4">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4">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anim calcmode="lin" valueType="num">
                                      <p:cBhvr>
                                        <p:cTn id="23" dur="10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4">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4">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4">
                                            <p:txEl>
                                              <p:pRg st="2" end="2"/>
                                            </p:txEl>
                                          </p:spTgt>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grpId="0" nodeType="withEffect">
                                  <p:stCondLst>
                                    <p:cond delay="0"/>
                                  </p:stCondLst>
                                  <p:childTnLst>
                                    <p:set>
                                      <p:cBhvr>
                                        <p:cTn id="28" dur="1" fill="hold">
                                          <p:stCondLst>
                                            <p:cond delay="0"/>
                                          </p:stCondLst>
                                        </p:cTn>
                                        <p:tgtEl>
                                          <p:spTgt spid="4">
                                            <p:txEl>
                                              <p:pRg st="3" end="3"/>
                                            </p:txEl>
                                          </p:spTgt>
                                        </p:tgtEl>
                                        <p:attrNameLst>
                                          <p:attrName>style.visibility</p:attrName>
                                        </p:attrNameLst>
                                      </p:cBhvr>
                                      <p:to>
                                        <p:strVal val="visible"/>
                                      </p:to>
                                    </p:set>
                                    <p:anim calcmode="lin" valueType="num">
                                      <p:cBhvr>
                                        <p:cTn id="29" dur="1000" fill="hold"/>
                                        <p:tgtEl>
                                          <p:spTgt spid="4">
                                            <p:txEl>
                                              <p:pRg st="3" end="3"/>
                                            </p:txEl>
                                          </p:spTgt>
                                        </p:tgtEl>
                                        <p:attrNameLst>
                                          <p:attrName>ppt_w</p:attrName>
                                        </p:attrNameLst>
                                      </p:cBhvr>
                                      <p:tavLst>
                                        <p:tav tm="0">
                                          <p:val>
                                            <p:fltVal val="0"/>
                                          </p:val>
                                        </p:tav>
                                        <p:tav tm="100000">
                                          <p:val>
                                            <p:strVal val="#ppt_w"/>
                                          </p:val>
                                        </p:tav>
                                      </p:tavLst>
                                    </p:anim>
                                    <p:anim calcmode="lin" valueType="num">
                                      <p:cBhvr>
                                        <p:cTn id="30" dur="1000" fill="hold"/>
                                        <p:tgtEl>
                                          <p:spTgt spid="4">
                                            <p:txEl>
                                              <p:pRg st="3" end="3"/>
                                            </p:txEl>
                                          </p:spTgt>
                                        </p:tgtEl>
                                        <p:attrNameLst>
                                          <p:attrName>ppt_h</p:attrName>
                                        </p:attrNameLst>
                                      </p:cBhvr>
                                      <p:tavLst>
                                        <p:tav tm="0">
                                          <p:val>
                                            <p:fltVal val="0"/>
                                          </p:val>
                                        </p:tav>
                                        <p:tav tm="100000">
                                          <p:val>
                                            <p:strVal val="#ppt_h"/>
                                          </p:val>
                                        </p:tav>
                                      </p:tavLst>
                                    </p:anim>
                                    <p:anim calcmode="lin" valueType="num">
                                      <p:cBhvr>
                                        <p:cTn id="31" dur="1000" fill="hold"/>
                                        <p:tgtEl>
                                          <p:spTgt spid="4">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
                                            <p:txEl>
                                              <p:pRg st="3" end="3"/>
                                            </p:txEl>
                                          </p:spTgt>
                                        </p:tgtEl>
                                        <p:attrNameLst>
                                          <p:attrName>ppt_y</p:attrName>
                                        </p:attrNameLst>
                                      </p:cBhvr>
                                      <p:tavLst>
                                        <p:tav tm="0" fmla="#ppt_y+(sin(-2*pi*(1-$))*-#ppt_x+cos(-2*pi*(1-$))*(1-#ppt_y))*(1-$)">
                                          <p:val>
                                            <p:fltVal val="0"/>
                                          </p:val>
                                        </p:tav>
                                        <p:tav tm="100000">
                                          <p:val>
                                            <p:fltVal val="1"/>
                                          </p:val>
                                        </p:tav>
                                      </p:tavLst>
                                    </p:anim>
                                  </p:childTnLst>
                                </p:cTn>
                              </p:par>
                              <p:par>
                                <p:cTn id="33" presetID="15" presetClass="entr" presetSubtype="0" fill="hold" grpId="0" nodeType="with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 calcmode="lin" valueType="num">
                                      <p:cBhvr>
                                        <p:cTn id="35" dur="1000" fill="hold"/>
                                        <p:tgtEl>
                                          <p:spTgt spid="4">
                                            <p:txEl>
                                              <p:pRg st="4" end="4"/>
                                            </p:txEl>
                                          </p:spTgt>
                                        </p:tgtEl>
                                        <p:attrNameLst>
                                          <p:attrName>ppt_w</p:attrName>
                                        </p:attrNameLst>
                                      </p:cBhvr>
                                      <p:tavLst>
                                        <p:tav tm="0">
                                          <p:val>
                                            <p:fltVal val="0"/>
                                          </p:val>
                                        </p:tav>
                                        <p:tav tm="100000">
                                          <p:val>
                                            <p:strVal val="#ppt_w"/>
                                          </p:val>
                                        </p:tav>
                                      </p:tavLst>
                                    </p:anim>
                                    <p:anim calcmode="lin" valueType="num">
                                      <p:cBhvr>
                                        <p:cTn id="36" dur="1000" fill="hold"/>
                                        <p:tgtEl>
                                          <p:spTgt spid="4">
                                            <p:txEl>
                                              <p:pRg st="4" end="4"/>
                                            </p:txEl>
                                          </p:spTgt>
                                        </p:tgtEl>
                                        <p:attrNameLst>
                                          <p:attrName>ppt_h</p:attrName>
                                        </p:attrNameLst>
                                      </p:cBhvr>
                                      <p:tavLst>
                                        <p:tav tm="0">
                                          <p:val>
                                            <p:fltVal val="0"/>
                                          </p:val>
                                        </p:tav>
                                        <p:tav tm="100000">
                                          <p:val>
                                            <p:strVal val="#ppt_h"/>
                                          </p:val>
                                        </p:tav>
                                      </p:tavLst>
                                    </p:anim>
                                    <p:anim calcmode="lin" valueType="num">
                                      <p:cBhvr>
                                        <p:cTn id="37" dur="1000" fill="hold"/>
                                        <p:tgtEl>
                                          <p:spTgt spid="4">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38" dur="1000" fill="hold"/>
                                        <p:tgtEl>
                                          <p:spTgt spid="4">
                                            <p:txEl>
                                              <p:pRg st="4" end="4"/>
                                            </p:txEl>
                                          </p:spTgt>
                                        </p:tgtEl>
                                        <p:attrNameLst>
                                          <p:attrName>ppt_y</p:attrName>
                                        </p:attrNameLst>
                                      </p:cBhvr>
                                      <p:tavLst>
                                        <p:tav tm="0" fmla="#ppt_y+(sin(-2*pi*(1-$))*-#ppt_x+cos(-2*pi*(1-$))*(1-#ppt_y))*(1-$)">
                                          <p:val>
                                            <p:fltVal val="0"/>
                                          </p:val>
                                        </p:tav>
                                        <p:tav tm="100000">
                                          <p:val>
                                            <p:fltVal val="1"/>
                                          </p:val>
                                        </p:tav>
                                      </p:tavLst>
                                    </p:anim>
                                  </p:childTnLst>
                                </p:cTn>
                              </p:par>
                              <p:par>
                                <p:cTn id="39" presetID="15" presetClass="entr" presetSubtype="0" fill="hold" grpId="0" nodeType="with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anim calcmode="lin" valueType="num">
                                      <p:cBhvr>
                                        <p:cTn id="41" dur="1000" fill="hold"/>
                                        <p:tgtEl>
                                          <p:spTgt spid="4">
                                            <p:txEl>
                                              <p:pRg st="5" end="5"/>
                                            </p:txEl>
                                          </p:spTgt>
                                        </p:tgtEl>
                                        <p:attrNameLst>
                                          <p:attrName>ppt_w</p:attrName>
                                        </p:attrNameLst>
                                      </p:cBhvr>
                                      <p:tavLst>
                                        <p:tav tm="0">
                                          <p:val>
                                            <p:fltVal val="0"/>
                                          </p:val>
                                        </p:tav>
                                        <p:tav tm="100000">
                                          <p:val>
                                            <p:strVal val="#ppt_w"/>
                                          </p:val>
                                        </p:tav>
                                      </p:tavLst>
                                    </p:anim>
                                    <p:anim calcmode="lin" valueType="num">
                                      <p:cBhvr>
                                        <p:cTn id="42" dur="1000" fill="hold"/>
                                        <p:tgtEl>
                                          <p:spTgt spid="4">
                                            <p:txEl>
                                              <p:pRg st="5" end="5"/>
                                            </p:txEl>
                                          </p:spTgt>
                                        </p:tgtEl>
                                        <p:attrNameLst>
                                          <p:attrName>ppt_h</p:attrName>
                                        </p:attrNameLst>
                                      </p:cBhvr>
                                      <p:tavLst>
                                        <p:tav tm="0">
                                          <p:val>
                                            <p:fltVal val="0"/>
                                          </p:val>
                                        </p:tav>
                                        <p:tav tm="100000">
                                          <p:val>
                                            <p:strVal val="#ppt_h"/>
                                          </p:val>
                                        </p:tav>
                                      </p:tavLst>
                                    </p:anim>
                                    <p:anim calcmode="lin" valueType="num">
                                      <p:cBhvr>
                                        <p:cTn id="43" dur="1000" fill="hold"/>
                                        <p:tgtEl>
                                          <p:spTgt spid="4">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44" dur="1000" fill="hold"/>
                                        <p:tgtEl>
                                          <p:spTgt spid="4">
                                            <p:txEl>
                                              <p:pRg st="5" end="5"/>
                                            </p:txEl>
                                          </p:spTgt>
                                        </p:tgtEl>
                                        <p:attrNameLst>
                                          <p:attrName>ppt_y</p:attrName>
                                        </p:attrNameLst>
                                      </p:cBhvr>
                                      <p:tavLst>
                                        <p:tav tm="0" fmla="#ppt_y+(sin(-2*pi*(1-$))*-#ppt_x+cos(-2*pi*(1-$))*(1-#ppt_y))*(1-$)">
                                          <p:val>
                                            <p:fltVal val="0"/>
                                          </p:val>
                                        </p:tav>
                                        <p:tav tm="100000">
                                          <p:val>
                                            <p:fltVal val="1"/>
                                          </p:val>
                                        </p:tav>
                                      </p:tavLst>
                                    </p:anim>
                                  </p:childTnLst>
                                </p:cTn>
                              </p:par>
                              <p:par>
                                <p:cTn id="45" presetID="15" presetClass="entr" presetSubtype="0" fill="hold" grpId="0" nodeType="withEffect">
                                  <p:stCondLst>
                                    <p:cond delay="0"/>
                                  </p:stCondLst>
                                  <p:childTnLst>
                                    <p:set>
                                      <p:cBhvr>
                                        <p:cTn id="46" dur="1" fill="hold">
                                          <p:stCondLst>
                                            <p:cond delay="0"/>
                                          </p:stCondLst>
                                        </p:cTn>
                                        <p:tgtEl>
                                          <p:spTgt spid="4">
                                            <p:txEl>
                                              <p:pRg st="6" end="6"/>
                                            </p:txEl>
                                          </p:spTgt>
                                        </p:tgtEl>
                                        <p:attrNameLst>
                                          <p:attrName>style.visibility</p:attrName>
                                        </p:attrNameLst>
                                      </p:cBhvr>
                                      <p:to>
                                        <p:strVal val="visible"/>
                                      </p:to>
                                    </p:set>
                                    <p:anim calcmode="lin" valueType="num">
                                      <p:cBhvr>
                                        <p:cTn id="47" dur="1000" fill="hold"/>
                                        <p:tgtEl>
                                          <p:spTgt spid="4">
                                            <p:txEl>
                                              <p:pRg st="6" end="6"/>
                                            </p:txEl>
                                          </p:spTgt>
                                        </p:tgtEl>
                                        <p:attrNameLst>
                                          <p:attrName>ppt_w</p:attrName>
                                        </p:attrNameLst>
                                      </p:cBhvr>
                                      <p:tavLst>
                                        <p:tav tm="0">
                                          <p:val>
                                            <p:fltVal val="0"/>
                                          </p:val>
                                        </p:tav>
                                        <p:tav tm="100000">
                                          <p:val>
                                            <p:strVal val="#ppt_w"/>
                                          </p:val>
                                        </p:tav>
                                      </p:tavLst>
                                    </p:anim>
                                    <p:anim calcmode="lin" valueType="num">
                                      <p:cBhvr>
                                        <p:cTn id="48" dur="1000" fill="hold"/>
                                        <p:tgtEl>
                                          <p:spTgt spid="4">
                                            <p:txEl>
                                              <p:pRg st="6" end="6"/>
                                            </p:txEl>
                                          </p:spTgt>
                                        </p:tgtEl>
                                        <p:attrNameLst>
                                          <p:attrName>ppt_h</p:attrName>
                                        </p:attrNameLst>
                                      </p:cBhvr>
                                      <p:tavLst>
                                        <p:tav tm="0">
                                          <p:val>
                                            <p:fltVal val="0"/>
                                          </p:val>
                                        </p:tav>
                                        <p:tav tm="100000">
                                          <p:val>
                                            <p:strVal val="#ppt_h"/>
                                          </p:val>
                                        </p:tav>
                                      </p:tavLst>
                                    </p:anim>
                                    <p:anim calcmode="lin" valueType="num">
                                      <p:cBhvr>
                                        <p:cTn id="49" dur="1000" fill="hold"/>
                                        <p:tgtEl>
                                          <p:spTgt spid="4">
                                            <p:txEl>
                                              <p:pRg st="6" end="6"/>
                                            </p:txEl>
                                          </p:spTgt>
                                        </p:tgtEl>
                                        <p:attrNameLst>
                                          <p:attrName>ppt_x</p:attrName>
                                        </p:attrNameLst>
                                      </p:cBhvr>
                                      <p:tavLst>
                                        <p:tav tm="0" fmla="#ppt_x+(cos(-2*pi*(1-$))*-#ppt_x-sin(-2*pi*(1-$))*(1-#ppt_y))*(1-$)">
                                          <p:val>
                                            <p:fltVal val="0"/>
                                          </p:val>
                                        </p:tav>
                                        <p:tav tm="100000">
                                          <p:val>
                                            <p:fltVal val="1"/>
                                          </p:val>
                                        </p:tav>
                                      </p:tavLst>
                                    </p:anim>
                                    <p:anim calcmode="lin" valueType="num">
                                      <p:cBhvr>
                                        <p:cTn id="50" dur="1000" fill="hold"/>
                                        <p:tgtEl>
                                          <p:spTgt spid="4">
                                            <p:txEl>
                                              <p:pRg st="6" end="6"/>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1" fill="hold">
                      <p:stCondLst>
                        <p:cond delay="indefinite"/>
                      </p:stCondLst>
                      <p:childTnLst>
                        <p:par>
                          <p:cTn id="52" fill="hold">
                            <p:stCondLst>
                              <p:cond delay="0"/>
                            </p:stCondLst>
                            <p:childTnLst>
                              <p:par>
                                <p:cTn id="53" presetID="15" presetClass="entr" presetSubtype="0" fill="hold" grpId="0" nodeType="clickEffect">
                                  <p:stCondLst>
                                    <p:cond delay="0"/>
                                  </p:stCondLst>
                                  <p:childTnLst>
                                    <p:set>
                                      <p:cBhvr>
                                        <p:cTn id="54" dur="1" fill="hold">
                                          <p:stCondLst>
                                            <p:cond delay="0"/>
                                          </p:stCondLst>
                                        </p:cTn>
                                        <p:tgtEl>
                                          <p:spTgt spid="4">
                                            <p:txEl>
                                              <p:pRg st="7" end="7"/>
                                            </p:txEl>
                                          </p:spTgt>
                                        </p:tgtEl>
                                        <p:attrNameLst>
                                          <p:attrName>style.visibility</p:attrName>
                                        </p:attrNameLst>
                                      </p:cBhvr>
                                      <p:to>
                                        <p:strVal val="visible"/>
                                      </p:to>
                                    </p:set>
                                    <p:anim calcmode="lin" valueType="num">
                                      <p:cBhvr>
                                        <p:cTn id="55" dur="1000" fill="hold"/>
                                        <p:tgtEl>
                                          <p:spTgt spid="4">
                                            <p:txEl>
                                              <p:pRg st="7" end="7"/>
                                            </p:txEl>
                                          </p:spTgt>
                                        </p:tgtEl>
                                        <p:attrNameLst>
                                          <p:attrName>ppt_w</p:attrName>
                                        </p:attrNameLst>
                                      </p:cBhvr>
                                      <p:tavLst>
                                        <p:tav tm="0">
                                          <p:val>
                                            <p:fltVal val="0"/>
                                          </p:val>
                                        </p:tav>
                                        <p:tav tm="100000">
                                          <p:val>
                                            <p:strVal val="#ppt_w"/>
                                          </p:val>
                                        </p:tav>
                                      </p:tavLst>
                                    </p:anim>
                                    <p:anim calcmode="lin" valueType="num">
                                      <p:cBhvr>
                                        <p:cTn id="56" dur="1000" fill="hold"/>
                                        <p:tgtEl>
                                          <p:spTgt spid="4">
                                            <p:txEl>
                                              <p:pRg st="7" end="7"/>
                                            </p:txEl>
                                          </p:spTgt>
                                        </p:tgtEl>
                                        <p:attrNameLst>
                                          <p:attrName>ppt_h</p:attrName>
                                        </p:attrNameLst>
                                      </p:cBhvr>
                                      <p:tavLst>
                                        <p:tav tm="0">
                                          <p:val>
                                            <p:fltVal val="0"/>
                                          </p:val>
                                        </p:tav>
                                        <p:tav tm="100000">
                                          <p:val>
                                            <p:strVal val="#ppt_h"/>
                                          </p:val>
                                        </p:tav>
                                      </p:tavLst>
                                    </p:anim>
                                    <p:anim calcmode="lin" valueType="num">
                                      <p:cBhvr>
                                        <p:cTn id="57" dur="1000" fill="hold"/>
                                        <p:tgtEl>
                                          <p:spTgt spid="4">
                                            <p:txEl>
                                              <p:pRg st="7" end="7"/>
                                            </p:txEl>
                                          </p:spTgt>
                                        </p:tgtEl>
                                        <p:attrNameLst>
                                          <p:attrName>ppt_x</p:attrName>
                                        </p:attrNameLst>
                                      </p:cBhvr>
                                      <p:tavLst>
                                        <p:tav tm="0" fmla="#ppt_x+(cos(-2*pi*(1-$))*-#ppt_x-sin(-2*pi*(1-$))*(1-#ppt_y))*(1-$)">
                                          <p:val>
                                            <p:fltVal val="0"/>
                                          </p:val>
                                        </p:tav>
                                        <p:tav tm="100000">
                                          <p:val>
                                            <p:fltVal val="1"/>
                                          </p:val>
                                        </p:tav>
                                      </p:tavLst>
                                    </p:anim>
                                    <p:anim calcmode="lin" valueType="num">
                                      <p:cBhvr>
                                        <p:cTn id="58" dur="1000" fill="hold"/>
                                        <p:tgtEl>
                                          <p:spTgt spid="4">
                                            <p:txEl>
                                              <p:pRg st="7" end="7"/>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9" fill="hold">
                      <p:stCondLst>
                        <p:cond delay="indefinite"/>
                      </p:stCondLst>
                      <p:childTnLst>
                        <p:par>
                          <p:cTn id="60" fill="hold">
                            <p:stCondLst>
                              <p:cond delay="0"/>
                            </p:stCondLst>
                            <p:childTnLst>
                              <p:par>
                                <p:cTn id="61" presetID="15" presetClass="entr" presetSubtype="0" fill="hold" grpId="0" nodeType="clickEffect">
                                  <p:stCondLst>
                                    <p:cond delay="0"/>
                                  </p:stCondLst>
                                  <p:childTnLst>
                                    <p:set>
                                      <p:cBhvr>
                                        <p:cTn id="62" dur="1" fill="hold">
                                          <p:stCondLst>
                                            <p:cond delay="0"/>
                                          </p:stCondLst>
                                        </p:cTn>
                                        <p:tgtEl>
                                          <p:spTgt spid="4">
                                            <p:txEl>
                                              <p:pRg st="8" end="8"/>
                                            </p:txEl>
                                          </p:spTgt>
                                        </p:tgtEl>
                                        <p:attrNameLst>
                                          <p:attrName>style.visibility</p:attrName>
                                        </p:attrNameLst>
                                      </p:cBhvr>
                                      <p:to>
                                        <p:strVal val="visible"/>
                                      </p:to>
                                    </p:set>
                                    <p:anim calcmode="lin" valueType="num">
                                      <p:cBhvr>
                                        <p:cTn id="63" dur="1000" fill="hold"/>
                                        <p:tgtEl>
                                          <p:spTgt spid="4">
                                            <p:txEl>
                                              <p:pRg st="8" end="8"/>
                                            </p:txEl>
                                          </p:spTgt>
                                        </p:tgtEl>
                                        <p:attrNameLst>
                                          <p:attrName>ppt_w</p:attrName>
                                        </p:attrNameLst>
                                      </p:cBhvr>
                                      <p:tavLst>
                                        <p:tav tm="0">
                                          <p:val>
                                            <p:fltVal val="0"/>
                                          </p:val>
                                        </p:tav>
                                        <p:tav tm="100000">
                                          <p:val>
                                            <p:strVal val="#ppt_w"/>
                                          </p:val>
                                        </p:tav>
                                      </p:tavLst>
                                    </p:anim>
                                    <p:anim calcmode="lin" valueType="num">
                                      <p:cBhvr>
                                        <p:cTn id="64" dur="1000" fill="hold"/>
                                        <p:tgtEl>
                                          <p:spTgt spid="4">
                                            <p:txEl>
                                              <p:pRg st="8" end="8"/>
                                            </p:txEl>
                                          </p:spTgt>
                                        </p:tgtEl>
                                        <p:attrNameLst>
                                          <p:attrName>ppt_h</p:attrName>
                                        </p:attrNameLst>
                                      </p:cBhvr>
                                      <p:tavLst>
                                        <p:tav tm="0">
                                          <p:val>
                                            <p:fltVal val="0"/>
                                          </p:val>
                                        </p:tav>
                                        <p:tav tm="100000">
                                          <p:val>
                                            <p:strVal val="#ppt_h"/>
                                          </p:val>
                                        </p:tav>
                                      </p:tavLst>
                                    </p:anim>
                                    <p:anim calcmode="lin" valueType="num">
                                      <p:cBhvr>
                                        <p:cTn id="65" dur="1000" fill="hold"/>
                                        <p:tgtEl>
                                          <p:spTgt spid="4">
                                            <p:txEl>
                                              <p:pRg st="8" end="8"/>
                                            </p:txEl>
                                          </p:spTgt>
                                        </p:tgtEl>
                                        <p:attrNameLst>
                                          <p:attrName>ppt_x</p:attrName>
                                        </p:attrNameLst>
                                      </p:cBhvr>
                                      <p:tavLst>
                                        <p:tav tm="0" fmla="#ppt_x+(cos(-2*pi*(1-$))*-#ppt_x-sin(-2*pi*(1-$))*(1-#ppt_y))*(1-$)">
                                          <p:val>
                                            <p:fltVal val="0"/>
                                          </p:val>
                                        </p:tav>
                                        <p:tav tm="100000">
                                          <p:val>
                                            <p:fltVal val="1"/>
                                          </p:val>
                                        </p:tav>
                                      </p:tavLst>
                                    </p:anim>
                                    <p:anim calcmode="lin" valueType="num">
                                      <p:cBhvr>
                                        <p:cTn id="66" dur="1000" fill="hold"/>
                                        <p:tgtEl>
                                          <p:spTgt spid="4">
                                            <p:txEl>
                                              <p:pRg st="8" end="8"/>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Recommendations</a:t>
            </a:r>
            <a:endParaRPr lang="en-US" dirty="0"/>
          </a:p>
        </p:txBody>
      </p:sp>
      <p:sp>
        <p:nvSpPr>
          <p:cNvPr id="6" name="Subtitle 5"/>
          <p:cNvSpPr>
            <a:spLocks noGrp="1"/>
          </p:cNvSpPr>
          <p:nvPr>
            <p:ph type="subTitle" idx="1"/>
          </p:nvPr>
        </p:nvSpPr>
        <p:spPr/>
        <p:txBody>
          <a:bodyPr/>
          <a:lstStyle/>
          <a:p>
            <a:r>
              <a:rPr lang="en-US" dirty="0" smtClean="0"/>
              <a:t>May 2011</a:t>
            </a:r>
            <a:endParaRPr lang="en-US" dirty="0"/>
          </a:p>
        </p:txBody>
      </p:sp>
      <p:sp>
        <p:nvSpPr>
          <p:cNvPr id="4" name="Footer Placeholder 3"/>
          <p:cNvSpPr>
            <a:spLocks noGrp="1"/>
          </p:cNvSpPr>
          <p:nvPr>
            <p:ph type="ftr" sz="quarter" idx="11"/>
          </p:nvPr>
        </p:nvSpPr>
        <p:spPr/>
        <p:txBody>
          <a:bodyPr/>
          <a:lstStyle/>
          <a:p>
            <a:r>
              <a:rPr lang="en-US" smtClean="0"/>
              <a:t>© 2011, Menno Valkenburg</a:t>
            </a:r>
            <a:endParaRPr lang="en-US"/>
          </a:p>
        </p:txBody>
      </p:sp>
      <p:pic>
        <p:nvPicPr>
          <p:cNvPr id="2" name="Picture Placeholder 1"/>
          <p:cNvPicPr>
            <a:picLocks noGrp="1" noChangeAspect="1"/>
          </p:cNvPicPr>
          <p:nvPr>
            <p:ph type="pic" idx="13"/>
          </p:nvPr>
        </p:nvPicPr>
        <p:blipFill>
          <a:blip r:embed="rId2" cstate="print"/>
          <a:srcRect t="36743" b="36743"/>
          <a:stretch>
            <a:fillRect/>
          </a:stretch>
        </p:blipFill>
        <p:spPr/>
      </p:pic>
    </p:spTree>
    <p:extLst>
      <p:ext uri="{BB962C8B-B14F-4D97-AF65-F5344CB8AC3E}">
        <p14:creationId xmlns:p14="http://schemas.microsoft.com/office/powerpoint/2010/main" xmlns="" val="41145659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Recommendations</a:t>
            </a:r>
            <a:endParaRPr lang="en-US" dirty="0"/>
          </a:p>
        </p:txBody>
      </p:sp>
      <p:sp>
        <p:nvSpPr>
          <p:cNvPr id="7" name="Content Placeholder 6"/>
          <p:cNvSpPr>
            <a:spLocks noGrp="1"/>
          </p:cNvSpPr>
          <p:nvPr>
            <p:ph idx="1"/>
          </p:nvPr>
        </p:nvSpPr>
        <p:spPr/>
        <p:txBody>
          <a:bodyPr>
            <a:normAutofit fontScale="77500" lnSpcReduction="20000"/>
          </a:bodyPr>
          <a:lstStyle/>
          <a:p>
            <a:pPr marL="0" indent="0">
              <a:buNone/>
            </a:pPr>
            <a:r>
              <a:rPr lang="en-US" b="1" dirty="0" smtClean="0"/>
              <a:t>Project Management Practices</a:t>
            </a:r>
          </a:p>
          <a:p>
            <a:r>
              <a:rPr lang="en-US" dirty="0" smtClean="0"/>
              <a:t>Align </a:t>
            </a:r>
            <a:r>
              <a:rPr lang="en-US" dirty="0"/>
              <a:t>Scope and Cost </a:t>
            </a:r>
            <a:r>
              <a:rPr lang="en-US" dirty="0" smtClean="0"/>
              <a:t>within Time </a:t>
            </a:r>
            <a:r>
              <a:rPr lang="en-US" dirty="0"/>
              <a:t>and </a:t>
            </a:r>
            <a:r>
              <a:rPr lang="en-US" dirty="0" smtClean="0"/>
              <a:t>Resources constraints</a:t>
            </a:r>
          </a:p>
          <a:p>
            <a:r>
              <a:rPr lang="en-US" dirty="0" smtClean="0"/>
              <a:t>Implement sound project management practices</a:t>
            </a:r>
          </a:p>
          <a:p>
            <a:pPr lvl="1"/>
            <a:r>
              <a:rPr lang="en-US" b="1" dirty="0" smtClean="0"/>
              <a:t>Schedule/Time </a:t>
            </a:r>
            <a:r>
              <a:rPr lang="en-US" b="1" dirty="0"/>
              <a:t>management: </a:t>
            </a:r>
            <a:r>
              <a:rPr lang="en-US" dirty="0" smtClean="0"/>
              <a:t>Proactively </a:t>
            </a:r>
            <a:r>
              <a:rPr lang="en-US" dirty="0"/>
              <a:t>manage the </a:t>
            </a:r>
            <a:r>
              <a:rPr lang="en-US" dirty="0" smtClean="0"/>
              <a:t>schedule, ensure work is assigned and completed on time and within budget. </a:t>
            </a:r>
            <a:r>
              <a:rPr lang="en-US" dirty="0"/>
              <a:t>Check </a:t>
            </a:r>
            <a:r>
              <a:rPr lang="en-US" dirty="0" smtClean="0"/>
              <a:t>at the start </a:t>
            </a:r>
            <a:r>
              <a:rPr lang="en-US" dirty="0"/>
              <a:t>of </a:t>
            </a:r>
            <a:r>
              <a:rPr lang="en-US" dirty="0" smtClean="0"/>
              <a:t>each week </a:t>
            </a:r>
            <a:r>
              <a:rPr lang="en-US" dirty="0"/>
              <a:t>who needs to do </a:t>
            </a:r>
            <a:r>
              <a:rPr lang="en-US" dirty="0" smtClean="0"/>
              <a:t>what, </a:t>
            </a:r>
            <a:r>
              <a:rPr lang="en-US" dirty="0"/>
              <a:t>give </a:t>
            </a:r>
            <a:r>
              <a:rPr lang="en-US" dirty="0" smtClean="0"/>
              <a:t>assigned resources </a:t>
            </a:r>
            <a:r>
              <a:rPr lang="en-US" dirty="0"/>
              <a:t>a heads up and ask when </a:t>
            </a:r>
            <a:r>
              <a:rPr lang="en-US" dirty="0" smtClean="0"/>
              <a:t>the task </a:t>
            </a:r>
            <a:r>
              <a:rPr lang="en-US" dirty="0"/>
              <a:t>will be completed. </a:t>
            </a:r>
            <a:r>
              <a:rPr lang="en-US" dirty="0" smtClean="0"/>
              <a:t>Check-in halfway </a:t>
            </a:r>
            <a:r>
              <a:rPr lang="en-US" dirty="0"/>
              <a:t>through the scheduled duration</a:t>
            </a:r>
            <a:r>
              <a:rPr lang="en-US" dirty="0" smtClean="0"/>
              <a:t>.</a:t>
            </a:r>
          </a:p>
          <a:p>
            <a:pPr lvl="1"/>
            <a:r>
              <a:rPr lang="en-US" b="1" dirty="0" smtClean="0"/>
              <a:t>Issue management: </a:t>
            </a:r>
            <a:r>
              <a:rPr lang="en-US" dirty="0" smtClean="0"/>
              <a:t>Proactively</a:t>
            </a:r>
            <a:r>
              <a:rPr lang="en-US" b="1" dirty="0" smtClean="0"/>
              <a:t> </a:t>
            </a:r>
            <a:r>
              <a:rPr lang="en-US" dirty="0"/>
              <a:t>i</a:t>
            </a:r>
            <a:r>
              <a:rPr lang="en-US" dirty="0" smtClean="0"/>
              <a:t>dentify, track, manage </a:t>
            </a:r>
            <a:r>
              <a:rPr lang="en-US" dirty="0"/>
              <a:t>and </a:t>
            </a:r>
            <a:r>
              <a:rPr lang="en-US" dirty="0" smtClean="0"/>
              <a:t>resolve </a:t>
            </a:r>
            <a:r>
              <a:rPr lang="en-US" dirty="0"/>
              <a:t>project </a:t>
            </a:r>
            <a:r>
              <a:rPr lang="en-US" dirty="0" smtClean="0"/>
              <a:t>issues. Use issues log.</a:t>
            </a:r>
          </a:p>
          <a:p>
            <a:pPr lvl="1"/>
            <a:r>
              <a:rPr lang="en-US" b="1" dirty="0" smtClean="0"/>
              <a:t>(scope) change management</a:t>
            </a:r>
            <a:r>
              <a:rPr lang="en-US" b="1" dirty="0"/>
              <a:t>: </a:t>
            </a:r>
            <a:r>
              <a:rPr lang="en-US" dirty="0"/>
              <a:t>Proactively </a:t>
            </a:r>
            <a:r>
              <a:rPr lang="en-US" dirty="0" smtClean="0"/>
              <a:t>manage </a:t>
            </a:r>
            <a:r>
              <a:rPr lang="en-US" dirty="0"/>
              <a:t>scope to ensure that only what was agreed to is delivered, unless changes are approved through </a:t>
            </a:r>
            <a:r>
              <a:rPr lang="en-US" dirty="0" smtClean="0"/>
              <a:t>a scope management process.</a:t>
            </a:r>
          </a:p>
          <a:p>
            <a:pPr lvl="1"/>
            <a:r>
              <a:rPr lang="en-US" b="1" dirty="0" smtClean="0"/>
              <a:t>Communication management: </a:t>
            </a:r>
            <a:r>
              <a:rPr lang="en-US" dirty="0" smtClean="0"/>
              <a:t>Proactively communicate project information to all stakeholders. Hold weekly Project Team meetings and monthly Steering Committee meetings</a:t>
            </a:r>
            <a:r>
              <a:rPr lang="en-US" dirty="0"/>
              <a:t>.</a:t>
            </a:r>
            <a:endParaRPr lang="en-US" dirty="0" smtClean="0"/>
          </a:p>
        </p:txBody>
      </p:sp>
      <p:sp>
        <p:nvSpPr>
          <p:cNvPr id="4" name="Footer Placeholder 3"/>
          <p:cNvSpPr>
            <a:spLocks noGrp="1"/>
          </p:cNvSpPr>
          <p:nvPr>
            <p:ph type="ftr" sz="quarter" idx="11"/>
          </p:nvPr>
        </p:nvSpPr>
        <p:spPr/>
        <p:txBody>
          <a:bodyPr/>
          <a:lstStyle/>
          <a:p>
            <a:r>
              <a:rPr lang="en-US" smtClean="0"/>
              <a:t>© 2011, Menno Valkenburg</a:t>
            </a:r>
            <a:endParaRPr lang="en-US"/>
          </a:p>
        </p:txBody>
      </p:sp>
    </p:spTree>
    <p:extLst>
      <p:ext uri="{BB962C8B-B14F-4D97-AF65-F5344CB8AC3E}">
        <p14:creationId xmlns:p14="http://schemas.microsoft.com/office/powerpoint/2010/main" xmlns="" val="3828536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10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7">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7">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7">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p:cTn id="15" dur="1000" fill="hold"/>
                                        <p:tgtEl>
                                          <p:spTgt spid="7">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7">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7">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7">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7">
                                            <p:txEl>
                                              <p:pRg st="2" end="2"/>
                                            </p:txEl>
                                          </p:spTgt>
                                        </p:tgtEl>
                                        <p:attrNameLst>
                                          <p:attrName>style.visibility</p:attrName>
                                        </p:attrNameLst>
                                      </p:cBhvr>
                                      <p:to>
                                        <p:strVal val="visible"/>
                                      </p:to>
                                    </p:set>
                                    <p:anim calcmode="lin" valueType="num">
                                      <p:cBhvr>
                                        <p:cTn id="23" dur="1000" fill="hold"/>
                                        <p:tgtEl>
                                          <p:spTgt spid="7">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7">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7">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7">
                                            <p:txEl>
                                              <p:pRg st="2" end="2"/>
                                            </p:txEl>
                                          </p:spTgt>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grpId="0" nodeType="withEffect">
                                  <p:stCondLst>
                                    <p:cond delay="0"/>
                                  </p:stCondLst>
                                  <p:childTnLst>
                                    <p:set>
                                      <p:cBhvr>
                                        <p:cTn id="28" dur="1" fill="hold">
                                          <p:stCondLst>
                                            <p:cond delay="0"/>
                                          </p:stCondLst>
                                        </p:cTn>
                                        <p:tgtEl>
                                          <p:spTgt spid="7">
                                            <p:txEl>
                                              <p:pRg st="3" end="3"/>
                                            </p:txEl>
                                          </p:spTgt>
                                        </p:tgtEl>
                                        <p:attrNameLst>
                                          <p:attrName>style.visibility</p:attrName>
                                        </p:attrNameLst>
                                      </p:cBhvr>
                                      <p:to>
                                        <p:strVal val="visible"/>
                                      </p:to>
                                    </p:set>
                                    <p:anim calcmode="lin" valueType="num">
                                      <p:cBhvr>
                                        <p:cTn id="29" dur="1000" fill="hold"/>
                                        <p:tgtEl>
                                          <p:spTgt spid="7">
                                            <p:txEl>
                                              <p:pRg st="3" end="3"/>
                                            </p:txEl>
                                          </p:spTgt>
                                        </p:tgtEl>
                                        <p:attrNameLst>
                                          <p:attrName>ppt_w</p:attrName>
                                        </p:attrNameLst>
                                      </p:cBhvr>
                                      <p:tavLst>
                                        <p:tav tm="0">
                                          <p:val>
                                            <p:fltVal val="0"/>
                                          </p:val>
                                        </p:tav>
                                        <p:tav tm="100000">
                                          <p:val>
                                            <p:strVal val="#ppt_w"/>
                                          </p:val>
                                        </p:tav>
                                      </p:tavLst>
                                    </p:anim>
                                    <p:anim calcmode="lin" valueType="num">
                                      <p:cBhvr>
                                        <p:cTn id="30" dur="1000" fill="hold"/>
                                        <p:tgtEl>
                                          <p:spTgt spid="7">
                                            <p:txEl>
                                              <p:pRg st="3" end="3"/>
                                            </p:txEl>
                                          </p:spTgt>
                                        </p:tgtEl>
                                        <p:attrNameLst>
                                          <p:attrName>ppt_h</p:attrName>
                                        </p:attrNameLst>
                                      </p:cBhvr>
                                      <p:tavLst>
                                        <p:tav tm="0">
                                          <p:val>
                                            <p:fltVal val="0"/>
                                          </p:val>
                                        </p:tav>
                                        <p:tav tm="100000">
                                          <p:val>
                                            <p:strVal val="#ppt_h"/>
                                          </p:val>
                                        </p:tav>
                                      </p:tavLst>
                                    </p:anim>
                                    <p:anim calcmode="lin" valueType="num">
                                      <p:cBhvr>
                                        <p:cTn id="31" dur="1000" fill="hold"/>
                                        <p:tgtEl>
                                          <p:spTgt spid="7">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7">
                                            <p:txEl>
                                              <p:pRg st="3" end="3"/>
                                            </p:txEl>
                                          </p:spTgt>
                                        </p:tgtEl>
                                        <p:attrNameLst>
                                          <p:attrName>ppt_y</p:attrName>
                                        </p:attrNameLst>
                                      </p:cBhvr>
                                      <p:tavLst>
                                        <p:tav tm="0" fmla="#ppt_y+(sin(-2*pi*(1-$))*-#ppt_x+cos(-2*pi*(1-$))*(1-#ppt_y))*(1-$)">
                                          <p:val>
                                            <p:fltVal val="0"/>
                                          </p:val>
                                        </p:tav>
                                        <p:tav tm="100000">
                                          <p:val>
                                            <p:fltVal val="1"/>
                                          </p:val>
                                        </p:tav>
                                      </p:tavLst>
                                    </p:anim>
                                  </p:childTnLst>
                                </p:cTn>
                              </p:par>
                              <p:par>
                                <p:cTn id="33" presetID="15" presetClass="entr" presetSubtype="0" fill="hold" grpId="0" nodeType="with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p:cTn id="35" dur="1000" fill="hold"/>
                                        <p:tgtEl>
                                          <p:spTgt spid="7">
                                            <p:txEl>
                                              <p:pRg st="4" end="4"/>
                                            </p:txEl>
                                          </p:spTgt>
                                        </p:tgtEl>
                                        <p:attrNameLst>
                                          <p:attrName>ppt_w</p:attrName>
                                        </p:attrNameLst>
                                      </p:cBhvr>
                                      <p:tavLst>
                                        <p:tav tm="0">
                                          <p:val>
                                            <p:fltVal val="0"/>
                                          </p:val>
                                        </p:tav>
                                        <p:tav tm="100000">
                                          <p:val>
                                            <p:strVal val="#ppt_w"/>
                                          </p:val>
                                        </p:tav>
                                      </p:tavLst>
                                    </p:anim>
                                    <p:anim calcmode="lin" valueType="num">
                                      <p:cBhvr>
                                        <p:cTn id="36" dur="1000" fill="hold"/>
                                        <p:tgtEl>
                                          <p:spTgt spid="7">
                                            <p:txEl>
                                              <p:pRg st="4" end="4"/>
                                            </p:txEl>
                                          </p:spTgt>
                                        </p:tgtEl>
                                        <p:attrNameLst>
                                          <p:attrName>ppt_h</p:attrName>
                                        </p:attrNameLst>
                                      </p:cBhvr>
                                      <p:tavLst>
                                        <p:tav tm="0">
                                          <p:val>
                                            <p:fltVal val="0"/>
                                          </p:val>
                                        </p:tav>
                                        <p:tav tm="100000">
                                          <p:val>
                                            <p:strVal val="#ppt_h"/>
                                          </p:val>
                                        </p:tav>
                                      </p:tavLst>
                                    </p:anim>
                                    <p:anim calcmode="lin" valueType="num">
                                      <p:cBhvr>
                                        <p:cTn id="37" dur="1000" fill="hold"/>
                                        <p:tgtEl>
                                          <p:spTgt spid="7">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38" dur="1000" fill="hold"/>
                                        <p:tgtEl>
                                          <p:spTgt spid="7">
                                            <p:txEl>
                                              <p:pRg st="4" end="4"/>
                                            </p:txEl>
                                          </p:spTgt>
                                        </p:tgtEl>
                                        <p:attrNameLst>
                                          <p:attrName>ppt_y</p:attrName>
                                        </p:attrNameLst>
                                      </p:cBhvr>
                                      <p:tavLst>
                                        <p:tav tm="0" fmla="#ppt_y+(sin(-2*pi*(1-$))*-#ppt_x+cos(-2*pi*(1-$))*(1-#ppt_y))*(1-$)">
                                          <p:val>
                                            <p:fltVal val="0"/>
                                          </p:val>
                                        </p:tav>
                                        <p:tav tm="100000">
                                          <p:val>
                                            <p:fltVal val="1"/>
                                          </p:val>
                                        </p:tav>
                                      </p:tavLst>
                                    </p:anim>
                                  </p:childTnLst>
                                </p:cTn>
                              </p:par>
                              <p:par>
                                <p:cTn id="39" presetID="15" presetClass="entr" presetSubtype="0" fill="hold" grpId="0" nodeType="withEffect">
                                  <p:stCondLst>
                                    <p:cond delay="0"/>
                                  </p:stCondLst>
                                  <p:childTnLst>
                                    <p:set>
                                      <p:cBhvr>
                                        <p:cTn id="40" dur="1" fill="hold">
                                          <p:stCondLst>
                                            <p:cond delay="0"/>
                                          </p:stCondLst>
                                        </p:cTn>
                                        <p:tgtEl>
                                          <p:spTgt spid="7">
                                            <p:txEl>
                                              <p:pRg st="5" end="5"/>
                                            </p:txEl>
                                          </p:spTgt>
                                        </p:tgtEl>
                                        <p:attrNameLst>
                                          <p:attrName>style.visibility</p:attrName>
                                        </p:attrNameLst>
                                      </p:cBhvr>
                                      <p:to>
                                        <p:strVal val="visible"/>
                                      </p:to>
                                    </p:set>
                                    <p:anim calcmode="lin" valueType="num">
                                      <p:cBhvr>
                                        <p:cTn id="41" dur="1000" fill="hold"/>
                                        <p:tgtEl>
                                          <p:spTgt spid="7">
                                            <p:txEl>
                                              <p:pRg st="5" end="5"/>
                                            </p:txEl>
                                          </p:spTgt>
                                        </p:tgtEl>
                                        <p:attrNameLst>
                                          <p:attrName>ppt_w</p:attrName>
                                        </p:attrNameLst>
                                      </p:cBhvr>
                                      <p:tavLst>
                                        <p:tav tm="0">
                                          <p:val>
                                            <p:fltVal val="0"/>
                                          </p:val>
                                        </p:tav>
                                        <p:tav tm="100000">
                                          <p:val>
                                            <p:strVal val="#ppt_w"/>
                                          </p:val>
                                        </p:tav>
                                      </p:tavLst>
                                    </p:anim>
                                    <p:anim calcmode="lin" valueType="num">
                                      <p:cBhvr>
                                        <p:cTn id="42" dur="1000" fill="hold"/>
                                        <p:tgtEl>
                                          <p:spTgt spid="7">
                                            <p:txEl>
                                              <p:pRg st="5" end="5"/>
                                            </p:txEl>
                                          </p:spTgt>
                                        </p:tgtEl>
                                        <p:attrNameLst>
                                          <p:attrName>ppt_h</p:attrName>
                                        </p:attrNameLst>
                                      </p:cBhvr>
                                      <p:tavLst>
                                        <p:tav tm="0">
                                          <p:val>
                                            <p:fltVal val="0"/>
                                          </p:val>
                                        </p:tav>
                                        <p:tav tm="100000">
                                          <p:val>
                                            <p:strVal val="#ppt_h"/>
                                          </p:val>
                                        </p:tav>
                                      </p:tavLst>
                                    </p:anim>
                                    <p:anim calcmode="lin" valueType="num">
                                      <p:cBhvr>
                                        <p:cTn id="43" dur="1000" fill="hold"/>
                                        <p:tgtEl>
                                          <p:spTgt spid="7">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44" dur="1000" fill="hold"/>
                                        <p:tgtEl>
                                          <p:spTgt spid="7">
                                            <p:txEl>
                                              <p:pRg st="5" end="5"/>
                                            </p:txEl>
                                          </p:spTgt>
                                        </p:tgtEl>
                                        <p:attrNameLst>
                                          <p:attrName>ppt_y</p:attrName>
                                        </p:attrNameLst>
                                      </p:cBhvr>
                                      <p:tavLst>
                                        <p:tav tm="0" fmla="#ppt_y+(sin(-2*pi*(1-$))*-#ppt_x+cos(-2*pi*(1-$))*(1-#ppt_y))*(1-$)">
                                          <p:val>
                                            <p:fltVal val="0"/>
                                          </p:val>
                                        </p:tav>
                                        <p:tav tm="100000">
                                          <p:val>
                                            <p:fltVal val="1"/>
                                          </p:val>
                                        </p:tav>
                                      </p:tavLst>
                                    </p:anim>
                                  </p:childTnLst>
                                </p:cTn>
                              </p:par>
                              <p:par>
                                <p:cTn id="45" presetID="15" presetClass="entr" presetSubtype="0" fill="hold" grpId="0" nodeType="withEffect">
                                  <p:stCondLst>
                                    <p:cond delay="0"/>
                                  </p:stCondLst>
                                  <p:childTnLst>
                                    <p:set>
                                      <p:cBhvr>
                                        <p:cTn id="46" dur="1" fill="hold">
                                          <p:stCondLst>
                                            <p:cond delay="0"/>
                                          </p:stCondLst>
                                        </p:cTn>
                                        <p:tgtEl>
                                          <p:spTgt spid="7">
                                            <p:txEl>
                                              <p:pRg st="6" end="6"/>
                                            </p:txEl>
                                          </p:spTgt>
                                        </p:tgtEl>
                                        <p:attrNameLst>
                                          <p:attrName>style.visibility</p:attrName>
                                        </p:attrNameLst>
                                      </p:cBhvr>
                                      <p:to>
                                        <p:strVal val="visible"/>
                                      </p:to>
                                    </p:set>
                                    <p:anim calcmode="lin" valueType="num">
                                      <p:cBhvr>
                                        <p:cTn id="47" dur="1000" fill="hold"/>
                                        <p:tgtEl>
                                          <p:spTgt spid="7">
                                            <p:txEl>
                                              <p:pRg st="6" end="6"/>
                                            </p:txEl>
                                          </p:spTgt>
                                        </p:tgtEl>
                                        <p:attrNameLst>
                                          <p:attrName>ppt_w</p:attrName>
                                        </p:attrNameLst>
                                      </p:cBhvr>
                                      <p:tavLst>
                                        <p:tav tm="0">
                                          <p:val>
                                            <p:fltVal val="0"/>
                                          </p:val>
                                        </p:tav>
                                        <p:tav tm="100000">
                                          <p:val>
                                            <p:strVal val="#ppt_w"/>
                                          </p:val>
                                        </p:tav>
                                      </p:tavLst>
                                    </p:anim>
                                    <p:anim calcmode="lin" valueType="num">
                                      <p:cBhvr>
                                        <p:cTn id="48" dur="1000" fill="hold"/>
                                        <p:tgtEl>
                                          <p:spTgt spid="7">
                                            <p:txEl>
                                              <p:pRg st="6" end="6"/>
                                            </p:txEl>
                                          </p:spTgt>
                                        </p:tgtEl>
                                        <p:attrNameLst>
                                          <p:attrName>ppt_h</p:attrName>
                                        </p:attrNameLst>
                                      </p:cBhvr>
                                      <p:tavLst>
                                        <p:tav tm="0">
                                          <p:val>
                                            <p:fltVal val="0"/>
                                          </p:val>
                                        </p:tav>
                                        <p:tav tm="100000">
                                          <p:val>
                                            <p:strVal val="#ppt_h"/>
                                          </p:val>
                                        </p:tav>
                                      </p:tavLst>
                                    </p:anim>
                                    <p:anim calcmode="lin" valueType="num">
                                      <p:cBhvr>
                                        <p:cTn id="49" dur="1000" fill="hold"/>
                                        <p:tgtEl>
                                          <p:spTgt spid="7">
                                            <p:txEl>
                                              <p:pRg st="6" end="6"/>
                                            </p:txEl>
                                          </p:spTgt>
                                        </p:tgtEl>
                                        <p:attrNameLst>
                                          <p:attrName>ppt_x</p:attrName>
                                        </p:attrNameLst>
                                      </p:cBhvr>
                                      <p:tavLst>
                                        <p:tav tm="0" fmla="#ppt_x+(cos(-2*pi*(1-$))*-#ppt_x-sin(-2*pi*(1-$))*(1-#ppt_y))*(1-$)">
                                          <p:val>
                                            <p:fltVal val="0"/>
                                          </p:val>
                                        </p:tav>
                                        <p:tav tm="100000">
                                          <p:val>
                                            <p:fltVal val="1"/>
                                          </p:val>
                                        </p:tav>
                                      </p:tavLst>
                                    </p:anim>
                                    <p:anim calcmode="lin" valueType="num">
                                      <p:cBhvr>
                                        <p:cTn id="50" dur="1000" fill="hold"/>
                                        <p:tgtEl>
                                          <p:spTgt spid="7">
                                            <p:txEl>
                                              <p:pRg st="6" end="6"/>
                                            </p:txEl>
                                          </p:spTgt>
                                        </p:tgtEl>
                                        <p:attrNameLst>
                                          <p:attrName>ppt_y</p:attrName>
                                        </p:attrNameLst>
                                      </p:cBhvr>
                                      <p:tavLst>
                                        <p:tav tm="0" fmla="#ppt_y+(sin(-2*pi*(1-$))*-#ppt_x+cos(-2*pi*(1-$))*(1-#ppt_y))*(1-$)">
                                          <p:val>
                                            <p:fltVal val="0"/>
                                          </p:val>
                                        </p:tav>
                                        <p:tav tm="100000">
                                          <p:val>
                                            <p:fltVal val="1"/>
                                          </p:val>
                                        </p:tav>
                                      </p:tavLst>
                                    </p:anim>
                                  </p:childTnLst>
                                </p:cTn>
                              </p:par>
                              <p:par>
                                <p:cTn id="51" presetID="15" presetClass="entr" presetSubtype="0" fill="hold" nodeType="withEffect">
                                  <p:stCondLst>
                                    <p:cond delay="0"/>
                                  </p:stCondLst>
                                  <p:childTnLst>
                                    <p:set>
                                      <p:cBhvr>
                                        <p:cTn id="52" dur="1" fill="hold">
                                          <p:stCondLst>
                                            <p:cond delay="0"/>
                                          </p:stCondLst>
                                        </p:cTn>
                                        <p:tgtEl>
                                          <p:spTgt spid="7">
                                            <p:txEl>
                                              <p:pRg st="4" end="4"/>
                                            </p:txEl>
                                          </p:spTgt>
                                        </p:tgtEl>
                                        <p:attrNameLst>
                                          <p:attrName>style.visibility</p:attrName>
                                        </p:attrNameLst>
                                      </p:cBhvr>
                                      <p:to>
                                        <p:strVal val="visible"/>
                                      </p:to>
                                    </p:set>
                                    <p:anim calcmode="lin" valueType="num">
                                      <p:cBhvr>
                                        <p:cTn id="53" dur="1000" fill="hold"/>
                                        <p:tgtEl>
                                          <p:spTgt spid="7">
                                            <p:txEl>
                                              <p:pRg st="4" end="4"/>
                                            </p:txEl>
                                          </p:spTgt>
                                        </p:tgtEl>
                                        <p:attrNameLst>
                                          <p:attrName>ppt_w</p:attrName>
                                        </p:attrNameLst>
                                      </p:cBhvr>
                                      <p:tavLst>
                                        <p:tav tm="0">
                                          <p:val>
                                            <p:fltVal val="0"/>
                                          </p:val>
                                        </p:tav>
                                        <p:tav tm="100000">
                                          <p:val>
                                            <p:strVal val="#ppt_w"/>
                                          </p:val>
                                        </p:tav>
                                      </p:tavLst>
                                    </p:anim>
                                    <p:anim calcmode="lin" valueType="num">
                                      <p:cBhvr>
                                        <p:cTn id="54" dur="1000" fill="hold"/>
                                        <p:tgtEl>
                                          <p:spTgt spid="7">
                                            <p:txEl>
                                              <p:pRg st="4" end="4"/>
                                            </p:txEl>
                                          </p:spTgt>
                                        </p:tgtEl>
                                        <p:attrNameLst>
                                          <p:attrName>ppt_h</p:attrName>
                                        </p:attrNameLst>
                                      </p:cBhvr>
                                      <p:tavLst>
                                        <p:tav tm="0">
                                          <p:val>
                                            <p:fltVal val="0"/>
                                          </p:val>
                                        </p:tav>
                                        <p:tav tm="100000">
                                          <p:val>
                                            <p:strVal val="#ppt_h"/>
                                          </p:val>
                                        </p:tav>
                                      </p:tavLst>
                                    </p:anim>
                                    <p:anim calcmode="lin" valueType="num">
                                      <p:cBhvr>
                                        <p:cTn id="55" dur="1000" fill="hold"/>
                                        <p:tgtEl>
                                          <p:spTgt spid="7">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56" dur="1000" fill="hold"/>
                                        <p:tgtEl>
                                          <p:spTgt spid="7">
                                            <p:txEl>
                                              <p:pRg st="4" end="4"/>
                                            </p:txEl>
                                          </p:spTgt>
                                        </p:tgtEl>
                                        <p:attrNameLst>
                                          <p:attrName>ppt_y</p:attrName>
                                        </p:attrNameLst>
                                      </p:cBhvr>
                                      <p:tavLst>
                                        <p:tav tm="0" fmla="#ppt_y+(sin(-2*pi*(1-$))*-#ppt_x+cos(-2*pi*(1-$))*(1-#ppt_y))*(1-$)">
                                          <p:val>
                                            <p:fltVal val="0"/>
                                          </p:val>
                                        </p:tav>
                                        <p:tav tm="100000">
                                          <p:val>
                                            <p:fltVal val="1"/>
                                          </p:val>
                                        </p:tav>
                                      </p:tavLst>
                                    </p:anim>
                                  </p:childTnLst>
                                </p:cTn>
                              </p:par>
                              <p:par>
                                <p:cTn id="57" presetID="15" presetClass="entr" presetSubtype="0" fill="hold" nodeType="withEffect">
                                  <p:stCondLst>
                                    <p:cond delay="0"/>
                                  </p:stCondLst>
                                  <p:childTnLst>
                                    <p:set>
                                      <p:cBhvr>
                                        <p:cTn id="58" dur="1" fill="hold">
                                          <p:stCondLst>
                                            <p:cond delay="0"/>
                                          </p:stCondLst>
                                        </p:cTn>
                                        <p:tgtEl>
                                          <p:spTgt spid="7">
                                            <p:txEl>
                                              <p:pRg st="5" end="5"/>
                                            </p:txEl>
                                          </p:spTgt>
                                        </p:tgtEl>
                                        <p:attrNameLst>
                                          <p:attrName>style.visibility</p:attrName>
                                        </p:attrNameLst>
                                      </p:cBhvr>
                                      <p:to>
                                        <p:strVal val="visible"/>
                                      </p:to>
                                    </p:set>
                                    <p:anim calcmode="lin" valueType="num">
                                      <p:cBhvr>
                                        <p:cTn id="59" dur="1000" fill="hold"/>
                                        <p:tgtEl>
                                          <p:spTgt spid="7">
                                            <p:txEl>
                                              <p:pRg st="5" end="5"/>
                                            </p:txEl>
                                          </p:spTgt>
                                        </p:tgtEl>
                                        <p:attrNameLst>
                                          <p:attrName>ppt_w</p:attrName>
                                        </p:attrNameLst>
                                      </p:cBhvr>
                                      <p:tavLst>
                                        <p:tav tm="0">
                                          <p:val>
                                            <p:fltVal val="0"/>
                                          </p:val>
                                        </p:tav>
                                        <p:tav tm="100000">
                                          <p:val>
                                            <p:strVal val="#ppt_w"/>
                                          </p:val>
                                        </p:tav>
                                      </p:tavLst>
                                    </p:anim>
                                    <p:anim calcmode="lin" valueType="num">
                                      <p:cBhvr>
                                        <p:cTn id="60" dur="1000" fill="hold"/>
                                        <p:tgtEl>
                                          <p:spTgt spid="7">
                                            <p:txEl>
                                              <p:pRg st="5" end="5"/>
                                            </p:txEl>
                                          </p:spTgt>
                                        </p:tgtEl>
                                        <p:attrNameLst>
                                          <p:attrName>ppt_h</p:attrName>
                                        </p:attrNameLst>
                                      </p:cBhvr>
                                      <p:tavLst>
                                        <p:tav tm="0">
                                          <p:val>
                                            <p:fltVal val="0"/>
                                          </p:val>
                                        </p:tav>
                                        <p:tav tm="100000">
                                          <p:val>
                                            <p:strVal val="#ppt_h"/>
                                          </p:val>
                                        </p:tav>
                                      </p:tavLst>
                                    </p:anim>
                                    <p:anim calcmode="lin" valueType="num">
                                      <p:cBhvr>
                                        <p:cTn id="61" dur="1000" fill="hold"/>
                                        <p:tgtEl>
                                          <p:spTgt spid="7">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62" dur="1000" fill="hold"/>
                                        <p:tgtEl>
                                          <p:spTgt spid="7">
                                            <p:txEl>
                                              <p:pRg st="5" end="5"/>
                                            </p:txEl>
                                          </p:spTgt>
                                        </p:tgtEl>
                                        <p:attrNameLst>
                                          <p:attrName>ppt_y</p:attrName>
                                        </p:attrNameLst>
                                      </p:cBhvr>
                                      <p:tavLst>
                                        <p:tav tm="0" fmla="#ppt_y+(sin(-2*pi*(1-$))*-#ppt_x+cos(-2*pi*(1-$))*(1-#ppt_y))*(1-$)">
                                          <p:val>
                                            <p:fltVal val="0"/>
                                          </p:val>
                                        </p:tav>
                                        <p:tav tm="100000">
                                          <p:val>
                                            <p:fltVal val="1"/>
                                          </p:val>
                                        </p:tav>
                                      </p:tavLst>
                                    </p:anim>
                                  </p:childTnLst>
                                </p:cTn>
                              </p:par>
                              <p:par>
                                <p:cTn id="63" presetID="15" presetClass="entr" presetSubtype="0" fill="hold" nodeType="withEffect">
                                  <p:stCondLst>
                                    <p:cond delay="0"/>
                                  </p:stCondLst>
                                  <p:childTnLst>
                                    <p:set>
                                      <p:cBhvr>
                                        <p:cTn id="64" dur="1" fill="hold">
                                          <p:stCondLst>
                                            <p:cond delay="0"/>
                                          </p:stCondLst>
                                        </p:cTn>
                                        <p:tgtEl>
                                          <p:spTgt spid="7">
                                            <p:txEl>
                                              <p:pRg st="6" end="6"/>
                                            </p:txEl>
                                          </p:spTgt>
                                        </p:tgtEl>
                                        <p:attrNameLst>
                                          <p:attrName>style.visibility</p:attrName>
                                        </p:attrNameLst>
                                      </p:cBhvr>
                                      <p:to>
                                        <p:strVal val="visible"/>
                                      </p:to>
                                    </p:set>
                                    <p:anim calcmode="lin" valueType="num">
                                      <p:cBhvr>
                                        <p:cTn id="65" dur="1000" fill="hold"/>
                                        <p:tgtEl>
                                          <p:spTgt spid="7">
                                            <p:txEl>
                                              <p:pRg st="6" end="6"/>
                                            </p:txEl>
                                          </p:spTgt>
                                        </p:tgtEl>
                                        <p:attrNameLst>
                                          <p:attrName>ppt_w</p:attrName>
                                        </p:attrNameLst>
                                      </p:cBhvr>
                                      <p:tavLst>
                                        <p:tav tm="0">
                                          <p:val>
                                            <p:fltVal val="0"/>
                                          </p:val>
                                        </p:tav>
                                        <p:tav tm="100000">
                                          <p:val>
                                            <p:strVal val="#ppt_w"/>
                                          </p:val>
                                        </p:tav>
                                      </p:tavLst>
                                    </p:anim>
                                    <p:anim calcmode="lin" valueType="num">
                                      <p:cBhvr>
                                        <p:cTn id="66" dur="1000" fill="hold"/>
                                        <p:tgtEl>
                                          <p:spTgt spid="7">
                                            <p:txEl>
                                              <p:pRg st="6" end="6"/>
                                            </p:txEl>
                                          </p:spTgt>
                                        </p:tgtEl>
                                        <p:attrNameLst>
                                          <p:attrName>ppt_h</p:attrName>
                                        </p:attrNameLst>
                                      </p:cBhvr>
                                      <p:tavLst>
                                        <p:tav tm="0">
                                          <p:val>
                                            <p:fltVal val="0"/>
                                          </p:val>
                                        </p:tav>
                                        <p:tav tm="100000">
                                          <p:val>
                                            <p:strVal val="#ppt_h"/>
                                          </p:val>
                                        </p:tav>
                                      </p:tavLst>
                                    </p:anim>
                                    <p:anim calcmode="lin" valueType="num">
                                      <p:cBhvr>
                                        <p:cTn id="67" dur="1000" fill="hold"/>
                                        <p:tgtEl>
                                          <p:spTgt spid="7">
                                            <p:txEl>
                                              <p:pRg st="6" end="6"/>
                                            </p:txEl>
                                          </p:spTgt>
                                        </p:tgtEl>
                                        <p:attrNameLst>
                                          <p:attrName>ppt_x</p:attrName>
                                        </p:attrNameLst>
                                      </p:cBhvr>
                                      <p:tavLst>
                                        <p:tav tm="0" fmla="#ppt_x+(cos(-2*pi*(1-$))*-#ppt_x-sin(-2*pi*(1-$))*(1-#ppt_y))*(1-$)">
                                          <p:val>
                                            <p:fltVal val="0"/>
                                          </p:val>
                                        </p:tav>
                                        <p:tav tm="100000">
                                          <p:val>
                                            <p:fltVal val="1"/>
                                          </p:val>
                                        </p:tav>
                                      </p:tavLst>
                                    </p:anim>
                                    <p:anim calcmode="lin" valueType="num">
                                      <p:cBhvr>
                                        <p:cTn id="68" dur="1000" fill="hold"/>
                                        <p:tgtEl>
                                          <p:spTgt spid="7">
                                            <p:txEl>
                                              <p:pRg st="6" end="6"/>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Recommendations</a:t>
            </a:r>
            <a:endParaRPr lang="en-US" dirty="0"/>
          </a:p>
        </p:txBody>
      </p:sp>
      <p:sp>
        <p:nvSpPr>
          <p:cNvPr id="7" name="Content Placeholder 6"/>
          <p:cNvSpPr>
            <a:spLocks noGrp="1"/>
          </p:cNvSpPr>
          <p:nvPr>
            <p:ph idx="1"/>
          </p:nvPr>
        </p:nvSpPr>
        <p:spPr/>
        <p:txBody>
          <a:bodyPr>
            <a:normAutofit fontScale="92500" lnSpcReduction="20000"/>
          </a:bodyPr>
          <a:lstStyle/>
          <a:p>
            <a:pPr marL="0" indent="0">
              <a:buNone/>
            </a:pPr>
            <a:r>
              <a:rPr lang="en-US" b="1" dirty="0" smtClean="0"/>
              <a:t>Project </a:t>
            </a:r>
            <a:r>
              <a:rPr lang="en-US" b="1" dirty="0" err="1" smtClean="0"/>
              <a:t>Organisation</a:t>
            </a:r>
            <a:r>
              <a:rPr lang="en-US" b="1" dirty="0" smtClean="0"/>
              <a:t> &amp; Roles</a:t>
            </a:r>
          </a:p>
          <a:p>
            <a:r>
              <a:rPr lang="en-US" dirty="0" smtClean="0"/>
              <a:t>Define decision making authority / tolerance level PM. </a:t>
            </a:r>
          </a:p>
          <a:p>
            <a:pPr lvl="1"/>
            <a:r>
              <a:rPr lang="en-US" dirty="0" smtClean="0"/>
              <a:t>Define what decisions PM can make</a:t>
            </a:r>
            <a:r>
              <a:rPr lang="en-US" dirty="0"/>
              <a:t> </a:t>
            </a:r>
            <a:r>
              <a:rPr lang="en-US" dirty="0" smtClean="0"/>
              <a:t>and for which PM has to go to PS. </a:t>
            </a:r>
          </a:p>
          <a:p>
            <a:pPr lvl="1"/>
            <a:r>
              <a:rPr lang="en-US" dirty="0" smtClean="0"/>
              <a:t>Define and clarify role PS, PM and Component Project Officers </a:t>
            </a:r>
          </a:p>
          <a:p>
            <a:r>
              <a:rPr lang="en-US" dirty="0" smtClean="0"/>
              <a:t>Consider assigning dedicated PO to component 3 so that PM can focus on overall coordination and issue resolution and have component project officers managing their respective components. </a:t>
            </a:r>
          </a:p>
          <a:p>
            <a:r>
              <a:rPr lang="en-US" dirty="0" smtClean="0"/>
              <a:t>Appoint Social Investigator and Marketing Consultant to start immediately.</a:t>
            </a:r>
          </a:p>
        </p:txBody>
      </p:sp>
      <p:sp>
        <p:nvSpPr>
          <p:cNvPr id="4" name="Footer Placeholder 3"/>
          <p:cNvSpPr>
            <a:spLocks noGrp="1"/>
          </p:cNvSpPr>
          <p:nvPr>
            <p:ph type="ftr" sz="quarter" idx="11"/>
          </p:nvPr>
        </p:nvSpPr>
        <p:spPr/>
        <p:txBody>
          <a:bodyPr/>
          <a:lstStyle/>
          <a:p>
            <a:r>
              <a:rPr lang="en-US" smtClean="0"/>
              <a:t>© 2011, Menno Valkenburg</a:t>
            </a:r>
            <a:endParaRPr lang="en-US"/>
          </a:p>
        </p:txBody>
      </p:sp>
    </p:spTree>
    <p:extLst>
      <p:ext uri="{BB962C8B-B14F-4D97-AF65-F5344CB8AC3E}">
        <p14:creationId xmlns:p14="http://schemas.microsoft.com/office/powerpoint/2010/main" xmlns="" val="255511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Recommendations</a:t>
            </a:r>
            <a:endParaRPr lang="en-US" dirty="0"/>
          </a:p>
        </p:txBody>
      </p:sp>
      <p:sp>
        <p:nvSpPr>
          <p:cNvPr id="7" name="Content Placeholder 6"/>
          <p:cNvSpPr>
            <a:spLocks noGrp="1"/>
          </p:cNvSpPr>
          <p:nvPr>
            <p:ph idx="1"/>
          </p:nvPr>
        </p:nvSpPr>
        <p:spPr/>
        <p:txBody>
          <a:bodyPr>
            <a:normAutofit lnSpcReduction="10000"/>
          </a:bodyPr>
          <a:lstStyle/>
          <a:p>
            <a:pPr marL="0" indent="0">
              <a:buNone/>
            </a:pPr>
            <a:r>
              <a:rPr lang="en-US" b="1" dirty="0" smtClean="0"/>
              <a:t>Financial Management / Procurement</a:t>
            </a:r>
          </a:p>
          <a:p>
            <a:r>
              <a:rPr lang="en-US" dirty="0" err="1" smtClean="0"/>
              <a:t>ToR’s</a:t>
            </a:r>
            <a:r>
              <a:rPr lang="en-US" dirty="0" smtClean="0"/>
              <a:t> / Contracts should include payment details</a:t>
            </a:r>
          </a:p>
          <a:p>
            <a:r>
              <a:rPr lang="en-US" dirty="0" smtClean="0"/>
              <a:t>Include contract (values) in finance / disbursement plan</a:t>
            </a:r>
          </a:p>
          <a:p>
            <a:r>
              <a:rPr lang="en-US" dirty="0" smtClean="0"/>
              <a:t>Align finance / disbursement plan with Procurement Plan and AOP</a:t>
            </a:r>
          </a:p>
          <a:p>
            <a:r>
              <a:rPr lang="en-US" dirty="0" smtClean="0"/>
              <a:t>Monthly update of the finance / disbursement plan</a:t>
            </a:r>
          </a:p>
          <a:p>
            <a:r>
              <a:rPr lang="en-US" dirty="0" smtClean="0"/>
              <a:t>Procurement Plan should only include clearly defined activities</a:t>
            </a:r>
          </a:p>
        </p:txBody>
      </p:sp>
      <p:sp>
        <p:nvSpPr>
          <p:cNvPr id="4" name="Footer Placeholder 3"/>
          <p:cNvSpPr>
            <a:spLocks noGrp="1"/>
          </p:cNvSpPr>
          <p:nvPr>
            <p:ph type="ftr" sz="quarter" idx="11"/>
          </p:nvPr>
        </p:nvSpPr>
        <p:spPr/>
        <p:txBody>
          <a:bodyPr/>
          <a:lstStyle/>
          <a:p>
            <a:r>
              <a:rPr lang="en-US" smtClean="0"/>
              <a:t>© 2011, Menno Valkenburg</a:t>
            </a:r>
            <a:endParaRPr lang="en-US"/>
          </a:p>
        </p:txBody>
      </p:sp>
    </p:spTree>
    <p:extLst>
      <p:ext uri="{BB962C8B-B14F-4D97-AF65-F5344CB8AC3E}">
        <p14:creationId xmlns:p14="http://schemas.microsoft.com/office/powerpoint/2010/main" xmlns="" val="30406622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Align Scope and Cost within Time and Resources </a:t>
            </a:r>
            <a:r>
              <a:rPr lang="en-US" sz="2800" dirty="0" smtClean="0"/>
              <a:t>constraints</a:t>
            </a:r>
            <a:r>
              <a:rPr lang="en-US" dirty="0" smtClean="0"/>
              <a:t/>
            </a:r>
            <a:br>
              <a:rPr lang="en-US" dirty="0" smtClean="0"/>
            </a:br>
            <a:r>
              <a:rPr lang="en-US" sz="2800" i="1" dirty="0" smtClean="0"/>
              <a:t>to go Phase 1a</a:t>
            </a:r>
            <a:endParaRPr lang="en-US" sz="4400" i="1" dirty="0"/>
          </a:p>
        </p:txBody>
      </p:sp>
      <p:sp>
        <p:nvSpPr>
          <p:cNvPr id="4" name="Isosceles Triangle 3"/>
          <p:cNvSpPr/>
          <p:nvPr/>
        </p:nvSpPr>
        <p:spPr>
          <a:xfrm>
            <a:off x="3879850" y="2924625"/>
            <a:ext cx="1351773" cy="1288774"/>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1506157" y="5061876"/>
            <a:ext cx="6157525" cy="646331"/>
          </a:xfrm>
          <a:prstGeom prst="rect">
            <a:avLst/>
          </a:prstGeom>
          <a:noFill/>
        </p:spPr>
        <p:txBody>
          <a:bodyPr wrap="square" rtlCol="0">
            <a:spAutoFit/>
          </a:bodyPr>
          <a:lstStyle/>
          <a:p>
            <a:pPr algn="ctr"/>
            <a:r>
              <a:rPr lang="en-US" sz="1400" i="1" dirty="0" smtClean="0"/>
              <a:t>Start: May 2011	Finish: 8 April 2013</a:t>
            </a:r>
            <a:endParaRPr lang="en-US" dirty="0" smtClean="0"/>
          </a:p>
          <a:p>
            <a:pPr algn="ctr"/>
            <a:r>
              <a:rPr lang="en-US" dirty="0" smtClean="0"/>
              <a:t>Time</a:t>
            </a:r>
            <a:endParaRPr lang="en-US" dirty="0"/>
          </a:p>
        </p:txBody>
      </p:sp>
      <p:sp>
        <p:nvSpPr>
          <p:cNvPr id="7" name="TextBox 6"/>
          <p:cNvSpPr txBox="1"/>
          <p:nvPr/>
        </p:nvSpPr>
        <p:spPr>
          <a:xfrm>
            <a:off x="1707992" y="2616778"/>
            <a:ext cx="1984278" cy="1077218"/>
          </a:xfrm>
          <a:prstGeom prst="rect">
            <a:avLst/>
          </a:prstGeom>
          <a:noFill/>
        </p:spPr>
        <p:txBody>
          <a:bodyPr wrap="none" rtlCol="0">
            <a:spAutoFit/>
          </a:bodyPr>
          <a:lstStyle/>
          <a:p>
            <a:pPr algn="ctr"/>
            <a:r>
              <a:rPr lang="en-US" dirty="0" smtClean="0"/>
              <a:t>Cost</a:t>
            </a:r>
          </a:p>
          <a:p>
            <a:pPr algn="ctr"/>
            <a:endParaRPr lang="en-US" dirty="0" smtClean="0"/>
          </a:p>
          <a:p>
            <a:pPr algn="ctr"/>
            <a:r>
              <a:rPr lang="en-US" sz="1400" i="1" dirty="0" smtClean="0"/>
              <a:t>IDB USD 13,600,000</a:t>
            </a:r>
          </a:p>
          <a:p>
            <a:pPr algn="ctr"/>
            <a:r>
              <a:rPr lang="en-US" sz="1400" i="1" dirty="0" smtClean="0"/>
              <a:t>GOB 1,800,000</a:t>
            </a:r>
            <a:endParaRPr lang="en-US" sz="1400" i="1" dirty="0"/>
          </a:p>
        </p:txBody>
      </p:sp>
      <p:sp>
        <p:nvSpPr>
          <p:cNvPr id="8" name="TextBox 7"/>
          <p:cNvSpPr txBox="1"/>
          <p:nvPr/>
        </p:nvSpPr>
        <p:spPr>
          <a:xfrm>
            <a:off x="5881796" y="1458544"/>
            <a:ext cx="3072197" cy="2862323"/>
          </a:xfrm>
          <a:prstGeom prst="rect">
            <a:avLst/>
          </a:prstGeom>
          <a:noFill/>
        </p:spPr>
        <p:txBody>
          <a:bodyPr wrap="square" rtlCol="0">
            <a:spAutoFit/>
          </a:bodyPr>
          <a:lstStyle/>
          <a:p>
            <a:pPr algn="ctr"/>
            <a:r>
              <a:rPr lang="en-US" dirty="0" smtClean="0"/>
              <a:t>Scope / Results</a:t>
            </a:r>
          </a:p>
          <a:p>
            <a:pPr algn="ctr"/>
            <a:endParaRPr lang="en-US" dirty="0" smtClean="0"/>
          </a:p>
          <a:p>
            <a:pPr marL="342900" indent="-342900" algn="ctr">
              <a:buAutoNum type="arabicPeriod"/>
            </a:pPr>
            <a:r>
              <a:rPr lang="en-US" sz="1400" i="1" dirty="0" smtClean="0"/>
              <a:t>Neighborhood Upgrading</a:t>
            </a:r>
            <a:br>
              <a:rPr lang="en-US" sz="1400" i="1" dirty="0" smtClean="0"/>
            </a:br>
            <a:r>
              <a:rPr lang="en-US" sz="1400" i="1" dirty="0" smtClean="0"/>
              <a:t>(Garden Land, Phase 1 additional sites?)</a:t>
            </a:r>
          </a:p>
          <a:p>
            <a:pPr marL="342900" indent="-342900" algn="ctr">
              <a:buAutoNum type="arabicPeriod"/>
            </a:pPr>
            <a:r>
              <a:rPr lang="en-US" sz="1400" i="1" dirty="0" smtClean="0"/>
              <a:t>Affordable Housing  (400 subsidies for new houses and </a:t>
            </a:r>
            <a:r>
              <a:rPr lang="en-US" sz="1400" i="1" dirty="0"/>
              <a:t>8</a:t>
            </a:r>
            <a:r>
              <a:rPr lang="en-US" sz="1400" i="1" dirty="0" smtClean="0"/>
              <a:t>00 subsidies for incremental home construction)</a:t>
            </a:r>
          </a:p>
          <a:p>
            <a:pPr marL="342900" indent="-342900" algn="ctr">
              <a:buAutoNum type="arabicPeriod"/>
            </a:pPr>
            <a:r>
              <a:rPr lang="en-US" sz="1400" i="1" dirty="0" smtClean="0"/>
              <a:t>Institutional Strengthening (BSS, SSS, LIS?</a:t>
            </a:r>
            <a:r>
              <a:rPr lang="en-US" dirty="0" smtClean="0"/>
              <a:t>)</a:t>
            </a:r>
          </a:p>
          <a:p>
            <a:pPr marL="342900" indent="-342900" algn="ctr">
              <a:buAutoNum type="arabicPeriod"/>
            </a:pPr>
            <a:r>
              <a:rPr lang="en-US" sz="1400" i="1" dirty="0" smtClean="0"/>
              <a:t>Project Management Support</a:t>
            </a:r>
          </a:p>
        </p:txBody>
      </p:sp>
      <p:sp>
        <p:nvSpPr>
          <p:cNvPr id="6" name="Footer Placeholder 5"/>
          <p:cNvSpPr>
            <a:spLocks noGrp="1"/>
          </p:cNvSpPr>
          <p:nvPr>
            <p:ph type="ftr" sz="quarter" idx="11"/>
          </p:nvPr>
        </p:nvSpPr>
        <p:spPr/>
        <p:txBody>
          <a:bodyPr/>
          <a:lstStyle/>
          <a:p>
            <a:r>
              <a:rPr lang="en-US" smtClean="0"/>
              <a:t>© 2011, Menno Valkenburg</a:t>
            </a:r>
            <a:endParaRPr lang="en-US"/>
          </a:p>
        </p:txBody>
      </p:sp>
    </p:spTree>
    <p:extLst>
      <p:ext uri="{BB962C8B-B14F-4D97-AF65-F5344CB8AC3E}">
        <p14:creationId xmlns:p14="http://schemas.microsoft.com/office/powerpoint/2010/main" xmlns="" val="705689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 calcmode="lin" valueType="num">
                                      <p:cBhvr>
                                        <p:cTn id="17" dur="500" fill="hold"/>
                                        <p:tgtEl>
                                          <p:spTgt spid="7"/>
                                        </p:tgtEl>
                                        <p:attrNameLst>
                                          <p:attrName>style.rotation</p:attrName>
                                        </p:attrNameLst>
                                      </p:cBhvr>
                                      <p:tavLst>
                                        <p:tav tm="0">
                                          <p:val>
                                            <p:fltVal val="360"/>
                                          </p:val>
                                        </p:tav>
                                        <p:tav tm="100000">
                                          <p:val>
                                            <p:fltVal val="0"/>
                                          </p:val>
                                        </p:tav>
                                      </p:tavLst>
                                    </p:anim>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 calcmode="lin" valueType="num">
                                      <p:cBhvr>
                                        <p:cTn id="25" dur="500" fill="hold"/>
                                        <p:tgtEl>
                                          <p:spTgt spid="8"/>
                                        </p:tgtEl>
                                        <p:attrNameLst>
                                          <p:attrName>style.rotation</p:attrName>
                                        </p:attrNameLst>
                                      </p:cBhvr>
                                      <p:tavLst>
                                        <p:tav tm="0">
                                          <p:val>
                                            <p:fltVal val="360"/>
                                          </p:val>
                                        </p:tav>
                                        <p:tav tm="100000">
                                          <p:val>
                                            <p:fltVal val="0"/>
                                          </p:val>
                                        </p:tav>
                                      </p:tavLst>
                                    </p:anim>
                                    <p:animEffect transition="in" filter="fade">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 calcmode="lin" valueType="num">
                                      <p:cBhvr>
                                        <p:cTn id="33" dur="500" fill="hold"/>
                                        <p:tgtEl>
                                          <p:spTgt spid="5"/>
                                        </p:tgtEl>
                                        <p:attrNameLst>
                                          <p:attrName>style.rotation</p:attrName>
                                        </p:attrNameLst>
                                      </p:cBhvr>
                                      <p:tavLst>
                                        <p:tav tm="0">
                                          <p:val>
                                            <p:fltVal val="360"/>
                                          </p:val>
                                        </p:tav>
                                        <p:tav tm="100000">
                                          <p:val>
                                            <p:fltVal val="0"/>
                                          </p:val>
                                        </p:tav>
                                      </p:tavLst>
                                    </p:anim>
                                    <p:animEffect transition="in" filter="fade">
                                      <p:cBhvr>
                                        <p:cTn id="3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Align Scope and Cost within Time and Resources constraints</a:t>
            </a:r>
            <a:br>
              <a:rPr lang="en-US" sz="2800" dirty="0"/>
            </a:br>
            <a:r>
              <a:rPr lang="en-US" sz="2800" i="1" dirty="0"/>
              <a:t>to go Phase </a:t>
            </a:r>
            <a:r>
              <a:rPr lang="en-US" sz="2800" i="1" dirty="0" smtClean="0"/>
              <a:t>1b</a:t>
            </a:r>
            <a:endParaRPr lang="en-US" sz="2800" i="1" dirty="0"/>
          </a:p>
        </p:txBody>
      </p:sp>
      <p:sp>
        <p:nvSpPr>
          <p:cNvPr id="4" name="Isosceles Triangle 3"/>
          <p:cNvSpPr/>
          <p:nvPr/>
        </p:nvSpPr>
        <p:spPr>
          <a:xfrm>
            <a:off x="3406583" y="2655686"/>
            <a:ext cx="2288212" cy="2137252"/>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1506157" y="5061876"/>
            <a:ext cx="6157525" cy="646331"/>
          </a:xfrm>
          <a:prstGeom prst="rect">
            <a:avLst/>
          </a:prstGeom>
          <a:noFill/>
        </p:spPr>
        <p:txBody>
          <a:bodyPr wrap="square" rtlCol="0">
            <a:spAutoFit/>
          </a:bodyPr>
          <a:lstStyle/>
          <a:p>
            <a:pPr algn="ctr"/>
            <a:r>
              <a:rPr lang="en-US" sz="1400" i="1" dirty="0" smtClean="0"/>
              <a:t>Start: 2013	Finish: 2015-16</a:t>
            </a:r>
            <a:endParaRPr lang="en-US" dirty="0" smtClean="0"/>
          </a:p>
          <a:p>
            <a:pPr algn="ctr"/>
            <a:r>
              <a:rPr lang="en-US" dirty="0" smtClean="0"/>
              <a:t>Time</a:t>
            </a:r>
            <a:endParaRPr lang="en-US" dirty="0"/>
          </a:p>
        </p:txBody>
      </p:sp>
      <p:sp>
        <p:nvSpPr>
          <p:cNvPr id="7" name="TextBox 6"/>
          <p:cNvSpPr txBox="1"/>
          <p:nvPr/>
        </p:nvSpPr>
        <p:spPr>
          <a:xfrm>
            <a:off x="1707992" y="2616778"/>
            <a:ext cx="1984278" cy="1077218"/>
          </a:xfrm>
          <a:prstGeom prst="rect">
            <a:avLst/>
          </a:prstGeom>
          <a:noFill/>
        </p:spPr>
        <p:txBody>
          <a:bodyPr wrap="none" rtlCol="0">
            <a:spAutoFit/>
          </a:bodyPr>
          <a:lstStyle/>
          <a:p>
            <a:pPr algn="ctr"/>
            <a:r>
              <a:rPr lang="en-US" dirty="0" smtClean="0"/>
              <a:t>Cost</a:t>
            </a:r>
          </a:p>
          <a:p>
            <a:pPr algn="ctr"/>
            <a:endParaRPr lang="en-US" dirty="0" smtClean="0"/>
          </a:p>
          <a:p>
            <a:pPr algn="ctr"/>
            <a:r>
              <a:rPr lang="en-US" sz="1400" i="1" dirty="0" smtClean="0"/>
              <a:t>IDB USD 16,400,000</a:t>
            </a:r>
          </a:p>
          <a:p>
            <a:pPr algn="ctr"/>
            <a:r>
              <a:rPr lang="en-US" sz="1400" i="1" dirty="0" smtClean="0"/>
              <a:t>GOB 8,200,000</a:t>
            </a:r>
            <a:endParaRPr lang="en-US" sz="1400" i="1" dirty="0"/>
          </a:p>
        </p:txBody>
      </p:sp>
      <p:sp>
        <p:nvSpPr>
          <p:cNvPr id="8" name="TextBox 7"/>
          <p:cNvSpPr txBox="1"/>
          <p:nvPr/>
        </p:nvSpPr>
        <p:spPr>
          <a:xfrm>
            <a:off x="5881796" y="1458544"/>
            <a:ext cx="3072197" cy="2431435"/>
          </a:xfrm>
          <a:prstGeom prst="rect">
            <a:avLst/>
          </a:prstGeom>
          <a:noFill/>
        </p:spPr>
        <p:txBody>
          <a:bodyPr wrap="square" rtlCol="0">
            <a:spAutoFit/>
          </a:bodyPr>
          <a:lstStyle/>
          <a:p>
            <a:pPr algn="ctr"/>
            <a:r>
              <a:rPr lang="en-US" dirty="0" smtClean="0"/>
              <a:t>Scope / Results</a:t>
            </a:r>
          </a:p>
          <a:p>
            <a:pPr algn="ctr"/>
            <a:endParaRPr lang="en-US" dirty="0" smtClean="0"/>
          </a:p>
          <a:p>
            <a:pPr marL="342900" indent="-342900" algn="ctr">
              <a:buAutoNum type="arabicPeriod"/>
            </a:pPr>
            <a:r>
              <a:rPr lang="en-US" sz="1400" i="1" dirty="0" smtClean="0"/>
              <a:t>Neighborhood Upgrading</a:t>
            </a:r>
            <a:br>
              <a:rPr lang="en-US" sz="1400" i="1" dirty="0" smtClean="0"/>
            </a:br>
            <a:r>
              <a:rPr lang="en-US" sz="1400" i="1" dirty="0" smtClean="0"/>
              <a:t>(Allen View, Phase 2 additional sites, Cats Castle, Greenfield)</a:t>
            </a:r>
          </a:p>
          <a:p>
            <a:pPr marL="342900" indent="-342900" algn="ctr">
              <a:buAutoNum type="arabicPeriod"/>
            </a:pPr>
            <a:r>
              <a:rPr lang="en-US" sz="1400" i="1" dirty="0" smtClean="0"/>
              <a:t>Affordable Housing  (Construction Fund)</a:t>
            </a:r>
          </a:p>
          <a:p>
            <a:pPr marL="342900" indent="-342900" algn="ctr">
              <a:buAutoNum type="arabicPeriod"/>
            </a:pPr>
            <a:r>
              <a:rPr lang="en-US" sz="1400" i="1" dirty="0" smtClean="0"/>
              <a:t>Institutional Strengthening (Project Management Practices</a:t>
            </a:r>
            <a:r>
              <a:rPr lang="en-US" dirty="0" smtClean="0"/>
              <a:t>)</a:t>
            </a:r>
            <a:endParaRPr lang="en-US" sz="1400" i="1" dirty="0" smtClean="0"/>
          </a:p>
        </p:txBody>
      </p:sp>
      <p:sp>
        <p:nvSpPr>
          <p:cNvPr id="6" name="Footer Placeholder 5"/>
          <p:cNvSpPr>
            <a:spLocks noGrp="1"/>
          </p:cNvSpPr>
          <p:nvPr>
            <p:ph type="ftr" sz="quarter" idx="11"/>
          </p:nvPr>
        </p:nvSpPr>
        <p:spPr/>
        <p:txBody>
          <a:bodyPr/>
          <a:lstStyle/>
          <a:p>
            <a:r>
              <a:rPr lang="en-US" smtClean="0"/>
              <a:t>© 2011, Menno Valkenburg</a:t>
            </a:r>
            <a:endParaRPr lang="en-US"/>
          </a:p>
        </p:txBody>
      </p:sp>
    </p:spTree>
    <p:extLst>
      <p:ext uri="{BB962C8B-B14F-4D97-AF65-F5344CB8AC3E}">
        <p14:creationId xmlns:p14="http://schemas.microsoft.com/office/powerpoint/2010/main" xmlns="" val="1328787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 calcmode="lin" valueType="num">
                                      <p:cBhvr>
                                        <p:cTn id="17" dur="500" fill="hold"/>
                                        <p:tgtEl>
                                          <p:spTgt spid="7"/>
                                        </p:tgtEl>
                                        <p:attrNameLst>
                                          <p:attrName>style.rotation</p:attrName>
                                        </p:attrNameLst>
                                      </p:cBhvr>
                                      <p:tavLst>
                                        <p:tav tm="0">
                                          <p:val>
                                            <p:fltVal val="360"/>
                                          </p:val>
                                        </p:tav>
                                        <p:tav tm="100000">
                                          <p:val>
                                            <p:fltVal val="0"/>
                                          </p:val>
                                        </p:tav>
                                      </p:tavLst>
                                    </p:anim>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 calcmode="lin" valueType="num">
                                      <p:cBhvr>
                                        <p:cTn id="25" dur="500" fill="hold"/>
                                        <p:tgtEl>
                                          <p:spTgt spid="8"/>
                                        </p:tgtEl>
                                        <p:attrNameLst>
                                          <p:attrName>style.rotation</p:attrName>
                                        </p:attrNameLst>
                                      </p:cBhvr>
                                      <p:tavLst>
                                        <p:tav tm="0">
                                          <p:val>
                                            <p:fltVal val="360"/>
                                          </p:val>
                                        </p:tav>
                                        <p:tav tm="100000">
                                          <p:val>
                                            <p:fltVal val="0"/>
                                          </p:val>
                                        </p:tav>
                                      </p:tavLst>
                                    </p:anim>
                                    <p:animEffect transition="in" filter="fade">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 calcmode="lin" valueType="num">
                                      <p:cBhvr>
                                        <p:cTn id="33" dur="500" fill="hold"/>
                                        <p:tgtEl>
                                          <p:spTgt spid="5"/>
                                        </p:tgtEl>
                                        <p:attrNameLst>
                                          <p:attrName>style.rotation</p:attrName>
                                        </p:attrNameLst>
                                      </p:cBhvr>
                                      <p:tavLst>
                                        <p:tav tm="0">
                                          <p:val>
                                            <p:fltVal val="360"/>
                                          </p:val>
                                        </p:tav>
                                        <p:tav tm="100000">
                                          <p:val>
                                            <p:fltVal val="0"/>
                                          </p:val>
                                        </p:tav>
                                      </p:tavLst>
                                    </p:anim>
                                    <p:animEffect transition="in" filter="fade">
                                      <p:cBhvr>
                                        <p:cTn id="3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Deliverables</a:t>
            </a:r>
            <a:endParaRPr lang="en-US" dirty="0"/>
          </a:p>
        </p:txBody>
      </p:sp>
      <p:sp>
        <p:nvSpPr>
          <p:cNvPr id="6" name="Text Placeholder 5"/>
          <p:cNvSpPr>
            <a:spLocks noGrp="1"/>
          </p:cNvSpPr>
          <p:nvPr>
            <p:ph type="body" idx="1"/>
          </p:nvPr>
        </p:nvSpPr>
        <p:spPr/>
        <p:txBody>
          <a:bodyPr/>
          <a:lstStyle/>
          <a:p>
            <a:r>
              <a:rPr lang="en-US" sz="1800" dirty="0" smtClean="0"/>
              <a:t>Disbursement Projection Tables</a:t>
            </a:r>
            <a:endParaRPr lang="en-US" sz="1800" dirty="0"/>
          </a:p>
        </p:txBody>
      </p:sp>
      <p:sp>
        <p:nvSpPr>
          <p:cNvPr id="7" name="Content Placeholder 6"/>
          <p:cNvSpPr>
            <a:spLocks noGrp="1"/>
          </p:cNvSpPr>
          <p:nvPr>
            <p:ph sz="half" idx="2"/>
          </p:nvPr>
        </p:nvSpPr>
        <p:spPr>
          <a:xfrm>
            <a:off x="549274" y="2347415"/>
            <a:ext cx="4201796" cy="3596185"/>
          </a:xfrm>
        </p:spPr>
        <p:txBody>
          <a:bodyPr>
            <a:noAutofit/>
          </a:bodyPr>
          <a:lstStyle/>
          <a:p>
            <a:pPr>
              <a:spcBef>
                <a:spcPts val="600"/>
              </a:spcBef>
            </a:pPr>
            <a:r>
              <a:rPr lang="en-US" sz="1600" dirty="0" smtClean="0"/>
              <a:t>Codes introduced and assigned</a:t>
            </a:r>
          </a:p>
          <a:p>
            <a:pPr>
              <a:spcBef>
                <a:spcPts val="600"/>
              </a:spcBef>
            </a:pPr>
            <a:r>
              <a:rPr lang="en-US" sz="1600" dirty="0" smtClean="0"/>
              <a:t>Actuals updated</a:t>
            </a:r>
          </a:p>
          <a:p>
            <a:pPr>
              <a:spcBef>
                <a:spcPts val="600"/>
              </a:spcBef>
            </a:pPr>
            <a:r>
              <a:rPr lang="en-US" sz="1600" dirty="0" smtClean="0"/>
              <a:t>GL (1.1.1), Subsidies (2.2 &amp; 2.3) and some Institutional Strengthening  further specified and planned.</a:t>
            </a:r>
          </a:p>
          <a:p>
            <a:pPr>
              <a:spcBef>
                <a:spcPts val="600"/>
              </a:spcBef>
            </a:pPr>
            <a:r>
              <a:rPr lang="en-US" sz="1600" dirty="0" smtClean="0"/>
              <a:t>Not all scope elements could be realistically planned because the scope of work and/or approach is not clear in all cases</a:t>
            </a:r>
          </a:p>
          <a:p>
            <a:pPr lvl="1">
              <a:spcBef>
                <a:spcPts val="0"/>
              </a:spcBef>
            </a:pPr>
            <a:r>
              <a:rPr lang="en-US" sz="1400" dirty="0" smtClean="0"/>
              <a:t>1.1.2 AV, 1.1.3 &amp; 4 10 add. sites</a:t>
            </a:r>
          </a:p>
          <a:p>
            <a:pPr lvl="1">
              <a:spcBef>
                <a:spcPts val="0"/>
              </a:spcBef>
            </a:pPr>
            <a:r>
              <a:rPr lang="en-US" sz="1400" dirty="0" smtClean="0"/>
              <a:t>1.2.1 CC, 1.2.2 </a:t>
            </a:r>
            <a:r>
              <a:rPr lang="en-US" sz="1400" dirty="0" err="1" smtClean="0"/>
              <a:t>Gf</a:t>
            </a:r>
            <a:r>
              <a:rPr lang="en-US" sz="1400" dirty="0" smtClean="0"/>
              <a:t>, 1.3 CPC</a:t>
            </a:r>
          </a:p>
          <a:p>
            <a:pPr lvl="1">
              <a:spcBef>
                <a:spcPts val="0"/>
              </a:spcBef>
            </a:pPr>
            <a:r>
              <a:rPr lang="en-US" sz="1400" dirty="0" smtClean="0"/>
              <a:t>2.1 Construction Fund / EV</a:t>
            </a:r>
          </a:p>
          <a:p>
            <a:pPr lvl="1">
              <a:spcBef>
                <a:spcPts val="0"/>
              </a:spcBef>
            </a:pPr>
            <a:r>
              <a:rPr lang="en-US" sz="1400" dirty="0" smtClean="0"/>
              <a:t>3.3 Land Information System</a:t>
            </a:r>
          </a:p>
          <a:p>
            <a:pPr lvl="1">
              <a:spcBef>
                <a:spcPts val="0"/>
              </a:spcBef>
            </a:pPr>
            <a:r>
              <a:rPr lang="en-US" sz="1400" dirty="0" smtClean="0"/>
              <a:t>4.3.3 Quality Surveyor</a:t>
            </a:r>
          </a:p>
          <a:p>
            <a:pPr lvl="1">
              <a:spcBef>
                <a:spcPts val="0"/>
              </a:spcBef>
            </a:pPr>
            <a:r>
              <a:rPr lang="en-US" sz="1400" dirty="0" smtClean="0"/>
              <a:t>4.3.4 Supervision Services</a:t>
            </a:r>
          </a:p>
          <a:p>
            <a:pPr lvl="1">
              <a:spcBef>
                <a:spcPts val="0"/>
              </a:spcBef>
            </a:pPr>
            <a:r>
              <a:rPr lang="en-US" sz="1400" dirty="0" smtClean="0"/>
              <a:t>4.3.5 Land Surveying Services</a:t>
            </a:r>
          </a:p>
          <a:p>
            <a:pPr lvl="1"/>
            <a:endParaRPr lang="en-US" sz="1400" dirty="0" smtClean="0"/>
          </a:p>
          <a:p>
            <a:pPr lvl="1"/>
            <a:endParaRPr lang="en-US" sz="1400" dirty="0" smtClean="0"/>
          </a:p>
          <a:p>
            <a:pPr lvl="1"/>
            <a:endParaRPr lang="en-US" sz="1400" dirty="0" smtClean="0"/>
          </a:p>
          <a:p>
            <a:pPr lvl="1"/>
            <a:endParaRPr lang="en-US" sz="1400" dirty="0"/>
          </a:p>
        </p:txBody>
      </p:sp>
      <p:sp>
        <p:nvSpPr>
          <p:cNvPr id="8" name="Text Placeholder 7"/>
          <p:cNvSpPr>
            <a:spLocks noGrp="1"/>
          </p:cNvSpPr>
          <p:nvPr>
            <p:ph type="body" sz="quarter" idx="3"/>
          </p:nvPr>
        </p:nvSpPr>
        <p:spPr/>
        <p:txBody>
          <a:bodyPr/>
          <a:lstStyle/>
          <a:p>
            <a:r>
              <a:rPr lang="en-US" sz="1800" dirty="0" smtClean="0"/>
              <a:t>Annual Operations Plan</a:t>
            </a:r>
            <a:endParaRPr lang="en-US" sz="1800" dirty="0"/>
          </a:p>
        </p:txBody>
      </p:sp>
      <p:sp>
        <p:nvSpPr>
          <p:cNvPr id="9" name="Content Placeholder 8"/>
          <p:cNvSpPr>
            <a:spLocks noGrp="1"/>
          </p:cNvSpPr>
          <p:nvPr>
            <p:ph sz="quarter" idx="4"/>
          </p:nvPr>
        </p:nvSpPr>
        <p:spPr/>
        <p:txBody>
          <a:bodyPr>
            <a:normAutofit fontScale="85000" lnSpcReduction="10000"/>
          </a:bodyPr>
          <a:lstStyle/>
          <a:p>
            <a:r>
              <a:rPr lang="en-US" dirty="0" smtClean="0"/>
              <a:t>Codes introduced and assigned</a:t>
            </a:r>
          </a:p>
          <a:p>
            <a:r>
              <a:rPr lang="en-US" dirty="0" smtClean="0"/>
              <a:t>Subcomponents and activities aligned with Disbursement Projection Tables and Procurement Plan</a:t>
            </a:r>
          </a:p>
          <a:p>
            <a:r>
              <a:rPr lang="en-US" dirty="0" smtClean="0"/>
              <a:t>% complete introduced and updated</a:t>
            </a:r>
          </a:p>
          <a:p>
            <a:r>
              <a:rPr lang="en-US" dirty="0" smtClean="0"/>
              <a:t>Resource names introduced and assigned</a:t>
            </a:r>
          </a:p>
          <a:p>
            <a:r>
              <a:rPr lang="en-US" dirty="0" smtClean="0"/>
              <a:t>Resource View and Reports introduced</a:t>
            </a:r>
          </a:p>
          <a:p>
            <a:endParaRPr lang="en-US" dirty="0" smtClean="0"/>
          </a:p>
          <a:p>
            <a:endParaRPr lang="en-US" dirty="0"/>
          </a:p>
        </p:txBody>
      </p:sp>
      <p:sp>
        <p:nvSpPr>
          <p:cNvPr id="4" name="Footer Placeholder 3"/>
          <p:cNvSpPr>
            <a:spLocks noGrp="1"/>
          </p:cNvSpPr>
          <p:nvPr>
            <p:ph type="ftr" sz="quarter" idx="11"/>
          </p:nvPr>
        </p:nvSpPr>
        <p:spPr/>
        <p:txBody>
          <a:bodyPr/>
          <a:lstStyle/>
          <a:p>
            <a:r>
              <a:rPr lang="en-US" smtClean="0"/>
              <a:t>© 2011, Menno Valkenburg</a:t>
            </a:r>
            <a:endParaRPr lang="en-US"/>
          </a:p>
        </p:txBody>
      </p:sp>
    </p:spTree>
    <p:extLst>
      <p:ext uri="{BB962C8B-B14F-4D97-AF65-F5344CB8AC3E}">
        <p14:creationId xmlns:p14="http://schemas.microsoft.com/office/powerpoint/2010/main" xmlns="" val="4288239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additive="base">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 calcmode="lin" valueType="num">
                                      <p:cBhvr additive="base">
                                        <p:cTn id="1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3" end="3"/>
                                            </p:txEl>
                                          </p:spTgt>
                                        </p:tgtEl>
                                        <p:attrNameLst>
                                          <p:attrName>style.visibility</p:attrName>
                                        </p:attrNameLst>
                                      </p:cBhvr>
                                      <p:to>
                                        <p:strVal val="visible"/>
                                      </p:to>
                                    </p:set>
                                    <p:anim calcmode="lin" valueType="num">
                                      <p:cBhvr additive="base">
                                        <p:cTn id="3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3" end="3"/>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xEl>
                                              <p:pRg st="5" end="5"/>
                                            </p:txEl>
                                          </p:spTgt>
                                        </p:tgtEl>
                                        <p:attrNameLst>
                                          <p:attrName>style.visibility</p:attrName>
                                        </p:attrNameLst>
                                      </p:cBhvr>
                                      <p:to>
                                        <p:strVal val="visible"/>
                                      </p:to>
                                    </p:set>
                                    <p:anim calcmode="lin" valueType="num">
                                      <p:cBhvr additive="base">
                                        <p:cTn id="39"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5" end="5"/>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7">
                                            <p:txEl>
                                              <p:pRg st="6" end="6"/>
                                            </p:txEl>
                                          </p:spTgt>
                                        </p:tgtEl>
                                        <p:attrNameLst>
                                          <p:attrName>style.visibility</p:attrName>
                                        </p:attrNameLst>
                                      </p:cBhvr>
                                      <p:to>
                                        <p:strVal val="visible"/>
                                      </p:to>
                                    </p:set>
                                    <p:anim calcmode="lin" valueType="num">
                                      <p:cBhvr additive="base">
                                        <p:cTn id="43"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6" end="6"/>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7">
                                            <p:txEl>
                                              <p:pRg st="7" end="7"/>
                                            </p:txEl>
                                          </p:spTgt>
                                        </p:tgtEl>
                                        <p:attrNameLst>
                                          <p:attrName>style.visibility</p:attrName>
                                        </p:attrNameLst>
                                      </p:cBhvr>
                                      <p:to>
                                        <p:strVal val="visible"/>
                                      </p:to>
                                    </p:set>
                                    <p:anim calcmode="lin" valueType="num">
                                      <p:cBhvr additive="base">
                                        <p:cTn id="47"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7">
                                            <p:txEl>
                                              <p:pRg st="7" end="7"/>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8" end="8"/>
                                            </p:txEl>
                                          </p:spTgt>
                                        </p:tgtEl>
                                        <p:attrNameLst>
                                          <p:attrName>style.visibility</p:attrName>
                                        </p:attrNameLst>
                                      </p:cBhvr>
                                      <p:to>
                                        <p:strVal val="visible"/>
                                      </p:to>
                                    </p:set>
                                    <p:anim calcmode="lin" valueType="num">
                                      <p:cBhvr additive="base">
                                        <p:cTn id="51"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8" end="8"/>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7">
                                            <p:txEl>
                                              <p:pRg st="9" end="9"/>
                                            </p:txEl>
                                          </p:spTgt>
                                        </p:tgtEl>
                                        <p:attrNameLst>
                                          <p:attrName>style.visibility</p:attrName>
                                        </p:attrNameLst>
                                      </p:cBhvr>
                                      <p:to>
                                        <p:strVal val="visible"/>
                                      </p:to>
                                    </p:set>
                                    <p:anim calcmode="lin" valueType="num">
                                      <p:cBhvr additive="base">
                                        <p:cTn id="55" dur="500" fill="hold"/>
                                        <p:tgtEl>
                                          <p:spTgt spid="7">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7">
                                            <p:txEl>
                                              <p:pRg st="9" end="9"/>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7">
                                            <p:txEl>
                                              <p:pRg st="10" end="10"/>
                                            </p:txEl>
                                          </p:spTgt>
                                        </p:tgtEl>
                                        <p:attrNameLst>
                                          <p:attrName>style.visibility</p:attrName>
                                        </p:attrNameLst>
                                      </p:cBhvr>
                                      <p:to>
                                        <p:strVal val="visible"/>
                                      </p:to>
                                    </p:set>
                                    <p:anim calcmode="lin" valueType="num">
                                      <p:cBhvr additive="base">
                                        <p:cTn id="59" dur="500" fill="hold"/>
                                        <p:tgtEl>
                                          <p:spTgt spid="7">
                                            <p:txEl>
                                              <p:pRg st="10" end="1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7">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8">
                                            <p:txEl>
                                              <p:pRg st="0" end="0"/>
                                            </p:txEl>
                                          </p:spTgt>
                                        </p:tgtEl>
                                        <p:attrNameLst>
                                          <p:attrName>style.visibility</p:attrName>
                                        </p:attrNameLst>
                                      </p:cBhvr>
                                      <p:to>
                                        <p:strVal val="visible"/>
                                      </p:to>
                                    </p:set>
                                    <p:anim calcmode="lin" valueType="num">
                                      <p:cBhvr additive="base">
                                        <p:cTn id="6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9">
                                            <p:txEl>
                                              <p:pRg st="0" end="0"/>
                                            </p:txEl>
                                          </p:spTgt>
                                        </p:tgtEl>
                                        <p:attrNameLst>
                                          <p:attrName>style.visibility</p:attrName>
                                        </p:attrNameLst>
                                      </p:cBhvr>
                                      <p:to>
                                        <p:strVal val="visible"/>
                                      </p:to>
                                    </p:set>
                                    <p:anim calcmode="lin" valueType="num">
                                      <p:cBhvr additive="base">
                                        <p:cTn id="7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9">
                                            <p:txEl>
                                              <p:pRg st="1" end="1"/>
                                            </p:txEl>
                                          </p:spTgt>
                                        </p:tgtEl>
                                        <p:attrNameLst>
                                          <p:attrName>style.visibility</p:attrName>
                                        </p:attrNameLst>
                                      </p:cBhvr>
                                      <p:to>
                                        <p:strVal val="visible"/>
                                      </p:to>
                                    </p:set>
                                    <p:anim calcmode="lin" valueType="num">
                                      <p:cBhvr additive="base">
                                        <p:cTn id="77"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9">
                                            <p:txEl>
                                              <p:pRg st="2" end="2"/>
                                            </p:txEl>
                                          </p:spTgt>
                                        </p:tgtEl>
                                        <p:attrNameLst>
                                          <p:attrName>style.visibility</p:attrName>
                                        </p:attrNameLst>
                                      </p:cBhvr>
                                      <p:to>
                                        <p:strVal val="visible"/>
                                      </p:to>
                                    </p:set>
                                    <p:anim calcmode="lin" valueType="num">
                                      <p:cBhvr additive="base">
                                        <p:cTn id="83"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grpId="0" nodeType="clickEffect">
                                  <p:stCondLst>
                                    <p:cond delay="0"/>
                                  </p:stCondLst>
                                  <p:childTnLst>
                                    <p:set>
                                      <p:cBhvr>
                                        <p:cTn id="88" dur="1" fill="hold">
                                          <p:stCondLst>
                                            <p:cond delay="0"/>
                                          </p:stCondLst>
                                        </p:cTn>
                                        <p:tgtEl>
                                          <p:spTgt spid="9">
                                            <p:txEl>
                                              <p:pRg st="3" end="3"/>
                                            </p:txEl>
                                          </p:spTgt>
                                        </p:tgtEl>
                                        <p:attrNameLst>
                                          <p:attrName>style.visibility</p:attrName>
                                        </p:attrNameLst>
                                      </p:cBhvr>
                                      <p:to>
                                        <p:strVal val="visible"/>
                                      </p:to>
                                    </p:set>
                                    <p:anim calcmode="lin" valueType="num">
                                      <p:cBhvr additive="base">
                                        <p:cTn id="89"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grpId="0" nodeType="clickEffect">
                                  <p:stCondLst>
                                    <p:cond delay="0"/>
                                  </p:stCondLst>
                                  <p:childTnLst>
                                    <p:set>
                                      <p:cBhvr>
                                        <p:cTn id="94" dur="1" fill="hold">
                                          <p:stCondLst>
                                            <p:cond delay="0"/>
                                          </p:stCondLst>
                                        </p:cTn>
                                        <p:tgtEl>
                                          <p:spTgt spid="9">
                                            <p:txEl>
                                              <p:pRg st="4" end="4"/>
                                            </p:txEl>
                                          </p:spTgt>
                                        </p:tgtEl>
                                        <p:attrNameLst>
                                          <p:attrName>style.visibility</p:attrName>
                                        </p:attrNameLst>
                                      </p:cBhvr>
                                      <p:to>
                                        <p:strVal val="visible"/>
                                      </p:to>
                                    </p:set>
                                    <p:anim calcmode="lin" valueType="num">
                                      <p:cBhvr additive="base">
                                        <p:cTn id="95"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96" dur="500" fill="hold"/>
                                        <p:tgtEl>
                                          <p:spTgt spid="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P spid="8" grpId="0" build="p"/>
      <p:bldP spid="9"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Action Plan</a:t>
            </a:r>
            <a:endParaRPr lang="en-US" dirty="0"/>
          </a:p>
        </p:txBody>
      </p:sp>
      <p:sp>
        <p:nvSpPr>
          <p:cNvPr id="6" name="Subtitle 5"/>
          <p:cNvSpPr>
            <a:spLocks noGrp="1"/>
          </p:cNvSpPr>
          <p:nvPr>
            <p:ph type="subTitle"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 2011, Menno Valkenburg</a:t>
            </a:r>
            <a:endParaRPr lang="en-US"/>
          </a:p>
        </p:txBody>
      </p:sp>
      <p:pic>
        <p:nvPicPr>
          <p:cNvPr id="11" name="Picture Placeholder 10"/>
          <p:cNvPicPr>
            <a:picLocks noGrp="1" noChangeAspect="1"/>
          </p:cNvPicPr>
          <p:nvPr>
            <p:ph type="pic" idx="13"/>
          </p:nvPr>
        </p:nvPicPr>
        <p:blipFill>
          <a:blip r:embed="rId2" cstate="print"/>
          <a:srcRect t="30052" b="30052"/>
          <a:stretch>
            <a:fillRect/>
          </a:stretch>
        </p:blipFill>
        <p:spPr/>
      </p:pic>
    </p:spTree>
    <p:extLst>
      <p:ext uri="{BB962C8B-B14F-4D97-AF65-F5344CB8AC3E}">
        <p14:creationId xmlns:p14="http://schemas.microsoft.com/office/powerpoint/2010/main" xmlns="" val="38183411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z="4000" dirty="0" smtClean="0"/>
              <a:t>Action Plan, Activities and Visits</a:t>
            </a:r>
            <a:endParaRPr lang="en-US" sz="4000" dirty="0"/>
          </a:p>
        </p:txBody>
      </p:sp>
      <p:sp>
        <p:nvSpPr>
          <p:cNvPr id="7" name="Content Placeholder 6"/>
          <p:cNvSpPr>
            <a:spLocks noGrp="1"/>
          </p:cNvSpPr>
          <p:nvPr>
            <p:ph sz="half" idx="1"/>
          </p:nvPr>
        </p:nvSpPr>
        <p:spPr/>
        <p:txBody>
          <a:bodyPr>
            <a:normAutofit fontScale="85000" lnSpcReduction="20000"/>
          </a:bodyPr>
          <a:lstStyle/>
          <a:p>
            <a:r>
              <a:rPr lang="en-US" dirty="0" smtClean="0"/>
              <a:t>Action plan to follow</a:t>
            </a:r>
          </a:p>
          <a:p>
            <a:pPr lvl="1"/>
            <a:r>
              <a:rPr lang="en-US" dirty="0" smtClean="0"/>
              <a:t>List, document and resolve issues</a:t>
            </a:r>
          </a:p>
          <a:p>
            <a:pPr lvl="1"/>
            <a:r>
              <a:rPr lang="en-US" dirty="0" smtClean="0"/>
              <a:t>Review and update AOP on a weekly basis</a:t>
            </a:r>
          </a:p>
          <a:p>
            <a:pPr lvl="1"/>
            <a:r>
              <a:rPr lang="en-US" dirty="0" smtClean="0"/>
              <a:t>Weekly team meetings to agree and set priorities for the week</a:t>
            </a:r>
          </a:p>
          <a:p>
            <a:pPr lvl="1"/>
            <a:r>
              <a:rPr lang="en-US" dirty="0" smtClean="0"/>
              <a:t>Align scope and cost with time and resources</a:t>
            </a:r>
          </a:p>
          <a:p>
            <a:pPr lvl="1"/>
            <a:r>
              <a:rPr lang="en-US" dirty="0" smtClean="0"/>
              <a:t>Further alignment between Procurement Plan and Financial Plan (Disbursement Plan) and Disbursement Projection Tables</a:t>
            </a:r>
          </a:p>
          <a:p>
            <a:pPr lvl="1"/>
            <a:r>
              <a:rPr lang="en-US" dirty="0" smtClean="0"/>
              <a:t>All contracts (values) to be reflected in Disbursement Projection Tables and AOP’s</a:t>
            </a:r>
          </a:p>
          <a:p>
            <a:pPr lvl="1"/>
            <a:r>
              <a:rPr lang="en-US" dirty="0" smtClean="0"/>
              <a:t>Monthly updates on Financial Plan 4b Cash Flow projections</a:t>
            </a:r>
          </a:p>
          <a:p>
            <a:pPr lvl="1"/>
            <a:r>
              <a:rPr lang="en-US" dirty="0" smtClean="0"/>
              <a:t>Clarify roles PS, PM, PO’s </a:t>
            </a:r>
          </a:p>
        </p:txBody>
      </p:sp>
      <p:sp>
        <p:nvSpPr>
          <p:cNvPr id="2" name="Content Placeholder 1"/>
          <p:cNvSpPr>
            <a:spLocks noGrp="1"/>
          </p:cNvSpPr>
          <p:nvPr>
            <p:ph sz="half" idx="2"/>
          </p:nvPr>
        </p:nvSpPr>
        <p:spPr/>
        <p:txBody>
          <a:bodyPr>
            <a:normAutofit fontScale="85000" lnSpcReduction="20000"/>
          </a:bodyPr>
          <a:lstStyle/>
          <a:p>
            <a:r>
              <a:rPr lang="en-US" dirty="0"/>
              <a:t>Calendar of activities</a:t>
            </a:r>
          </a:p>
          <a:p>
            <a:pPr lvl="1"/>
            <a:r>
              <a:rPr lang="en-US" dirty="0"/>
              <a:t>Weekly </a:t>
            </a:r>
            <a:r>
              <a:rPr lang="en-US" dirty="0" smtClean="0"/>
              <a:t>(virtual) coaching </a:t>
            </a:r>
            <a:r>
              <a:rPr lang="en-US" dirty="0"/>
              <a:t>session 1 hour, topics to be determined by Project Team</a:t>
            </a:r>
          </a:p>
          <a:p>
            <a:r>
              <a:rPr lang="en-US" dirty="0"/>
              <a:t>Subsequent visits</a:t>
            </a:r>
          </a:p>
          <a:p>
            <a:pPr lvl="1"/>
            <a:r>
              <a:rPr lang="en-US" dirty="0"/>
              <a:t>Jun 6–10 </a:t>
            </a:r>
            <a:r>
              <a:rPr lang="en-US" dirty="0" smtClean="0"/>
              <a:t>or 13–17</a:t>
            </a:r>
            <a:endParaRPr lang="en-US" dirty="0"/>
          </a:p>
          <a:p>
            <a:pPr lvl="1"/>
            <a:r>
              <a:rPr lang="en-US" dirty="0"/>
              <a:t>Aug </a:t>
            </a:r>
            <a:r>
              <a:rPr lang="en-US" dirty="0" smtClean="0"/>
              <a:t>29–Sept 2 or Sept </a:t>
            </a:r>
            <a:r>
              <a:rPr lang="en-US" dirty="0"/>
              <a:t>5–9</a:t>
            </a:r>
          </a:p>
          <a:p>
            <a:pPr lvl="1"/>
            <a:r>
              <a:rPr lang="en-US" dirty="0"/>
              <a:t>Oct </a:t>
            </a:r>
            <a:r>
              <a:rPr lang="en-US" dirty="0" smtClean="0"/>
              <a:t>3–7 or </a:t>
            </a:r>
            <a:r>
              <a:rPr lang="en-US" dirty="0"/>
              <a:t>10–14</a:t>
            </a:r>
          </a:p>
          <a:p>
            <a:pPr lvl="1"/>
            <a:r>
              <a:rPr lang="en-US" dirty="0"/>
              <a:t>Nov </a:t>
            </a:r>
            <a:r>
              <a:rPr lang="en-US" dirty="0" smtClean="0"/>
              <a:t>7–11 or </a:t>
            </a:r>
            <a:r>
              <a:rPr lang="en-US" dirty="0"/>
              <a:t>14–18</a:t>
            </a:r>
          </a:p>
          <a:p>
            <a:pPr lvl="1"/>
            <a:r>
              <a:rPr lang="en-US" dirty="0"/>
              <a:t>Dec 5–9 </a:t>
            </a:r>
            <a:r>
              <a:rPr lang="en-US" dirty="0" smtClean="0"/>
              <a:t>or 12–16</a:t>
            </a:r>
            <a:endParaRPr lang="en-US" dirty="0"/>
          </a:p>
          <a:p>
            <a:endParaRPr lang="en-US" dirty="0"/>
          </a:p>
        </p:txBody>
      </p:sp>
      <p:sp>
        <p:nvSpPr>
          <p:cNvPr id="4" name="Footer Placeholder 3"/>
          <p:cNvSpPr>
            <a:spLocks noGrp="1"/>
          </p:cNvSpPr>
          <p:nvPr>
            <p:ph type="ftr" sz="quarter" idx="11"/>
          </p:nvPr>
        </p:nvSpPr>
        <p:spPr/>
        <p:txBody>
          <a:bodyPr/>
          <a:lstStyle/>
          <a:p>
            <a:r>
              <a:rPr lang="en-US" smtClean="0"/>
              <a:t>© 2011, Menno Valkenburg</a:t>
            </a:r>
            <a:endParaRPr lang="en-US"/>
          </a:p>
        </p:txBody>
      </p:sp>
    </p:spTree>
    <p:extLst>
      <p:ext uri="{BB962C8B-B14F-4D97-AF65-F5344CB8AC3E}">
        <p14:creationId xmlns:p14="http://schemas.microsoft.com/office/powerpoint/2010/main" xmlns="" val="2348606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10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7">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7">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7">
                                            <p:txEl>
                                              <p:pRg st="0" end="0"/>
                                            </p:txEl>
                                          </p:spTgt>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p:cTn id="13" dur="1000" fill="hold"/>
                                        <p:tgtEl>
                                          <p:spTgt spid="7">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7">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7">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7">
                                            <p:txEl>
                                              <p:pRg st="1" end="1"/>
                                            </p:txEl>
                                          </p:spTgt>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grpId="0" nodeType="with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p:cTn id="19" dur="1000" fill="hold"/>
                                        <p:tgtEl>
                                          <p:spTgt spid="7">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7">
                                            <p:txEl>
                                              <p:pRg st="2" end="2"/>
                                            </p:txEl>
                                          </p:spTgt>
                                        </p:tgtEl>
                                        <p:attrNameLst>
                                          <p:attrName>ppt_h</p:attrName>
                                        </p:attrNameLst>
                                      </p:cBhvr>
                                      <p:tavLst>
                                        <p:tav tm="0">
                                          <p:val>
                                            <p:fltVal val="0"/>
                                          </p:val>
                                        </p:tav>
                                        <p:tav tm="100000">
                                          <p:val>
                                            <p:strVal val="#ppt_h"/>
                                          </p:val>
                                        </p:tav>
                                      </p:tavLst>
                                    </p:anim>
                                    <p:anim calcmode="lin" valueType="num">
                                      <p:cBhvr>
                                        <p:cTn id="21" dur="1000" fill="hold"/>
                                        <p:tgtEl>
                                          <p:spTgt spid="7">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7">
                                            <p:txEl>
                                              <p:pRg st="2" end="2"/>
                                            </p:txEl>
                                          </p:spTgt>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grpId="0" nodeType="with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p:cTn id="25" dur="1000" fill="hold"/>
                                        <p:tgtEl>
                                          <p:spTgt spid="7">
                                            <p:txEl>
                                              <p:pRg st="3" end="3"/>
                                            </p:txEl>
                                          </p:spTgt>
                                        </p:tgtEl>
                                        <p:attrNameLst>
                                          <p:attrName>ppt_w</p:attrName>
                                        </p:attrNameLst>
                                      </p:cBhvr>
                                      <p:tavLst>
                                        <p:tav tm="0">
                                          <p:val>
                                            <p:fltVal val="0"/>
                                          </p:val>
                                        </p:tav>
                                        <p:tav tm="100000">
                                          <p:val>
                                            <p:strVal val="#ppt_w"/>
                                          </p:val>
                                        </p:tav>
                                      </p:tavLst>
                                    </p:anim>
                                    <p:anim calcmode="lin" valueType="num">
                                      <p:cBhvr>
                                        <p:cTn id="26" dur="1000" fill="hold"/>
                                        <p:tgtEl>
                                          <p:spTgt spid="7">
                                            <p:txEl>
                                              <p:pRg st="3" end="3"/>
                                            </p:txEl>
                                          </p:spTgt>
                                        </p:tgtEl>
                                        <p:attrNameLst>
                                          <p:attrName>ppt_h</p:attrName>
                                        </p:attrNameLst>
                                      </p:cBhvr>
                                      <p:tavLst>
                                        <p:tav tm="0">
                                          <p:val>
                                            <p:fltVal val="0"/>
                                          </p:val>
                                        </p:tav>
                                        <p:tav tm="100000">
                                          <p:val>
                                            <p:strVal val="#ppt_h"/>
                                          </p:val>
                                        </p:tav>
                                      </p:tavLst>
                                    </p:anim>
                                    <p:anim calcmode="lin" valueType="num">
                                      <p:cBhvr>
                                        <p:cTn id="27" dur="1000" fill="hold"/>
                                        <p:tgtEl>
                                          <p:spTgt spid="7">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7">
                                            <p:txEl>
                                              <p:pRg st="3" end="3"/>
                                            </p:txEl>
                                          </p:spTgt>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grpId="0" nodeType="with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p:cTn id="31" dur="1000" fill="hold"/>
                                        <p:tgtEl>
                                          <p:spTgt spid="7">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7">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7">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7">
                                            <p:txEl>
                                              <p:pRg st="4" end="4"/>
                                            </p:txEl>
                                          </p:spTgt>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grpId="0" nodeType="with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p:cTn id="37" dur="1000" fill="hold"/>
                                        <p:tgtEl>
                                          <p:spTgt spid="7">
                                            <p:txEl>
                                              <p:pRg st="5" end="5"/>
                                            </p:txEl>
                                          </p:spTgt>
                                        </p:tgtEl>
                                        <p:attrNameLst>
                                          <p:attrName>ppt_w</p:attrName>
                                        </p:attrNameLst>
                                      </p:cBhvr>
                                      <p:tavLst>
                                        <p:tav tm="0">
                                          <p:val>
                                            <p:fltVal val="0"/>
                                          </p:val>
                                        </p:tav>
                                        <p:tav tm="100000">
                                          <p:val>
                                            <p:strVal val="#ppt_w"/>
                                          </p:val>
                                        </p:tav>
                                      </p:tavLst>
                                    </p:anim>
                                    <p:anim calcmode="lin" valueType="num">
                                      <p:cBhvr>
                                        <p:cTn id="38" dur="1000" fill="hold"/>
                                        <p:tgtEl>
                                          <p:spTgt spid="7">
                                            <p:txEl>
                                              <p:pRg st="5" end="5"/>
                                            </p:txEl>
                                          </p:spTgt>
                                        </p:tgtEl>
                                        <p:attrNameLst>
                                          <p:attrName>ppt_h</p:attrName>
                                        </p:attrNameLst>
                                      </p:cBhvr>
                                      <p:tavLst>
                                        <p:tav tm="0">
                                          <p:val>
                                            <p:fltVal val="0"/>
                                          </p:val>
                                        </p:tav>
                                        <p:tav tm="100000">
                                          <p:val>
                                            <p:strVal val="#ppt_h"/>
                                          </p:val>
                                        </p:tav>
                                      </p:tavLst>
                                    </p:anim>
                                    <p:anim calcmode="lin" valueType="num">
                                      <p:cBhvr>
                                        <p:cTn id="39" dur="1000" fill="hold"/>
                                        <p:tgtEl>
                                          <p:spTgt spid="7">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7">
                                            <p:txEl>
                                              <p:pRg st="5" end="5"/>
                                            </p:txEl>
                                          </p:spTgt>
                                        </p:tgtEl>
                                        <p:attrNameLst>
                                          <p:attrName>ppt_y</p:attrName>
                                        </p:attrNameLst>
                                      </p:cBhvr>
                                      <p:tavLst>
                                        <p:tav tm="0" fmla="#ppt_y+(sin(-2*pi*(1-$))*-#ppt_x+cos(-2*pi*(1-$))*(1-#ppt_y))*(1-$)">
                                          <p:val>
                                            <p:fltVal val="0"/>
                                          </p:val>
                                        </p:tav>
                                        <p:tav tm="100000">
                                          <p:val>
                                            <p:fltVal val="1"/>
                                          </p:val>
                                        </p:tav>
                                      </p:tavLst>
                                    </p:anim>
                                  </p:childTnLst>
                                </p:cTn>
                              </p:par>
                              <p:par>
                                <p:cTn id="41" presetID="15" presetClass="entr" presetSubtype="0" fill="hold" grpId="0" nodeType="withEffect">
                                  <p:stCondLst>
                                    <p:cond delay="0"/>
                                  </p:stCondLst>
                                  <p:childTnLst>
                                    <p:set>
                                      <p:cBhvr>
                                        <p:cTn id="42" dur="1" fill="hold">
                                          <p:stCondLst>
                                            <p:cond delay="0"/>
                                          </p:stCondLst>
                                        </p:cTn>
                                        <p:tgtEl>
                                          <p:spTgt spid="7">
                                            <p:txEl>
                                              <p:pRg st="6" end="6"/>
                                            </p:txEl>
                                          </p:spTgt>
                                        </p:tgtEl>
                                        <p:attrNameLst>
                                          <p:attrName>style.visibility</p:attrName>
                                        </p:attrNameLst>
                                      </p:cBhvr>
                                      <p:to>
                                        <p:strVal val="visible"/>
                                      </p:to>
                                    </p:set>
                                    <p:anim calcmode="lin" valueType="num">
                                      <p:cBhvr>
                                        <p:cTn id="43" dur="1000" fill="hold"/>
                                        <p:tgtEl>
                                          <p:spTgt spid="7">
                                            <p:txEl>
                                              <p:pRg st="6" end="6"/>
                                            </p:txEl>
                                          </p:spTgt>
                                        </p:tgtEl>
                                        <p:attrNameLst>
                                          <p:attrName>ppt_w</p:attrName>
                                        </p:attrNameLst>
                                      </p:cBhvr>
                                      <p:tavLst>
                                        <p:tav tm="0">
                                          <p:val>
                                            <p:fltVal val="0"/>
                                          </p:val>
                                        </p:tav>
                                        <p:tav tm="100000">
                                          <p:val>
                                            <p:strVal val="#ppt_w"/>
                                          </p:val>
                                        </p:tav>
                                      </p:tavLst>
                                    </p:anim>
                                    <p:anim calcmode="lin" valueType="num">
                                      <p:cBhvr>
                                        <p:cTn id="44" dur="1000" fill="hold"/>
                                        <p:tgtEl>
                                          <p:spTgt spid="7">
                                            <p:txEl>
                                              <p:pRg st="6" end="6"/>
                                            </p:txEl>
                                          </p:spTgt>
                                        </p:tgtEl>
                                        <p:attrNameLst>
                                          <p:attrName>ppt_h</p:attrName>
                                        </p:attrNameLst>
                                      </p:cBhvr>
                                      <p:tavLst>
                                        <p:tav tm="0">
                                          <p:val>
                                            <p:fltVal val="0"/>
                                          </p:val>
                                        </p:tav>
                                        <p:tav tm="100000">
                                          <p:val>
                                            <p:strVal val="#ppt_h"/>
                                          </p:val>
                                        </p:tav>
                                      </p:tavLst>
                                    </p:anim>
                                    <p:anim calcmode="lin" valueType="num">
                                      <p:cBhvr>
                                        <p:cTn id="45" dur="1000" fill="hold"/>
                                        <p:tgtEl>
                                          <p:spTgt spid="7">
                                            <p:txEl>
                                              <p:pRg st="6" end="6"/>
                                            </p:txEl>
                                          </p:spTgt>
                                        </p:tgtEl>
                                        <p:attrNameLst>
                                          <p:attrName>ppt_x</p:attrName>
                                        </p:attrNameLst>
                                      </p:cBhvr>
                                      <p:tavLst>
                                        <p:tav tm="0" fmla="#ppt_x+(cos(-2*pi*(1-$))*-#ppt_x-sin(-2*pi*(1-$))*(1-#ppt_y))*(1-$)">
                                          <p:val>
                                            <p:fltVal val="0"/>
                                          </p:val>
                                        </p:tav>
                                        <p:tav tm="100000">
                                          <p:val>
                                            <p:fltVal val="1"/>
                                          </p:val>
                                        </p:tav>
                                      </p:tavLst>
                                    </p:anim>
                                    <p:anim calcmode="lin" valueType="num">
                                      <p:cBhvr>
                                        <p:cTn id="46" dur="1000" fill="hold"/>
                                        <p:tgtEl>
                                          <p:spTgt spid="7">
                                            <p:txEl>
                                              <p:pRg st="6" end="6"/>
                                            </p:txEl>
                                          </p:spTgt>
                                        </p:tgtEl>
                                        <p:attrNameLst>
                                          <p:attrName>ppt_y</p:attrName>
                                        </p:attrNameLst>
                                      </p:cBhvr>
                                      <p:tavLst>
                                        <p:tav tm="0" fmla="#ppt_y+(sin(-2*pi*(1-$))*-#ppt_x+cos(-2*pi*(1-$))*(1-#ppt_y))*(1-$)">
                                          <p:val>
                                            <p:fltVal val="0"/>
                                          </p:val>
                                        </p:tav>
                                        <p:tav tm="100000">
                                          <p:val>
                                            <p:fltVal val="1"/>
                                          </p:val>
                                        </p:tav>
                                      </p:tavLst>
                                    </p:anim>
                                  </p:childTnLst>
                                </p:cTn>
                              </p:par>
                              <p:par>
                                <p:cTn id="47" presetID="15" presetClass="entr" presetSubtype="0" fill="hold" grpId="0" nodeType="withEffect">
                                  <p:stCondLst>
                                    <p:cond delay="0"/>
                                  </p:stCondLst>
                                  <p:childTnLst>
                                    <p:set>
                                      <p:cBhvr>
                                        <p:cTn id="48" dur="1" fill="hold">
                                          <p:stCondLst>
                                            <p:cond delay="0"/>
                                          </p:stCondLst>
                                        </p:cTn>
                                        <p:tgtEl>
                                          <p:spTgt spid="7">
                                            <p:txEl>
                                              <p:pRg st="7" end="7"/>
                                            </p:txEl>
                                          </p:spTgt>
                                        </p:tgtEl>
                                        <p:attrNameLst>
                                          <p:attrName>style.visibility</p:attrName>
                                        </p:attrNameLst>
                                      </p:cBhvr>
                                      <p:to>
                                        <p:strVal val="visible"/>
                                      </p:to>
                                    </p:set>
                                    <p:anim calcmode="lin" valueType="num">
                                      <p:cBhvr>
                                        <p:cTn id="49" dur="1000" fill="hold"/>
                                        <p:tgtEl>
                                          <p:spTgt spid="7">
                                            <p:txEl>
                                              <p:pRg st="7" end="7"/>
                                            </p:txEl>
                                          </p:spTgt>
                                        </p:tgtEl>
                                        <p:attrNameLst>
                                          <p:attrName>ppt_w</p:attrName>
                                        </p:attrNameLst>
                                      </p:cBhvr>
                                      <p:tavLst>
                                        <p:tav tm="0">
                                          <p:val>
                                            <p:fltVal val="0"/>
                                          </p:val>
                                        </p:tav>
                                        <p:tav tm="100000">
                                          <p:val>
                                            <p:strVal val="#ppt_w"/>
                                          </p:val>
                                        </p:tav>
                                      </p:tavLst>
                                    </p:anim>
                                    <p:anim calcmode="lin" valueType="num">
                                      <p:cBhvr>
                                        <p:cTn id="50" dur="1000" fill="hold"/>
                                        <p:tgtEl>
                                          <p:spTgt spid="7">
                                            <p:txEl>
                                              <p:pRg st="7" end="7"/>
                                            </p:txEl>
                                          </p:spTgt>
                                        </p:tgtEl>
                                        <p:attrNameLst>
                                          <p:attrName>ppt_h</p:attrName>
                                        </p:attrNameLst>
                                      </p:cBhvr>
                                      <p:tavLst>
                                        <p:tav tm="0">
                                          <p:val>
                                            <p:fltVal val="0"/>
                                          </p:val>
                                        </p:tav>
                                        <p:tav tm="100000">
                                          <p:val>
                                            <p:strVal val="#ppt_h"/>
                                          </p:val>
                                        </p:tav>
                                      </p:tavLst>
                                    </p:anim>
                                    <p:anim calcmode="lin" valueType="num">
                                      <p:cBhvr>
                                        <p:cTn id="51" dur="1000" fill="hold"/>
                                        <p:tgtEl>
                                          <p:spTgt spid="7">
                                            <p:txEl>
                                              <p:pRg st="7" end="7"/>
                                            </p:txEl>
                                          </p:spTgt>
                                        </p:tgtEl>
                                        <p:attrNameLst>
                                          <p:attrName>ppt_x</p:attrName>
                                        </p:attrNameLst>
                                      </p:cBhvr>
                                      <p:tavLst>
                                        <p:tav tm="0" fmla="#ppt_x+(cos(-2*pi*(1-$))*-#ppt_x-sin(-2*pi*(1-$))*(1-#ppt_y))*(1-$)">
                                          <p:val>
                                            <p:fltVal val="0"/>
                                          </p:val>
                                        </p:tav>
                                        <p:tav tm="100000">
                                          <p:val>
                                            <p:fltVal val="1"/>
                                          </p:val>
                                        </p:tav>
                                      </p:tavLst>
                                    </p:anim>
                                    <p:anim calcmode="lin" valueType="num">
                                      <p:cBhvr>
                                        <p:cTn id="52" dur="1000" fill="hold"/>
                                        <p:tgtEl>
                                          <p:spTgt spid="7">
                                            <p:txEl>
                                              <p:pRg st="7" end="7"/>
                                            </p:txEl>
                                          </p:spTgt>
                                        </p:tgtEl>
                                        <p:attrNameLst>
                                          <p:attrName>ppt_y</p:attrName>
                                        </p:attrNameLst>
                                      </p:cBhvr>
                                      <p:tavLst>
                                        <p:tav tm="0" fmla="#ppt_y+(sin(-2*pi*(1-$))*-#ppt_x+cos(-2*pi*(1-$))*(1-#ppt_y))*(1-$)">
                                          <p:val>
                                            <p:fltVal val="0"/>
                                          </p:val>
                                        </p:tav>
                                        <p:tav tm="100000">
                                          <p:val>
                                            <p:fltVal val="1"/>
                                          </p:val>
                                        </p:tav>
                                      </p:tavLst>
                                    </p:anim>
                                  </p:childTnLst>
                                </p:cTn>
                              </p:par>
                              <p:par>
                                <p:cTn id="53" presetID="15" presetClass="entr" presetSubtype="0" fill="hold" grpId="0" nodeType="withEffect">
                                  <p:stCondLst>
                                    <p:cond delay="0"/>
                                  </p:stCondLst>
                                  <p:childTnLst>
                                    <p:set>
                                      <p:cBhvr>
                                        <p:cTn id="54" dur="1" fill="hold">
                                          <p:stCondLst>
                                            <p:cond delay="0"/>
                                          </p:stCondLst>
                                        </p:cTn>
                                        <p:tgtEl>
                                          <p:spTgt spid="7">
                                            <p:txEl>
                                              <p:pRg st="8" end="8"/>
                                            </p:txEl>
                                          </p:spTgt>
                                        </p:tgtEl>
                                        <p:attrNameLst>
                                          <p:attrName>style.visibility</p:attrName>
                                        </p:attrNameLst>
                                      </p:cBhvr>
                                      <p:to>
                                        <p:strVal val="visible"/>
                                      </p:to>
                                    </p:set>
                                    <p:anim calcmode="lin" valueType="num">
                                      <p:cBhvr>
                                        <p:cTn id="55" dur="1000" fill="hold"/>
                                        <p:tgtEl>
                                          <p:spTgt spid="7">
                                            <p:txEl>
                                              <p:pRg st="8" end="8"/>
                                            </p:txEl>
                                          </p:spTgt>
                                        </p:tgtEl>
                                        <p:attrNameLst>
                                          <p:attrName>ppt_w</p:attrName>
                                        </p:attrNameLst>
                                      </p:cBhvr>
                                      <p:tavLst>
                                        <p:tav tm="0">
                                          <p:val>
                                            <p:fltVal val="0"/>
                                          </p:val>
                                        </p:tav>
                                        <p:tav tm="100000">
                                          <p:val>
                                            <p:strVal val="#ppt_w"/>
                                          </p:val>
                                        </p:tav>
                                      </p:tavLst>
                                    </p:anim>
                                    <p:anim calcmode="lin" valueType="num">
                                      <p:cBhvr>
                                        <p:cTn id="56" dur="1000" fill="hold"/>
                                        <p:tgtEl>
                                          <p:spTgt spid="7">
                                            <p:txEl>
                                              <p:pRg st="8" end="8"/>
                                            </p:txEl>
                                          </p:spTgt>
                                        </p:tgtEl>
                                        <p:attrNameLst>
                                          <p:attrName>ppt_h</p:attrName>
                                        </p:attrNameLst>
                                      </p:cBhvr>
                                      <p:tavLst>
                                        <p:tav tm="0">
                                          <p:val>
                                            <p:fltVal val="0"/>
                                          </p:val>
                                        </p:tav>
                                        <p:tav tm="100000">
                                          <p:val>
                                            <p:strVal val="#ppt_h"/>
                                          </p:val>
                                        </p:tav>
                                      </p:tavLst>
                                    </p:anim>
                                    <p:anim calcmode="lin" valueType="num">
                                      <p:cBhvr>
                                        <p:cTn id="57" dur="1000" fill="hold"/>
                                        <p:tgtEl>
                                          <p:spTgt spid="7">
                                            <p:txEl>
                                              <p:pRg st="8" end="8"/>
                                            </p:txEl>
                                          </p:spTgt>
                                        </p:tgtEl>
                                        <p:attrNameLst>
                                          <p:attrName>ppt_x</p:attrName>
                                        </p:attrNameLst>
                                      </p:cBhvr>
                                      <p:tavLst>
                                        <p:tav tm="0" fmla="#ppt_x+(cos(-2*pi*(1-$))*-#ppt_x-sin(-2*pi*(1-$))*(1-#ppt_y))*(1-$)">
                                          <p:val>
                                            <p:fltVal val="0"/>
                                          </p:val>
                                        </p:tav>
                                        <p:tav tm="100000">
                                          <p:val>
                                            <p:fltVal val="1"/>
                                          </p:val>
                                        </p:tav>
                                      </p:tavLst>
                                    </p:anim>
                                    <p:anim calcmode="lin" valueType="num">
                                      <p:cBhvr>
                                        <p:cTn id="58" dur="1000" fill="hold"/>
                                        <p:tgtEl>
                                          <p:spTgt spid="7">
                                            <p:txEl>
                                              <p:pRg st="8" end="8"/>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9" fill="hold">
                      <p:stCondLst>
                        <p:cond delay="indefinite"/>
                      </p:stCondLst>
                      <p:childTnLst>
                        <p:par>
                          <p:cTn id="60" fill="hold">
                            <p:stCondLst>
                              <p:cond delay="0"/>
                            </p:stCondLst>
                            <p:childTnLst>
                              <p:par>
                                <p:cTn id="61" presetID="15" presetClass="entr" presetSubtype="0" fill="hold" grpId="0" nodeType="clickEffect">
                                  <p:stCondLst>
                                    <p:cond delay="0"/>
                                  </p:stCondLst>
                                  <p:childTnLst>
                                    <p:set>
                                      <p:cBhvr>
                                        <p:cTn id="62" dur="1" fill="hold">
                                          <p:stCondLst>
                                            <p:cond delay="0"/>
                                          </p:stCondLst>
                                        </p:cTn>
                                        <p:tgtEl>
                                          <p:spTgt spid="2">
                                            <p:txEl>
                                              <p:pRg st="0" end="0"/>
                                            </p:txEl>
                                          </p:spTgt>
                                        </p:tgtEl>
                                        <p:attrNameLst>
                                          <p:attrName>style.visibility</p:attrName>
                                        </p:attrNameLst>
                                      </p:cBhvr>
                                      <p:to>
                                        <p:strVal val="visible"/>
                                      </p:to>
                                    </p:set>
                                    <p:anim calcmode="lin" valueType="num">
                                      <p:cBhvr>
                                        <p:cTn id="63" dur="1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64" dur="1000" fill="hold"/>
                                        <p:tgtEl>
                                          <p:spTgt spid="2">
                                            <p:txEl>
                                              <p:pRg st="0" end="0"/>
                                            </p:txEl>
                                          </p:spTgt>
                                        </p:tgtEl>
                                        <p:attrNameLst>
                                          <p:attrName>ppt_h</p:attrName>
                                        </p:attrNameLst>
                                      </p:cBhvr>
                                      <p:tavLst>
                                        <p:tav tm="0">
                                          <p:val>
                                            <p:fltVal val="0"/>
                                          </p:val>
                                        </p:tav>
                                        <p:tav tm="100000">
                                          <p:val>
                                            <p:strVal val="#ppt_h"/>
                                          </p:val>
                                        </p:tav>
                                      </p:tavLst>
                                    </p:anim>
                                    <p:anim calcmode="lin" valueType="num">
                                      <p:cBhvr>
                                        <p:cTn id="65" dur="1000" fill="hold"/>
                                        <p:tgtEl>
                                          <p:spTgt spid="2">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66" dur="1000" fill="hold"/>
                                        <p:tgtEl>
                                          <p:spTgt spid="2">
                                            <p:txEl>
                                              <p:pRg st="0" end="0"/>
                                            </p:txEl>
                                          </p:spTgt>
                                        </p:tgtEl>
                                        <p:attrNameLst>
                                          <p:attrName>ppt_y</p:attrName>
                                        </p:attrNameLst>
                                      </p:cBhvr>
                                      <p:tavLst>
                                        <p:tav tm="0" fmla="#ppt_y+(sin(-2*pi*(1-$))*-#ppt_x+cos(-2*pi*(1-$))*(1-#ppt_y))*(1-$)">
                                          <p:val>
                                            <p:fltVal val="0"/>
                                          </p:val>
                                        </p:tav>
                                        <p:tav tm="100000">
                                          <p:val>
                                            <p:fltVal val="1"/>
                                          </p:val>
                                        </p:tav>
                                      </p:tavLst>
                                    </p:anim>
                                  </p:childTnLst>
                                </p:cTn>
                              </p:par>
                              <p:par>
                                <p:cTn id="67" presetID="15" presetClass="entr" presetSubtype="0" fill="hold" grpId="0" nodeType="withEffect">
                                  <p:stCondLst>
                                    <p:cond delay="0"/>
                                  </p:stCondLst>
                                  <p:childTnLst>
                                    <p:set>
                                      <p:cBhvr>
                                        <p:cTn id="68" dur="1" fill="hold">
                                          <p:stCondLst>
                                            <p:cond delay="0"/>
                                          </p:stCondLst>
                                        </p:cTn>
                                        <p:tgtEl>
                                          <p:spTgt spid="2">
                                            <p:txEl>
                                              <p:pRg st="1" end="1"/>
                                            </p:txEl>
                                          </p:spTgt>
                                        </p:tgtEl>
                                        <p:attrNameLst>
                                          <p:attrName>style.visibility</p:attrName>
                                        </p:attrNameLst>
                                      </p:cBhvr>
                                      <p:to>
                                        <p:strVal val="visible"/>
                                      </p:to>
                                    </p:set>
                                    <p:anim calcmode="lin" valueType="num">
                                      <p:cBhvr>
                                        <p:cTn id="69" dur="1000" fill="hold"/>
                                        <p:tgtEl>
                                          <p:spTgt spid="2">
                                            <p:txEl>
                                              <p:pRg st="1" end="1"/>
                                            </p:txEl>
                                          </p:spTgt>
                                        </p:tgtEl>
                                        <p:attrNameLst>
                                          <p:attrName>ppt_w</p:attrName>
                                        </p:attrNameLst>
                                      </p:cBhvr>
                                      <p:tavLst>
                                        <p:tav tm="0">
                                          <p:val>
                                            <p:fltVal val="0"/>
                                          </p:val>
                                        </p:tav>
                                        <p:tav tm="100000">
                                          <p:val>
                                            <p:strVal val="#ppt_w"/>
                                          </p:val>
                                        </p:tav>
                                      </p:tavLst>
                                    </p:anim>
                                    <p:anim calcmode="lin" valueType="num">
                                      <p:cBhvr>
                                        <p:cTn id="70" dur="1000" fill="hold"/>
                                        <p:tgtEl>
                                          <p:spTgt spid="2">
                                            <p:txEl>
                                              <p:pRg st="1" end="1"/>
                                            </p:txEl>
                                          </p:spTgt>
                                        </p:tgtEl>
                                        <p:attrNameLst>
                                          <p:attrName>ppt_h</p:attrName>
                                        </p:attrNameLst>
                                      </p:cBhvr>
                                      <p:tavLst>
                                        <p:tav tm="0">
                                          <p:val>
                                            <p:fltVal val="0"/>
                                          </p:val>
                                        </p:tav>
                                        <p:tav tm="100000">
                                          <p:val>
                                            <p:strVal val="#ppt_h"/>
                                          </p:val>
                                        </p:tav>
                                      </p:tavLst>
                                    </p:anim>
                                    <p:anim calcmode="lin" valueType="num">
                                      <p:cBhvr>
                                        <p:cTn id="71" dur="1000" fill="hold"/>
                                        <p:tgtEl>
                                          <p:spTgt spid="2">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72" dur="1000" fill="hold"/>
                                        <p:tgtEl>
                                          <p:spTgt spid="2">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73" fill="hold">
                      <p:stCondLst>
                        <p:cond delay="indefinite"/>
                      </p:stCondLst>
                      <p:childTnLst>
                        <p:par>
                          <p:cTn id="74" fill="hold">
                            <p:stCondLst>
                              <p:cond delay="0"/>
                            </p:stCondLst>
                            <p:childTnLst>
                              <p:par>
                                <p:cTn id="75" presetID="15" presetClass="entr" presetSubtype="0" fill="hold" grpId="0" nodeType="clickEffect">
                                  <p:stCondLst>
                                    <p:cond delay="0"/>
                                  </p:stCondLst>
                                  <p:childTnLst>
                                    <p:set>
                                      <p:cBhvr>
                                        <p:cTn id="76" dur="1" fill="hold">
                                          <p:stCondLst>
                                            <p:cond delay="0"/>
                                          </p:stCondLst>
                                        </p:cTn>
                                        <p:tgtEl>
                                          <p:spTgt spid="2">
                                            <p:txEl>
                                              <p:pRg st="2" end="2"/>
                                            </p:txEl>
                                          </p:spTgt>
                                        </p:tgtEl>
                                        <p:attrNameLst>
                                          <p:attrName>style.visibility</p:attrName>
                                        </p:attrNameLst>
                                      </p:cBhvr>
                                      <p:to>
                                        <p:strVal val="visible"/>
                                      </p:to>
                                    </p:set>
                                    <p:anim calcmode="lin" valueType="num">
                                      <p:cBhvr>
                                        <p:cTn id="77" dur="1000" fill="hold"/>
                                        <p:tgtEl>
                                          <p:spTgt spid="2">
                                            <p:txEl>
                                              <p:pRg st="2" end="2"/>
                                            </p:txEl>
                                          </p:spTgt>
                                        </p:tgtEl>
                                        <p:attrNameLst>
                                          <p:attrName>ppt_w</p:attrName>
                                        </p:attrNameLst>
                                      </p:cBhvr>
                                      <p:tavLst>
                                        <p:tav tm="0">
                                          <p:val>
                                            <p:fltVal val="0"/>
                                          </p:val>
                                        </p:tav>
                                        <p:tav tm="100000">
                                          <p:val>
                                            <p:strVal val="#ppt_w"/>
                                          </p:val>
                                        </p:tav>
                                      </p:tavLst>
                                    </p:anim>
                                    <p:anim calcmode="lin" valueType="num">
                                      <p:cBhvr>
                                        <p:cTn id="78" dur="1000" fill="hold"/>
                                        <p:tgtEl>
                                          <p:spTgt spid="2">
                                            <p:txEl>
                                              <p:pRg st="2" end="2"/>
                                            </p:txEl>
                                          </p:spTgt>
                                        </p:tgtEl>
                                        <p:attrNameLst>
                                          <p:attrName>ppt_h</p:attrName>
                                        </p:attrNameLst>
                                      </p:cBhvr>
                                      <p:tavLst>
                                        <p:tav tm="0">
                                          <p:val>
                                            <p:fltVal val="0"/>
                                          </p:val>
                                        </p:tav>
                                        <p:tav tm="100000">
                                          <p:val>
                                            <p:strVal val="#ppt_h"/>
                                          </p:val>
                                        </p:tav>
                                      </p:tavLst>
                                    </p:anim>
                                    <p:anim calcmode="lin" valueType="num">
                                      <p:cBhvr>
                                        <p:cTn id="79" dur="1000" fill="hold"/>
                                        <p:tgtEl>
                                          <p:spTgt spid="2">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80" dur="1000" fill="hold"/>
                                        <p:tgtEl>
                                          <p:spTgt spid="2">
                                            <p:txEl>
                                              <p:pRg st="2" end="2"/>
                                            </p:txEl>
                                          </p:spTgt>
                                        </p:tgtEl>
                                        <p:attrNameLst>
                                          <p:attrName>ppt_y</p:attrName>
                                        </p:attrNameLst>
                                      </p:cBhvr>
                                      <p:tavLst>
                                        <p:tav tm="0" fmla="#ppt_y+(sin(-2*pi*(1-$))*-#ppt_x+cos(-2*pi*(1-$))*(1-#ppt_y))*(1-$)">
                                          <p:val>
                                            <p:fltVal val="0"/>
                                          </p:val>
                                        </p:tav>
                                        <p:tav tm="100000">
                                          <p:val>
                                            <p:fltVal val="1"/>
                                          </p:val>
                                        </p:tav>
                                      </p:tavLst>
                                    </p:anim>
                                  </p:childTnLst>
                                </p:cTn>
                              </p:par>
                              <p:par>
                                <p:cTn id="81" presetID="15" presetClass="entr" presetSubtype="0" fill="hold" grpId="0" nodeType="withEffect">
                                  <p:stCondLst>
                                    <p:cond delay="0"/>
                                  </p:stCondLst>
                                  <p:childTnLst>
                                    <p:set>
                                      <p:cBhvr>
                                        <p:cTn id="82" dur="1" fill="hold">
                                          <p:stCondLst>
                                            <p:cond delay="0"/>
                                          </p:stCondLst>
                                        </p:cTn>
                                        <p:tgtEl>
                                          <p:spTgt spid="2">
                                            <p:txEl>
                                              <p:pRg st="3" end="3"/>
                                            </p:txEl>
                                          </p:spTgt>
                                        </p:tgtEl>
                                        <p:attrNameLst>
                                          <p:attrName>style.visibility</p:attrName>
                                        </p:attrNameLst>
                                      </p:cBhvr>
                                      <p:to>
                                        <p:strVal val="visible"/>
                                      </p:to>
                                    </p:set>
                                    <p:anim calcmode="lin" valueType="num">
                                      <p:cBhvr>
                                        <p:cTn id="83" dur="1000" fill="hold"/>
                                        <p:tgtEl>
                                          <p:spTgt spid="2">
                                            <p:txEl>
                                              <p:pRg st="3" end="3"/>
                                            </p:txEl>
                                          </p:spTgt>
                                        </p:tgtEl>
                                        <p:attrNameLst>
                                          <p:attrName>ppt_w</p:attrName>
                                        </p:attrNameLst>
                                      </p:cBhvr>
                                      <p:tavLst>
                                        <p:tav tm="0">
                                          <p:val>
                                            <p:fltVal val="0"/>
                                          </p:val>
                                        </p:tav>
                                        <p:tav tm="100000">
                                          <p:val>
                                            <p:strVal val="#ppt_w"/>
                                          </p:val>
                                        </p:tav>
                                      </p:tavLst>
                                    </p:anim>
                                    <p:anim calcmode="lin" valueType="num">
                                      <p:cBhvr>
                                        <p:cTn id="84" dur="1000" fill="hold"/>
                                        <p:tgtEl>
                                          <p:spTgt spid="2">
                                            <p:txEl>
                                              <p:pRg st="3" end="3"/>
                                            </p:txEl>
                                          </p:spTgt>
                                        </p:tgtEl>
                                        <p:attrNameLst>
                                          <p:attrName>ppt_h</p:attrName>
                                        </p:attrNameLst>
                                      </p:cBhvr>
                                      <p:tavLst>
                                        <p:tav tm="0">
                                          <p:val>
                                            <p:fltVal val="0"/>
                                          </p:val>
                                        </p:tav>
                                        <p:tav tm="100000">
                                          <p:val>
                                            <p:strVal val="#ppt_h"/>
                                          </p:val>
                                        </p:tav>
                                      </p:tavLst>
                                    </p:anim>
                                    <p:anim calcmode="lin" valueType="num">
                                      <p:cBhvr>
                                        <p:cTn id="85" dur="1000" fill="hold"/>
                                        <p:tgtEl>
                                          <p:spTgt spid="2">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86" dur="1000" fill="hold"/>
                                        <p:tgtEl>
                                          <p:spTgt spid="2">
                                            <p:txEl>
                                              <p:pRg st="3" end="3"/>
                                            </p:txEl>
                                          </p:spTgt>
                                        </p:tgtEl>
                                        <p:attrNameLst>
                                          <p:attrName>ppt_y</p:attrName>
                                        </p:attrNameLst>
                                      </p:cBhvr>
                                      <p:tavLst>
                                        <p:tav tm="0" fmla="#ppt_y+(sin(-2*pi*(1-$))*-#ppt_x+cos(-2*pi*(1-$))*(1-#ppt_y))*(1-$)">
                                          <p:val>
                                            <p:fltVal val="0"/>
                                          </p:val>
                                        </p:tav>
                                        <p:tav tm="100000">
                                          <p:val>
                                            <p:fltVal val="1"/>
                                          </p:val>
                                        </p:tav>
                                      </p:tavLst>
                                    </p:anim>
                                  </p:childTnLst>
                                </p:cTn>
                              </p:par>
                              <p:par>
                                <p:cTn id="87" presetID="15" presetClass="entr" presetSubtype="0" fill="hold" grpId="0" nodeType="withEffect">
                                  <p:stCondLst>
                                    <p:cond delay="0"/>
                                  </p:stCondLst>
                                  <p:childTnLst>
                                    <p:set>
                                      <p:cBhvr>
                                        <p:cTn id="88" dur="1" fill="hold">
                                          <p:stCondLst>
                                            <p:cond delay="0"/>
                                          </p:stCondLst>
                                        </p:cTn>
                                        <p:tgtEl>
                                          <p:spTgt spid="2">
                                            <p:txEl>
                                              <p:pRg st="4" end="4"/>
                                            </p:txEl>
                                          </p:spTgt>
                                        </p:tgtEl>
                                        <p:attrNameLst>
                                          <p:attrName>style.visibility</p:attrName>
                                        </p:attrNameLst>
                                      </p:cBhvr>
                                      <p:to>
                                        <p:strVal val="visible"/>
                                      </p:to>
                                    </p:set>
                                    <p:anim calcmode="lin" valueType="num">
                                      <p:cBhvr>
                                        <p:cTn id="89" dur="1000" fill="hold"/>
                                        <p:tgtEl>
                                          <p:spTgt spid="2">
                                            <p:txEl>
                                              <p:pRg st="4" end="4"/>
                                            </p:txEl>
                                          </p:spTgt>
                                        </p:tgtEl>
                                        <p:attrNameLst>
                                          <p:attrName>ppt_w</p:attrName>
                                        </p:attrNameLst>
                                      </p:cBhvr>
                                      <p:tavLst>
                                        <p:tav tm="0">
                                          <p:val>
                                            <p:fltVal val="0"/>
                                          </p:val>
                                        </p:tav>
                                        <p:tav tm="100000">
                                          <p:val>
                                            <p:strVal val="#ppt_w"/>
                                          </p:val>
                                        </p:tav>
                                      </p:tavLst>
                                    </p:anim>
                                    <p:anim calcmode="lin" valueType="num">
                                      <p:cBhvr>
                                        <p:cTn id="90" dur="1000" fill="hold"/>
                                        <p:tgtEl>
                                          <p:spTgt spid="2">
                                            <p:txEl>
                                              <p:pRg st="4" end="4"/>
                                            </p:txEl>
                                          </p:spTgt>
                                        </p:tgtEl>
                                        <p:attrNameLst>
                                          <p:attrName>ppt_h</p:attrName>
                                        </p:attrNameLst>
                                      </p:cBhvr>
                                      <p:tavLst>
                                        <p:tav tm="0">
                                          <p:val>
                                            <p:fltVal val="0"/>
                                          </p:val>
                                        </p:tav>
                                        <p:tav tm="100000">
                                          <p:val>
                                            <p:strVal val="#ppt_h"/>
                                          </p:val>
                                        </p:tav>
                                      </p:tavLst>
                                    </p:anim>
                                    <p:anim calcmode="lin" valueType="num">
                                      <p:cBhvr>
                                        <p:cTn id="91" dur="1000" fill="hold"/>
                                        <p:tgtEl>
                                          <p:spTgt spid="2">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92" dur="1000" fill="hold"/>
                                        <p:tgtEl>
                                          <p:spTgt spid="2">
                                            <p:txEl>
                                              <p:pRg st="4" end="4"/>
                                            </p:txEl>
                                          </p:spTgt>
                                        </p:tgtEl>
                                        <p:attrNameLst>
                                          <p:attrName>ppt_y</p:attrName>
                                        </p:attrNameLst>
                                      </p:cBhvr>
                                      <p:tavLst>
                                        <p:tav tm="0" fmla="#ppt_y+(sin(-2*pi*(1-$))*-#ppt_x+cos(-2*pi*(1-$))*(1-#ppt_y))*(1-$)">
                                          <p:val>
                                            <p:fltVal val="0"/>
                                          </p:val>
                                        </p:tav>
                                        <p:tav tm="100000">
                                          <p:val>
                                            <p:fltVal val="1"/>
                                          </p:val>
                                        </p:tav>
                                      </p:tavLst>
                                    </p:anim>
                                  </p:childTnLst>
                                </p:cTn>
                              </p:par>
                              <p:par>
                                <p:cTn id="93" presetID="15" presetClass="entr" presetSubtype="0" fill="hold" grpId="0" nodeType="withEffect">
                                  <p:stCondLst>
                                    <p:cond delay="0"/>
                                  </p:stCondLst>
                                  <p:childTnLst>
                                    <p:set>
                                      <p:cBhvr>
                                        <p:cTn id="94" dur="1" fill="hold">
                                          <p:stCondLst>
                                            <p:cond delay="0"/>
                                          </p:stCondLst>
                                        </p:cTn>
                                        <p:tgtEl>
                                          <p:spTgt spid="2">
                                            <p:txEl>
                                              <p:pRg st="5" end="5"/>
                                            </p:txEl>
                                          </p:spTgt>
                                        </p:tgtEl>
                                        <p:attrNameLst>
                                          <p:attrName>style.visibility</p:attrName>
                                        </p:attrNameLst>
                                      </p:cBhvr>
                                      <p:to>
                                        <p:strVal val="visible"/>
                                      </p:to>
                                    </p:set>
                                    <p:anim calcmode="lin" valueType="num">
                                      <p:cBhvr>
                                        <p:cTn id="95" dur="1000" fill="hold"/>
                                        <p:tgtEl>
                                          <p:spTgt spid="2">
                                            <p:txEl>
                                              <p:pRg st="5" end="5"/>
                                            </p:txEl>
                                          </p:spTgt>
                                        </p:tgtEl>
                                        <p:attrNameLst>
                                          <p:attrName>ppt_w</p:attrName>
                                        </p:attrNameLst>
                                      </p:cBhvr>
                                      <p:tavLst>
                                        <p:tav tm="0">
                                          <p:val>
                                            <p:fltVal val="0"/>
                                          </p:val>
                                        </p:tav>
                                        <p:tav tm="100000">
                                          <p:val>
                                            <p:strVal val="#ppt_w"/>
                                          </p:val>
                                        </p:tav>
                                      </p:tavLst>
                                    </p:anim>
                                    <p:anim calcmode="lin" valueType="num">
                                      <p:cBhvr>
                                        <p:cTn id="96" dur="1000" fill="hold"/>
                                        <p:tgtEl>
                                          <p:spTgt spid="2">
                                            <p:txEl>
                                              <p:pRg st="5" end="5"/>
                                            </p:txEl>
                                          </p:spTgt>
                                        </p:tgtEl>
                                        <p:attrNameLst>
                                          <p:attrName>ppt_h</p:attrName>
                                        </p:attrNameLst>
                                      </p:cBhvr>
                                      <p:tavLst>
                                        <p:tav tm="0">
                                          <p:val>
                                            <p:fltVal val="0"/>
                                          </p:val>
                                        </p:tav>
                                        <p:tav tm="100000">
                                          <p:val>
                                            <p:strVal val="#ppt_h"/>
                                          </p:val>
                                        </p:tav>
                                      </p:tavLst>
                                    </p:anim>
                                    <p:anim calcmode="lin" valueType="num">
                                      <p:cBhvr>
                                        <p:cTn id="97" dur="1000" fill="hold"/>
                                        <p:tgtEl>
                                          <p:spTgt spid="2">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98" dur="1000" fill="hold"/>
                                        <p:tgtEl>
                                          <p:spTgt spid="2">
                                            <p:txEl>
                                              <p:pRg st="5" end="5"/>
                                            </p:txEl>
                                          </p:spTgt>
                                        </p:tgtEl>
                                        <p:attrNameLst>
                                          <p:attrName>ppt_y</p:attrName>
                                        </p:attrNameLst>
                                      </p:cBhvr>
                                      <p:tavLst>
                                        <p:tav tm="0" fmla="#ppt_y+(sin(-2*pi*(1-$))*-#ppt_x+cos(-2*pi*(1-$))*(1-#ppt_y))*(1-$)">
                                          <p:val>
                                            <p:fltVal val="0"/>
                                          </p:val>
                                        </p:tav>
                                        <p:tav tm="100000">
                                          <p:val>
                                            <p:fltVal val="1"/>
                                          </p:val>
                                        </p:tav>
                                      </p:tavLst>
                                    </p:anim>
                                  </p:childTnLst>
                                </p:cTn>
                              </p:par>
                              <p:par>
                                <p:cTn id="99" presetID="15" presetClass="entr" presetSubtype="0" fill="hold" grpId="0" nodeType="withEffect">
                                  <p:stCondLst>
                                    <p:cond delay="0"/>
                                  </p:stCondLst>
                                  <p:childTnLst>
                                    <p:set>
                                      <p:cBhvr>
                                        <p:cTn id="100" dur="1" fill="hold">
                                          <p:stCondLst>
                                            <p:cond delay="0"/>
                                          </p:stCondLst>
                                        </p:cTn>
                                        <p:tgtEl>
                                          <p:spTgt spid="2">
                                            <p:txEl>
                                              <p:pRg st="6" end="6"/>
                                            </p:txEl>
                                          </p:spTgt>
                                        </p:tgtEl>
                                        <p:attrNameLst>
                                          <p:attrName>style.visibility</p:attrName>
                                        </p:attrNameLst>
                                      </p:cBhvr>
                                      <p:to>
                                        <p:strVal val="visible"/>
                                      </p:to>
                                    </p:set>
                                    <p:anim calcmode="lin" valueType="num">
                                      <p:cBhvr>
                                        <p:cTn id="101" dur="1000" fill="hold"/>
                                        <p:tgtEl>
                                          <p:spTgt spid="2">
                                            <p:txEl>
                                              <p:pRg st="6" end="6"/>
                                            </p:txEl>
                                          </p:spTgt>
                                        </p:tgtEl>
                                        <p:attrNameLst>
                                          <p:attrName>ppt_w</p:attrName>
                                        </p:attrNameLst>
                                      </p:cBhvr>
                                      <p:tavLst>
                                        <p:tav tm="0">
                                          <p:val>
                                            <p:fltVal val="0"/>
                                          </p:val>
                                        </p:tav>
                                        <p:tav tm="100000">
                                          <p:val>
                                            <p:strVal val="#ppt_w"/>
                                          </p:val>
                                        </p:tav>
                                      </p:tavLst>
                                    </p:anim>
                                    <p:anim calcmode="lin" valueType="num">
                                      <p:cBhvr>
                                        <p:cTn id="102" dur="1000" fill="hold"/>
                                        <p:tgtEl>
                                          <p:spTgt spid="2">
                                            <p:txEl>
                                              <p:pRg st="6" end="6"/>
                                            </p:txEl>
                                          </p:spTgt>
                                        </p:tgtEl>
                                        <p:attrNameLst>
                                          <p:attrName>ppt_h</p:attrName>
                                        </p:attrNameLst>
                                      </p:cBhvr>
                                      <p:tavLst>
                                        <p:tav tm="0">
                                          <p:val>
                                            <p:fltVal val="0"/>
                                          </p:val>
                                        </p:tav>
                                        <p:tav tm="100000">
                                          <p:val>
                                            <p:strVal val="#ppt_h"/>
                                          </p:val>
                                        </p:tav>
                                      </p:tavLst>
                                    </p:anim>
                                    <p:anim calcmode="lin" valueType="num">
                                      <p:cBhvr>
                                        <p:cTn id="103" dur="1000" fill="hold"/>
                                        <p:tgtEl>
                                          <p:spTgt spid="2">
                                            <p:txEl>
                                              <p:pRg st="6" end="6"/>
                                            </p:txEl>
                                          </p:spTgt>
                                        </p:tgtEl>
                                        <p:attrNameLst>
                                          <p:attrName>ppt_x</p:attrName>
                                        </p:attrNameLst>
                                      </p:cBhvr>
                                      <p:tavLst>
                                        <p:tav tm="0" fmla="#ppt_x+(cos(-2*pi*(1-$))*-#ppt_x-sin(-2*pi*(1-$))*(1-#ppt_y))*(1-$)">
                                          <p:val>
                                            <p:fltVal val="0"/>
                                          </p:val>
                                        </p:tav>
                                        <p:tav tm="100000">
                                          <p:val>
                                            <p:fltVal val="1"/>
                                          </p:val>
                                        </p:tav>
                                      </p:tavLst>
                                    </p:anim>
                                    <p:anim calcmode="lin" valueType="num">
                                      <p:cBhvr>
                                        <p:cTn id="104" dur="1000" fill="hold"/>
                                        <p:tgtEl>
                                          <p:spTgt spid="2">
                                            <p:txEl>
                                              <p:pRg st="6" end="6"/>
                                            </p:txEl>
                                          </p:spTgt>
                                        </p:tgtEl>
                                        <p:attrNameLst>
                                          <p:attrName>ppt_y</p:attrName>
                                        </p:attrNameLst>
                                      </p:cBhvr>
                                      <p:tavLst>
                                        <p:tav tm="0" fmla="#ppt_y+(sin(-2*pi*(1-$))*-#ppt_x+cos(-2*pi*(1-$))*(1-#ppt_y))*(1-$)">
                                          <p:val>
                                            <p:fltVal val="0"/>
                                          </p:val>
                                        </p:tav>
                                        <p:tav tm="100000">
                                          <p:val>
                                            <p:fltVal val="1"/>
                                          </p:val>
                                        </p:tav>
                                      </p:tavLst>
                                    </p:anim>
                                  </p:childTnLst>
                                </p:cTn>
                              </p:par>
                              <p:par>
                                <p:cTn id="105" presetID="15" presetClass="entr" presetSubtype="0" fill="hold" grpId="0" nodeType="withEffect">
                                  <p:stCondLst>
                                    <p:cond delay="0"/>
                                  </p:stCondLst>
                                  <p:childTnLst>
                                    <p:set>
                                      <p:cBhvr>
                                        <p:cTn id="106" dur="1" fill="hold">
                                          <p:stCondLst>
                                            <p:cond delay="0"/>
                                          </p:stCondLst>
                                        </p:cTn>
                                        <p:tgtEl>
                                          <p:spTgt spid="2">
                                            <p:txEl>
                                              <p:pRg st="7" end="7"/>
                                            </p:txEl>
                                          </p:spTgt>
                                        </p:tgtEl>
                                        <p:attrNameLst>
                                          <p:attrName>style.visibility</p:attrName>
                                        </p:attrNameLst>
                                      </p:cBhvr>
                                      <p:to>
                                        <p:strVal val="visible"/>
                                      </p:to>
                                    </p:set>
                                    <p:anim calcmode="lin" valueType="num">
                                      <p:cBhvr>
                                        <p:cTn id="107" dur="1000" fill="hold"/>
                                        <p:tgtEl>
                                          <p:spTgt spid="2">
                                            <p:txEl>
                                              <p:pRg st="7" end="7"/>
                                            </p:txEl>
                                          </p:spTgt>
                                        </p:tgtEl>
                                        <p:attrNameLst>
                                          <p:attrName>ppt_w</p:attrName>
                                        </p:attrNameLst>
                                      </p:cBhvr>
                                      <p:tavLst>
                                        <p:tav tm="0">
                                          <p:val>
                                            <p:fltVal val="0"/>
                                          </p:val>
                                        </p:tav>
                                        <p:tav tm="100000">
                                          <p:val>
                                            <p:strVal val="#ppt_w"/>
                                          </p:val>
                                        </p:tav>
                                      </p:tavLst>
                                    </p:anim>
                                    <p:anim calcmode="lin" valueType="num">
                                      <p:cBhvr>
                                        <p:cTn id="108" dur="1000" fill="hold"/>
                                        <p:tgtEl>
                                          <p:spTgt spid="2">
                                            <p:txEl>
                                              <p:pRg st="7" end="7"/>
                                            </p:txEl>
                                          </p:spTgt>
                                        </p:tgtEl>
                                        <p:attrNameLst>
                                          <p:attrName>ppt_h</p:attrName>
                                        </p:attrNameLst>
                                      </p:cBhvr>
                                      <p:tavLst>
                                        <p:tav tm="0">
                                          <p:val>
                                            <p:fltVal val="0"/>
                                          </p:val>
                                        </p:tav>
                                        <p:tav tm="100000">
                                          <p:val>
                                            <p:strVal val="#ppt_h"/>
                                          </p:val>
                                        </p:tav>
                                      </p:tavLst>
                                    </p:anim>
                                    <p:anim calcmode="lin" valueType="num">
                                      <p:cBhvr>
                                        <p:cTn id="109" dur="1000" fill="hold"/>
                                        <p:tgtEl>
                                          <p:spTgt spid="2">
                                            <p:txEl>
                                              <p:pRg st="7" end="7"/>
                                            </p:txEl>
                                          </p:spTgt>
                                        </p:tgtEl>
                                        <p:attrNameLst>
                                          <p:attrName>ppt_x</p:attrName>
                                        </p:attrNameLst>
                                      </p:cBhvr>
                                      <p:tavLst>
                                        <p:tav tm="0" fmla="#ppt_x+(cos(-2*pi*(1-$))*-#ppt_x-sin(-2*pi*(1-$))*(1-#ppt_y))*(1-$)">
                                          <p:val>
                                            <p:fltVal val="0"/>
                                          </p:val>
                                        </p:tav>
                                        <p:tav tm="100000">
                                          <p:val>
                                            <p:fltVal val="1"/>
                                          </p:val>
                                        </p:tav>
                                      </p:tavLst>
                                    </p:anim>
                                    <p:anim calcmode="lin" valueType="num">
                                      <p:cBhvr>
                                        <p:cTn id="110" dur="1000" fill="hold"/>
                                        <p:tgtEl>
                                          <p:spTgt spid="2">
                                            <p:txEl>
                                              <p:pRg st="7" end="7"/>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Objectives, Scope and Schedule</a:t>
            </a:r>
          </a:p>
          <a:p>
            <a:r>
              <a:rPr lang="en-US" dirty="0" smtClean="0"/>
              <a:t>Diagnosis / observations</a:t>
            </a:r>
          </a:p>
          <a:p>
            <a:r>
              <a:rPr lang="en-US" dirty="0" smtClean="0"/>
              <a:t>Recommendations</a:t>
            </a:r>
          </a:p>
          <a:p>
            <a:r>
              <a:rPr lang="en-US" dirty="0" smtClean="0"/>
              <a:t>Deliverables</a:t>
            </a:r>
          </a:p>
          <a:p>
            <a:r>
              <a:rPr lang="en-US" dirty="0" smtClean="0"/>
              <a:t>Action Plan</a:t>
            </a:r>
          </a:p>
          <a:p>
            <a:endParaRPr lang="en-US" dirty="0"/>
          </a:p>
        </p:txBody>
      </p:sp>
      <p:sp>
        <p:nvSpPr>
          <p:cNvPr id="5" name="Footer Placeholder 4"/>
          <p:cNvSpPr>
            <a:spLocks noGrp="1"/>
          </p:cNvSpPr>
          <p:nvPr>
            <p:ph type="ftr" sz="quarter" idx="11"/>
          </p:nvPr>
        </p:nvSpPr>
        <p:spPr/>
        <p:txBody>
          <a:bodyPr/>
          <a:lstStyle/>
          <a:p>
            <a:r>
              <a:rPr lang="en-US" smtClean="0"/>
              <a:t>© 2011, Menno Valkenburg</a:t>
            </a:r>
            <a:endParaRPr lang="en-US"/>
          </a:p>
        </p:txBody>
      </p:sp>
    </p:spTree>
    <p:extLst>
      <p:ext uri="{BB962C8B-B14F-4D97-AF65-F5344CB8AC3E}">
        <p14:creationId xmlns:p14="http://schemas.microsoft.com/office/powerpoint/2010/main" xmlns="" val="5004736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Week</a:t>
            </a:r>
            <a:endParaRPr lang="en-US" dirty="0"/>
          </a:p>
        </p:txBody>
      </p:sp>
      <p:sp>
        <p:nvSpPr>
          <p:cNvPr id="6" name="Content Placeholder 5"/>
          <p:cNvSpPr>
            <a:spLocks noGrp="1"/>
          </p:cNvSpPr>
          <p:nvPr>
            <p:ph idx="1"/>
          </p:nvPr>
        </p:nvSpPr>
        <p:spPr/>
        <p:txBody>
          <a:bodyPr>
            <a:normAutofit/>
          </a:bodyPr>
          <a:lstStyle/>
          <a:p>
            <a:r>
              <a:rPr lang="en-US" dirty="0" smtClean="0"/>
              <a:t>Monday: 9-10am Project Team Meeting</a:t>
            </a:r>
          </a:p>
          <a:p>
            <a:pPr lvl="1"/>
            <a:r>
              <a:rPr lang="en-US" dirty="0" smtClean="0"/>
              <a:t>Focus on activities / priorities this week</a:t>
            </a:r>
          </a:p>
          <a:p>
            <a:pPr lvl="2"/>
            <a:r>
              <a:rPr lang="en-US" dirty="0" smtClean="0"/>
              <a:t>PO’s </a:t>
            </a:r>
            <a:r>
              <a:rPr lang="en-US" dirty="0"/>
              <a:t>should have updated their schedules (AOP</a:t>
            </a:r>
            <a:r>
              <a:rPr lang="en-US" dirty="0" smtClean="0"/>
              <a:t>)</a:t>
            </a:r>
          </a:p>
          <a:p>
            <a:pPr lvl="1"/>
            <a:r>
              <a:rPr lang="en-US" dirty="0" smtClean="0"/>
              <a:t>Update on issues</a:t>
            </a:r>
          </a:p>
          <a:p>
            <a:pPr lvl="1"/>
            <a:r>
              <a:rPr lang="en-US" dirty="0" smtClean="0"/>
              <a:t>What to communicate to who this week</a:t>
            </a:r>
          </a:p>
          <a:p>
            <a:r>
              <a:rPr lang="en-US" dirty="0" smtClean="0"/>
              <a:t>Wednesday: Update Finance Plan / Disbursement Forecast (Sr. Acct, PM, PO’s, Proc. Specialist)</a:t>
            </a:r>
          </a:p>
          <a:p>
            <a:r>
              <a:rPr lang="en-US" dirty="0" smtClean="0"/>
              <a:t>Thursday (once a month): Steering Committee meeting</a:t>
            </a:r>
            <a:endParaRPr lang="en-US" dirty="0"/>
          </a:p>
        </p:txBody>
      </p:sp>
      <p:sp>
        <p:nvSpPr>
          <p:cNvPr id="5" name="Footer Placeholder 4"/>
          <p:cNvSpPr>
            <a:spLocks noGrp="1"/>
          </p:cNvSpPr>
          <p:nvPr>
            <p:ph type="ftr" sz="quarter" idx="11"/>
          </p:nvPr>
        </p:nvSpPr>
        <p:spPr/>
        <p:txBody>
          <a:bodyPr/>
          <a:lstStyle/>
          <a:p>
            <a:r>
              <a:rPr lang="en-US" smtClean="0"/>
              <a:t>© 2011, Menno Valkenburg</a:t>
            </a:r>
            <a:endParaRPr lang="en-US"/>
          </a:p>
        </p:txBody>
      </p:sp>
    </p:spTree>
    <p:extLst>
      <p:ext uri="{BB962C8B-B14F-4D97-AF65-F5344CB8AC3E}">
        <p14:creationId xmlns:p14="http://schemas.microsoft.com/office/powerpoint/2010/main" xmlns="" val="31193553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 &amp; Scope</a:t>
            </a:r>
            <a:endParaRPr lang="en-US" dirty="0"/>
          </a:p>
        </p:txBody>
      </p:sp>
      <p:sp>
        <p:nvSpPr>
          <p:cNvPr id="3" name="Content Placeholder 2"/>
          <p:cNvSpPr>
            <a:spLocks noGrp="1"/>
          </p:cNvSpPr>
          <p:nvPr>
            <p:ph idx="1"/>
          </p:nvPr>
        </p:nvSpPr>
        <p:spPr/>
        <p:txBody>
          <a:bodyPr>
            <a:normAutofit fontScale="92500"/>
          </a:bodyPr>
          <a:lstStyle/>
          <a:p>
            <a:r>
              <a:rPr lang="en-US" dirty="0" smtClean="0"/>
              <a:t>The</a:t>
            </a:r>
            <a:r>
              <a:rPr lang="en-US" b="1" dirty="0" smtClean="0"/>
              <a:t> </a:t>
            </a:r>
            <a:r>
              <a:rPr lang="en-US" b="1" dirty="0"/>
              <a:t>objective </a:t>
            </a:r>
            <a:r>
              <a:rPr lang="en-US" dirty="0" smtClean="0"/>
              <a:t>was </a:t>
            </a:r>
            <a:r>
              <a:rPr lang="en-US" dirty="0"/>
              <a:t>to provide specific operational and technical support to the PCMU and Bank’s Operations Analyst and increase their managerial </a:t>
            </a:r>
            <a:r>
              <a:rPr lang="en-US" dirty="0" smtClean="0"/>
              <a:t>capacity.</a:t>
            </a:r>
          </a:p>
          <a:p>
            <a:pPr marL="0" indent="0">
              <a:buNone/>
            </a:pPr>
            <a:r>
              <a:rPr lang="en-US" b="1" dirty="0" smtClean="0"/>
              <a:t>Scope</a:t>
            </a:r>
          </a:p>
          <a:p>
            <a:r>
              <a:rPr lang="en-US" dirty="0" smtClean="0"/>
              <a:t>Coaching </a:t>
            </a:r>
            <a:r>
              <a:rPr lang="en-US" dirty="0"/>
              <a:t>PCMU and Bank on overall Project Management </a:t>
            </a:r>
            <a:r>
              <a:rPr lang="en-US" dirty="0" smtClean="0"/>
              <a:t>processes, including Project Scope Management, Project </a:t>
            </a:r>
            <a:r>
              <a:rPr lang="en-US" dirty="0"/>
              <a:t>Time </a:t>
            </a:r>
            <a:r>
              <a:rPr lang="en-US" dirty="0" smtClean="0"/>
              <a:t>Management and Project </a:t>
            </a:r>
            <a:r>
              <a:rPr lang="en-US" dirty="0"/>
              <a:t>Results Management (Communications) </a:t>
            </a:r>
            <a:endParaRPr lang="en-US" dirty="0" smtClean="0"/>
          </a:p>
          <a:p>
            <a:r>
              <a:rPr lang="en-US" dirty="0" smtClean="0"/>
              <a:t>Deliverables: Disbursement Project Tables, Project Management Plan and Annual Operating Plan (AOP)</a:t>
            </a:r>
          </a:p>
        </p:txBody>
      </p:sp>
      <p:sp>
        <p:nvSpPr>
          <p:cNvPr id="4" name="Footer Placeholder 3"/>
          <p:cNvSpPr>
            <a:spLocks noGrp="1"/>
          </p:cNvSpPr>
          <p:nvPr>
            <p:ph type="ftr" sz="quarter" idx="11"/>
          </p:nvPr>
        </p:nvSpPr>
        <p:spPr/>
        <p:txBody>
          <a:bodyPr/>
          <a:lstStyle/>
          <a:p>
            <a:r>
              <a:rPr lang="en-US" smtClean="0"/>
              <a:t>© 2011, Menno Valkenburg</a:t>
            </a:r>
            <a:endParaRPr lang="en-US"/>
          </a:p>
        </p:txBody>
      </p:sp>
    </p:spTree>
    <p:extLst>
      <p:ext uri="{BB962C8B-B14F-4D97-AF65-F5344CB8AC3E}">
        <p14:creationId xmlns:p14="http://schemas.microsoft.com/office/powerpoint/2010/main" xmlns="" val="15636240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Schedule / Work Plan</a:t>
            </a:r>
            <a:endParaRPr lang="en-US" sz="4000" dirty="0"/>
          </a:p>
        </p:txBody>
      </p:sp>
      <p:sp>
        <p:nvSpPr>
          <p:cNvPr id="3" name="Content Placeholder 2"/>
          <p:cNvSpPr>
            <a:spLocks noGrp="1"/>
          </p:cNvSpPr>
          <p:nvPr>
            <p:ph sz="half" idx="1"/>
          </p:nvPr>
        </p:nvSpPr>
        <p:spPr/>
        <p:txBody>
          <a:bodyPr>
            <a:noAutofit/>
          </a:bodyPr>
          <a:lstStyle/>
          <a:p>
            <a:pPr marL="0" indent="0">
              <a:spcBef>
                <a:spcPts val="0"/>
              </a:spcBef>
              <a:buNone/>
            </a:pPr>
            <a:r>
              <a:rPr lang="en-US" sz="1800" b="1" dirty="0" smtClean="0"/>
              <a:t>Planned</a:t>
            </a:r>
          </a:p>
          <a:p>
            <a:pPr marL="0" indent="0">
              <a:spcBef>
                <a:spcPts val="0"/>
              </a:spcBef>
              <a:buNone/>
            </a:pPr>
            <a:r>
              <a:rPr lang="en-US" sz="1800" dirty="0" smtClean="0"/>
              <a:t>Monday May 9</a:t>
            </a:r>
            <a:r>
              <a:rPr lang="en-US" sz="1800" baseline="30000" dirty="0" smtClean="0"/>
              <a:t>th</a:t>
            </a:r>
            <a:endParaRPr lang="en-US" sz="1800" dirty="0" smtClean="0"/>
          </a:p>
          <a:p>
            <a:pPr lvl="1">
              <a:spcBef>
                <a:spcPts val="0"/>
              </a:spcBef>
            </a:pPr>
            <a:r>
              <a:rPr lang="en-US" sz="1600" dirty="0" smtClean="0"/>
              <a:t>Meeting with PS</a:t>
            </a:r>
          </a:p>
          <a:p>
            <a:pPr lvl="1">
              <a:spcBef>
                <a:spcPts val="0"/>
              </a:spcBef>
            </a:pPr>
            <a:r>
              <a:rPr lang="en-US" sz="1600" dirty="0" smtClean="0"/>
              <a:t>WS 1 – Big Picture / Overview</a:t>
            </a:r>
          </a:p>
          <a:p>
            <a:pPr marL="0" indent="0">
              <a:spcBef>
                <a:spcPts val="0"/>
              </a:spcBef>
              <a:buNone/>
            </a:pPr>
            <a:r>
              <a:rPr lang="en-US" sz="1800" dirty="0" smtClean="0"/>
              <a:t>Tuesday May 10</a:t>
            </a:r>
            <a:r>
              <a:rPr lang="en-US" sz="1800" baseline="30000" dirty="0" smtClean="0"/>
              <a:t>th</a:t>
            </a:r>
            <a:endParaRPr lang="en-US" sz="1800" dirty="0" smtClean="0"/>
          </a:p>
          <a:p>
            <a:pPr lvl="1">
              <a:spcBef>
                <a:spcPts val="0"/>
              </a:spcBef>
            </a:pPr>
            <a:r>
              <a:rPr lang="en-US" sz="1600" dirty="0" smtClean="0"/>
              <a:t>WS 2 – Manage Scope</a:t>
            </a:r>
          </a:p>
          <a:p>
            <a:pPr marL="0" indent="0">
              <a:spcBef>
                <a:spcPts val="0"/>
              </a:spcBef>
              <a:buNone/>
            </a:pPr>
            <a:r>
              <a:rPr lang="en-US" sz="1800" dirty="0" smtClean="0"/>
              <a:t>Wednesday May 11</a:t>
            </a:r>
            <a:r>
              <a:rPr lang="en-US" sz="1800" baseline="30000" dirty="0" smtClean="0"/>
              <a:t>th</a:t>
            </a:r>
            <a:endParaRPr lang="en-US" sz="1800" dirty="0" smtClean="0"/>
          </a:p>
          <a:p>
            <a:pPr lvl="1">
              <a:spcBef>
                <a:spcPts val="0"/>
              </a:spcBef>
            </a:pPr>
            <a:r>
              <a:rPr lang="en-US" sz="1600" dirty="0" smtClean="0"/>
              <a:t>WS 3 – Manage Time</a:t>
            </a:r>
          </a:p>
          <a:p>
            <a:pPr marL="0" indent="0">
              <a:spcBef>
                <a:spcPts val="0"/>
              </a:spcBef>
              <a:buNone/>
            </a:pPr>
            <a:r>
              <a:rPr lang="en-US" sz="1800" dirty="0" smtClean="0"/>
              <a:t>Thursday May 12</a:t>
            </a:r>
            <a:r>
              <a:rPr lang="en-US" sz="1800" baseline="30000" dirty="0" smtClean="0"/>
              <a:t>th</a:t>
            </a:r>
            <a:endParaRPr lang="en-US" sz="1800" dirty="0"/>
          </a:p>
          <a:p>
            <a:pPr lvl="1">
              <a:spcBef>
                <a:spcPts val="0"/>
              </a:spcBef>
            </a:pPr>
            <a:r>
              <a:rPr lang="en-US" sz="1600" dirty="0" smtClean="0"/>
              <a:t>WS 4 – Manage Results </a:t>
            </a:r>
            <a:r>
              <a:rPr lang="en-US" sz="1600" dirty="0"/>
              <a:t>&amp;</a:t>
            </a:r>
            <a:r>
              <a:rPr lang="en-US" sz="1600" dirty="0" smtClean="0"/>
              <a:t> Communication</a:t>
            </a:r>
          </a:p>
          <a:p>
            <a:pPr marL="0" indent="0">
              <a:spcBef>
                <a:spcPts val="0"/>
              </a:spcBef>
              <a:buNone/>
            </a:pPr>
            <a:r>
              <a:rPr lang="en-US" sz="1800" dirty="0" smtClean="0"/>
              <a:t>Friday May 13</a:t>
            </a:r>
            <a:r>
              <a:rPr lang="en-US" sz="1800" baseline="30000" dirty="0" smtClean="0"/>
              <a:t>th</a:t>
            </a:r>
            <a:endParaRPr lang="en-US" sz="1800" dirty="0" smtClean="0"/>
          </a:p>
          <a:p>
            <a:pPr lvl="1">
              <a:spcBef>
                <a:spcPts val="0"/>
              </a:spcBef>
            </a:pPr>
            <a:r>
              <a:rPr lang="en-US" sz="1600" dirty="0" smtClean="0"/>
              <a:t>Update deliverables: Disbursement Projection Tables, Annual Operations Plan, Project Management Plan</a:t>
            </a:r>
          </a:p>
          <a:p>
            <a:pPr lvl="1">
              <a:spcBef>
                <a:spcPts val="0"/>
              </a:spcBef>
            </a:pPr>
            <a:r>
              <a:rPr lang="en-US" sz="1600" dirty="0" smtClean="0"/>
              <a:t>Close out / wrap up meeting</a:t>
            </a:r>
          </a:p>
        </p:txBody>
      </p:sp>
      <p:sp>
        <p:nvSpPr>
          <p:cNvPr id="7" name="Content Placeholder 6"/>
          <p:cNvSpPr>
            <a:spLocks noGrp="1"/>
          </p:cNvSpPr>
          <p:nvPr>
            <p:ph sz="half" idx="2"/>
          </p:nvPr>
        </p:nvSpPr>
        <p:spPr>
          <a:xfrm>
            <a:off x="4751071" y="1648426"/>
            <a:ext cx="3840480" cy="4343400"/>
          </a:xfrm>
        </p:spPr>
        <p:txBody>
          <a:bodyPr>
            <a:noAutofit/>
          </a:bodyPr>
          <a:lstStyle/>
          <a:p>
            <a:pPr marL="0" indent="0">
              <a:spcBef>
                <a:spcPts val="0"/>
              </a:spcBef>
              <a:buNone/>
            </a:pPr>
            <a:r>
              <a:rPr lang="en-US" sz="1600" b="1" dirty="0" smtClean="0"/>
              <a:t>Actual</a:t>
            </a:r>
          </a:p>
          <a:p>
            <a:pPr marL="0" indent="0">
              <a:spcBef>
                <a:spcPts val="0"/>
              </a:spcBef>
              <a:buNone/>
            </a:pPr>
            <a:r>
              <a:rPr lang="en-US" sz="1600" dirty="0" smtClean="0"/>
              <a:t>Monday </a:t>
            </a:r>
            <a:r>
              <a:rPr lang="en-US" sz="1600" dirty="0"/>
              <a:t>May 9th</a:t>
            </a:r>
          </a:p>
          <a:p>
            <a:pPr>
              <a:spcBef>
                <a:spcPts val="0"/>
              </a:spcBef>
            </a:pPr>
            <a:r>
              <a:rPr lang="en-US" sz="1600" dirty="0"/>
              <a:t>Meeting with </a:t>
            </a:r>
            <a:r>
              <a:rPr lang="en-US" sz="1600" dirty="0" smtClean="0"/>
              <a:t>PS</a:t>
            </a:r>
            <a:endParaRPr lang="en-US" sz="1600" dirty="0"/>
          </a:p>
          <a:p>
            <a:pPr>
              <a:spcBef>
                <a:spcPts val="0"/>
              </a:spcBef>
            </a:pPr>
            <a:r>
              <a:rPr lang="en-US" sz="1600" dirty="0" smtClean="0"/>
              <a:t>WS </a:t>
            </a:r>
            <a:r>
              <a:rPr lang="en-US" sz="1600" dirty="0"/>
              <a:t>1 – </a:t>
            </a:r>
            <a:r>
              <a:rPr lang="en-US" sz="1600" dirty="0" smtClean="0"/>
              <a:t>Overview </a:t>
            </a:r>
            <a:r>
              <a:rPr lang="en-US" sz="1600" dirty="0"/>
              <a:t>with C1 (NU)</a:t>
            </a:r>
          </a:p>
          <a:p>
            <a:pPr marL="0" indent="0">
              <a:spcBef>
                <a:spcPts val="0"/>
              </a:spcBef>
              <a:buNone/>
            </a:pPr>
            <a:r>
              <a:rPr lang="en-US" sz="1600" dirty="0"/>
              <a:t>Tuesday May 10th</a:t>
            </a:r>
          </a:p>
          <a:p>
            <a:pPr>
              <a:spcBef>
                <a:spcPts val="0"/>
              </a:spcBef>
            </a:pPr>
            <a:r>
              <a:rPr lang="en-US" sz="1600" dirty="0"/>
              <a:t>am </a:t>
            </a:r>
            <a:r>
              <a:rPr lang="en-US" sz="1600" dirty="0" smtClean="0"/>
              <a:t>WS 1&amp;2 (scope) C2 </a:t>
            </a:r>
            <a:r>
              <a:rPr lang="en-US" sz="1600" dirty="0"/>
              <a:t>(AH)</a:t>
            </a:r>
          </a:p>
          <a:p>
            <a:pPr>
              <a:spcBef>
                <a:spcPts val="0"/>
              </a:spcBef>
            </a:pPr>
            <a:r>
              <a:rPr lang="en-US" sz="1600" dirty="0"/>
              <a:t>pm </a:t>
            </a:r>
            <a:r>
              <a:rPr lang="en-US" sz="1600" dirty="0" smtClean="0"/>
              <a:t>WS </a:t>
            </a:r>
            <a:r>
              <a:rPr lang="en-US" sz="1600" dirty="0"/>
              <a:t>2 (manage scope) with C3 (IS) &amp; </a:t>
            </a:r>
            <a:r>
              <a:rPr lang="en-US" sz="1600" dirty="0" smtClean="0"/>
              <a:t>C4 (Admin/Fin)</a:t>
            </a:r>
            <a:endParaRPr lang="en-US" sz="1600" dirty="0"/>
          </a:p>
          <a:p>
            <a:pPr marL="0" indent="0">
              <a:spcBef>
                <a:spcPts val="0"/>
              </a:spcBef>
              <a:buNone/>
            </a:pPr>
            <a:r>
              <a:rPr lang="en-US" sz="1600" dirty="0"/>
              <a:t>Wednesday May 11th</a:t>
            </a:r>
          </a:p>
          <a:p>
            <a:pPr>
              <a:spcBef>
                <a:spcPts val="0"/>
              </a:spcBef>
            </a:pPr>
            <a:r>
              <a:rPr lang="en-US" sz="1600" dirty="0"/>
              <a:t>am </a:t>
            </a:r>
            <a:r>
              <a:rPr lang="en-US" sz="1600" dirty="0" smtClean="0"/>
              <a:t>WS manage </a:t>
            </a:r>
            <a:r>
              <a:rPr lang="en-US" sz="1600" dirty="0"/>
              <a:t>scope </a:t>
            </a:r>
            <a:r>
              <a:rPr lang="en-US" sz="1600" dirty="0" smtClean="0"/>
              <a:t>with </a:t>
            </a:r>
            <a:r>
              <a:rPr lang="en-US" sz="1600" dirty="0"/>
              <a:t>C1</a:t>
            </a:r>
          </a:p>
          <a:p>
            <a:pPr>
              <a:spcBef>
                <a:spcPts val="0"/>
              </a:spcBef>
            </a:pPr>
            <a:r>
              <a:rPr lang="en-US" sz="1600" dirty="0"/>
              <a:t>pm update </a:t>
            </a:r>
            <a:r>
              <a:rPr lang="en-US" sz="1600" dirty="0" smtClean="0"/>
              <a:t>IDB Ops </a:t>
            </a:r>
            <a:r>
              <a:rPr lang="en-US" sz="1600" dirty="0"/>
              <a:t>Analyst</a:t>
            </a:r>
          </a:p>
          <a:p>
            <a:pPr marL="0" indent="0">
              <a:spcBef>
                <a:spcPts val="0"/>
              </a:spcBef>
              <a:buNone/>
            </a:pPr>
            <a:r>
              <a:rPr lang="en-US" sz="1600" dirty="0"/>
              <a:t>Thursday May 12</a:t>
            </a:r>
            <a:r>
              <a:rPr lang="en-US" sz="1600" baseline="30000" dirty="0"/>
              <a:t>th</a:t>
            </a:r>
            <a:endParaRPr lang="en-US" sz="1600" dirty="0"/>
          </a:p>
          <a:p>
            <a:pPr>
              <a:spcBef>
                <a:spcPts val="0"/>
              </a:spcBef>
            </a:pPr>
            <a:r>
              <a:rPr lang="en-US" sz="1600" dirty="0"/>
              <a:t>a</a:t>
            </a:r>
            <a:r>
              <a:rPr lang="en-US" sz="1600" dirty="0" smtClean="0"/>
              <a:t>m Sr. Acct </a:t>
            </a:r>
            <a:r>
              <a:rPr lang="en-US" sz="1600" dirty="0"/>
              <a:t>on budget </a:t>
            </a:r>
            <a:r>
              <a:rPr lang="en-US" sz="1600" dirty="0" smtClean="0"/>
              <a:t>&amp; </a:t>
            </a:r>
            <a:r>
              <a:rPr lang="en-US" sz="1600" dirty="0" err="1" smtClean="0"/>
              <a:t>disb</a:t>
            </a:r>
            <a:endParaRPr lang="en-US" sz="1600" dirty="0"/>
          </a:p>
          <a:p>
            <a:pPr>
              <a:spcBef>
                <a:spcPts val="0"/>
              </a:spcBef>
            </a:pPr>
            <a:r>
              <a:rPr lang="en-US" sz="1600" dirty="0"/>
              <a:t>am/pm </a:t>
            </a:r>
            <a:r>
              <a:rPr lang="en-US" sz="1600" dirty="0" smtClean="0"/>
              <a:t>WS time </a:t>
            </a:r>
            <a:r>
              <a:rPr lang="en-US" sz="1600" dirty="0"/>
              <a:t>(</a:t>
            </a:r>
            <a:r>
              <a:rPr lang="en-US" sz="1600" dirty="0" smtClean="0"/>
              <a:t>AOP) w </a:t>
            </a:r>
            <a:r>
              <a:rPr lang="en-US" sz="1600" dirty="0"/>
              <a:t>C1</a:t>
            </a:r>
          </a:p>
          <a:p>
            <a:pPr>
              <a:spcBef>
                <a:spcPts val="0"/>
              </a:spcBef>
            </a:pPr>
            <a:r>
              <a:rPr lang="en-US" sz="1600" dirty="0"/>
              <a:t>pm </a:t>
            </a:r>
            <a:r>
              <a:rPr lang="en-US" sz="1600" dirty="0" smtClean="0"/>
              <a:t>WS time </a:t>
            </a:r>
            <a:r>
              <a:rPr lang="en-US" sz="1600" dirty="0"/>
              <a:t>(</a:t>
            </a:r>
            <a:r>
              <a:rPr lang="en-US" sz="1600" dirty="0" smtClean="0"/>
              <a:t>AOP) </a:t>
            </a:r>
            <a:r>
              <a:rPr lang="en-US" sz="1600" dirty="0"/>
              <a:t>with C2</a:t>
            </a:r>
          </a:p>
          <a:p>
            <a:pPr marL="0" indent="0">
              <a:spcBef>
                <a:spcPts val="0"/>
              </a:spcBef>
              <a:buNone/>
            </a:pPr>
            <a:r>
              <a:rPr lang="en-US" sz="1600" dirty="0"/>
              <a:t>Friday May 13th</a:t>
            </a:r>
          </a:p>
          <a:p>
            <a:pPr>
              <a:spcBef>
                <a:spcPts val="0"/>
              </a:spcBef>
            </a:pPr>
            <a:r>
              <a:rPr lang="en-US" sz="1600" dirty="0" smtClean="0"/>
              <a:t>WS time </a:t>
            </a:r>
            <a:r>
              <a:rPr lang="en-US" sz="1600" dirty="0"/>
              <a:t>(</a:t>
            </a:r>
            <a:r>
              <a:rPr lang="en-US" sz="1600" dirty="0" smtClean="0"/>
              <a:t>AOP) </a:t>
            </a:r>
            <a:r>
              <a:rPr lang="en-US" sz="1600" dirty="0"/>
              <a:t>with C3</a:t>
            </a:r>
          </a:p>
          <a:p>
            <a:pPr>
              <a:spcBef>
                <a:spcPts val="0"/>
              </a:spcBef>
            </a:pPr>
            <a:r>
              <a:rPr lang="en-US" sz="1600" dirty="0" smtClean="0"/>
              <a:t>Deliverables</a:t>
            </a:r>
            <a:r>
              <a:rPr lang="en-US" sz="1600" dirty="0"/>
              <a:t>: DPT, AOP, PMP</a:t>
            </a:r>
          </a:p>
          <a:p>
            <a:pPr>
              <a:spcBef>
                <a:spcPts val="0"/>
              </a:spcBef>
            </a:pPr>
            <a:r>
              <a:rPr lang="en-US" sz="1600" dirty="0"/>
              <a:t>Close out / wrap up </a:t>
            </a:r>
            <a:r>
              <a:rPr lang="en-US" sz="1600" dirty="0" smtClean="0"/>
              <a:t>meetings</a:t>
            </a:r>
            <a:endParaRPr lang="en-US" sz="1600" dirty="0"/>
          </a:p>
          <a:p>
            <a:pPr>
              <a:spcBef>
                <a:spcPts val="0"/>
              </a:spcBef>
            </a:pPr>
            <a:endParaRPr lang="en-US" sz="1600" dirty="0"/>
          </a:p>
        </p:txBody>
      </p:sp>
      <p:sp>
        <p:nvSpPr>
          <p:cNvPr id="4" name="Footer Placeholder 3"/>
          <p:cNvSpPr>
            <a:spLocks noGrp="1"/>
          </p:cNvSpPr>
          <p:nvPr>
            <p:ph type="ftr" sz="quarter" idx="11"/>
          </p:nvPr>
        </p:nvSpPr>
        <p:spPr/>
        <p:txBody>
          <a:bodyPr/>
          <a:lstStyle/>
          <a:p>
            <a:r>
              <a:rPr lang="en-US" smtClean="0"/>
              <a:t>© 2011, Menno Valkenburg</a:t>
            </a:r>
            <a:endParaRPr lang="en-US"/>
          </a:p>
        </p:txBody>
      </p:sp>
    </p:spTree>
    <p:extLst>
      <p:ext uri="{BB962C8B-B14F-4D97-AF65-F5344CB8AC3E}">
        <p14:creationId xmlns:p14="http://schemas.microsoft.com/office/powerpoint/2010/main" xmlns="" val="26583147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Diagnosis</a:t>
            </a:r>
            <a:endParaRPr lang="en-US" dirty="0"/>
          </a:p>
        </p:txBody>
      </p:sp>
      <p:sp>
        <p:nvSpPr>
          <p:cNvPr id="6" name="Subtitle 5"/>
          <p:cNvSpPr>
            <a:spLocks noGrp="1"/>
          </p:cNvSpPr>
          <p:nvPr>
            <p:ph type="subTitle" idx="1"/>
          </p:nvPr>
        </p:nvSpPr>
        <p:spPr/>
        <p:txBody>
          <a:bodyPr/>
          <a:lstStyle/>
          <a:p>
            <a:r>
              <a:rPr lang="en-US" dirty="0" smtClean="0"/>
              <a:t>May 9-13, 2011</a:t>
            </a:r>
            <a:endParaRPr lang="en-US" dirty="0"/>
          </a:p>
        </p:txBody>
      </p:sp>
      <p:sp>
        <p:nvSpPr>
          <p:cNvPr id="4" name="Footer Placeholder 3"/>
          <p:cNvSpPr>
            <a:spLocks noGrp="1"/>
          </p:cNvSpPr>
          <p:nvPr>
            <p:ph type="ftr" sz="quarter" idx="11"/>
          </p:nvPr>
        </p:nvSpPr>
        <p:spPr/>
        <p:txBody>
          <a:bodyPr/>
          <a:lstStyle/>
          <a:p>
            <a:r>
              <a:rPr lang="en-US" smtClean="0"/>
              <a:t>© 2011, Menno Valkenburg</a:t>
            </a:r>
            <a:endParaRPr lang="en-US"/>
          </a:p>
        </p:txBody>
      </p:sp>
      <p:pic>
        <p:nvPicPr>
          <p:cNvPr id="11" name="Picture Placeholder 10"/>
          <p:cNvPicPr>
            <a:picLocks noGrp="1" noChangeAspect="1"/>
          </p:cNvPicPr>
          <p:nvPr>
            <p:ph type="pic" idx="13"/>
          </p:nvPr>
        </p:nvPicPr>
        <p:blipFill>
          <a:blip r:embed="rId2" cstate="print"/>
          <a:srcRect t="24925" b="24925"/>
          <a:stretch>
            <a:fillRect/>
          </a:stretch>
        </p:blipFill>
        <p:spPr/>
      </p:pic>
    </p:spTree>
    <p:extLst>
      <p:ext uri="{BB962C8B-B14F-4D97-AF65-F5344CB8AC3E}">
        <p14:creationId xmlns:p14="http://schemas.microsoft.com/office/powerpoint/2010/main" xmlns="" val="35650599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Observations / 1</a:t>
            </a:r>
            <a:endParaRPr lang="en-US" dirty="0"/>
          </a:p>
        </p:txBody>
      </p:sp>
      <p:sp>
        <p:nvSpPr>
          <p:cNvPr id="7" name="Content Placeholder 6"/>
          <p:cNvSpPr>
            <a:spLocks noGrp="1"/>
          </p:cNvSpPr>
          <p:nvPr>
            <p:ph idx="1"/>
          </p:nvPr>
        </p:nvSpPr>
        <p:spPr/>
        <p:txBody>
          <a:bodyPr/>
          <a:lstStyle/>
          <a:p>
            <a:r>
              <a:rPr lang="en-US" dirty="0" smtClean="0"/>
              <a:t>Very good project facilities</a:t>
            </a:r>
            <a:endParaRPr lang="en-US" dirty="0"/>
          </a:p>
          <a:p>
            <a:r>
              <a:rPr lang="en-US" dirty="0" smtClean="0"/>
              <a:t>Team is helping out each other</a:t>
            </a:r>
          </a:p>
          <a:p>
            <a:r>
              <a:rPr lang="en-US" dirty="0" smtClean="0"/>
              <a:t>AOP sufficiently detailed</a:t>
            </a:r>
          </a:p>
          <a:p>
            <a:endParaRPr lang="en-US" dirty="0" smtClean="0"/>
          </a:p>
        </p:txBody>
      </p:sp>
      <p:sp>
        <p:nvSpPr>
          <p:cNvPr id="4" name="Footer Placeholder 3"/>
          <p:cNvSpPr>
            <a:spLocks noGrp="1"/>
          </p:cNvSpPr>
          <p:nvPr>
            <p:ph type="ftr" sz="quarter" idx="11"/>
          </p:nvPr>
        </p:nvSpPr>
        <p:spPr/>
        <p:txBody>
          <a:bodyPr/>
          <a:lstStyle/>
          <a:p>
            <a:r>
              <a:rPr lang="en-US" smtClean="0"/>
              <a:t>© 2011, Menno Valkenburg</a:t>
            </a:r>
            <a:endParaRPr lang="en-US"/>
          </a:p>
        </p:txBody>
      </p:sp>
    </p:spTree>
    <p:extLst>
      <p:ext uri="{BB962C8B-B14F-4D97-AF65-F5344CB8AC3E}">
        <p14:creationId xmlns:p14="http://schemas.microsoft.com/office/powerpoint/2010/main" xmlns="" val="32339949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Triple Constraint</a:t>
            </a:r>
            <a:br>
              <a:rPr lang="en-US" dirty="0" smtClean="0"/>
            </a:br>
            <a:r>
              <a:rPr lang="en-US" sz="3200" dirty="0" smtClean="0"/>
              <a:t>Start of Project</a:t>
            </a:r>
            <a:endParaRPr lang="en-US" dirty="0"/>
          </a:p>
        </p:txBody>
      </p:sp>
      <p:sp>
        <p:nvSpPr>
          <p:cNvPr id="4" name="Isosceles Triangle 3"/>
          <p:cNvSpPr/>
          <p:nvPr/>
        </p:nvSpPr>
        <p:spPr>
          <a:xfrm>
            <a:off x="2439657" y="2076174"/>
            <a:ext cx="4266587" cy="3257826"/>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1506157" y="5334000"/>
            <a:ext cx="6157525" cy="861774"/>
          </a:xfrm>
          <a:prstGeom prst="rect">
            <a:avLst/>
          </a:prstGeom>
          <a:noFill/>
        </p:spPr>
        <p:txBody>
          <a:bodyPr wrap="square" rtlCol="0">
            <a:spAutoFit/>
          </a:bodyPr>
          <a:lstStyle/>
          <a:p>
            <a:pPr algn="ctr"/>
            <a:r>
              <a:rPr lang="en-US" sz="1400" i="1" dirty="0" smtClean="0"/>
              <a:t>Start: 8 April 2008			Finish: 8 April 2013</a:t>
            </a:r>
          </a:p>
          <a:p>
            <a:pPr algn="ctr"/>
            <a:r>
              <a:rPr lang="en-US" dirty="0" smtClean="0"/>
              <a:t>	</a:t>
            </a:r>
          </a:p>
          <a:p>
            <a:pPr algn="ctr"/>
            <a:r>
              <a:rPr lang="en-US" dirty="0" smtClean="0"/>
              <a:t>Time</a:t>
            </a:r>
            <a:endParaRPr lang="en-US" dirty="0"/>
          </a:p>
        </p:txBody>
      </p:sp>
      <p:sp>
        <p:nvSpPr>
          <p:cNvPr id="6" name="TextBox 5"/>
          <p:cNvSpPr txBox="1"/>
          <p:nvPr/>
        </p:nvSpPr>
        <p:spPr>
          <a:xfrm>
            <a:off x="5881796" y="1458544"/>
            <a:ext cx="3072197" cy="3508653"/>
          </a:xfrm>
          <a:prstGeom prst="rect">
            <a:avLst/>
          </a:prstGeom>
          <a:noFill/>
        </p:spPr>
        <p:txBody>
          <a:bodyPr wrap="square" rtlCol="0">
            <a:spAutoFit/>
          </a:bodyPr>
          <a:lstStyle/>
          <a:p>
            <a:pPr algn="ctr"/>
            <a:r>
              <a:rPr lang="en-US" dirty="0" smtClean="0"/>
              <a:t>Scope / Results</a:t>
            </a:r>
          </a:p>
          <a:p>
            <a:pPr algn="ctr"/>
            <a:endParaRPr lang="en-US" dirty="0" smtClean="0"/>
          </a:p>
          <a:p>
            <a:pPr marL="342900" indent="-342900" algn="ctr">
              <a:buAutoNum type="arabicPeriod"/>
            </a:pPr>
            <a:r>
              <a:rPr lang="en-US" sz="1400" i="1" dirty="0" smtClean="0"/>
              <a:t>Neighborhood Upgrading</a:t>
            </a:r>
            <a:br>
              <a:rPr lang="en-US" sz="1400" i="1" dirty="0" smtClean="0"/>
            </a:br>
            <a:r>
              <a:rPr lang="en-US" sz="1400" i="1" dirty="0" smtClean="0"/>
              <a:t>(12 </a:t>
            </a:r>
            <a:r>
              <a:rPr lang="en-US" sz="1400" i="1" dirty="0" err="1" smtClean="0"/>
              <a:t>Periurban</a:t>
            </a:r>
            <a:r>
              <a:rPr lang="en-US" sz="1400" i="1" dirty="0" smtClean="0"/>
              <a:t> neighborhood </a:t>
            </a:r>
            <a:r>
              <a:rPr lang="en-US" sz="1400" i="1" dirty="0"/>
              <a:t>+ </a:t>
            </a:r>
            <a:r>
              <a:rPr lang="en-US" sz="1400" i="1" dirty="0" smtClean="0"/>
              <a:t>2 inner</a:t>
            </a:r>
            <a:r>
              <a:rPr lang="en-US" sz="1400" i="1" dirty="0"/>
              <a:t>-city neighborhood improvement </a:t>
            </a:r>
            <a:r>
              <a:rPr lang="en-US" sz="1400" i="1" dirty="0" smtClean="0"/>
              <a:t>projects + 4 Community Participation </a:t>
            </a:r>
            <a:r>
              <a:rPr lang="en-US" sz="1400" i="1" dirty="0" err="1" smtClean="0"/>
              <a:t>Comm</a:t>
            </a:r>
            <a:r>
              <a:rPr lang="en-US" sz="1400" i="1" dirty="0" smtClean="0"/>
              <a:t>)</a:t>
            </a:r>
          </a:p>
          <a:p>
            <a:pPr marL="342900" indent="-342900" algn="ctr">
              <a:buAutoNum type="arabicPeriod"/>
            </a:pPr>
            <a:r>
              <a:rPr lang="en-US" sz="1400" i="1" dirty="0" smtClean="0"/>
              <a:t>Affordable Housing (320 housing units, (400 subsidies for new houses and </a:t>
            </a:r>
            <a:r>
              <a:rPr lang="en-US" sz="1400" i="1" dirty="0"/>
              <a:t>6</a:t>
            </a:r>
            <a:r>
              <a:rPr lang="en-US" sz="1400" i="1" dirty="0" smtClean="0"/>
              <a:t>00 subsidies for incremental home construction)</a:t>
            </a:r>
          </a:p>
          <a:p>
            <a:pPr marL="342900" indent="-342900" algn="ctr">
              <a:buAutoNum type="arabicPeriod"/>
            </a:pPr>
            <a:r>
              <a:rPr lang="en-US" sz="1400" i="1" dirty="0" smtClean="0"/>
              <a:t>Institutional Strengthening (BSS, SSS, LIS</a:t>
            </a:r>
            <a:r>
              <a:rPr lang="en-US" dirty="0" smtClean="0"/>
              <a:t>)</a:t>
            </a:r>
            <a:endParaRPr lang="en-US" sz="1400" i="1" dirty="0" smtClean="0"/>
          </a:p>
        </p:txBody>
      </p:sp>
      <p:sp>
        <p:nvSpPr>
          <p:cNvPr id="7" name="TextBox 6"/>
          <p:cNvSpPr txBox="1"/>
          <p:nvPr/>
        </p:nvSpPr>
        <p:spPr>
          <a:xfrm>
            <a:off x="1125823" y="2329527"/>
            <a:ext cx="2113583" cy="1292662"/>
          </a:xfrm>
          <a:prstGeom prst="rect">
            <a:avLst/>
          </a:prstGeom>
          <a:noFill/>
        </p:spPr>
        <p:txBody>
          <a:bodyPr wrap="none" rtlCol="0">
            <a:spAutoFit/>
          </a:bodyPr>
          <a:lstStyle/>
          <a:p>
            <a:pPr algn="ctr"/>
            <a:r>
              <a:rPr lang="en-US" dirty="0" smtClean="0"/>
              <a:t>Cost</a:t>
            </a:r>
          </a:p>
          <a:p>
            <a:pPr algn="ctr"/>
            <a:endParaRPr lang="en-US" dirty="0" smtClean="0"/>
          </a:p>
          <a:p>
            <a:pPr algn="ctr"/>
            <a:r>
              <a:rPr lang="en-US" sz="1400" i="1" dirty="0" smtClean="0"/>
              <a:t>IDB: USD 30,000,000</a:t>
            </a:r>
          </a:p>
          <a:p>
            <a:pPr algn="ctr"/>
            <a:r>
              <a:rPr lang="en-US" sz="1400" i="1" dirty="0" smtClean="0"/>
              <a:t>+</a:t>
            </a:r>
          </a:p>
          <a:p>
            <a:pPr algn="ctr"/>
            <a:r>
              <a:rPr lang="en-US" sz="1400" i="1" dirty="0" smtClean="0"/>
              <a:t>GOB: USD 10,000,000</a:t>
            </a:r>
            <a:endParaRPr lang="en-US" sz="1400" i="1" dirty="0"/>
          </a:p>
        </p:txBody>
      </p:sp>
      <p:sp>
        <p:nvSpPr>
          <p:cNvPr id="3" name="TextBox 2"/>
          <p:cNvSpPr txBox="1"/>
          <p:nvPr/>
        </p:nvSpPr>
        <p:spPr>
          <a:xfrm>
            <a:off x="162260" y="6411400"/>
            <a:ext cx="8682724" cy="246221"/>
          </a:xfrm>
          <a:prstGeom prst="rect">
            <a:avLst/>
          </a:prstGeom>
          <a:noFill/>
        </p:spPr>
        <p:txBody>
          <a:bodyPr wrap="square" rtlCol="0">
            <a:spAutoFit/>
          </a:bodyPr>
          <a:lstStyle/>
          <a:p>
            <a:pPr algn="r"/>
            <a:r>
              <a:rPr lang="en-US" sz="1000" dirty="0" smtClean="0"/>
              <a:t>Note: Scope / Results based on Disbursement Projection Tables April 2011</a:t>
            </a:r>
            <a:endParaRPr lang="en-US" sz="1000" dirty="0"/>
          </a:p>
        </p:txBody>
      </p:sp>
      <p:sp>
        <p:nvSpPr>
          <p:cNvPr id="8" name="Footer Placeholder 7"/>
          <p:cNvSpPr>
            <a:spLocks noGrp="1"/>
          </p:cNvSpPr>
          <p:nvPr>
            <p:ph type="ftr" sz="quarter" idx="11"/>
          </p:nvPr>
        </p:nvSpPr>
        <p:spPr/>
        <p:txBody>
          <a:bodyPr/>
          <a:lstStyle/>
          <a:p>
            <a:r>
              <a:rPr lang="en-US" smtClean="0"/>
              <a:t>© 2011, Menno Valkenburg</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childTnLst>
                                </p:cTn>
                              </p:par>
                              <p:par>
                                <p:cTn id="27" presetID="23" presetClass="entr" presetSubtype="16"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Triple Constraint</a:t>
            </a:r>
            <a:br>
              <a:rPr lang="en-US" dirty="0" smtClean="0"/>
            </a:br>
            <a:r>
              <a:rPr lang="en-US" sz="3200" dirty="0" smtClean="0"/>
              <a:t>Status April 2011</a:t>
            </a:r>
            <a:endParaRPr lang="en-US" dirty="0"/>
          </a:p>
        </p:txBody>
      </p:sp>
      <p:sp>
        <p:nvSpPr>
          <p:cNvPr id="4" name="Isosceles Triangle 3"/>
          <p:cNvSpPr/>
          <p:nvPr/>
        </p:nvSpPr>
        <p:spPr>
          <a:xfrm>
            <a:off x="2439657" y="2076174"/>
            <a:ext cx="4266587" cy="3257826"/>
          </a:xfrm>
          <a:prstGeom prst="triangl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1884830" y="5334000"/>
            <a:ext cx="5509392" cy="861774"/>
          </a:xfrm>
          <a:prstGeom prst="rect">
            <a:avLst/>
          </a:prstGeom>
          <a:noFill/>
        </p:spPr>
        <p:txBody>
          <a:bodyPr wrap="square" rtlCol="0">
            <a:spAutoFit/>
          </a:bodyPr>
          <a:lstStyle/>
          <a:p>
            <a:pPr algn="ctr"/>
            <a:r>
              <a:rPr lang="en-US" sz="1400" i="1" dirty="0" smtClean="0"/>
              <a:t>Start: 8 April 2008			Finish: 8 April 2013</a:t>
            </a:r>
          </a:p>
          <a:p>
            <a:pPr algn="ctr"/>
            <a:r>
              <a:rPr lang="en-US" dirty="0" smtClean="0"/>
              <a:t>	</a:t>
            </a:r>
          </a:p>
          <a:p>
            <a:pPr algn="ctr"/>
            <a:r>
              <a:rPr lang="en-US" dirty="0" smtClean="0"/>
              <a:t>Time</a:t>
            </a:r>
            <a:endParaRPr lang="en-US" dirty="0"/>
          </a:p>
        </p:txBody>
      </p:sp>
      <p:sp>
        <p:nvSpPr>
          <p:cNvPr id="6" name="TextBox 5"/>
          <p:cNvSpPr txBox="1"/>
          <p:nvPr/>
        </p:nvSpPr>
        <p:spPr>
          <a:xfrm>
            <a:off x="5593715" y="2458014"/>
            <a:ext cx="3128707" cy="1785104"/>
          </a:xfrm>
          <a:prstGeom prst="rect">
            <a:avLst/>
          </a:prstGeom>
          <a:noFill/>
        </p:spPr>
        <p:txBody>
          <a:bodyPr wrap="none" rtlCol="0">
            <a:spAutoFit/>
          </a:bodyPr>
          <a:lstStyle/>
          <a:p>
            <a:pPr algn="ctr"/>
            <a:r>
              <a:rPr lang="en-US" dirty="0" smtClean="0"/>
              <a:t>Scope</a:t>
            </a:r>
            <a:endParaRPr lang="en-US" dirty="0"/>
          </a:p>
          <a:p>
            <a:pPr algn="ctr"/>
            <a:endParaRPr lang="en-US" dirty="0" smtClean="0"/>
          </a:p>
          <a:p>
            <a:pPr marL="342900" indent="-342900" algn="ctr">
              <a:buAutoNum type="arabicPeriod"/>
            </a:pPr>
            <a:r>
              <a:rPr lang="en-US" sz="1400" i="1" dirty="0" smtClean="0"/>
              <a:t>Neighborhood Upgrading</a:t>
            </a:r>
          </a:p>
          <a:p>
            <a:pPr marL="342900" indent="-342900" algn="ctr">
              <a:buAutoNum type="arabicPeriod"/>
            </a:pPr>
            <a:r>
              <a:rPr lang="en-US" sz="1400" i="1" dirty="0" smtClean="0"/>
              <a:t>Production of Affordable Housing</a:t>
            </a:r>
          </a:p>
          <a:p>
            <a:pPr marL="342900" indent="-342900" algn="ctr">
              <a:buAutoNum type="arabicPeriod"/>
            </a:pPr>
            <a:r>
              <a:rPr lang="en-US" sz="1400" i="1" dirty="0" smtClean="0"/>
              <a:t>Institutional Strengthening</a:t>
            </a:r>
          </a:p>
          <a:p>
            <a:pPr marL="342900" indent="-342900" algn="ctr">
              <a:buAutoNum type="arabicPeriod"/>
            </a:pPr>
            <a:r>
              <a:rPr lang="en-US" sz="1400" i="1" dirty="0" smtClean="0"/>
              <a:t>Others</a:t>
            </a:r>
          </a:p>
          <a:p>
            <a:pPr algn="ctr"/>
            <a:endParaRPr lang="en-US" dirty="0"/>
          </a:p>
        </p:txBody>
      </p:sp>
      <p:sp>
        <p:nvSpPr>
          <p:cNvPr id="7" name="TextBox 6"/>
          <p:cNvSpPr txBox="1"/>
          <p:nvPr/>
        </p:nvSpPr>
        <p:spPr>
          <a:xfrm>
            <a:off x="1108917" y="2458014"/>
            <a:ext cx="2661484" cy="861774"/>
          </a:xfrm>
          <a:prstGeom prst="rect">
            <a:avLst/>
          </a:prstGeom>
          <a:noFill/>
        </p:spPr>
        <p:txBody>
          <a:bodyPr wrap="none" rtlCol="0">
            <a:spAutoFit/>
          </a:bodyPr>
          <a:lstStyle/>
          <a:p>
            <a:pPr algn="ctr"/>
            <a:r>
              <a:rPr lang="en-US" dirty="0" smtClean="0"/>
              <a:t>Cost</a:t>
            </a:r>
          </a:p>
          <a:p>
            <a:pPr algn="ctr"/>
            <a:endParaRPr lang="en-US" dirty="0" smtClean="0"/>
          </a:p>
          <a:p>
            <a:pPr algn="ctr"/>
            <a:r>
              <a:rPr lang="en-US" sz="1400" i="1" dirty="0" smtClean="0"/>
              <a:t>Budget IDB: USD 30,000,000</a:t>
            </a:r>
          </a:p>
        </p:txBody>
      </p:sp>
      <p:cxnSp>
        <p:nvCxnSpPr>
          <p:cNvPr id="9" name="Straight Connector 8"/>
          <p:cNvCxnSpPr/>
          <p:nvPr/>
        </p:nvCxnSpPr>
        <p:spPr>
          <a:xfrm>
            <a:off x="2439657" y="5334000"/>
            <a:ext cx="2587575" cy="158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2439658" y="5208039"/>
            <a:ext cx="88273" cy="127552"/>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H="1" flipV="1">
            <a:off x="6631620" y="5208039"/>
            <a:ext cx="74626" cy="131260"/>
          </a:xfrm>
          <a:prstGeom prst="line">
            <a:avLst/>
          </a:prstGeom>
          <a:ln w="76200" cmpd="sng"/>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162260" y="6411400"/>
            <a:ext cx="8682724" cy="246221"/>
          </a:xfrm>
          <a:prstGeom prst="rect">
            <a:avLst/>
          </a:prstGeom>
          <a:noFill/>
        </p:spPr>
        <p:txBody>
          <a:bodyPr wrap="square" rtlCol="0">
            <a:spAutoFit/>
          </a:bodyPr>
          <a:lstStyle/>
          <a:p>
            <a:pPr algn="r"/>
            <a:r>
              <a:rPr lang="en-US" sz="1000" dirty="0" smtClean="0"/>
              <a:t>Note: Actual cost taken </a:t>
            </a:r>
            <a:r>
              <a:rPr lang="en-US" sz="1000" dirty="0"/>
              <a:t>from Executive Financial </a:t>
            </a:r>
            <a:r>
              <a:rPr lang="en-US" sz="1000" dirty="0" smtClean="0"/>
              <a:t>Summary For </a:t>
            </a:r>
            <a:r>
              <a:rPr lang="en-US" sz="1000" dirty="0"/>
              <a:t>1953/OC-</a:t>
            </a:r>
            <a:r>
              <a:rPr lang="en-US" sz="1000" dirty="0" smtClean="0"/>
              <a:t>BA As </a:t>
            </a:r>
            <a:r>
              <a:rPr lang="en-US" sz="1000" dirty="0"/>
              <a:t>of 2011-05-04</a:t>
            </a:r>
          </a:p>
        </p:txBody>
      </p:sp>
      <p:sp>
        <p:nvSpPr>
          <p:cNvPr id="3" name="Rectangle 2"/>
          <p:cNvSpPr/>
          <p:nvPr/>
        </p:nvSpPr>
        <p:spPr>
          <a:xfrm>
            <a:off x="4262323" y="4964668"/>
            <a:ext cx="710451" cy="369332"/>
          </a:xfrm>
          <a:prstGeom prst="rect">
            <a:avLst/>
          </a:prstGeom>
        </p:spPr>
        <p:txBody>
          <a:bodyPr wrap="none">
            <a:spAutoFit/>
          </a:bodyPr>
          <a:lstStyle/>
          <a:p>
            <a:pPr algn="ctr"/>
            <a:r>
              <a:rPr lang="en-US" dirty="0"/>
              <a:t>60%</a:t>
            </a:r>
          </a:p>
        </p:txBody>
      </p:sp>
      <p:sp>
        <p:nvSpPr>
          <p:cNvPr id="8" name="Rectangle 7"/>
          <p:cNvSpPr/>
          <p:nvPr/>
        </p:nvSpPr>
        <p:spPr>
          <a:xfrm>
            <a:off x="1474326" y="4228357"/>
            <a:ext cx="2324552" cy="584776"/>
          </a:xfrm>
          <a:prstGeom prst="rect">
            <a:avLst/>
          </a:prstGeom>
        </p:spPr>
        <p:txBody>
          <a:bodyPr wrap="none">
            <a:spAutoFit/>
          </a:bodyPr>
          <a:lstStyle/>
          <a:p>
            <a:pPr algn="ctr"/>
            <a:r>
              <a:rPr lang="en-US" dirty="0"/>
              <a:t>0.8</a:t>
            </a:r>
            <a:r>
              <a:rPr lang="en-US" dirty="0" smtClean="0"/>
              <a:t>%</a:t>
            </a:r>
          </a:p>
          <a:p>
            <a:pPr algn="ctr"/>
            <a:r>
              <a:rPr lang="en-US" sz="1400" i="1" dirty="0" smtClean="0"/>
              <a:t>Actual IDB: </a:t>
            </a:r>
            <a:r>
              <a:rPr lang="en-US" sz="1400" i="1" dirty="0"/>
              <a:t>USD </a:t>
            </a:r>
            <a:r>
              <a:rPr lang="en-US" sz="1400" i="1" dirty="0" smtClean="0"/>
              <a:t>247,214</a:t>
            </a:r>
            <a:endParaRPr lang="en-US" sz="1400" i="1" dirty="0"/>
          </a:p>
        </p:txBody>
      </p:sp>
      <p:sp>
        <p:nvSpPr>
          <p:cNvPr id="12" name="Rectangle 11"/>
          <p:cNvSpPr/>
          <p:nvPr/>
        </p:nvSpPr>
        <p:spPr>
          <a:xfrm>
            <a:off x="6188155" y="4628467"/>
            <a:ext cx="518091" cy="369332"/>
          </a:xfrm>
          <a:prstGeom prst="rect">
            <a:avLst/>
          </a:prstGeom>
        </p:spPr>
        <p:txBody>
          <a:bodyPr wrap="none">
            <a:spAutoFit/>
          </a:bodyPr>
          <a:lstStyle/>
          <a:p>
            <a:pPr algn="ctr"/>
            <a:r>
              <a:rPr lang="en-US" dirty="0"/>
              <a:t>?%</a:t>
            </a:r>
          </a:p>
        </p:txBody>
      </p:sp>
      <p:sp>
        <p:nvSpPr>
          <p:cNvPr id="13" name="Footer Placeholder 12"/>
          <p:cNvSpPr>
            <a:spLocks noGrp="1"/>
          </p:cNvSpPr>
          <p:nvPr>
            <p:ph type="ftr" sz="quarter" idx="11"/>
          </p:nvPr>
        </p:nvSpPr>
        <p:spPr/>
        <p:txBody>
          <a:bodyPr/>
          <a:lstStyle/>
          <a:p>
            <a:r>
              <a:rPr lang="en-US" smtClean="0"/>
              <a:t>© 2011, Menno Valkenburg</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900" decel="100000" fill="hold"/>
                                        <p:tgtEl>
                                          <p:spTgt spid="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900" decel="100000" fill="hold"/>
                                        <p:tgtEl>
                                          <p:spTgt spid="4"/>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900" decel="100000" fill="hold"/>
                                        <p:tgtEl>
                                          <p:spTgt spid="6"/>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3" presetID="37" presetClass="entr" presetSubtype="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900" decel="100000" fill="hold"/>
                                        <p:tgtEl>
                                          <p:spTgt spid="5"/>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7" presetClass="entr" presetSubtype="0" fill="hold" grpId="0" nodeType="click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1000"/>
                                        <p:tgtEl>
                                          <p:spTgt spid="3"/>
                                        </p:tgtEl>
                                      </p:cBhvr>
                                    </p:animEffect>
                                    <p:anim calcmode="lin" valueType="num">
                                      <p:cBhvr>
                                        <p:cTn id="34" dur="1000" fill="hold"/>
                                        <p:tgtEl>
                                          <p:spTgt spid="3"/>
                                        </p:tgtEl>
                                        <p:attrNameLst>
                                          <p:attrName>ppt_x</p:attrName>
                                        </p:attrNameLst>
                                      </p:cBhvr>
                                      <p:tavLst>
                                        <p:tav tm="0">
                                          <p:val>
                                            <p:strVal val="#ppt_x"/>
                                          </p:val>
                                        </p:tav>
                                        <p:tav tm="100000">
                                          <p:val>
                                            <p:strVal val="#ppt_x"/>
                                          </p:val>
                                        </p:tav>
                                      </p:tavLst>
                                    </p:anim>
                                    <p:anim calcmode="lin" valueType="num">
                                      <p:cBhvr>
                                        <p:cTn id="35" dur="900" decel="100000" fill="hold"/>
                                        <p:tgtEl>
                                          <p:spTgt spid="3"/>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1000"/>
                                        <p:tgtEl>
                                          <p:spTgt spid="9"/>
                                        </p:tgtEl>
                                      </p:cBhvr>
                                    </p:animEffect>
                                    <p:anim calcmode="lin" valueType="num">
                                      <p:cBhvr>
                                        <p:cTn id="40" dur="1000" fill="hold"/>
                                        <p:tgtEl>
                                          <p:spTgt spid="9"/>
                                        </p:tgtEl>
                                        <p:attrNameLst>
                                          <p:attrName>ppt_x</p:attrName>
                                        </p:attrNameLst>
                                      </p:cBhvr>
                                      <p:tavLst>
                                        <p:tav tm="0">
                                          <p:val>
                                            <p:strVal val="#ppt_x"/>
                                          </p:val>
                                        </p:tav>
                                        <p:tav tm="100000">
                                          <p:val>
                                            <p:strVal val="#ppt_x"/>
                                          </p:val>
                                        </p:tav>
                                      </p:tavLst>
                                    </p:anim>
                                    <p:anim calcmode="lin" valueType="num">
                                      <p:cBhvr>
                                        <p:cTn id="41" dur="900" decel="100000" fill="hold"/>
                                        <p:tgtEl>
                                          <p:spTgt spid="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1000"/>
                                        <p:tgtEl>
                                          <p:spTgt spid="10"/>
                                        </p:tgtEl>
                                      </p:cBhvr>
                                    </p:animEffect>
                                    <p:anim calcmode="lin" valueType="num">
                                      <p:cBhvr>
                                        <p:cTn id="48" dur="1000" fill="hold"/>
                                        <p:tgtEl>
                                          <p:spTgt spid="10"/>
                                        </p:tgtEl>
                                        <p:attrNameLst>
                                          <p:attrName>ppt_x</p:attrName>
                                        </p:attrNameLst>
                                      </p:cBhvr>
                                      <p:tavLst>
                                        <p:tav tm="0">
                                          <p:val>
                                            <p:strVal val="#ppt_x"/>
                                          </p:val>
                                        </p:tav>
                                        <p:tav tm="100000">
                                          <p:val>
                                            <p:strVal val="#ppt_x"/>
                                          </p:val>
                                        </p:tav>
                                      </p:tavLst>
                                    </p:anim>
                                    <p:anim calcmode="lin" valueType="num">
                                      <p:cBhvr>
                                        <p:cTn id="49" dur="900" decel="100000" fill="hold"/>
                                        <p:tgtEl>
                                          <p:spTgt spid="10"/>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1000"/>
                                        <p:tgtEl>
                                          <p:spTgt spid="8"/>
                                        </p:tgtEl>
                                      </p:cBhvr>
                                    </p:animEffect>
                                    <p:anim calcmode="lin" valueType="num">
                                      <p:cBhvr>
                                        <p:cTn id="54" dur="1000" fill="hold"/>
                                        <p:tgtEl>
                                          <p:spTgt spid="8"/>
                                        </p:tgtEl>
                                        <p:attrNameLst>
                                          <p:attrName>ppt_x</p:attrName>
                                        </p:attrNameLst>
                                      </p:cBhvr>
                                      <p:tavLst>
                                        <p:tav tm="0">
                                          <p:val>
                                            <p:strVal val="#ppt_x"/>
                                          </p:val>
                                        </p:tav>
                                        <p:tav tm="100000">
                                          <p:val>
                                            <p:strVal val="#ppt_x"/>
                                          </p:val>
                                        </p:tav>
                                      </p:tavLst>
                                    </p:anim>
                                    <p:anim calcmode="lin" valueType="num">
                                      <p:cBhvr>
                                        <p:cTn id="55" dur="900" decel="100000" fill="hold"/>
                                        <p:tgtEl>
                                          <p:spTgt spid="8"/>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37" presetClass="entr" presetSubtype="0" fill="hold" grpId="0" nodeType="click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1000"/>
                                        <p:tgtEl>
                                          <p:spTgt spid="12"/>
                                        </p:tgtEl>
                                      </p:cBhvr>
                                    </p:animEffect>
                                    <p:anim calcmode="lin" valueType="num">
                                      <p:cBhvr>
                                        <p:cTn id="62" dur="1000" fill="hold"/>
                                        <p:tgtEl>
                                          <p:spTgt spid="12"/>
                                        </p:tgtEl>
                                        <p:attrNameLst>
                                          <p:attrName>ppt_x</p:attrName>
                                        </p:attrNameLst>
                                      </p:cBhvr>
                                      <p:tavLst>
                                        <p:tav tm="0">
                                          <p:val>
                                            <p:strVal val="#ppt_x"/>
                                          </p:val>
                                        </p:tav>
                                        <p:tav tm="100000">
                                          <p:val>
                                            <p:strVal val="#ppt_x"/>
                                          </p:val>
                                        </p:tav>
                                      </p:tavLst>
                                    </p:anim>
                                    <p:anim calcmode="lin" valueType="num">
                                      <p:cBhvr>
                                        <p:cTn id="63" dur="900" decel="100000" fill="hold"/>
                                        <p:tgtEl>
                                          <p:spTgt spid="12"/>
                                        </p:tgtEl>
                                        <p:attrNameLst>
                                          <p:attrName>ppt_y</p:attrName>
                                        </p:attrNameLst>
                                      </p:cBhvr>
                                      <p:tavLst>
                                        <p:tav tm="0">
                                          <p:val>
                                            <p:strVal val="#ppt_y+1"/>
                                          </p:val>
                                        </p:tav>
                                        <p:tav tm="100000">
                                          <p:val>
                                            <p:strVal val="#ppt_y-.03"/>
                                          </p:val>
                                        </p:tav>
                                      </p:tavLst>
                                    </p:anim>
                                    <p:anim calcmode="lin" valueType="num">
                                      <p:cBhvr>
                                        <p:cTn id="64"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5" presetID="37" presetClass="entr" presetSubtype="0" fill="hold" nodeType="with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1000"/>
                                        <p:tgtEl>
                                          <p:spTgt spid="15"/>
                                        </p:tgtEl>
                                      </p:cBhvr>
                                    </p:animEffect>
                                    <p:anim calcmode="lin" valueType="num">
                                      <p:cBhvr>
                                        <p:cTn id="68" dur="1000" fill="hold"/>
                                        <p:tgtEl>
                                          <p:spTgt spid="15"/>
                                        </p:tgtEl>
                                        <p:attrNameLst>
                                          <p:attrName>ppt_x</p:attrName>
                                        </p:attrNameLst>
                                      </p:cBhvr>
                                      <p:tavLst>
                                        <p:tav tm="0">
                                          <p:val>
                                            <p:strVal val="#ppt_x"/>
                                          </p:val>
                                        </p:tav>
                                        <p:tav tm="100000">
                                          <p:val>
                                            <p:strVal val="#ppt_x"/>
                                          </p:val>
                                        </p:tav>
                                      </p:tavLst>
                                    </p:anim>
                                    <p:anim calcmode="lin" valueType="num">
                                      <p:cBhvr>
                                        <p:cTn id="69" dur="900" decel="100000" fill="hold"/>
                                        <p:tgtEl>
                                          <p:spTgt spid="15"/>
                                        </p:tgtEl>
                                        <p:attrNameLst>
                                          <p:attrName>ppt_y</p:attrName>
                                        </p:attrNameLst>
                                      </p:cBhvr>
                                      <p:tavLst>
                                        <p:tav tm="0">
                                          <p:val>
                                            <p:strVal val="#ppt_y+1"/>
                                          </p:val>
                                        </p:tav>
                                        <p:tav tm="100000">
                                          <p:val>
                                            <p:strVal val="#ppt_y-.03"/>
                                          </p:val>
                                        </p:tav>
                                      </p:tavLst>
                                    </p:anim>
                                    <p:anim calcmode="lin" valueType="num">
                                      <p:cBhvr>
                                        <p:cTn id="7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3" grpId="0"/>
      <p:bldP spid="8"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Triple Constraint</a:t>
            </a:r>
            <a:br>
              <a:rPr lang="en-US" dirty="0" smtClean="0"/>
            </a:br>
            <a:r>
              <a:rPr lang="en-US" sz="3200" dirty="0" smtClean="0"/>
              <a:t>to go</a:t>
            </a:r>
            <a:endParaRPr lang="en-US" dirty="0"/>
          </a:p>
        </p:txBody>
      </p:sp>
      <p:sp>
        <p:nvSpPr>
          <p:cNvPr id="4" name="Isosceles Triangle 3"/>
          <p:cNvSpPr/>
          <p:nvPr/>
        </p:nvSpPr>
        <p:spPr>
          <a:xfrm>
            <a:off x="3879850" y="1804050"/>
            <a:ext cx="1351773" cy="3257826"/>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1506157" y="5061876"/>
            <a:ext cx="6157525" cy="646331"/>
          </a:xfrm>
          <a:prstGeom prst="rect">
            <a:avLst/>
          </a:prstGeom>
          <a:noFill/>
        </p:spPr>
        <p:txBody>
          <a:bodyPr wrap="square" rtlCol="0">
            <a:spAutoFit/>
          </a:bodyPr>
          <a:lstStyle/>
          <a:p>
            <a:pPr algn="ctr"/>
            <a:r>
              <a:rPr lang="en-US" sz="1400" i="1" dirty="0" smtClean="0"/>
              <a:t>Start: May 2011	Finish: 8 </a:t>
            </a:r>
            <a:r>
              <a:rPr lang="en-US" sz="1400" i="1" smtClean="0"/>
              <a:t>April 2013</a:t>
            </a:r>
            <a:endParaRPr lang="en-US" dirty="0" smtClean="0"/>
          </a:p>
          <a:p>
            <a:pPr algn="ctr"/>
            <a:r>
              <a:rPr lang="en-US" dirty="0" smtClean="0"/>
              <a:t>Time</a:t>
            </a:r>
            <a:endParaRPr lang="en-US" dirty="0"/>
          </a:p>
        </p:txBody>
      </p:sp>
      <p:sp>
        <p:nvSpPr>
          <p:cNvPr id="7" name="TextBox 6"/>
          <p:cNvSpPr txBox="1"/>
          <p:nvPr/>
        </p:nvSpPr>
        <p:spPr>
          <a:xfrm>
            <a:off x="1879068" y="2616778"/>
            <a:ext cx="1642124" cy="861774"/>
          </a:xfrm>
          <a:prstGeom prst="rect">
            <a:avLst/>
          </a:prstGeom>
          <a:noFill/>
        </p:spPr>
        <p:txBody>
          <a:bodyPr wrap="none" rtlCol="0">
            <a:spAutoFit/>
          </a:bodyPr>
          <a:lstStyle/>
          <a:p>
            <a:pPr algn="ctr"/>
            <a:r>
              <a:rPr lang="en-US" dirty="0" smtClean="0"/>
              <a:t>Cost</a:t>
            </a:r>
          </a:p>
          <a:p>
            <a:pPr algn="ctr"/>
            <a:endParaRPr lang="en-US" dirty="0" smtClean="0"/>
          </a:p>
          <a:p>
            <a:pPr algn="ctr"/>
            <a:r>
              <a:rPr lang="en-US" sz="1400" i="1" dirty="0" smtClean="0"/>
              <a:t>USD 29,752,786</a:t>
            </a:r>
            <a:endParaRPr lang="en-US" sz="1400" i="1" dirty="0"/>
          </a:p>
        </p:txBody>
      </p:sp>
      <p:sp>
        <p:nvSpPr>
          <p:cNvPr id="3" name="TextBox 2"/>
          <p:cNvSpPr txBox="1"/>
          <p:nvPr/>
        </p:nvSpPr>
        <p:spPr>
          <a:xfrm>
            <a:off x="2262776" y="5798600"/>
            <a:ext cx="4618448" cy="646331"/>
          </a:xfrm>
          <a:prstGeom prst="rect">
            <a:avLst/>
          </a:prstGeom>
          <a:noFill/>
        </p:spPr>
        <p:txBody>
          <a:bodyPr wrap="square" rtlCol="0">
            <a:spAutoFit/>
          </a:bodyPr>
          <a:lstStyle/>
          <a:p>
            <a:pPr algn="ctr"/>
            <a:r>
              <a:rPr lang="en-US" sz="3600" dirty="0" smtClean="0"/>
              <a:t>Time is running out!</a:t>
            </a:r>
            <a:endParaRPr lang="en-US" sz="3600" dirty="0"/>
          </a:p>
        </p:txBody>
      </p:sp>
      <p:sp>
        <p:nvSpPr>
          <p:cNvPr id="8" name="TextBox 7"/>
          <p:cNvSpPr txBox="1"/>
          <p:nvPr/>
        </p:nvSpPr>
        <p:spPr>
          <a:xfrm>
            <a:off x="5881796" y="1458544"/>
            <a:ext cx="3072197" cy="3508653"/>
          </a:xfrm>
          <a:prstGeom prst="rect">
            <a:avLst/>
          </a:prstGeom>
          <a:noFill/>
        </p:spPr>
        <p:txBody>
          <a:bodyPr wrap="square" rtlCol="0">
            <a:spAutoFit/>
          </a:bodyPr>
          <a:lstStyle/>
          <a:p>
            <a:pPr algn="ctr"/>
            <a:r>
              <a:rPr lang="en-US" dirty="0" smtClean="0"/>
              <a:t>Scope / Results</a:t>
            </a:r>
          </a:p>
          <a:p>
            <a:pPr algn="ctr"/>
            <a:endParaRPr lang="en-US" dirty="0" smtClean="0"/>
          </a:p>
          <a:p>
            <a:pPr marL="342900" indent="-342900" algn="ctr">
              <a:buAutoNum type="arabicPeriod"/>
            </a:pPr>
            <a:r>
              <a:rPr lang="en-US" sz="1400" i="1" dirty="0" smtClean="0"/>
              <a:t>Neighborhood Upgrading</a:t>
            </a:r>
            <a:br>
              <a:rPr lang="en-US" sz="1400" i="1" dirty="0" smtClean="0"/>
            </a:br>
            <a:r>
              <a:rPr lang="en-US" sz="1400" i="1" dirty="0" smtClean="0"/>
              <a:t>(12 </a:t>
            </a:r>
            <a:r>
              <a:rPr lang="en-US" sz="1400" i="1" dirty="0" err="1" smtClean="0"/>
              <a:t>Periurban</a:t>
            </a:r>
            <a:r>
              <a:rPr lang="en-US" sz="1400" i="1" dirty="0" smtClean="0"/>
              <a:t> neighborhood </a:t>
            </a:r>
            <a:r>
              <a:rPr lang="en-US" sz="1400" i="1" dirty="0"/>
              <a:t>+ </a:t>
            </a:r>
            <a:r>
              <a:rPr lang="en-US" sz="1400" i="1" dirty="0" smtClean="0"/>
              <a:t>2 inner</a:t>
            </a:r>
            <a:r>
              <a:rPr lang="en-US" sz="1400" i="1" dirty="0"/>
              <a:t>-city neighborhood improvement </a:t>
            </a:r>
            <a:r>
              <a:rPr lang="en-US" sz="1400" i="1" dirty="0" smtClean="0"/>
              <a:t>projects + 4 Community Participation </a:t>
            </a:r>
            <a:r>
              <a:rPr lang="en-US" sz="1400" i="1" dirty="0" err="1" smtClean="0"/>
              <a:t>Comm</a:t>
            </a:r>
            <a:r>
              <a:rPr lang="en-US" sz="1400" i="1" dirty="0" smtClean="0"/>
              <a:t>)</a:t>
            </a:r>
          </a:p>
          <a:p>
            <a:pPr marL="342900" indent="-342900" algn="ctr">
              <a:buAutoNum type="arabicPeriod"/>
            </a:pPr>
            <a:r>
              <a:rPr lang="en-US" sz="1400" i="1" dirty="0" smtClean="0"/>
              <a:t>Affordable Housing (320 housing units, (400 subsidies for new houses and </a:t>
            </a:r>
            <a:r>
              <a:rPr lang="en-US" sz="1400" i="1" dirty="0"/>
              <a:t>6</a:t>
            </a:r>
            <a:r>
              <a:rPr lang="en-US" sz="1400" i="1" dirty="0" smtClean="0"/>
              <a:t>00 subsidies for incremental home construction)</a:t>
            </a:r>
          </a:p>
          <a:p>
            <a:pPr marL="342900" indent="-342900" algn="ctr">
              <a:buAutoNum type="arabicPeriod"/>
            </a:pPr>
            <a:r>
              <a:rPr lang="en-US" sz="1400" i="1" dirty="0" smtClean="0"/>
              <a:t>Institutional Strengthening (BSS, SSS, LIS</a:t>
            </a:r>
            <a:r>
              <a:rPr lang="en-US" dirty="0" smtClean="0"/>
              <a:t>)</a:t>
            </a:r>
            <a:endParaRPr lang="en-US" sz="1400" i="1" dirty="0" smtClean="0"/>
          </a:p>
        </p:txBody>
      </p:sp>
      <p:sp>
        <p:nvSpPr>
          <p:cNvPr id="6" name="Footer Placeholder 5"/>
          <p:cNvSpPr>
            <a:spLocks noGrp="1"/>
          </p:cNvSpPr>
          <p:nvPr>
            <p:ph type="ftr" sz="quarter" idx="11"/>
          </p:nvPr>
        </p:nvSpPr>
        <p:spPr/>
        <p:txBody>
          <a:bodyPr/>
          <a:lstStyle/>
          <a:p>
            <a:r>
              <a:rPr lang="en-US" smtClean="0"/>
              <a:t>© 2011, Menno Valkenburg</a:t>
            </a:r>
            <a:endParaRPr lang="en-US"/>
          </a:p>
        </p:txBody>
      </p:sp>
    </p:spTree>
    <p:extLst>
      <p:ext uri="{BB962C8B-B14F-4D97-AF65-F5344CB8AC3E}">
        <p14:creationId xmlns:p14="http://schemas.microsoft.com/office/powerpoint/2010/main" xmlns="" val="2169999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 calcmode="lin" valueType="num">
                                      <p:cBhvr>
                                        <p:cTn id="17" dur="500" fill="hold"/>
                                        <p:tgtEl>
                                          <p:spTgt spid="7"/>
                                        </p:tgtEl>
                                        <p:attrNameLst>
                                          <p:attrName>style.rotation</p:attrName>
                                        </p:attrNameLst>
                                      </p:cBhvr>
                                      <p:tavLst>
                                        <p:tav tm="0">
                                          <p:val>
                                            <p:fltVal val="360"/>
                                          </p:val>
                                        </p:tav>
                                        <p:tav tm="100000">
                                          <p:val>
                                            <p:fltVal val="0"/>
                                          </p:val>
                                        </p:tav>
                                      </p:tavLst>
                                    </p:anim>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 calcmode="lin" valueType="num">
                                      <p:cBhvr>
                                        <p:cTn id="25" dur="500" fill="hold"/>
                                        <p:tgtEl>
                                          <p:spTgt spid="8"/>
                                        </p:tgtEl>
                                        <p:attrNameLst>
                                          <p:attrName>style.rotation</p:attrName>
                                        </p:attrNameLst>
                                      </p:cBhvr>
                                      <p:tavLst>
                                        <p:tav tm="0">
                                          <p:val>
                                            <p:fltVal val="360"/>
                                          </p:val>
                                        </p:tav>
                                        <p:tav tm="100000">
                                          <p:val>
                                            <p:fltVal val="0"/>
                                          </p:val>
                                        </p:tav>
                                      </p:tavLst>
                                    </p:anim>
                                    <p:animEffect transition="in" filter="fade">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 calcmode="lin" valueType="num">
                                      <p:cBhvr>
                                        <p:cTn id="33" dur="500" fill="hold"/>
                                        <p:tgtEl>
                                          <p:spTgt spid="5"/>
                                        </p:tgtEl>
                                        <p:attrNameLst>
                                          <p:attrName>style.rotation</p:attrName>
                                        </p:attrNameLst>
                                      </p:cBhvr>
                                      <p:tavLst>
                                        <p:tav tm="0">
                                          <p:val>
                                            <p:fltVal val="360"/>
                                          </p:val>
                                        </p:tav>
                                        <p:tav tm="100000">
                                          <p:val>
                                            <p:fltVal val="0"/>
                                          </p:val>
                                        </p:tav>
                                      </p:tavLst>
                                    </p:anim>
                                    <p:animEffect transition="in" filter="fade">
                                      <p:cBhvr>
                                        <p:cTn id="34" dur="500"/>
                                        <p:tgtEl>
                                          <p:spTgt spid="5"/>
                                        </p:tgtEl>
                                      </p:cBhvr>
                                    </p:animEffect>
                                  </p:childTnLst>
                                </p:cTn>
                              </p:par>
                            </p:childTnLst>
                          </p:cTn>
                        </p:par>
                      </p:childTnLst>
                    </p:cTn>
                  </p:par>
                  <p:par>
                    <p:cTn id="35" fill="hold">
                      <p:stCondLst>
                        <p:cond delay="indefinite"/>
                      </p:stCondLst>
                      <p:childTnLst>
                        <p:par>
                          <p:cTn id="36" fill="hold">
                            <p:stCondLst>
                              <p:cond delay="0"/>
                            </p:stCondLst>
                            <p:childTnLst>
                              <p:par>
                                <p:cTn id="37" presetID="38" presetClass="entr" presetSubtype="0" accel="50000" fill="hold" grpId="0" nodeType="clickEffect">
                                  <p:stCondLst>
                                    <p:cond delay="0"/>
                                  </p:stCondLst>
                                  <p:iterate type="lt">
                                    <p:tmPct val="50000"/>
                                  </p:iterate>
                                  <p:childTnLst>
                                    <p:set>
                                      <p:cBhvr>
                                        <p:cTn id="38" dur="1" fill="hold">
                                          <p:stCondLst>
                                            <p:cond delay="0"/>
                                          </p:stCondLst>
                                        </p:cTn>
                                        <p:tgtEl>
                                          <p:spTgt spid="3"/>
                                        </p:tgtEl>
                                        <p:attrNameLst>
                                          <p:attrName>style.visibility</p:attrName>
                                        </p:attrNameLst>
                                      </p:cBhvr>
                                      <p:to>
                                        <p:strVal val="visible"/>
                                      </p:to>
                                    </p:set>
                                    <p:set>
                                      <p:cBhvr>
                                        <p:cTn id="39" dur="455" fill="hold">
                                          <p:stCondLst>
                                            <p:cond delay="0"/>
                                          </p:stCondLst>
                                        </p:cTn>
                                        <p:tgtEl>
                                          <p:spTgt spid="3"/>
                                        </p:tgtEl>
                                        <p:attrNameLst>
                                          <p:attrName>style.rotation</p:attrName>
                                        </p:attrNameLst>
                                      </p:cBhvr>
                                      <p:to>
                                        <p:strVal val="-45.0"/>
                                      </p:to>
                                    </p:set>
                                    <p:anim calcmode="lin" valueType="num">
                                      <p:cBhvr>
                                        <p:cTn id="40" dur="455" fill="hold">
                                          <p:stCondLst>
                                            <p:cond delay="455"/>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41" dur="455"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42" dur="156" decel="50000" autoRev="1" fill="hold">
                                          <p:stCondLst>
                                            <p:cond delay="455"/>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43" dur="136" fill="hold">
                                          <p:stCondLst>
                                            <p:cond delay="864"/>
                                          </p:stCondLst>
                                        </p:cTn>
                                        <p:tgtEl>
                                          <p:spTgt spid="3"/>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p:bldP spid="3" grpId="0"/>
      <p:bldP spid="8"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roject_x0020_Document_x0020_Type xmlns="cdc7663a-08f0-4737-9e8c-148ce897a09c">SUPERVISION PLAN ACTIVITY DOCUMENT</Project_x0020_Document_x0020_Type>
    <Business_x0020_Area xmlns="cdc7663a-08f0-4737-9e8c-148ce897a09c">Supervision Plan</Business_x0020_Area>
    <IDBDocs_x0020_Number xmlns="cdc7663a-08f0-4737-9e8c-148ce897a09c">36179230</IDBDocs_x0020_Number>
    <TaxCatchAll xmlns="cdc7663a-08f0-4737-9e8c-148ce897a09c"/>
    <Phase xmlns="cdc7663a-08f0-4737-9e8c-148ce897a09c" xsi:nil="true"/>
    <SISCOR_x0020_Number xmlns="cdc7663a-08f0-4737-9e8c-148ce897a09c" xsi:nil="true"/>
    <Division_x0020_or_x0020_Unit xmlns="cdc7663a-08f0-4737-9e8c-148ce897a09c">FMM/CTT</Division_x0020_or_x0020_Unit>
    <Approval_x0020_Number xmlns="cdc7663a-08f0-4737-9e8c-148ce897a09c" xsi:nil="true"/>
    <Document_x0020_Author xmlns="cdc7663a-08f0-4737-9e8c-148ce897a09c">Nagy, Gabriel</Document_x0020_Author>
    <Fiscal_x0020_Year_x0020_IDB xmlns="cdc7663a-08f0-4737-9e8c-148ce897a09c">2011</Fiscal_x0020_Year_x0020_IDB>
    <Other_x0020_Author xmlns="cdc7663a-08f0-4737-9e8c-148ce897a09c">Menno Valkenburg</Other_x0020_Author>
    <Project_x0020_Number xmlns="cdc7663a-08f0-4737-9e8c-148ce897a09c">BA-L1002</Project_x0020_Number>
    <Package_x0020_Code xmlns="cdc7663a-08f0-4737-9e8c-148ce897a09c" xsi:nil="true"/>
    <Key_x0020_Document xmlns="cdc7663a-08f0-4737-9e8c-148ce897a09c">false</Key_x0020_Document>
    <Migration_x0020_Info xmlns="cdc7663a-08f0-4737-9e8c-148ce897a09c">MS POWERPOINTCONS-RPTFConsultant/Firm Final Report1YPO-BA-L1002-CC9179126</Migration_x0020_Info>
    <Operation_x0020_Type xmlns="cdc7663a-08f0-4737-9e8c-148ce897a09c" xsi:nil="true"/>
    <Record_x0020_Number xmlns="cdc7663a-08f0-4737-9e8c-148ce897a09c" xsi:nil="true"/>
    <Document_x0020_Language_x0020_IDB xmlns="cdc7663a-08f0-4737-9e8c-148ce897a09c">English</Document_x0020_Language_x0020_IDB>
    <Identifier xmlns="cdc7663a-08f0-4737-9e8c-148ce897a09c"> REPORT</Identifier>
    <Access_x0020_to_x0020_Information_x00a0_Policy xmlns="cdc7663a-08f0-4737-9e8c-148ce897a09c">Confidential</Access_x0020_to_x0020_Information_x00a0_Policy>
    <b26cdb1da78c4bb4b1c1bac2f6ac5911 xmlns="cdc7663a-08f0-4737-9e8c-148ce897a09c">
      <Terms xmlns="http://schemas.microsoft.com/office/infopath/2007/PartnerControls"/>
    </b26cdb1da78c4bb4b1c1bac2f6ac5911>
    <ic46d7e087fd4a108fb86518ca413cc6 xmlns="cdc7663a-08f0-4737-9e8c-148ce897a09c">
      <Terms xmlns="http://schemas.microsoft.com/office/infopath/2007/PartnerControls"/>
    </ic46d7e087fd4a108fb86518ca413cc6>
    <e46fe2894295491da65140ffd2369f49 xmlns="cdc7663a-08f0-4737-9e8c-148ce897a09c">
      <Terms xmlns="http://schemas.microsoft.com/office/infopath/2007/PartnerControls"/>
    </e46fe2894295491da65140ffd2369f49>
    <b2ec7cfb18674cb8803df6b262e8b107 xmlns="cdc7663a-08f0-4737-9e8c-148ce897a09c">
      <Terms xmlns="http://schemas.microsoft.com/office/infopath/2007/PartnerControls"/>
    </b2ec7cfb18674cb8803df6b262e8b107>
    <g511464f9e53401d84b16fa9b379a574 xmlns="cdc7663a-08f0-4737-9e8c-148ce897a09c">
      <Terms xmlns="http://schemas.microsoft.com/office/infopath/2007/PartnerControls"/>
    </g511464f9e53401d84b16fa9b379a574>
    <Related_x0020_SisCor_x0020_Number xmlns="cdc7663a-08f0-4737-9e8c-148ce897a09c" xsi:nil="true"/>
    <nddeef1749674d76abdbe4b239a70bc6 xmlns="cdc7663a-08f0-4737-9e8c-148ce897a09c">
      <Terms xmlns="http://schemas.microsoft.com/office/infopath/2007/PartnerControls"/>
    </nddeef1749674d76abdbe4b239a70bc6>
    <_dlc_DocId xmlns="cdc7663a-08f0-4737-9e8c-148ce897a09c">EZSHARE-218119232-2</_dlc_DocId>
    <From_x003a_ xmlns="cdc7663a-08f0-4737-9e8c-148ce897a09c">Menno Valkenburg</From_x003a_>
    <To_x003a_ xmlns="cdc7663a-08f0-4737-9e8c-148ce897a09c" xsi:nil="true"/>
    <_dlc_DocIdUrl xmlns="cdc7663a-08f0-4737-9e8c-148ce897a09c">
      <Url>https://idbg.sharepoint.com/teams/EZ-BA-LON/BA-L1002/_layouts/15/DocIdRedir.aspx?ID=EZSHARE-218119232-2</Url>
      <Description>EZSHARE-218119232-2</Description>
    </_dlc_DocIdUrl>
  </documentManagement>
</p:properti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mso-contentType ?>
<SharedContentType xmlns="Microsoft.SharePoint.Taxonomy.ContentTypeSync" SourceId="ae61f9b1-e23d-4f49-b3d7-56b991556c4b" ContentTypeId="0x010100ACF722E9F6B0B149B0CD8BE2560A6672" PreviousValue="false"/>
</file>

<file path=customXml/item5.xml><?xml version="1.0" encoding="utf-8"?>
<?mso-contentType ?>
<SharedContentType xmlns="Microsoft.SharePoint.Taxonomy.ContentTypeSync" SourceId="ae61f9b1-e23d-4f49-b3d7-56b991556c4b" ContentTypeId="0x010100ACF722E9F6B0B149B0CD8BE2560A6672" PreviousValue="false"/>
</file>

<file path=customXml/item6.xml><?xml version="1.0" encoding="utf-8"?>
<ct:contentTypeSchema xmlns:ct="http://schemas.microsoft.com/office/2006/metadata/contentType" xmlns:ma="http://schemas.microsoft.com/office/2006/metadata/properties/metaAttributes" ct:_="" ma:_="" ma:contentTypeName="ez-Operations" ma:contentTypeID="0x010100ACF722E9F6B0B149B0CD8BE2560A667200CE332FE312FD4A4F870A1ECBA9CFEBE3" ma:contentTypeVersion="24" ma:contentTypeDescription="The base project type from which other project content types inherit their information." ma:contentTypeScope="" ma:versionID="00ba7117d8d105e8578932bb557e51d1">
  <xsd:schema xmlns:xsd="http://www.w3.org/2001/XMLSchema" xmlns:xs="http://www.w3.org/2001/XMLSchema" xmlns:p="http://schemas.microsoft.com/office/2006/metadata/properties" xmlns:ns2="cdc7663a-08f0-4737-9e8c-148ce897a09c" targetNamespace="http://schemas.microsoft.com/office/2006/metadata/properties" ma:root="true" ma:fieldsID="bc6c1a608884e4d13d296f4cb7b73dab" ns2:_="">
    <xsd:import namespace="cdc7663a-08f0-4737-9e8c-148ce897a09c"/>
    <xsd:element name="properties">
      <xsd:complexType>
        <xsd:sequence>
          <xsd:element name="documentManagement">
            <xsd:complexType>
              <xsd:all>
                <xsd:element ref="ns2:_dlc_DocId" minOccurs="0"/>
                <xsd:element ref="ns2:_dlc_DocIdUrl" minOccurs="0"/>
                <xsd:element ref="ns2:_dlc_DocIdPersistId" minOccurs="0"/>
                <xsd:element ref="ns2:b26cdb1da78c4bb4b1c1bac2f6ac5911" minOccurs="0"/>
                <xsd:element ref="ns2:TaxCatchAll" minOccurs="0"/>
                <xsd:element ref="ns2:TaxCatchAllLabel" minOccurs="0"/>
                <xsd:element ref="ns2:Project_x0020_Number"/>
                <xsd:element ref="ns2:Access_x0020_to_x0020_Information_x00a0_Policy"/>
                <xsd:element ref="ns2:Document_x0020_Author" minOccurs="0"/>
                <xsd:element ref="ns2:Other_x0020_Author" minOccurs="0"/>
                <xsd:element ref="ns2:Approval_x0020_Number" minOccurs="0"/>
                <xsd:element ref="ns2:g511464f9e53401d84b16fa9b379a574" minOccurs="0"/>
                <xsd:element ref="ns2:Division_x0020_or_x0020_Unit" minOccurs="0"/>
                <xsd:element ref="ns2:Document_x0020_Language_x0020_IDB" minOccurs="0"/>
                <xsd:element ref="ns2:From_x003a_" minOccurs="0"/>
                <xsd:element ref="ns2:To_x003a_" minOccurs="0"/>
                <xsd:element ref="ns2:Identifier" minOccurs="0"/>
                <xsd:element ref="ns2:Fiscal_x0020_Year_x0020_IDB" minOccurs="0"/>
                <xsd:element ref="ns2:ic46d7e087fd4a108fb86518ca413cc6" minOccurs="0"/>
                <xsd:element ref="ns2:nddeef1749674d76abdbe4b239a70bc6" minOccurs="0"/>
                <xsd:element ref="ns2:b2ec7cfb18674cb8803df6b262e8b107" minOccurs="0"/>
                <xsd:element ref="ns2:Phase" minOccurs="0"/>
                <xsd:element ref="ns2:Key_x0020_Document" minOccurs="0"/>
                <xsd:element ref="ns2:Business_x0020_Area" minOccurs="0"/>
                <xsd:element ref="ns2:Project_x0020_Document_x0020_Type" minOccurs="0"/>
                <xsd:element ref="ns2:Operation_x0020_Type" minOccurs="0"/>
                <xsd:element ref="ns2:Package_x0020_Code" minOccurs="0"/>
                <xsd:element ref="ns2:e46fe2894295491da65140ffd2369f49" minOccurs="0"/>
                <xsd:element ref="ns2:SISCOR_x0020_Number" minOccurs="0"/>
                <xsd:element ref="ns2:IDBDocs_x0020_Number" minOccurs="0"/>
                <xsd:element ref="ns2:Migration_x0020_Info" minOccurs="0"/>
                <xsd:element ref="ns2:Record_x0020_Number" minOccurs="0"/>
                <xsd:element ref="ns2:Related_x0020_SisCor_x0020_Numb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c7663a-08f0-4737-9e8c-148ce897a09c"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b26cdb1da78c4bb4b1c1bac2f6ac5911" ma:index="11" nillable="true" ma:taxonomy="true" ma:internalName="b26cdb1da78c4bb4b1c1bac2f6ac5911" ma:taxonomyFieldName="Series_x0020_Operations_x0020_IDB" ma:displayName="Series Operations IDB" ma:default="" ma:fieldId="{b26cdb1d-a78c-4bb4-b1c1-bac2f6ac5911}" ma:sspId="ae61f9b1-e23d-4f49-b3d7-56b991556c4b" ma:termSetId="aa8fb583-e935-416d-8a2e-4b97a8eb0684" ma:anchorId="00000000-0000-0000-0000-000000000000" ma:open="false" ma:isKeyword="false">
      <xsd:complexType>
        <xsd:sequence>
          <xsd:element ref="pc:Terms" minOccurs="0" maxOccurs="1"/>
        </xsd:sequence>
      </xsd:complexType>
    </xsd:element>
    <xsd:element name="TaxCatchAll" ma:index="12" nillable="true" ma:displayName="Taxonomy Catch All Column" ma:hidden="true" ma:list="{a21e8572-655e-4c0d-bfdb-c52ee7bb5839}" ma:internalName="TaxCatchAll" ma:showField="CatchAllData" ma:web="0ae48fe9-e043-4151-95b7-4d4bdf090fb3">
      <xsd:complexType>
        <xsd:complexContent>
          <xsd:extension base="dms:MultiChoiceLookup">
            <xsd:sequence>
              <xsd:element name="Value" type="dms:Lookup" maxOccurs="unbounded" minOccurs="0" nillable="true"/>
            </xsd:sequence>
          </xsd:extension>
        </xsd:complexContent>
      </xsd:complexType>
    </xsd:element>
    <xsd:element name="TaxCatchAllLabel" ma:index="13" nillable="true" ma:displayName="Taxonomy Catch All Column1" ma:hidden="true" ma:list="{a21e8572-655e-4c0d-bfdb-c52ee7bb5839}" ma:internalName="TaxCatchAllLabel" ma:readOnly="true" ma:showField="CatchAllDataLabel" ma:web="0ae48fe9-e043-4151-95b7-4d4bdf090fb3">
      <xsd:complexType>
        <xsd:complexContent>
          <xsd:extension base="dms:MultiChoiceLookup">
            <xsd:sequence>
              <xsd:element name="Value" type="dms:Lookup" maxOccurs="unbounded" minOccurs="0" nillable="true"/>
            </xsd:sequence>
          </xsd:extension>
        </xsd:complexContent>
      </xsd:complexType>
    </xsd:element>
    <xsd:element name="Project_x0020_Number" ma:index="15" ma:displayName="Project Number" ma:default="BA-L1002" ma:internalName="Project_x0020_Number">
      <xsd:simpleType>
        <xsd:restriction base="dms:Text">
          <xsd:maxLength value="255"/>
        </xsd:restriction>
      </xsd:simpleType>
    </xsd:element>
    <xsd:element name="Access_x0020_to_x0020_Information_x00a0_Policy" ma:index="16" ma:displayName="Access to Information Policy" ma:default="Confidential" ma:format="Dropdown" ma:internalName="Access_x0020_to_x0020_Information_x00A0_Policy">
      <xsd:simpleType>
        <xsd:restriction base="dms:Choice">
          <xsd:enumeration value="Confidential"/>
          <xsd:enumeration value="Disclosed Over Time - 5 years"/>
          <xsd:enumeration value="Disclosed Over Time - 10 years"/>
          <xsd:enumeration value="Disclosed Over Time - 20 years"/>
          <xsd:enumeration value="Public"/>
          <xsd:enumeration value="Public - Simultaneous Disclosure"/>
        </xsd:restriction>
      </xsd:simpleType>
    </xsd:element>
    <xsd:element name="Document_x0020_Author" ma:index="17" nillable="true" ma:displayName="Document Author" ma:internalName="Document_x0020_Author">
      <xsd:simpleType>
        <xsd:restriction base="dms:Text">
          <xsd:maxLength value="255"/>
        </xsd:restriction>
      </xsd:simpleType>
    </xsd:element>
    <xsd:element name="Other_x0020_Author" ma:index="18" nillable="true" ma:displayName="Other Author" ma:internalName="Other_x0020_Author">
      <xsd:simpleType>
        <xsd:restriction base="dms:Text">
          <xsd:maxLength value="255"/>
        </xsd:restriction>
      </xsd:simpleType>
    </xsd:element>
    <xsd:element name="Approval_x0020_Number" ma:index="19" nillable="true" ma:displayName="Approval Number" ma:internalName="Approval_x0020_Number">
      <xsd:simpleType>
        <xsd:restriction base="dms:Text">
          <xsd:maxLength value="255"/>
        </xsd:restriction>
      </xsd:simpleType>
    </xsd:element>
    <xsd:element name="g511464f9e53401d84b16fa9b379a574" ma:index="20" nillable="true" ma:taxonomy="true" ma:internalName="g511464f9e53401d84b16fa9b379a574" ma:taxonomyFieldName="Fund_x0020_IDB" ma:displayName="Fund IDB" ma:default="" ma:fieldId="{0511464f-9e53-401d-84b1-6fa9b379a574}" ma:taxonomyMulti="true" ma:sspId="ae61f9b1-e23d-4f49-b3d7-56b991556c4b" ma:termSetId="69abb71a-f64f-4893-ac0e-66eb1be268a8" ma:anchorId="00000000-0000-0000-0000-000000000000" ma:open="false" ma:isKeyword="false">
      <xsd:complexType>
        <xsd:sequence>
          <xsd:element ref="pc:Terms" minOccurs="0" maxOccurs="1"/>
        </xsd:sequence>
      </xsd:complexType>
    </xsd:element>
    <xsd:element name="Division_x0020_or_x0020_Unit" ma:index="22" nillable="true" ma:displayName="Division or Unit" ma:internalName="Division_x0020_or_x0020_Unit">
      <xsd:simpleType>
        <xsd:restriction base="dms:Text">
          <xsd:maxLength value="255"/>
        </xsd:restriction>
      </xsd:simpleType>
    </xsd:element>
    <xsd:element name="Document_x0020_Language_x0020_IDB" ma:index="23" nillable="true" ma:displayName="Document Language IDB" ma:format="Dropdown" ma:internalName="Document_x0020_Language_x0020_IDB">
      <xsd:simpleType>
        <xsd:restriction base="dms:Choice">
          <xsd:enumeration value="English"/>
          <xsd:enumeration value="French"/>
          <xsd:enumeration value="Italian"/>
          <xsd:enumeration value="Japanese"/>
          <xsd:enumeration value="Korean"/>
          <xsd:enumeration value="Other"/>
          <xsd:enumeration value="Portuguese"/>
          <xsd:enumeration value="Spanish"/>
        </xsd:restriction>
      </xsd:simpleType>
    </xsd:element>
    <xsd:element name="From_x003a_" ma:index="24" nillable="true" ma:displayName="From:" ma:description="Sender name from email message" ma:internalName="From_x003A_">
      <xsd:simpleType>
        <xsd:restriction base="dms:Text">
          <xsd:maxLength value="255"/>
        </xsd:restriction>
      </xsd:simpleType>
    </xsd:element>
    <xsd:element name="To_x003a_" ma:index="25" nillable="true" ma:displayName="To:" ma:description="Addressee names from email message&#10;" ma:internalName="To_x003A_">
      <xsd:simpleType>
        <xsd:restriction base="dms:Text">
          <xsd:maxLength value="255"/>
        </xsd:restriction>
      </xsd:simpleType>
    </xsd:element>
    <xsd:element name="Identifier" ma:index="26" nillable="true" ma:displayName="Identifier" ma:internalName="Identifier">
      <xsd:simpleType>
        <xsd:restriction base="dms:Text">
          <xsd:maxLength value="255"/>
        </xsd:restriction>
      </xsd:simpleType>
    </xsd:element>
    <xsd:element name="Fiscal_x0020_Year_x0020_IDB" ma:index="27" nillable="true" ma:displayName="Fiscal Year IDB" ma:internalName="Fiscal_x0020_Year_x0020_IDB">
      <xsd:simpleType>
        <xsd:restriction base="dms:Text">
          <xsd:maxLength value="255"/>
        </xsd:restriction>
      </xsd:simpleType>
    </xsd:element>
    <xsd:element name="ic46d7e087fd4a108fb86518ca413cc6" ma:index="28" nillable="true" ma:taxonomy="true" ma:internalName="ic46d7e087fd4a108fb86518ca413cc6" ma:taxonomyFieldName="Country" ma:displayName="Country" ma:default="" ma:fieldId="{2c46d7e0-87fd-4a10-8fb8-6518ca413cc6}" ma:taxonomyMulti="true" ma:sspId="ae61f9b1-e23d-4f49-b3d7-56b991556c4b" ma:termSetId="e1cf2cf4-6e0f-476b-b38c-a4927f870e86" ma:anchorId="00000000-0000-0000-0000-000000000000" ma:open="false" ma:isKeyword="false">
      <xsd:complexType>
        <xsd:sequence>
          <xsd:element ref="pc:Terms" minOccurs="0" maxOccurs="1"/>
        </xsd:sequence>
      </xsd:complexType>
    </xsd:element>
    <xsd:element name="nddeef1749674d76abdbe4b239a70bc6" ma:index="30" nillable="true" ma:taxonomy="true" ma:internalName="nddeef1749674d76abdbe4b239a70bc6" ma:taxonomyFieldName="Sector_x0020_IDB" ma:displayName="Sector IDB" ma:default="" ma:fieldId="{7ddeef17-4967-4d76-abdb-e4b239a70bc6}" ma:taxonomyMulti="true" ma:sspId="ae61f9b1-e23d-4f49-b3d7-56b991556c4b" ma:termSetId="12408410-0417-4253-a5ed-d52c55de15dc" ma:anchorId="00000000-0000-0000-0000-000000000000" ma:open="true" ma:isKeyword="false">
      <xsd:complexType>
        <xsd:sequence>
          <xsd:element ref="pc:Terms" minOccurs="0" maxOccurs="1"/>
        </xsd:sequence>
      </xsd:complexType>
    </xsd:element>
    <xsd:element name="b2ec7cfb18674cb8803df6b262e8b107" ma:index="32" nillable="true" ma:taxonomy="true" ma:internalName="b2ec7cfb18674cb8803df6b262e8b107" ma:taxonomyFieldName="Sub_x002d_Sector" ma:displayName="Sub-Sector" ma:default="" ma:fieldId="{b2ec7cfb-1867-4cb8-803d-f6b262e8b107}" ma:taxonomyMulti="true" ma:sspId="ae61f9b1-e23d-4f49-b3d7-56b991556c4b" ma:termSetId="73c9b9c8-b29b-461e-b5a6-c7e93795fb05" ma:anchorId="00000000-0000-0000-0000-000000000000" ma:open="false" ma:isKeyword="false">
      <xsd:complexType>
        <xsd:sequence>
          <xsd:element ref="pc:Terms" minOccurs="0" maxOccurs="1"/>
        </xsd:sequence>
      </xsd:complexType>
    </xsd:element>
    <xsd:element name="Phase" ma:index="34" nillable="true" ma:displayName="Phase" ma:internalName="Phase">
      <xsd:simpleType>
        <xsd:restriction base="dms:Text">
          <xsd:maxLength value="255"/>
        </xsd:restriction>
      </xsd:simpleType>
    </xsd:element>
    <xsd:element name="Key_x0020_Document" ma:index="35" nillable="true" ma:displayName="Key Document" ma:default="0" ma:internalName="Key_x0020_Document">
      <xsd:simpleType>
        <xsd:restriction base="dms:Boolean"/>
      </xsd:simpleType>
    </xsd:element>
    <xsd:element name="Business_x0020_Area" ma:index="36" nillable="true" ma:displayName="Business Area" ma:internalName="Business_x0020_Area">
      <xsd:simpleType>
        <xsd:restriction base="dms:Text">
          <xsd:maxLength value="255"/>
        </xsd:restriction>
      </xsd:simpleType>
    </xsd:element>
    <xsd:element name="Project_x0020_Document_x0020_Type" ma:index="37" nillable="true" ma:displayName="Project Document Type" ma:internalName="Project_x0020_Document_x0020_Type">
      <xsd:simpleType>
        <xsd:restriction base="dms:Text">
          <xsd:maxLength value="255"/>
        </xsd:restriction>
      </xsd:simpleType>
    </xsd:element>
    <xsd:element name="Operation_x0020_Type" ma:index="38" nillable="true" ma:displayName="Operation Type" ma:internalName="Operation_x0020_Type">
      <xsd:simpleType>
        <xsd:restriction base="dms:Text">
          <xsd:maxLength value="255"/>
        </xsd:restriction>
      </xsd:simpleType>
    </xsd:element>
    <xsd:element name="Package_x0020_Code" ma:index="39" nillable="true" ma:displayName="Package Code" ma:internalName="Package_x0020_Code">
      <xsd:simpleType>
        <xsd:restriction base="dms:Text">
          <xsd:maxLength value="255"/>
        </xsd:restriction>
      </xsd:simpleType>
    </xsd:element>
    <xsd:element name="e46fe2894295491da65140ffd2369f49" ma:index="40" nillable="true" ma:taxonomy="true" ma:internalName="e46fe2894295491da65140ffd2369f49" ma:taxonomyFieldName="Function_x0020_Operations_x0020_IDB" ma:displayName="Function Operations IDB" ma:default="" ma:fieldId="{e46fe289-4295-491d-a651-40ffd2369f49}" ma:sspId="ae61f9b1-e23d-4f49-b3d7-56b991556c4b" ma:termSetId="90662247-c2d7-4c02-8f80-a99fdf3aec79" ma:anchorId="00000000-0000-0000-0000-000000000000" ma:open="false" ma:isKeyword="false">
      <xsd:complexType>
        <xsd:sequence>
          <xsd:element ref="pc:Terms" minOccurs="0" maxOccurs="1"/>
        </xsd:sequence>
      </xsd:complexType>
    </xsd:element>
    <xsd:element name="SISCOR_x0020_Number" ma:index="42" nillable="true" ma:displayName="SISCOR Number" ma:internalName="SISCOR_x0020_Number">
      <xsd:simpleType>
        <xsd:restriction base="dms:Text">
          <xsd:maxLength value="255"/>
        </xsd:restriction>
      </xsd:simpleType>
    </xsd:element>
    <xsd:element name="IDBDocs_x0020_Number" ma:index="43" nillable="true" ma:displayName="IDBDocs Number" ma:internalName="IDBDocs_x0020_Number">
      <xsd:simpleType>
        <xsd:restriction base="dms:Text">
          <xsd:maxLength value="255"/>
        </xsd:restriction>
      </xsd:simpleType>
    </xsd:element>
    <xsd:element name="Migration_x0020_Info" ma:index="44" nillable="true" ma:displayName="Migration Info" ma:internalName="Migration_x0020_Info">
      <xsd:simpleType>
        <xsd:restriction base="dms:Note"/>
      </xsd:simpleType>
    </xsd:element>
    <xsd:element name="Record_x0020_Number" ma:index="45" nillable="true" ma:displayName="Record Number" ma:internalName="Record_x0020_Number">
      <xsd:simpleType>
        <xsd:restriction base="dms:Text">
          <xsd:maxLength value="255"/>
        </xsd:restriction>
      </xsd:simpleType>
    </xsd:element>
    <xsd:element name="Related_x0020_SisCor_x0020_Number" ma:index="46" nillable="true" ma:displayName="Related SisCor Number" ma:internalName="Related_x0020_SisCor_x0020_Number">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7.xml><?xml version="1.0" encoding="utf-8"?>
<ct:contentTypeSchema xmlns:ct="http://schemas.microsoft.com/office/2006/metadata/contentType" xmlns:ma="http://schemas.microsoft.com/office/2006/metadata/properties/metaAttributes" ct:_="" ma:_="" ma:contentTypeName="ez-Operations" ma:contentTypeID="0x010100ACF722E9F6B0B149B0CD8BE2560A667200CE332FE312FD4A4F870A1ECBA9CFEBE3" ma:contentTypeVersion="89" ma:contentTypeDescription="The base project type from which other project content types inherit their information." ma:contentTypeScope="" ma:versionID="b9b2ffb701374d7b98c573f40f16facf">
  <xsd:schema xmlns:xsd="http://www.w3.org/2001/XMLSchema" xmlns:xs="http://www.w3.org/2001/XMLSchema" xmlns:p="http://schemas.microsoft.com/office/2006/metadata/properties" xmlns:ns2="cdc7663a-08f0-4737-9e8c-148ce897a09c" targetNamespace="http://schemas.microsoft.com/office/2006/metadata/properties" ma:root="true" ma:fieldsID="bc6c1a608884e4d13d296f4cb7b73dab" ns2:_="">
    <xsd:import namespace="cdc7663a-08f0-4737-9e8c-148ce897a09c"/>
    <xsd:element name="properties">
      <xsd:complexType>
        <xsd:sequence>
          <xsd:element name="documentManagement">
            <xsd:complexType>
              <xsd:all>
                <xsd:element ref="ns2:_dlc_DocId" minOccurs="0"/>
                <xsd:element ref="ns2:_dlc_DocIdUrl" minOccurs="0"/>
                <xsd:element ref="ns2:_dlc_DocIdPersistId" minOccurs="0"/>
                <xsd:element ref="ns2:b26cdb1da78c4bb4b1c1bac2f6ac5911" minOccurs="0"/>
                <xsd:element ref="ns2:TaxCatchAll" minOccurs="0"/>
                <xsd:element ref="ns2:TaxCatchAllLabel" minOccurs="0"/>
                <xsd:element ref="ns2:Project_x0020_Number"/>
                <xsd:element ref="ns2:Access_x0020_to_x0020_Information_x00a0_Policy"/>
                <xsd:element ref="ns2:Document_x0020_Author" minOccurs="0"/>
                <xsd:element ref="ns2:Other_x0020_Author" minOccurs="0"/>
                <xsd:element ref="ns2:Approval_x0020_Number" minOccurs="0"/>
                <xsd:element ref="ns2:g511464f9e53401d84b16fa9b379a574" minOccurs="0"/>
                <xsd:element ref="ns2:Division_x0020_or_x0020_Unit" minOccurs="0"/>
                <xsd:element ref="ns2:Document_x0020_Language_x0020_IDB" minOccurs="0"/>
                <xsd:element ref="ns2:From_x003a_" minOccurs="0"/>
                <xsd:element ref="ns2:To_x003a_" minOccurs="0"/>
                <xsd:element ref="ns2:Identifier" minOccurs="0"/>
                <xsd:element ref="ns2:Fiscal_x0020_Year_x0020_IDB" minOccurs="0"/>
                <xsd:element ref="ns2:ic46d7e087fd4a108fb86518ca413cc6" minOccurs="0"/>
                <xsd:element ref="ns2:nddeef1749674d76abdbe4b239a70bc6" minOccurs="0"/>
                <xsd:element ref="ns2:b2ec7cfb18674cb8803df6b262e8b107" minOccurs="0"/>
                <xsd:element ref="ns2:Phase" minOccurs="0"/>
                <xsd:element ref="ns2:Key_x0020_Document" minOccurs="0"/>
                <xsd:element ref="ns2:Business_x0020_Area" minOccurs="0"/>
                <xsd:element ref="ns2:Project_x0020_Document_x0020_Type" minOccurs="0"/>
                <xsd:element ref="ns2:Operation_x0020_Type" minOccurs="0"/>
                <xsd:element ref="ns2:Package_x0020_Code" minOccurs="0"/>
                <xsd:element ref="ns2:e46fe2894295491da65140ffd2369f49" minOccurs="0"/>
                <xsd:element ref="ns2:SISCOR_x0020_Number" minOccurs="0"/>
                <xsd:element ref="ns2:IDBDocs_x0020_Number" minOccurs="0"/>
                <xsd:element ref="ns2:Migration_x0020_Info" minOccurs="0"/>
                <xsd:element ref="ns2:Record_x0020_Number" minOccurs="0"/>
                <xsd:element ref="ns2:Related_x0020_SisCor_x0020_Numb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c7663a-08f0-4737-9e8c-148ce897a09c"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b26cdb1da78c4bb4b1c1bac2f6ac5911" ma:index="11" nillable="true" ma:taxonomy="true" ma:internalName="b26cdb1da78c4bb4b1c1bac2f6ac5911" ma:taxonomyFieldName="Series_x0020_Operations_x0020_IDB" ma:displayName="Series Operations IDB" ma:default="" ma:fieldId="{b26cdb1d-a78c-4bb4-b1c1-bac2f6ac5911}" ma:sspId="ae61f9b1-e23d-4f49-b3d7-56b991556c4b" ma:termSetId="aa8fb583-e935-416d-8a2e-4b97a8eb0684" ma:anchorId="00000000-0000-0000-0000-000000000000" ma:open="false" ma:isKeyword="false">
      <xsd:complexType>
        <xsd:sequence>
          <xsd:element ref="pc:Terms" minOccurs="0" maxOccurs="1"/>
        </xsd:sequence>
      </xsd:complexType>
    </xsd:element>
    <xsd:element name="TaxCatchAll" ma:index="12" nillable="true" ma:displayName="Taxonomy Catch All Column" ma:hidden="true" ma:list="{a21e8572-655e-4c0d-bfdb-c52ee7bb5839}" ma:internalName="TaxCatchAll" ma:showField="CatchAllData" ma:web="0ae48fe9-e043-4151-95b7-4d4bdf090fb3">
      <xsd:complexType>
        <xsd:complexContent>
          <xsd:extension base="dms:MultiChoiceLookup">
            <xsd:sequence>
              <xsd:element name="Value" type="dms:Lookup" maxOccurs="unbounded" minOccurs="0" nillable="true"/>
            </xsd:sequence>
          </xsd:extension>
        </xsd:complexContent>
      </xsd:complexType>
    </xsd:element>
    <xsd:element name="TaxCatchAllLabel" ma:index="13" nillable="true" ma:displayName="Taxonomy Catch All Column1" ma:hidden="true" ma:list="{a21e8572-655e-4c0d-bfdb-c52ee7bb5839}" ma:internalName="TaxCatchAllLabel" ma:readOnly="true" ma:showField="CatchAllDataLabel" ma:web="0ae48fe9-e043-4151-95b7-4d4bdf090fb3">
      <xsd:complexType>
        <xsd:complexContent>
          <xsd:extension base="dms:MultiChoiceLookup">
            <xsd:sequence>
              <xsd:element name="Value" type="dms:Lookup" maxOccurs="unbounded" minOccurs="0" nillable="true"/>
            </xsd:sequence>
          </xsd:extension>
        </xsd:complexContent>
      </xsd:complexType>
    </xsd:element>
    <xsd:element name="Project_x0020_Number" ma:index="15" ma:displayName="Project Number" ma:default="BA-L1002" ma:internalName="Project_x0020_Number">
      <xsd:simpleType>
        <xsd:restriction base="dms:Text">
          <xsd:maxLength value="255"/>
        </xsd:restriction>
      </xsd:simpleType>
    </xsd:element>
    <xsd:element name="Access_x0020_to_x0020_Information_x00a0_Policy" ma:index="16" ma:displayName="Access to Information Policy" ma:default="Confidential" ma:format="Dropdown" ma:internalName="Access_x0020_to_x0020_Information_x00A0_Policy">
      <xsd:simpleType>
        <xsd:restriction base="dms:Choice">
          <xsd:enumeration value="Confidential"/>
          <xsd:enumeration value="Disclosed Over Time - 5 years"/>
          <xsd:enumeration value="Disclosed Over Time - 10 years"/>
          <xsd:enumeration value="Disclosed Over Time - 20 years"/>
          <xsd:enumeration value="Public"/>
          <xsd:enumeration value="Public - Simultaneous Disclosure"/>
        </xsd:restriction>
      </xsd:simpleType>
    </xsd:element>
    <xsd:element name="Document_x0020_Author" ma:index="17" nillable="true" ma:displayName="Document Author" ma:internalName="Document_x0020_Author">
      <xsd:simpleType>
        <xsd:restriction base="dms:Text">
          <xsd:maxLength value="255"/>
        </xsd:restriction>
      </xsd:simpleType>
    </xsd:element>
    <xsd:element name="Other_x0020_Author" ma:index="18" nillable="true" ma:displayName="Other Author" ma:internalName="Other_x0020_Author">
      <xsd:simpleType>
        <xsd:restriction base="dms:Text">
          <xsd:maxLength value="255"/>
        </xsd:restriction>
      </xsd:simpleType>
    </xsd:element>
    <xsd:element name="Approval_x0020_Number" ma:index="19" nillable="true" ma:displayName="Approval Number" ma:internalName="Approval_x0020_Number">
      <xsd:simpleType>
        <xsd:restriction base="dms:Text">
          <xsd:maxLength value="255"/>
        </xsd:restriction>
      </xsd:simpleType>
    </xsd:element>
    <xsd:element name="g511464f9e53401d84b16fa9b379a574" ma:index="20" nillable="true" ma:taxonomy="true" ma:internalName="g511464f9e53401d84b16fa9b379a574" ma:taxonomyFieldName="Fund_x0020_IDB" ma:displayName="Fund IDB" ma:default="" ma:fieldId="{0511464f-9e53-401d-84b1-6fa9b379a574}" ma:taxonomyMulti="true" ma:sspId="ae61f9b1-e23d-4f49-b3d7-56b991556c4b" ma:termSetId="69abb71a-f64f-4893-ac0e-66eb1be268a8" ma:anchorId="00000000-0000-0000-0000-000000000000" ma:open="false" ma:isKeyword="false">
      <xsd:complexType>
        <xsd:sequence>
          <xsd:element ref="pc:Terms" minOccurs="0" maxOccurs="1"/>
        </xsd:sequence>
      </xsd:complexType>
    </xsd:element>
    <xsd:element name="Division_x0020_or_x0020_Unit" ma:index="22" nillable="true" ma:displayName="Division or Unit" ma:internalName="Division_x0020_or_x0020_Unit">
      <xsd:simpleType>
        <xsd:restriction base="dms:Text">
          <xsd:maxLength value="255"/>
        </xsd:restriction>
      </xsd:simpleType>
    </xsd:element>
    <xsd:element name="Document_x0020_Language_x0020_IDB" ma:index="23" nillable="true" ma:displayName="Document Language IDB" ma:format="Dropdown" ma:internalName="Document_x0020_Language_x0020_IDB">
      <xsd:simpleType>
        <xsd:restriction base="dms:Choice">
          <xsd:enumeration value="English"/>
          <xsd:enumeration value="French"/>
          <xsd:enumeration value="Italian"/>
          <xsd:enumeration value="Japanese"/>
          <xsd:enumeration value="Korean"/>
          <xsd:enumeration value="Other"/>
          <xsd:enumeration value="Portuguese"/>
          <xsd:enumeration value="Spanish"/>
        </xsd:restriction>
      </xsd:simpleType>
    </xsd:element>
    <xsd:element name="From_x003a_" ma:index="24" nillable="true" ma:displayName="From:" ma:description="Sender name from email message" ma:internalName="From_x003A_">
      <xsd:simpleType>
        <xsd:restriction base="dms:Text">
          <xsd:maxLength value="255"/>
        </xsd:restriction>
      </xsd:simpleType>
    </xsd:element>
    <xsd:element name="To_x003a_" ma:index="25" nillable="true" ma:displayName="To:" ma:description="Addressee names from email message&#10;" ma:internalName="To_x003A_">
      <xsd:simpleType>
        <xsd:restriction base="dms:Text">
          <xsd:maxLength value="255"/>
        </xsd:restriction>
      </xsd:simpleType>
    </xsd:element>
    <xsd:element name="Identifier" ma:index="26" nillable="true" ma:displayName="Identifier" ma:internalName="Identifier">
      <xsd:simpleType>
        <xsd:restriction base="dms:Text">
          <xsd:maxLength value="255"/>
        </xsd:restriction>
      </xsd:simpleType>
    </xsd:element>
    <xsd:element name="Fiscal_x0020_Year_x0020_IDB" ma:index="27" nillable="true" ma:displayName="Fiscal Year IDB" ma:internalName="Fiscal_x0020_Year_x0020_IDB">
      <xsd:simpleType>
        <xsd:restriction base="dms:Text">
          <xsd:maxLength value="255"/>
        </xsd:restriction>
      </xsd:simpleType>
    </xsd:element>
    <xsd:element name="ic46d7e087fd4a108fb86518ca413cc6" ma:index="28" nillable="true" ma:taxonomy="true" ma:internalName="ic46d7e087fd4a108fb86518ca413cc6" ma:taxonomyFieldName="Country" ma:displayName="Country" ma:default="" ma:fieldId="{2c46d7e0-87fd-4a10-8fb8-6518ca413cc6}" ma:taxonomyMulti="true" ma:sspId="ae61f9b1-e23d-4f49-b3d7-56b991556c4b" ma:termSetId="e1cf2cf4-6e0f-476b-b38c-a4927f870e86" ma:anchorId="00000000-0000-0000-0000-000000000000" ma:open="false" ma:isKeyword="false">
      <xsd:complexType>
        <xsd:sequence>
          <xsd:element ref="pc:Terms" minOccurs="0" maxOccurs="1"/>
        </xsd:sequence>
      </xsd:complexType>
    </xsd:element>
    <xsd:element name="nddeef1749674d76abdbe4b239a70bc6" ma:index="30" nillable="true" ma:taxonomy="true" ma:internalName="nddeef1749674d76abdbe4b239a70bc6" ma:taxonomyFieldName="Sector_x0020_IDB" ma:displayName="Sector IDB" ma:default="" ma:fieldId="{7ddeef17-4967-4d76-abdb-e4b239a70bc6}" ma:taxonomyMulti="true" ma:sspId="ae61f9b1-e23d-4f49-b3d7-56b991556c4b" ma:termSetId="12408410-0417-4253-a5ed-d52c55de15dc" ma:anchorId="00000000-0000-0000-0000-000000000000" ma:open="true" ma:isKeyword="false">
      <xsd:complexType>
        <xsd:sequence>
          <xsd:element ref="pc:Terms" minOccurs="0" maxOccurs="1"/>
        </xsd:sequence>
      </xsd:complexType>
    </xsd:element>
    <xsd:element name="b2ec7cfb18674cb8803df6b262e8b107" ma:index="32" nillable="true" ma:taxonomy="true" ma:internalName="b2ec7cfb18674cb8803df6b262e8b107" ma:taxonomyFieldName="Sub_x002d_Sector" ma:displayName="Sub-Sector" ma:default="" ma:fieldId="{b2ec7cfb-1867-4cb8-803d-f6b262e8b107}" ma:taxonomyMulti="true" ma:sspId="ae61f9b1-e23d-4f49-b3d7-56b991556c4b" ma:termSetId="73c9b9c8-b29b-461e-b5a6-c7e93795fb05" ma:anchorId="00000000-0000-0000-0000-000000000000" ma:open="false" ma:isKeyword="false">
      <xsd:complexType>
        <xsd:sequence>
          <xsd:element ref="pc:Terms" minOccurs="0" maxOccurs="1"/>
        </xsd:sequence>
      </xsd:complexType>
    </xsd:element>
    <xsd:element name="Phase" ma:index="34" nillable="true" ma:displayName="Phase" ma:internalName="Phase">
      <xsd:simpleType>
        <xsd:restriction base="dms:Text">
          <xsd:maxLength value="255"/>
        </xsd:restriction>
      </xsd:simpleType>
    </xsd:element>
    <xsd:element name="Key_x0020_Document" ma:index="35" nillable="true" ma:displayName="Key Document" ma:default="0" ma:internalName="Key_x0020_Document">
      <xsd:simpleType>
        <xsd:restriction base="dms:Boolean"/>
      </xsd:simpleType>
    </xsd:element>
    <xsd:element name="Business_x0020_Area" ma:index="36" nillable="true" ma:displayName="Business Area" ma:internalName="Business_x0020_Area">
      <xsd:simpleType>
        <xsd:restriction base="dms:Text">
          <xsd:maxLength value="255"/>
        </xsd:restriction>
      </xsd:simpleType>
    </xsd:element>
    <xsd:element name="Project_x0020_Document_x0020_Type" ma:index="37" nillable="true" ma:displayName="Project Document Type" ma:internalName="Project_x0020_Document_x0020_Type">
      <xsd:simpleType>
        <xsd:restriction base="dms:Text">
          <xsd:maxLength value="255"/>
        </xsd:restriction>
      </xsd:simpleType>
    </xsd:element>
    <xsd:element name="Operation_x0020_Type" ma:index="38" nillable="true" ma:displayName="Operation Type" ma:internalName="Operation_x0020_Type">
      <xsd:simpleType>
        <xsd:restriction base="dms:Text">
          <xsd:maxLength value="255"/>
        </xsd:restriction>
      </xsd:simpleType>
    </xsd:element>
    <xsd:element name="Package_x0020_Code" ma:index="39" nillable="true" ma:displayName="Package Code" ma:internalName="Package_x0020_Code">
      <xsd:simpleType>
        <xsd:restriction base="dms:Text">
          <xsd:maxLength value="255"/>
        </xsd:restriction>
      </xsd:simpleType>
    </xsd:element>
    <xsd:element name="e46fe2894295491da65140ffd2369f49" ma:index="40" nillable="true" ma:taxonomy="true" ma:internalName="e46fe2894295491da65140ffd2369f49" ma:taxonomyFieldName="Function_x0020_Operations_x0020_IDB" ma:displayName="Function Operations IDB" ma:default="" ma:fieldId="{e46fe289-4295-491d-a651-40ffd2369f49}" ma:sspId="ae61f9b1-e23d-4f49-b3d7-56b991556c4b" ma:termSetId="90662247-c2d7-4c02-8f80-a99fdf3aec79" ma:anchorId="00000000-0000-0000-0000-000000000000" ma:open="false" ma:isKeyword="false">
      <xsd:complexType>
        <xsd:sequence>
          <xsd:element ref="pc:Terms" minOccurs="0" maxOccurs="1"/>
        </xsd:sequence>
      </xsd:complexType>
    </xsd:element>
    <xsd:element name="SISCOR_x0020_Number" ma:index="42" nillable="true" ma:displayName="SISCOR Number" ma:internalName="SISCOR_x0020_Number">
      <xsd:simpleType>
        <xsd:restriction base="dms:Text">
          <xsd:maxLength value="255"/>
        </xsd:restriction>
      </xsd:simpleType>
    </xsd:element>
    <xsd:element name="IDBDocs_x0020_Number" ma:index="43" nillable="true" ma:displayName="IDBDocs Number" ma:internalName="IDBDocs_x0020_Number">
      <xsd:simpleType>
        <xsd:restriction base="dms:Text">
          <xsd:maxLength value="255"/>
        </xsd:restriction>
      </xsd:simpleType>
    </xsd:element>
    <xsd:element name="Migration_x0020_Info" ma:index="44" nillable="true" ma:displayName="Migration Info" ma:internalName="Migration_x0020_Info">
      <xsd:simpleType>
        <xsd:restriction base="dms:Note"/>
      </xsd:simpleType>
    </xsd:element>
    <xsd:element name="Record_x0020_Number" ma:index="45" nillable="true" ma:displayName="Record Number" ma:internalName="Record_x0020_Number">
      <xsd:simpleType>
        <xsd:restriction base="dms:Text">
          <xsd:maxLength value="255"/>
        </xsd:restriction>
      </xsd:simpleType>
    </xsd:element>
    <xsd:element name="Related_x0020_SisCor_x0020_Number" ma:index="46" nillable="true" ma:displayName="Related SisCor Number" ma:internalName="Related_x0020_SisCor_x0020_Number">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8.xml><?xml version="1.0" encoding="utf-8"?>
<?mso-contentType ?>
<FormUrls xmlns="http://schemas.microsoft.com/sharepoint/v3/contenttype/forms/url">
  <Display>_catalogs/masterpage/ECMForms/OperationsCT/View.aspx</Display>
  <Edit>_catalogs/masterpage/ECMForms/OperationsCT/Edit.aspx</Edit>
</FormUrls>
</file>

<file path=customXml/itemProps1.xml><?xml version="1.0" encoding="utf-8"?>
<ds:datastoreItem xmlns:ds="http://schemas.openxmlformats.org/officeDocument/2006/customXml" ds:itemID="{52D8D006-3360-4043-8DEB-532CEA45BCEB}"/>
</file>

<file path=customXml/itemProps2.xml><?xml version="1.0" encoding="utf-8"?>
<ds:datastoreItem xmlns:ds="http://schemas.openxmlformats.org/officeDocument/2006/customXml" ds:itemID="{A24A1872-CD66-485C-9BB0-9BB80DCE8B77}"/>
</file>

<file path=customXml/itemProps3.xml><?xml version="1.0" encoding="utf-8"?>
<ds:datastoreItem xmlns:ds="http://schemas.openxmlformats.org/officeDocument/2006/customXml" ds:itemID="{350026CC-4E78-45BF-ADF7-389CF07E6BF0}"/>
</file>

<file path=customXml/itemProps4.xml><?xml version="1.0" encoding="utf-8"?>
<ds:datastoreItem xmlns:ds="http://schemas.openxmlformats.org/officeDocument/2006/customXml" ds:itemID="{C9EDA3F3-13A4-4A7E-80BB-31E346283044}"/>
</file>

<file path=customXml/itemProps5.xml><?xml version="1.0" encoding="utf-8"?>
<ds:datastoreItem xmlns:ds="http://schemas.openxmlformats.org/officeDocument/2006/customXml" ds:itemID="{E4589198-C4AA-4F84-B40E-B13CFF08B996}"/>
</file>

<file path=customXml/itemProps6.xml><?xml version="1.0" encoding="utf-8"?>
<ds:datastoreItem xmlns:ds="http://schemas.openxmlformats.org/officeDocument/2006/customXml" ds:itemID="{09F79555-F011-4B61-A11E-E668DE9696A1}"/>
</file>

<file path=customXml/itemProps7.xml><?xml version="1.0" encoding="utf-8"?>
<ds:datastoreItem xmlns:ds="http://schemas.openxmlformats.org/officeDocument/2006/customXml" ds:itemID="{39CEC323-8CA1-4623-8348-4640F0F7EF64}"/>
</file>

<file path=customXml/itemProps8.xml><?xml version="1.0" encoding="utf-8"?>
<ds:datastoreItem xmlns:ds="http://schemas.openxmlformats.org/officeDocument/2006/customXml" ds:itemID="{D45E675A-E9E3-4011-94C2-F05682E71852}"/>
</file>

<file path=docProps/app.xml><?xml version="1.0" encoding="utf-8"?>
<Properties xmlns="http://schemas.openxmlformats.org/officeDocument/2006/extended-properties" xmlns:vt="http://schemas.openxmlformats.org/officeDocument/2006/docPropsVTypes">
  <Template>Breeze.thmx</Template>
  <TotalTime>2497</TotalTime>
  <Words>1760</Words>
  <Application>Microsoft Office PowerPoint</Application>
  <PresentationFormat>On-screen Show (4:3)</PresentationFormat>
  <Paragraphs>301</Paragraphs>
  <Slides>20</Slides>
  <Notes>16</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Breeze</vt:lpstr>
      <vt:lpstr> FINAL DRAFT Report visit May 9-13 Operations / Project Management Support</vt:lpstr>
      <vt:lpstr>Agenda</vt:lpstr>
      <vt:lpstr>Objective &amp; Scope</vt:lpstr>
      <vt:lpstr>Schedule / Work Plan</vt:lpstr>
      <vt:lpstr>Diagnosis</vt:lpstr>
      <vt:lpstr>Observations / 1</vt:lpstr>
      <vt:lpstr>Triple Constraint Start of Project</vt:lpstr>
      <vt:lpstr>Triple Constraint Status April 2011</vt:lpstr>
      <vt:lpstr>Triple Constraint to go</vt:lpstr>
      <vt:lpstr>Observations / 2</vt:lpstr>
      <vt:lpstr>Recommendations</vt:lpstr>
      <vt:lpstr>Recommendations</vt:lpstr>
      <vt:lpstr>Recommendations</vt:lpstr>
      <vt:lpstr>Recommendations</vt:lpstr>
      <vt:lpstr>Align Scope and Cost within Time and Resources constraints to go Phase 1a</vt:lpstr>
      <vt:lpstr>Align Scope and Cost within Time and Resources constraints to go Phase 1b</vt:lpstr>
      <vt:lpstr>Deliverables</vt:lpstr>
      <vt:lpstr>Action Plan</vt:lpstr>
      <vt:lpstr>Action Plan, Activities and Visits</vt:lpstr>
      <vt:lpstr>Sample Week</vt:lpstr>
    </vt:vector>
  </TitlesOfParts>
  <Company>TenStep Suriname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Operational Support Consultant - Report </dc:title>
  <dc:creator>Menno Valkenburg</dc:creator>
  <cp:lastModifiedBy>gabrieln</cp:lastModifiedBy>
  <cp:revision>149</cp:revision>
  <dcterms:created xsi:type="dcterms:W3CDTF">2011-05-04T03:21:54Z</dcterms:created>
  <dcterms:modified xsi:type="dcterms:W3CDTF">2011-05-16T20:03:37Z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0x010100ACF722E9F6B0B149B0CD8BE2560A667200CE332FE312FD4A4F870A1ECBA9CFEBE3</vt:lpwstr>
  </property>
  <property fmtid="{D5CDD505-2E9C-101B-9397-08002B2CF9AE}" pid="3" name="TaxKeyword">
    <vt:lpwstr/>
  </property>
  <property fmtid="{D5CDD505-2E9C-101B-9397-08002B2CF9AE}" pid="4" name="Sub_x002d_Sector">
    <vt:lpwstr/>
  </property>
  <property fmtid="{D5CDD505-2E9C-101B-9397-08002B2CF9AE}" pid="5" name="TaxKeywordTaxHTField">
    <vt:lpwstr/>
  </property>
  <property fmtid="{D5CDD505-2E9C-101B-9397-08002B2CF9AE}" pid="8" name="Country">
    <vt:lpwstr/>
  </property>
  <property fmtid="{D5CDD505-2E9C-101B-9397-08002B2CF9AE}" pid="9" name="Fund IDB">
    <vt:lpwstr/>
  </property>
  <property fmtid="{D5CDD505-2E9C-101B-9397-08002B2CF9AE}" pid="10" name="Series_x0020_Operations_x0020_IDB">
    <vt:lpwstr/>
  </property>
  <property fmtid="{D5CDD505-2E9C-101B-9397-08002B2CF9AE}" pid="11" name="To:">
    <vt:lpwstr/>
  </property>
  <property fmtid="{D5CDD505-2E9C-101B-9397-08002B2CF9AE}" pid="12" name="From:">
    <vt:lpwstr>Menno Valkenburg</vt:lpwstr>
  </property>
  <property fmtid="{D5CDD505-2E9C-101B-9397-08002B2CF9AE}" pid="13" name="Sector IDB">
    <vt:lpwstr/>
  </property>
  <property fmtid="{D5CDD505-2E9C-101B-9397-08002B2CF9AE}" pid="14" name="Function Operations IDB">
    <vt:lpwstr/>
  </property>
  <property fmtid="{D5CDD505-2E9C-101B-9397-08002B2CF9AE}" pid="15" name="Series Operations IDB">
    <vt:lpwstr/>
  </property>
  <property fmtid="{D5CDD505-2E9C-101B-9397-08002B2CF9AE}" pid="16" name="Sub-Sector">
    <vt:lpwstr/>
  </property>
  <property fmtid="{D5CDD505-2E9C-101B-9397-08002B2CF9AE}" pid="17" name="Order">
    <vt:r8>200</vt:r8>
  </property>
  <property fmtid="{D5CDD505-2E9C-101B-9397-08002B2CF9AE}" pid="18" name="URL">
    <vt:lpwstr/>
  </property>
  <property fmtid="{D5CDD505-2E9C-101B-9397-08002B2CF9AE}" pid="20" name="Disclosure Activity">
    <vt:lpwstr>Consultant/Firm Final Report</vt:lpwstr>
  </property>
  <property fmtid="{D5CDD505-2E9C-101B-9397-08002B2CF9AE}" pid="24" name="Webtopic">
    <vt:lpwstr>Housing and Public Financing;Neighborhood Upgrading</vt:lpwstr>
  </property>
  <property fmtid="{D5CDD505-2E9C-101B-9397-08002B2CF9AE}" pid="26" name="Disclosed">
    <vt:bool>false</vt:bool>
  </property>
  <property fmtid="{D5CDD505-2E9C-101B-9397-08002B2CF9AE}" pid="30" name="_dlc_DocIdItemGuid">
    <vt:lpwstr>9af4da5a-9187-47e4-bae0-e93f0169b50c</vt:lpwstr>
  </property>
</Properties>
</file>