
<file path=[Content_Types].xml><?xml version="1.0" encoding="utf-8"?>
<Types xmlns="http://schemas.openxmlformats.org/package/2006/content-types">
  <Default Extension="bin" ContentType="application/vnd.openxmlformats-officedocument.presentationml.printerSettings"/>
  <Default Extension="png" ContentType="image/png"/>
  <Default Extension="jpeg" ContentType="image/jpeg"/>
  <Default Extension="rels" ContentType="application/vnd.openxmlformats-package.relationships+xml"/>
  <Default Extension="emf" ContentType="image/x-emf"/>
  <Default Extension="xml" ContentType="application/xml"/>
  <Default Extension="wdp" ContentType="image/vnd.ms-photo"/>
  <Override PartName="/ppt/slides/slide37.xml" ContentType="application/vnd.openxmlformats-officedocument.presentationml.slide+xml"/>
  <Override PartName="/ppt/diagrams/data1.xml" ContentType="application/vnd.openxmlformats-officedocument.drawingml.diagramData+xml"/>
  <Override PartName="/ppt/slides/slide38.xml" ContentType="application/vnd.openxmlformats-officedocument.presentationml.slide+xml"/>
  <Override PartName="/ppt/presentation.xml" ContentType="application/vnd.openxmlformats-officedocument.presentationml.presentation.main+xml"/>
  <Override PartName="/ppt/slides/slide36.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35.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24.xml" ContentType="application/vnd.openxmlformats-officedocument.presentationml.slide+xml"/>
  <Override PartName="/ppt/slides/slide18.xml" ContentType="application/vnd.openxmlformats-officedocument.presentationml.slide+xml"/>
  <Override PartName="/ppt/slides/slide31.xml" ContentType="application/vnd.openxmlformats-officedocument.presentationml.slide+xml"/>
  <Override PartName="/ppt/slides/slide29.xml" ContentType="application/vnd.openxmlformats-officedocument.presentationml.slide+xml"/>
  <Override PartName="/ppt/slides/slide32.xml" ContentType="application/vnd.openxmlformats-officedocument.presentationml.slide+xml"/>
  <Override PartName="/ppt/slides/slide30.xml" ContentType="application/vnd.openxmlformats-officedocument.presentationml.slide+xml"/>
  <Override PartName="/ppt/slides/slide34.xml" ContentType="application/vnd.openxmlformats-officedocument.presentationml.slide+xml"/>
  <Override PartName="/ppt/slides/slide28.xml" ContentType="application/vnd.openxmlformats-officedocument.presentationml.slide+xml"/>
  <Override PartName="/ppt/slides/slide25.xml" ContentType="application/vnd.openxmlformats-officedocument.presentationml.slide+xml"/>
  <Override PartName="/ppt/slides/slide27.xml" ContentType="application/vnd.openxmlformats-officedocument.presentationml.slide+xml"/>
  <Override PartName="/ppt/slides/slide33.xml" ContentType="application/vnd.openxmlformats-officedocument.presentationml.slide+xml"/>
  <Override PartName="/ppt/slides/slide26.xml" ContentType="application/vnd.openxmlformats-officedocument.presentationml.slide+xml"/>
  <Override PartName="/ppt/notesSlides/notesSlide38.xml" ContentType="application/vnd.openxmlformats-officedocument.presentationml.notesSlide+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16.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slideMasters/slideMaster1.xml" ContentType="application/vnd.openxmlformats-officedocument.presentationml.slideMaster+xml"/>
  <Override PartName="/ppt/notesSlides/notesSlide14.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37.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22.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Override PartName="/ppt/notesSlides/notesSlide26.xml" ContentType="application/vnd.openxmlformats-officedocument.presentationml.notesSlide+xml"/>
  <Override PartName="/ppt/notesSlides/notesSlide23.xml" ContentType="application/vnd.openxmlformats-officedocument.presentationml.notesSlide+xml"/>
  <Override PartName="/ppt/notesSlides/notesSlide25.xml" ContentType="application/vnd.openxmlformats-officedocument.presentationml.notesSlide+xml"/>
  <Override PartName="/ppt/notesSlides/notesSlide28.xml" ContentType="application/vnd.openxmlformats-officedocument.presentationml.notesSlide+xml"/>
  <Override PartName="/ppt/notesSlides/notesSlide21.xml" ContentType="application/vnd.openxmlformats-officedocument.presentationml.notesSlide+xml"/>
  <Override PartName="/ppt/notesSlides/notesSlide29.xml" ContentType="application/vnd.openxmlformats-officedocument.presentationml.notesSlide+xml"/>
  <Override PartName="/ppt/notesSlides/notesSlide32.xml" ContentType="application/vnd.openxmlformats-officedocument.presentationml.notesSlide+xml"/>
  <Override PartName="/ppt/notesSlides/notesSlide31.xml" ContentType="application/vnd.openxmlformats-officedocument.presentationml.notesSlide+xml"/>
  <Override PartName="/ppt/notesSlides/notesSlide30.xml" ContentType="application/vnd.openxmlformats-officedocument.presentationml.notesSlide+xml"/>
  <Override PartName="/ppt/notesSlides/notesSlide20.xml" ContentType="application/vnd.openxmlformats-officedocument.presentationml.notesSlide+xml"/>
  <Override PartName="/ppt/notesSlides/notesSlide17.xml" ContentType="application/vnd.openxmlformats-officedocument.presentationml.notes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notesSlides/notesSlide11.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theme/theme2.xml" ContentType="application/vnd.openxmlformats-officedocument.theme+xml"/>
  <Override PartName="/ppt/theme/theme3.xml" ContentType="application/vnd.openxmlformats-officedocument.theme+xml"/>
  <Override PartName="/ppt/theme/theme1.xml" ContentType="application/vnd.openxmlformats-officedocument.them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diagrams/drawing1.xml" ContentType="application/vnd.ms-office.drawingml.diagramDrawing+xml"/>
  <Override PartName="/ppt/diagrams/colors1.xml" ContentType="application/vnd.openxmlformats-officedocument.drawingml.diagramColors+xml"/>
  <Override PartName="/ppt/diagrams/quickStyle1.xml" ContentType="application/vnd.openxmlformats-officedocument.drawingml.diagramStyle+xml"/>
  <Override PartName="/ppt/diagrams/layout1.xml" ContentType="application/vnd.openxmlformats-officedocument.drawingml.diagramLayout+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ustom.xml" ContentType="application/vnd.openxmlformats-officedocument.custom-properti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3"/>
  </p:notesMasterIdLst>
  <p:handoutMasterIdLst>
    <p:handoutMasterId r:id="rId44"/>
  </p:handoutMasterIdLst>
  <p:sldIdLst>
    <p:sldId id="470" r:id="rId5"/>
    <p:sldId id="846" r:id="rId6"/>
    <p:sldId id="494" r:id="rId7"/>
    <p:sldId id="811" r:id="rId8"/>
    <p:sldId id="820" r:id="rId9"/>
    <p:sldId id="821" r:id="rId10"/>
    <p:sldId id="812" r:id="rId11"/>
    <p:sldId id="815" r:id="rId12"/>
    <p:sldId id="817" r:id="rId13"/>
    <p:sldId id="816" r:id="rId14"/>
    <p:sldId id="818" r:id="rId15"/>
    <p:sldId id="819" r:id="rId16"/>
    <p:sldId id="822" r:id="rId17"/>
    <p:sldId id="823" r:id="rId18"/>
    <p:sldId id="824" r:id="rId19"/>
    <p:sldId id="825" r:id="rId20"/>
    <p:sldId id="826" r:id="rId21"/>
    <p:sldId id="827" r:id="rId22"/>
    <p:sldId id="829" r:id="rId23"/>
    <p:sldId id="828" r:id="rId24"/>
    <p:sldId id="830" r:id="rId25"/>
    <p:sldId id="831" r:id="rId26"/>
    <p:sldId id="833" r:id="rId27"/>
    <p:sldId id="832" r:id="rId28"/>
    <p:sldId id="834" r:id="rId29"/>
    <p:sldId id="835" r:id="rId30"/>
    <p:sldId id="836" r:id="rId31"/>
    <p:sldId id="837" r:id="rId32"/>
    <p:sldId id="838" r:id="rId33"/>
    <p:sldId id="839" r:id="rId34"/>
    <p:sldId id="840" r:id="rId35"/>
    <p:sldId id="842" r:id="rId36"/>
    <p:sldId id="841" r:id="rId37"/>
    <p:sldId id="843" r:id="rId38"/>
    <p:sldId id="847" r:id="rId39"/>
    <p:sldId id="844" r:id="rId40"/>
    <p:sldId id="845" r:id="rId41"/>
    <p:sldId id="848" r:id="rId42"/>
  </p:sldIdLst>
  <p:sldSz cx="6858000" cy="9144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ray, Dionne" initials="GD" lastIdx="5" clrIdx="0"/>
  <p:cmAuthor id="1" name="Sahabana, Maidadi" initials="SM" lastIdx="9" clrIdx="1">
    <p:extLst/>
  </p:cmAuthor>
  <p:cmAuthor id="2" name="Wioland, Anne-Marie" initials="WA" lastIdx="1"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504D"/>
    <a:srgbClr val="C2002F"/>
    <a:srgbClr val="007078"/>
    <a:srgbClr val="FFCD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94" autoAdjust="0"/>
    <p:restoredTop sz="94660"/>
  </p:normalViewPr>
  <p:slideViewPr>
    <p:cSldViewPr>
      <p:cViewPr varScale="1">
        <p:scale>
          <a:sx n="112" d="100"/>
          <a:sy n="112" d="100"/>
        </p:scale>
        <p:origin x="-3936" y="-112"/>
      </p:cViewPr>
      <p:guideLst>
        <p:guide orient="horz" pos="1728"/>
        <p:guide pos="86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47" Type="http://schemas.openxmlformats.org/officeDocument/2006/relationships/presProps" Target="presProps.xml"/><Relationship Id="rId21" Type="http://schemas.openxmlformats.org/officeDocument/2006/relationships/slide" Target="slides/slide17.xml"/><Relationship Id="rId50" Type="http://schemas.openxmlformats.org/officeDocument/2006/relationships/tableStyles" Target="tableStyles.xml"/><Relationship Id="rId34" Type="http://schemas.openxmlformats.org/officeDocument/2006/relationships/slide" Target="slides/slide30.xml"/><Relationship Id="rId42" Type="http://schemas.openxmlformats.org/officeDocument/2006/relationships/slide" Target="slides/slide38.xml"/><Relationship Id="rId7" Type="http://schemas.openxmlformats.org/officeDocument/2006/relationships/slide" Target="slides/slide3.xml"/><Relationship Id="rId29" Type="http://schemas.openxmlformats.org/officeDocument/2006/relationships/slide" Target="slides/slide25.xml"/><Relationship Id="rId2" Type="http://schemas.openxmlformats.org/officeDocument/2006/relationships/customXml" Target="../customXml/item2.xml"/><Relationship Id="rId16" Type="http://schemas.openxmlformats.org/officeDocument/2006/relationships/slide" Target="slides/slide12.xml"/><Relationship Id="rId24" Type="http://schemas.openxmlformats.org/officeDocument/2006/relationships/slide" Target="slides/slide20.xml"/><Relationship Id="rId32" Type="http://schemas.openxmlformats.org/officeDocument/2006/relationships/slide" Target="slides/slide28.xml"/><Relationship Id="rId11" Type="http://schemas.openxmlformats.org/officeDocument/2006/relationships/slide" Target="slides/slide7.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interSettings" Target="printerSettings/printerSettings1.bin"/><Relationship Id="rId53" Type="http://schemas.openxmlformats.org/officeDocument/2006/relationships/customXml" Target="../customXml/item6.xml"/><Relationship Id="rId5" Type="http://schemas.openxmlformats.org/officeDocument/2006/relationships/slide" Target="slides/slide1.xml"/><Relationship Id="rId31" Type="http://schemas.openxmlformats.org/officeDocument/2006/relationships/slide" Target="slides/slide27.xml"/><Relationship Id="rId10" Type="http://schemas.openxmlformats.org/officeDocument/2006/relationships/slide" Target="slides/slide6.xml"/><Relationship Id="rId19" Type="http://schemas.openxmlformats.org/officeDocument/2006/relationships/slide" Target="slides/slide15.xml"/><Relationship Id="rId44" Type="http://schemas.openxmlformats.org/officeDocument/2006/relationships/handoutMaster" Target="handoutMasters/handoutMaster1.xml"/><Relationship Id="rId52" Type="http://schemas.openxmlformats.org/officeDocument/2006/relationships/customXml" Target="../customXml/item5.xml"/><Relationship Id="rId48" Type="http://schemas.openxmlformats.org/officeDocument/2006/relationships/viewProps" Target="viewProps.xml"/><Relationship Id="rId22" Type="http://schemas.openxmlformats.org/officeDocument/2006/relationships/slide" Target="slides/slide18.xml"/><Relationship Id="rId27" Type="http://schemas.openxmlformats.org/officeDocument/2006/relationships/slide" Target="slides/slide23.xml"/><Relationship Id="rId4" Type="http://schemas.openxmlformats.org/officeDocument/2006/relationships/slideMaster" Target="slideMasters/slideMaster1.xml"/><Relationship Id="rId30" Type="http://schemas.openxmlformats.org/officeDocument/2006/relationships/slide" Target="slides/slide26.xml"/><Relationship Id="rId9" Type="http://schemas.openxmlformats.org/officeDocument/2006/relationships/slide" Target="slides/slide5.xml"/><Relationship Id="rId35" Type="http://schemas.openxmlformats.org/officeDocument/2006/relationships/slide" Target="slides/slide31.xml"/><Relationship Id="rId14" Type="http://schemas.openxmlformats.org/officeDocument/2006/relationships/slide" Target="slides/slide10.xml"/><Relationship Id="rId43"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customXml" Target="../customXml/item4.xml"/><Relationship Id="rId3" Type="http://schemas.openxmlformats.org/officeDocument/2006/relationships/customXml" Target="../customXml/item3.xml"/><Relationship Id="rId46" Type="http://schemas.openxmlformats.org/officeDocument/2006/relationships/commentAuthors" Target="commentAuthors.xml"/><Relationship Id="rId25" Type="http://schemas.openxmlformats.org/officeDocument/2006/relationships/slide" Target="slides/slide21.xml"/><Relationship Id="rId33" Type="http://schemas.openxmlformats.org/officeDocument/2006/relationships/slide" Target="slides/slide29.xml"/><Relationship Id="rId12" Type="http://schemas.openxmlformats.org/officeDocument/2006/relationships/slide" Target="slides/slide8.xml"/><Relationship Id="rId17" Type="http://schemas.openxmlformats.org/officeDocument/2006/relationships/slide" Target="slides/slide13.xml"/><Relationship Id="rId38" Type="http://schemas.openxmlformats.org/officeDocument/2006/relationships/slide" Target="slides/slide34.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49" Type="http://schemas.openxmlformats.org/officeDocument/2006/relationships/theme" Target="theme/theme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5" Type="http://schemas.openxmlformats.org/officeDocument/2006/relationships/slide" Target="slides/slide11.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22D8BF7-0123-4906-90AA-18E2B9F3994C}" type="doc">
      <dgm:prSet loTypeId="urn:microsoft.com/office/officeart/2005/8/layout/cycle8" loCatId="cycle" qsTypeId="urn:microsoft.com/office/officeart/2005/8/quickstyle/simple5" qsCatId="simple" csTypeId="urn:microsoft.com/office/officeart/2005/8/colors/accent2_1" csCatId="accent2" phldr="1"/>
      <dgm:spPr/>
    </dgm:pt>
    <dgm:pt modelId="{25D4D617-D1D5-40AA-A0A6-86CEF2A67351}">
      <dgm:prSet phldrT="[Texte]" custT="1"/>
      <dgm:spPr>
        <a:noFill/>
      </dgm:spPr>
      <dgm:t>
        <a:bodyPr/>
        <a:lstStyle/>
        <a:p>
          <a:r>
            <a:rPr lang="en-US" sz="800" b="0" noProof="0" dirty="0" smtClean="0">
              <a:solidFill>
                <a:srgbClr val="C00000"/>
              </a:solidFill>
            </a:rPr>
            <a:t>Land Use Plan</a:t>
          </a:r>
          <a:endParaRPr lang="en-US" sz="800" b="0" noProof="0" dirty="0">
            <a:solidFill>
              <a:srgbClr val="C00000"/>
            </a:solidFill>
          </a:endParaRPr>
        </a:p>
      </dgm:t>
    </dgm:pt>
    <dgm:pt modelId="{22E5C979-10FF-4625-9F76-8482C75E845C}" type="parTrans" cxnId="{40F1E35D-6A20-4DC7-83B0-0350E78211D7}">
      <dgm:prSet/>
      <dgm:spPr/>
      <dgm:t>
        <a:bodyPr/>
        <a:lstStyle/>
        <a:p>
          <a:endParaRPr lang="en-US" sz="1800" noProof="0" dirty="0"/>
        </a:p>
      </dgm:t>
    </dgm:pt>
    <dgm:pt modelId="{C6F314CD-6C80-4CD8-8399-409E76A39435}" type="sibTrans" cxnId="{40F1E35D-6A20-4DC7-83B0-0350E78211D7}">
      <dgm:prSet/>
      <dgm:spPr/>
      <dgm:t>
        <a:bodyPr/>
        <a:lstStyle/>
        <a:p>
          <a:endParaRPr lang="en-US" sz="1800" noProof="0" dirty="0"/>
        </a:p>
      </dgm:t>
    </dgm:pt>
    <dgm:pt modelId="{4707421E-A4C0-4EB9-BF66-4F2F9D50CFE3}">
      <dgm:prSet phldrT="[Texte]" custT="1"/>
      <dgm:spPr>
        <a:noFill/>
      </dgm:spPr>
      <dgm:t>
        <a:bodyPr/>
        <a:lstStyle/>
        <a:p>
          <a:r>
            <a:rPr lang="en-US" sz="800" b="0" noProof="0" dirty="0" smtClean="0">
              <a:solidFill>
                <a:srgbClr val="C00000"/>
              </a:solidFill>
            </a:rPr>
            <a:t>New target segments and VALS</a:t>
          </a:r>
          <a:endParaRPr lang="en-US" sz="800" b="0" noProof="0" dirty="0">
            <a:solidFill>
              <a:srgbClr val="C00000"/>
            </a:solidFill>
          </a:endParaRPr>
        </a:p>
      </dgm:t>
    </dgm:pt>
    <dgm:pt modelId="{222D78B7-A027-4939-BBFD-2D3896135849}" type="parTrans" cxnId="{F8FD4AAA-98D4-40F4-8DF5-9684B1320A4E}">
      <dgm:prSet/>
      <dgm:spPr/>
      <dgm:t>
        <a:bodyPr/>
        <a:lstStyle/>
        <a:p>
          <a:endParaRPr lang="en-US" sz="1800" noProof="0" dirty="0"/>
        </a:p>
      </dgm:t>
    </dgm:pt>
    <dgm:pt modelId="{971CBB43-666B-4C4C-9A14-1E3EA7182FE2}" type="sibTrans" cxnId="{F8FD4AAA-98D4-40F4-8DF5-9684B1320A4E}">
      <dgm:prSet/>
      <dgm:spPr/>
      <dgm:t>
        <a:bodyPr/>
        <a:lstStyle/>
        <a:p>
          <a:endParaRPr lang="en-US" sz="1800" noProof="0" dirty="0"/>
        </a:p>
      </dgm:t>
    </dgm:pt>
    <dgm:pt modelId="{03069088-1102-4C1B-A6EF-3D3B5671EE59}">
      <dgm:prSet phldrT="[Texte]" custT="1"/>
      <dgm:spPr>
        <a:noFill/>
      </dgm:spPr>
      <dgm:t>
        <a:bodyPr/>
        <a:lstStyle/>
        <a:p>
          <a:r>
            <a:rPr lang="en-US" sz="800" b="0" noProof="0" dirty="0" smtClean="0">
              <a:solidFill>
                <a:srgbClr val="C00000"/>
              </a:solidFill>
            </a:rPr>
            <a:t>Infrastructure investments</a:t>
          </a:r>
          <a:endParaRPr lang="en-US" sz="800" b="0" noProof="0" dirty="0">
            <a:solidFill>
              <a:srgbClr val="C00000"/>
            </a:solidFill>
          </a:endParaRPr>
        </a:p>
      </dgm:t>
    </dgm:pt>
    <dgm:pt modelId="{C2AAC9D5-5227-4CB5-B0AD-65649534A939}" type="parTrans" cxnId="{4C508B7E-FEB1-44B1-B948-1BCA96C3AFDB}">
      <dgm:prSet/>
      <dgm:spPr/>
      <dgm:t>
        <a:bodyPr/>
        <a:lstStyle/>
        <a:p>
          <a:endParaRPr lang="en-US" sz="1800" noProof="0" dirty="0"/>
        </a:p>
      </dgm:t>
    </dgm:pt>
    <dgm:pt modelId="{16EA93F4-E988-4B7B-8156-7BB819793487}" type="sibTrans" cxnId="{4C508B7E-FEB1-44B1-B948-1BCA96C3AFDB}">
      <dgm:prSet/>
      <dgm:spPr/>
      <dgm:t>
        <a:bodyPr/>
        <a:lstStyle/>
        <a:p>
          <a:endParaRPr lang="en-US" sz="1800" noProof="0" dirty="0"/>
        </a:p>
      </dgm:t>
    </dgm:pt>
    <dgm:pt modelId="{2946C946-79E7-4875-8C2D-5CA4DAB45C37}" type="pres">
      <dgm:prSet presAssocID="{122D8BF7-0123-4906-90AA-18E2B9F3994C}" presName="compositeShape" presStyleCnt="0">
        <dgm:presLayoutVars>
          <dgm:chMax val="7"/>
          <dgm:dir/>
          <dgm:resizeHandles val="exact"/>
        </dgm:presLayoutVars>
      </dgm:prSet>
      <dgm:spPr/>
    </dgm:pt>
    <dgm:pt modelId="{29E66C0D-365F-4486-8FC0-1231B77EC886}" type="pres">
      <dgm:prSet presAssocID="{122D8BF7-0123-4906-90AA-18E2B9F3994C}" presName="wedge1" presStyleLbl="node1" presStyleIdx="0" presStyleCnt="3"/>
      <dgm:spPr/>
      <dgm:t>
        <a:bodyPr/>
        <a:lstStyle/>
        <a:p>
          <a:endParaRPr lang="x-none"/>
        </a:p>
      </dgm:t>
    </dgm:pt>
    <dgm:pt modelId="{A2D2A026-660E-4755-B22A-22E22C611A15}" type="pres">
      <dgm:prSet presAssocID="{122D8BF7-0123-4906-90AA-18E2B9F3994C}" presName="dummy1a" presStyleCnt="0"/>
      <dgm:spPr/>
    </dgm:pt>
    <dgm:pt modelId="{A2DBDB85-2F03-4C7B-AE1B-C8400B80D17C}" type="pres">
      <dgm:prSet presAssocID="{122D8BF7-0123-4906-90AA-18E2B9F3994C}" presName="dummy1b" presStyleCnt="0"/>
      <dgm:spPr/>
    </dgm:pt>
    <dgm:pt modelId="{A2ADDC8E-1798-4359-A1E7-1ECB58A85FC2}" type="pres">
      <dgm:prSet presAssocID="{122D8BF7-0123-4906-90AA-18E2B9F3994C}" presName="wedge1Tx" presStyleLbl="node1" presStyleIdx="0" presStyleCnt="3">
        <dgm:presLayoutVars>
          <dgm:chMax val="0"/>
          <dgm:chPref val="0"/>
          <dgm:bulletEnabled val="1"/>
        </dgm:presLayoutVars>
      </dgm:prSet>
      <dgm:spPr/>
      <dgm:t>
        <a:bodyPr/>
        <a:lstStyle/>
        <a:p>
          <a:endParaRPr lang="x-none"/>
        </a:p>
      </dgm:t>
    </dgm:pt>
    <dgm:pt modelId="{46443CCF-9711-4844-8F6F-B51EA95D2A85}" type="pres">
      <dgm:prSet presAssocID="{122D8BF7-0123-4906-90AA-18E2B9F3994C}" presName="wedge2" presStyleLbl="node1" presStyleIdx="1" presStyleCnt="3"/>
      <dgm:spPr/>
      <dgm:t>
        <a:bodyPr/>
        <a:lstStyle/>
        <a:p>
          <a:endParaRPr lang="x-none"/>
        </a:p>
      </dgm:t>
    </dgm:pt>
    <dgm:pt modelId="{99591ABE-1F5C-45CF-80CC-57836CB211B8}" type="pres">
      <dgm:prSet presAssocID="{122D8BF7-0123-4906-90AA-18E2B9F3994C}" presName="dummy2a" presStyleCnt="0"/>
      <dgm:spPr/>
    </dgm:pt>
    <dgm:pt modelId="{BDD84A77-8B31-4910-9F85-165BD28C6D3F}" type="pres">
      <dgm:prSet presAssocID="{122D8BF7-0123-4906-90AA-18E2B9F3994C}" presName="dummy2b" presStyleCnt="0"/>
      <dgm:spPr/>
    </dgm:pt>
    <dgm:pt modelId="{0B2460E9-6349-4C0A-BE71-483AC465E1C1}" type="pres">
      <dgm:prSet presAssocID="{122D8BF7-0123-4906-90AA-18E2B9F3994C}" presName="wedge2Tx" presStyleLbl="node1" presStyleIdx="1" presStyleCnt="3">
        <dgm:presLayoutVars>
          <dgm:chMax val="0"/>
          <dgm:chPref val="0"/>
          <dgm:bulletEnabled val="1"/>
        </dgm:presLayoutVars>
      </dgm:prSet>
      <dgm:spPr/>
      <dgm:t>
        <a:bodyPr/>
        <a:lstStyle/>
        <a:p>
          <a:endParaRPr lang="x-none"/>
        </a:p>
      </dgm:t>
    </dgm:pt>
    <dgm:pt modelId="{3CE417E0-4503-4A5F-A0DA-05601EF0FF5E}" type="pres">
      <dgm:prSet presAssocID="{122D8BF7-0123-4906-90AA-18E2B9F3994C}" presName="wedge3" presStyleLbl="node1" presStyleIdx="2" presStyleCnt="3"/>
      <dgm:spPr/>
      <dgm:t>
        <a:bodyPr/>
        <a:lstStyle/>
        <a:p>
          <a:endParaRPr lang="x-none"/>
        </a:p>
      </dgm:t>
    </dgm:pt>
    <dgm:pt modelId="{9B5E6356-2139-4169-B745-82786DADB5FA}" type="pres">
      <dgm:prSet presAssocID="{122D8BF7-0123-4906-90AA-18E2B9F3994C}" presName="dummy3a" presStyleCnt="0"/>
      <dgm:spPr/>
    </dgm:pt>
    <dgm:pt modelId="{2CCB9028-DB1C-4797-B460-0660D92F84D2}" type="pres">
      <dgm:prSet presAssocID="{122D8BF7-0123-4906-90AA-18E2B9F3994C}" presName="dummy3b" presStyleCnt="0"/>
      <dgm:spPr/>
    </dgm:pt>
    <dgm:pt modelId="{1BA5FAF8-38FC-4220-A3A2-2D33A58026A9}" type="pres">
      <dgm:prSet presAssocID="{122D8BF7-0123-4906-90AA-18E2B9F3994C}" presName="wedge3Tx" presStyleLbl="node1" presStyleIdx="2" presStyleCnt="3">
        <dgm:presLayoutVars>
          <dgm:chMax val="0"/>
          <dgm:chPref val="0"/>
          <dgm:bulletEnabled val="1"/>
        </dgm:presLayoutVars>
      </dgm:prSet>
      <dgm:spPr/>
      <dgm:t>
        <a:bodyPr/>
        <a:lstStyle/>
        <a:p>
          <a:endParaRPr lang="x-none"/>
        </a:p>
      </dgm:t>
    </dgm:pt>
    <dgm:pt modelId="{9C86FDBC-F22B-4CBA-B2CB-009620F2D086}" type="pres">
      <dgm:prSet presAssocID="{C6F314CD-6C80-4CD8-8399-409E76A39435}" presName="arrowWedge1" presStyleLbl="fgSibTrans2D1" presStyleIdx="0" presStyleCnt="3">
        <dgm:style>
          <a:lnRef idx="2">
            <a:schemeClr val="accent5">
              <a:shade val="50000"/>
            </a:schemeClr>
          </a:lnRef>
          <a:fillRef idx="1">
            <a:schemeClr val="accent5"/>
          </a:fillRef>
          <a:effectRef idx="0">
            <a:schemeClr val="accent5"/>
          </a:effectRef>
          <a:fontRef idx="minor">
            <a:schemeClr val="lt1"/>
          </a:fontRef>
        </dgm:style>
      </dgm:prSet>
      <dgm:spPr/>
    </dgm:pt>
    <dgm:pt modelId="{CD7192E6-1F9F-4C57-B32A-9D26D7081F49}" type="pres">
      <dgm:prSet presAssocID="{971CBB43-666B-4C4C-9A14-1E3EA7182FE2}" presName="arrowWedge2" presStyleLbl="fgSibTrans2D1" presStyleIdx="1" presStyleCnt="3">
        <dgm:style>
          <a:lnRef idx="2">
            <a:schemeClr val="accent5">
              <a:shade val="50000"/>
            </a:schemeClr>
          </a:lnRef>
          <a:fillRef idx="1">
            <a:schemeClr val="accent5"/>
          </a:fillRef>
          <a:effectRef idx="0">
            <a:schemeClr val="accent5"/>
          </a:effectRef>
          <a:fontRef idx="minor">
            <a:schemeClr val="lt1"/>
          </a:fontRef>
        </dgm:style>
      </dgm:prSet>
      <dgm:spPr/>
    </dgm:pt>
    <dgm:pt modelId="{CC0B9BDD-25AD-4C3A-BBD5-B09357C38B97}" type="pres">
      <dgm:prSet presAssocID="{16EA93F4-E988-4B7B-8156-7BB819793487}" presName="arrowWedge3" presStyleLbl="fgSibTrans2D1" presStyleIdx="2" presStyleCnt="3">
        <dgm:style>
          <a:lnRef idx="2">
            <a:schemeClr val="accent5">
              <a:shade val="50000"/>
            </a:schemeClr>
          </a:lnRef>
          <a:fillRef idx="1">
            <a:schemeClr val="accent5"/>
          </a:fillRef>
          <a:effectRef idx="0">
            <a:schemeClr val="accent5"/>
          </a:effectRef>
          <a:fontRef idx="minor">
            <a:schemeClr val="lt1"/>
          </a:fontRef>
        </dgm:style>
      </dgm:prSet>
      <dgm:spPr/>
    </dgm:pt>
  </dgm:ptLst>
  <dgm:cxnLst>
    <dgm:cxn modelId="{FECD4F50-B78B-D045-B919-4D34B678F942}" type="presOf" srcId="{122D8BF7-0123-4906-90AA-18E2B9F3994C}" destId="{2946C946-79E7-4875-8C2D-5CA4DAB45C37}" srcOrd="0" destOrd="0" presId="urn:microsoft.com/office/officeart/2005/8/layout/cycle8"/>
    <dgm:cxn modelId="{40F1E35D-6A20-4DC7-83B0-0350E78211D7}" srcId="{122D8BF7-0123-4906-90AA-18E2B9F3994C}" destId="{25D4D617-D1D5-40AA-A0A6-86CEF2A67351}" srcOrd="0" destOrd="0" parTransId="{22E5C979-10FF-4625-9F76-8482C75E845C}" sibTransId="{C6F314CD-6C80-4CD8-8399-409E76A39435}"/>
    <dgm:cxn modelId="{9BB1533E-3248-B547-AB35-A3CD75531BE5}" type="presOf" srcId="{25D4D617-D1D5-40AA-A0A6-86CEF2A67351}" destId="{29E66C0D-365F-4486-8FC0-1231B77EC886}" srcOrd="0" destOrd="0" presId="urn:microsoft.com/office/officeart/2005/8/layout/cycle8"/>
    <dgm:cxn modelId="{9E4F60A2-4029-8641-B3FB-38A15FFA575E}" type="presOf" srcId="{4707421E-A4C0-4EB9-BF66-4F2F9D50CFE3}" destId="{46443CCF-9711-4844-8F6F-B51EA95D2A85}" srcOrd="0" destOrd="0" presId="urn:microsoft.com/office/officeart/2005/8/layout/cycle8"/>
    <dgm:cxn modelId="{5610CE92-1BE6-7F4D-997D-0D5B9F86E18F}" type="presOf" srcId="{03069088-1102-4C1B-A6EF-3D3B5671EE59}" destId="{3CE417E0-4503-4A5F-A0DA-05601EF0FF5E}" srcOrd="0" destOrd="0" presId="urn:microsoft.com/office/officeart/2005/8/layout/cycle8"/>
    <dgm:cxn modelId="{15CD4E2C-8BCA-2647-A367-C5BA7E8EDA1C}" type="presOf" srcId="{25D4D617-D1D5-40AA-A0A6-86CEF2A67351}" destId="{A2ADDC8E-1798-4359-A1E7-1ECB58A85FC2}" srcOrd="1" destOrd="0" presId="urn:microsoft.com/office/officeart/2005/8/layout/cycle8"/>
    <dgm:cxn modelId="{4C508B7E-FEB1-44B1-B948-1BCA96C3AFDB}" srcId="{122D8BF7-0123-4906-90AA-18E2B9F3994C}" destId="{03069088-1102-4C1B-A6EF-3D3B5671EE59}" srcOrd="2" destOrd="0" parTransId="{C2AAC9D5-5227-4CB5-B0AD-65649534A939}" sibTransId="{16EA93F4-E988-4B7B-8156-7BB819793487}"/>
    <dgm:cxn modelId="{F00E43E5-72EF-3C4C-8289-D7A6ADE69976}" type="presOf" srcId="{4707421E-A4C0-4EB9-BF66-4F2F9D50CFE3}" destId="{0B2460E9-6349-4C0A-BE71-483AC465E1C1}" srcOrd="1" destOrd="0" presId="urn:microsoft.com/office/officeart/2005/8/layout/cycle8"/>
    <dgm:cxn modelId="{F8FD4AAA-98D4-40F4-8DF5-9684B1320A4E}" srcId="{122D8BF7-0123-4906-90AA-18E2B9F3994C}" destId="{4707421E-A4C0-4EB9-BF66-4F2F9D50CFE3}" srcOrd="1" destOrd="0" parTransId="{222D78B7-A027-4939-BBFD-2D3896135849}" sibTransId="{971CBB43-666B-4C4C-9A14-1E3EA7182FE2}"/>
    <dgm:cxn modelId="{620CDF3F-B96C-294C-8720-DAB71965AC0B}" type="presOf" srcId="{03069088-1102-4C1B-A6EF-3D3B5671EE59}" destId="{1BA5FAF8-38FC-4220-A3A2-2D33A58026A9}" srcOrd="1" destOrd="0" presId="urn:microsoft.com/office/officeart/2005/8/layout/cycle8"/>
    <dgm:cxn modelId="{12F01A26-EE3F-CA40-BAD4-8F3A12EFFC58}" type="presParOf" srcId="{2946C946-79E7-4875-8C2D-5CA4DAB45C37}" destId="{29E66C0D-365F-4486-8FC0-1231B77EC886}" srcOrd="0" destOrd="0" presId="urn:microsoft.com/office/officeart/2005/8/layout/cycle8"/>
    <dgm:cxn modelId="{5B0BBB79-D531-B14F-88F0-0D45B86A0A35}" type="presParOf" srcId="{2946C946-79E7-4875-8C2D-5CA4DAB45C37}" destId="{A2D2A026-660E-4755-B22A-22E22C611A15}" srcOrd="1" destOrd="0" presId="urn:microsoft.com/office/officeart/2005/8/layout/cycle8"/>
    <dgm:cxn modelId="{D08A17BD-B0E0-9D4E-B78B-8B765AB44ECD}" type="presParOf" srcId="{2946C946-79E7-4875-8C2D-5CA4DAB45C37}" destId="{A2DBDB85-2F03-4C7B-AE1B-C8400B80D17C}" srcOrd="2" destOrd="0" presId="urn:microsoft.com/office/officeart/2005/8/layout/cycle8"/>
    <dgm:cxn modelId="{D2CE6E57-F9EB-0E4A-8F3B-83A9CE9150FF}" type="presParOf" srcId="{2946C946-79E7-4875-8C2D-5CA4DAB45C37}" destId="{A2ADDC8E-1798-4359-A1E7-1ECB58A85FC2}" srcOrd="3" destOrd="0" presId="urn:microsoft.com/office/officeart/2005/8/layout/cycle8"/>
    <dgm:cxn modelId="{08F8E14B-BA46-B44E-A7A6-71D8382F1501}" type="presParOf" srcId="{2946C946-79E7-4875-8C2D-5CA4DAB45C37}" destId="{46443CCF-9711-4844-8F6F-B51EA95D2A85}" srcOrd="4" destOrd="0" presId="urn:microsoft.com/office/officeart/2005/8/layout/cycle8"/>
    <dgm:cxn modelId="{81E3D605-63FD-FE4F-8410-C101A4498A50}" type="presParOf" srcId="{2946C946-79E7-4875-8C2D-5CA4DAB45C37}" destId="{99591ABE-1F5C-45CF-80CC-57836CB211B8}" srcOrd="5" destOrd="0" presId="urn:microsoft.com/office/officeart/2005/8/layout/cycle8"/>
    <dgm:cxn modelId="{C3ED99C5-9FF3-DC44-B397-4AD33CCE79BB}" type="presParOf" srcId="{2946C946-79E7-4875-8C2D-5CA4DAB45C37}" destId="{BDD84A77-8B31-4910-9F85-165BD28C6D3F}" srcOrd="6" destOrd="0" presId="urn:microsoft.com/office/officeart/2005/8/layout/cycle8"/>
    <dgm:cxn modelId="{DE4AF187-2EB1-1C45-A6E2-19FD954A3639}" type="presParOf" srcId="{2946C946-79E7-4875-8C2D-5CA4DAB45C37}" destId="{0B2460E9-6349-4C0A-BE71-483AC465E1C1}" srcOrd="7" destOrd="0" presId="urn:microsoft.com/office/officeart/2005/8/layout/cycle8"/>
    <dgm:cxn modelId="{667B48FC-55FB-B842-A1F9-993B3663B702}" type="presParOf" srcId="{2946C946-79E7-4875-8C2D-5CA4DAB45C37}" destId="{3CE417E0-4503-4A5F-A0DA-05601EF0FF5E}" srcOrd="8" destOrd="0" presId="urn:microsoft.com/office/officeart/2005/8/layout/cycle8"/>
    <dgm:cxn modelId="{9F5ED582-23E6-3447-B4A6-A6AFC18521EF}" type="presParOf" srcId="{2946C946-79E7-4875-8C2D-5CA4DAB45C37}" destId="{9B5E6356-2139-4169-B745-82786DADB5FA}" srcOrd="9" destOrd="0" presId="urn:microsoft.com/office/officeart/2005/8/layout/cycle8"/>
    <dgm:cxn modelId="{83D8B3B0-5FFA-2646-83D3-98B4DFA0EC66}" type="presParOf" srcId="{2946C946-79E7-4875-8C2D-5CA4DAB45C37}" destId="{2CCB9028-DB1C-4797-B460-0660D92F84D2}" srcOrd="10" destOrd="0" presId="urn:microsoft.com/office/officeart/2005/8/layout/cycle8"/>
    <dgm:cxn modelId="{D67A1CFC-1BBC-2147-AD5C-E813E186759F}" type="presParOf" srcId="{2946C946-79E7-4875-8C2D-5CA4DAB45C37}" destId="{1BA5FAF8-38FC-4220-A3A2-2D33A58026A9}" srcOrd="11" destOrd="0" presId="urn:microsoft.com/office/officeart/2005/8/layout/cycle8"/>
    <dgm:cxn modelId="{46E82B0D-7FBE-744D-B15E-D9BCA876EAB3}" type="presParOf" srcId="{2946C946-79E7-4875-8C2D-5CA4DAB45C37}" destId="{9C86FDBC-F22B-4CBA-B2CB-009620F2D086}" srcOrd="12" destOrd="0" presId="urn:microsoft.com/office/officeart/2005/8/layout/cycle8"/>
    <dgm:cxn modelId="{E31B4024-6075-B942-BF4D-1A98AFE8AFEB}" type="presParOf" srcId="{2946C946-79E7-4875-8C2D-5CA4DAB45C37}" destId="{CD7192E6-1F9F-4C57-B32A-9D26D7081F49}" srcOrd="13" destOrd="0" presId="urn:microsoft.com/office/officeart/2005/8/layout/cycle8"/>
    <dgm:cxn modelId="{817E0748-2A85-974D-BB85-960C733D3CB5}" type="presParOf" srcId="{2946C946-79E7-4875-8C2D-5CA4DAB45C37}" destId="{CC0B9BDD-25AD-4C3A-BBD5-B09357C38B97}" srcOrd="14" destOrd="0" presId="urn:microsoft.com/office/officeart/2005/8/layout/cycle8"/>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E66C0D-365F-4486-8FC0-1231B77EC886}">
      <dsp:nvSpPr>
        <dsp:cNvPr id="0" name=""/>
        <dsp:cNvSpPr/>
      </dsp:nvSpPr>
      <dsp:spPr>
        <a:xfrm>
          <a:off x="868937" y="136482"/>
          <a:ext cx="1763776" cy="1763776"/>
        </a:xfrm>
        <a:prstGeom prst="pie">
          <a:avLst>
            <a:gd name="adj1" fmla="val 16200000"/>
            <a:gd name="adj2" fmla="val 1800000"/>
          </a:avLst>
        </a:prstGeom>
        <a:no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en-US" sz="800" b="0" kern="1200" noProof="0" dirty="0" smtClean="0">
              <a:solidFill>
                <a:srgbClr val="C00000"/>
              </a:solidFill>
            </a:rPr>
            <a:t>Land Use Plan</a:t>
          </a:r>
          <a:endParaRPr lang="en-US" sz="800" b="0" kern="1200" noProof="0" dirty="0">
            <a:solidFill>
              <a:srgbClr val="C00000"/>
            </a:solidFill>
          </a:endParaRPr>
        </a:p>
      </dsp:txBody>
      <dsp:txXfrm>
        <a:off x="1798489" y="510235"/>
        <a:ext cx="629920" cy="524933"/>
      </dsp:txXfrm>
    </dsp:sp>
    <dsp:sp modelId="{46443CCF-9711-4844-8F6F-B51EA95D2A85}">
      <dsp:nvSpPr>
        <dsp:cNvPr id="0" name=""/>
        <dsp:cNvSpPr/>
      </dsp:nvSpPr>
      <dsp:spPr>
        <a:xfrm>
          <a:off x="832611" y="199474"/>
          <a:ext cx="1763776" cy="1763776"/>
        </a:xfrm>
        <a:prstGeom prst="pie">
          <a:avLst>
            <a:gd name="adj1" fmla="val 1800000"/>
            <a:gd name="adj2" fmla="val 9000000"/>
          </a:avLst>
        </a:prstGeom>
        <a:no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en-US" sz="800" b="0" kern="1200" noProof="0" dirty="0" smtClean="0">
              <a:solidFill>
                <a:srgbClr val="C00000"/>
              </a:solidFill>
            </a:rPr>
            <a:t>New target segments and VALS</a:t>
          </a:r>
          <a:endParaRPr lang="en-US" sz="800" b="0" kern="1200" noProof="0" dirty="0">
            <a:solidFill>
              <a:srgbClr val="C00000"/>
            </a:solidFill>
          </a:endParaRPr>
        </a:p>
      </dsp:txBody>
      <dsp:txXfrm>
        <a:off x="1252558" y="1343829"/>
        <a:ext cx="944880" cy="461941"/>
      </dsp:txXfrm>
    </dsp:sp>
    <dsp:sp modelId="{3CE417E0-4503-4A5F-A0DA-05601EF0FF5E}">
      <dsp:nvSpPr>
        <dsp:cNvPr id="0" name=""/>
        <dsp:cNvSpPr/>
      </dsp:nvSpPr>
      <dsp:spPr>
        <a:xfrm>
          <a:off x="796286" y="136482"/>
          <a:ext cx="1763776" cy="1763776"/>
        </a:xfrm>
        <a:prstGeom prst="pie">
          <a:avLst>
            <a:gd name="adj1" fmla="val 9000000"/>
            <a:gd name="adj2" fmla="val 16200000"/>
          </a:avLst>
        </a:prstGeom>
        <a:no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en-US" sz="800" b="0" kern="1200" noProof="0" dirty="0" smtClean="0">
              <a:solidFill>
                <a:srgbClr val="C00000"/>
              </a:solidFill>
            </a:rPr>
            <a:t>Infrastructure investments</a:t>
          </a:r>
          <a:endParaRPr lang="en-US" sz="800" b="0" kern="1200" noProof="0" dirty="0">
            <a:solidFill>
              <a:srgbClr val="C00000"/>
            </a:solidFill>
          </a:endParaRPr>
        </a:p>
      </dsp:txBody>
      <dsp:txXfrm>
        <a:off x="1000590" y="510235"/>
        <a:ext cx="629920" cy="524933"/>
      </dsp:txXfrm>
    </dsp:sp>
    <dsp:sp modelId="{9C86FDBC-F22B-4CBA-B2CB-009620F2D086}">
      <dsp:nvSpPr>
        <dsp:cNvPr id="0" name=""/>
        <dsp:cNvSpPr/>
      </dsp:nvSpPr>
      <dsp:spPr>
        <a:xfrm>
          <a:off x="759896" y="27296"/>
          <a:ext cx="1982148" cy="1982148"/>
        </a:xfrm>
        <a:prstGeom prst="circularArrow">
          <a:avLst>
            <a:gd name="adj1" fmla="val 5085"/>
            <a:gd name="adj2" fmla="val 327528"/>
            <a:gd name="adj3" fmla="val 1472472"/>
            <a:gd name="adj4" fmla="val 16199432"/>
            <a:gd name="adj5" fmla="val 5932"/>
          </a:avLst>
        </a:prstGeom>
        <a:solidFill>
          <a:schemeClr val="accent5"/>
        </a:solidFill>
        <a:ln w="25400" cap="flat" cmpd="sng" algn="ctr">
          <a:solidFill>
            <a:schemeClr val="accent5">
              <a:shade val="50000"/>
            </a:schemeClr>
          </a:solidFill>
          <a:prstDash val="solid"/>
        </a:ln>
        <a:effectLst/>
      </dsp:spPr>
      <dsp:style>
        <a:lnRef idx="2">
          <a:schemeClr val="accent5">
            <a:shade val="50000"/>
          </a:schemeClr>
        </a:lnRef>
        <a:fillRef idx="1">
          <a:schemeClr val="accent5"/>
        </a:fillRef>
        <a:effectRef idx="0">
          <a:schemeClr val="accent5"/>
        </a:effectRef>
        <a:fontRef idx="minor">
          <a:schemeClr val="lt1"/>
        </a:fontRef>
      </dsp:style>
    </dsp:sp>
    <dsp:sp modelId="{CD7192E6-1F9F-4C57-B32A-9D26D7081F49}">
      <dsp:nvSpPr>
        <dsp:cNvPr id="0" name=""/>
        <dsp:cNvSpPr/>
      </dsp:nvSpPr>
      <dsp:spPr>
        <a:xfrm>
          <a:off x="723425" y="90177"/>
          <a:ext cx="1982148" cy="1982148"/>
        </a:xfrm>
        <a:prstGeom prst="circularArrow">
          <a:avLst>
            <a:gd name="adj1" fmla="val 5085"/>
            <a:gd name="adj2" fmla="val 327528"/>
            <a:gd name="adj3" fmla="val 8671970"/>
            <a:gd name="adj4" fmla="val 1800502"/>
            <a:gd name="adj5" fmla="val 5932"/>
          </a:avLst>
        </a:prstGeom>
        <a:solidFill>
          <a:schemeClr val="accent5"/>
        </a:solidFill>
        <a:ln w="25400" cap="flat" cmpd="sng" algn="ctr">
          <a:solidFill>
            <a:schemeClr val="accent5">
              <a:shade val="50000"/>
            </a:schemeClr>
          </a:solidFill>
          <a:prstDash val="solid"/>
        </a:ln>
        <a:effectLst/>
      </dsp:spPr>
      <dsp:style>
        <a:lnRef idx="2">
          <a:schemeClr val="accent5">
            <a:shade val="50000"/>
          </a:schemeClr>
        </a:lnRef>
        <a:fillRef idx="1">
          <a:schemeClr val="accent5"/>
        </a:fillRef>
        <a:effectRef idx="0">
          <a:schemeClr val="accent5"/>
        </a:effectRef>
        <a:fontRef idx="minor">
          <a:schemeClr val="lt1"/>
        </a:fontRef>
      </dsp:style>
    </dsp:sp>
    <dsp:sp modelId="{CC0B9BDD-25AD-4C3A-BBD5-B09357C38B97}">
      <dsp:nvSpPr>
        <dsp:cNvPr id="0" name=""/>
        <dsp:cNvSpPr/>
      </dsp:nvSpPr>
      <dsp:spPr>
        <a:xfrm>
          <a:off x="686954" y="27296"/>
          <a:ext cx="1982148" cy="1982148"/>
        </a:xfrm>
        <a:prstGeom prst="circularArrow">
          <a:avLst>
            <a:gd name="adj1" fmla="val 5085"/>
            <a:gd name="adj2" fmla="val 327528"/>
            <a:gd name="adj3" fmla="val 15873039"/>
            <a:gd name="adj4" fmla="val 9000000"/>
            <a:gd name="adj5" fmla="val 5932"/>
          </a:avLst>
        </a:prstGeom>
        <a:solidFill>
          <a:schemeClr val="accent5"/>
        </a:solidFill>
        <a:ln w="25400" cap="flat" cmpd="sng" algn="ctr">
          <a:solidFill>
            <a:schemeClr val="accent5">
              <a:shade val="50000"/>
            </a:schemeClr>
          </a:solidFill>
          <a:prstDash val="solid"/>
        </a:ln>
        <a:effectLst/>
      </dsp:spPr>
      <dsp:style>
        <a:lnRef idx="2">
          <a:schemeClr val="accent5">
            <a:shade val="50000"/>
          </a:schemeClr>
        </a:lnRef>
        <a:fillRef idx="1">
          <a:schemeClr val="accent5"/>
        </a:fillRef>
        <a:effectRef idx="0">
          <a:schemeClr val="accent5"/>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fr-FR" dirty="0"/>
          </a:p>
        </p:txBody>
      </p:sp>
      <p:sp>
        <p:nvSpPr>
          <p:cNvPr id="3" name="Espace réservé de la date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2012883F-5C93-41BE-A55B-60F6B9B07FDA}" type="datetimeFigureOut">
              <a:rPr lang="fr-FR" smtClean="0"/>
              <a:t>19/03/18</a:t>
            </a:fld>
            <a:endParaRPr lang="fr-FR" dirty="0"/>
          </a:p>
        </p:txBody>
      </p:sp>
      <p:sp>
        <p:nvSpPr>
          <p:cNvPr id="4" name="Espace réservé du pied de page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fr-FR" dirty="0"/>
          </a:p>
        </p:txBody>
      </p:sp>
      <p:sp>
        <p:nvSpPr>
          <p:cNvPr id="5" name="Espace réservé du numéro de diapositive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1CA8CB85-0853-4E0B-BE3C-F024E1C237F5}" type="slidenum">
              <a:rPr lang="fr-FR" smtClean="0"/>
              <a:t>‹#›</a:t>
            </a:fld>
            <a:endParaRPr lang="fr-FR" dirty="0"/>
          </a:p>
        </p:txBody>
      </p:sp>
    </p:spTree>
    <p:extLst>
      <p:ext uri="{BB962C8B-B14F-4D97-AF65-F5344CB8AC3E}">
        <p14:creationId xmlns:p14="http://schemas.microsoft.com/office/powerpoint/2010/main" val="19468532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277A5EBA-86ED-4AF3-A271-6FC690A16E16}" type="datetimeFigureOut">
              <a:rPr lang="en-US" smtClean="0"/>
              <a:t>19/03/18</a:t>
            </a:fld>
            <a:endParaRPr lang="en-US" dirty="0"/>
          </a:p>
        </p:txBody>
      </p:sp>
      <p:sp>
        <p:nvSpPr>
          <p:cNvPr id="4" name="Slide Image Placeholder 3"/>
          <p:cNvSpPr>
            <a:spLocks noGrp="1" noRot="1" noChangeAspect="1"/>
          </p:cNvSpPr>
          <p:nvPr>
            <p:ph type="sldImg" idx="2"/>
          </p:nvPr>
        </p:nvSpPr>
        <p:spPr>
          <a:xfrm>
            <a:off x="2198688" y="696913"/>
            <a:ext cx="2613025"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114D953C-CA63-4EAB-AF36-8A48C4EA9CA5}" type="slidenum">
              <a:rPr lang="en-US" smtClean="0"/>
              <a:t>‹#›</a:t>
            </a:fld>
            <a:endParaRPr lang="en-US" dirty="0"/>
          </a:p>
        </p:txBody>
      </p:sp>
    </p:spTree>
    <p:extLst>
      <p:ext uri="{BB962C8B-B14F-4D97-AF65-F5344CB8AC3E}">
        <p14:creationId xmlns:p14="http://schemas.microsoft.com/office/powerpoint/2010/main" val="28622216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8688" y="696913"/>
            <a:ext cx="2613025"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14D953C-CA63-4EAB-AF36-8A48C4EA9CA5}" type="slidenum">
              <a:rPr lang="en-US" smtClean="0"/>
              <a:t>1</a:t>
            </a:fld>
            <a:endParaRPr lang="en-US" dirty="0"/>
          </a:p>
        </p:txBody>
      </p:sp>
    </p:spTree>
    <p:extLst>
      <p:ext uri="{BB962C8B-B14F-4D97-AF65-F5344CB8AC3E}">
        <p14:creationId xmlns:p14="http://schemas.microsoft.com/office/powerpoint/2010/main" val="18765876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10</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11</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12</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13</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14</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15</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16</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17</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18</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19</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2</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20</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21</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22</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23</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24</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25</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26</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27</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28</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29</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3</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30</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31</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32</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33</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34</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35</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36</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37</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38</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4</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5</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6</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7</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8</a:t>
            </a:fld>
            <a:endParaRPr lang="en-US" dirty="0"/>
          </a:p>
        </p:txBody>
      </p:sp>
    </p:spTree>
    <p:extLst>
      <p:ext uri="{BB962C8B-B14F-4D97-AF65-F5344CB8AC3E}">
        <p14:creationId xmlns:p14="http://schemas.microsoft.com/office/powerpoint/2010/main" val="3672615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98688" y="696913"/>
            <a:ext cx="2613025" cy="3486150"/>
          </a:xfrm>
        </p:spPr>
      </p:sp>
      <p:sp>
        <p:nvSpPr>
          <p:cNvPr id="3" name="Espace réservé des commentaires 2"/>
          <p:cNvSpPr>
            <a:spLocks noGrp="1"/>
          </p:cNvSpPr>
          <p:nvPr>
            <p:ph type="body" idx="1"/>
          </p:nvPr>
        </p:nvSpPr>
        <p:spPr/>
        <p:txBody>
          <a:bodyPr/>
          <a:lstStyle/>
          <a:p>
            <a:endParaRPr lang="x-none" dirty="0"/>
          </a:p>
        </p:txBody>
      </p:sp>
      <p:sp>
        <p:nvSpPr>
          <p:cNvPr id="4" name="Espace réservé du numéro de diapositive 3"/>
          <p:cNvSpPr>
            <a:spLocks noGrp="1"/>
          </p:cNvSpPr>
          <p:nvPr>
            <p:ph type="sldNum" sz="quarter" idx="10"/>
          </p:nvPr>
        </p:nvSpPr>
        <p:spPr/>
        <p:txBody>
          <a:bodyPr/>
          <a:lstStyle/>
          <a:p>
            <a:fld id="{114D953C-CA63-4EAB-AF36-8A48C4EA9CA5}" type="slidenum">
              <a:rPr lang="en-US" smtClean="0"/>
              <a:t>9</a:t>
            </a:fld>
            <a:endParaRPr lang="en-US" dirty="0"/>
          </a:p>
        </p:txBody>
      </p:sp>
    </p:spTree>
    <p:extLst>
      <p:ext uri="{BB962C8B-B14F-4D97-AF65-F5344CB8AC3E}">
        <p14:creationId xmlns:p14="http://schemas.microsoft.com/office/powerpoint/2010/main" val="3672615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4572001" y="1862667"/>
            <a:ext cx="1943100" cy="2032000"/>
          </a:xfrm>
        </p:spPr>
        <p:txBody>
          <a:bodyPr anchor="b">
            <a:normAutofit/>
          </a:bodyPr>
          <a:lstStyle>
            <a:lvl1pPr>
              <a:defRPr sz="2000">
                <a:solidFill>
                  <a:srgbClr val="C2002F"/>
                </a:solidFill>
              </a:defRPr>
            </a:lvl1pPr>
          </a:lstStyle>
          <a:p>
            <a:r>
              <a:rPr lang="en-US" dirty="0"/>
              <a:t>Click to edit Master title style</a:t>
            </a:r>
          </a:p>
        </p:txBody>
      </p:sp>
      <p:sp>
        <p:nvSpPr>
          <p:cNvPr id="3" name="Subtitle 2"/>
          <p:cNvSpPr>
            <a:spLocks noGrp="1"/>
          </p:cNvSpPr>
          <p:nvPr>
            <p:ph type="subTitle" idx="1"/>
          </p:nvPr>
        </p:nvSpPr>
        <p:spPr>
          <a:xfrm>
            <a:off x="4572001" y="4165600"/>
            <a:ext cx="1943100" cy="3352800"/>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Picture Placeholder 25"/>
          <p:cNvSpPr>
            <a:spLocks noGrp="1"/>
          </p:cNvSpPr>
          <p:nvPr>
            <p:ph type="pic" sz="quarter" idx="12" hasCustomPrompt="1"/>
          </p:nvPr>
        </p:nvSpPr>
        <p:spPr>
          <a:xfrm>
            <a:off x="-8239" y="0"/>
            <a:ext cx="4408789" cy="8636000"/>
          </a:xfrm>
        </p:spPr>
        <p:txBody>
          <a:bodyPr anchor="ctr"/>
          <a:lstStyle>
            <a:lvl1pPr marL="0" indent="0" algn="ctr">
              <a:buNone/>
              <a:defRPr>
                <a:solidFill>
                  <a:schemeClr val="bg1"/>
                </a:solidFill>
              </a:defRPr>
            </a:lvl1pPr>
          </a:lstStyle>
          <a:p>
            <a:r>
              <a:rPr lang="en-US" dirty="0"/>
              <a:t>Click </a:t>
            </a:r>
            <a:r>
              <a:rPr lang="en-US"/>
              <a:t>to </a:t>
            </a:r>
            <a:r>
              <a:rPr lang="en-US" smtClean="0"/>
              <a:t>Insert </a:t>
            </a:r>
            <a:r>
              <a:rPr lang="en-US" dirty="0"/>
              <a:t>Picture</a:t>
            </a:r>
          </a:p>
        </p:txBody>
      </p:sp>
      <p:sp>
        <p:nvSpPr>
          <p:cNvPr id="6" name="Rectangle 5"/>
          <p:cNvSpPr/>
          <p:nvPr userDrawn="1"/>
        </p:nvSpPr>
        <p:spPr>
          <a:xfrm>
            <a:off x="1" y="8636000"/>
            <a:ext cx="4400551" cy="508000"/>
          </a:xfrm>
          <a:prstGeom prst="rect">
            <a:avLst/>
          </a:prstGeom>
          <a:solidFill>
            <a:srgbClr val="C2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6"/>
          <p:cNvPicPr/>
          <p:nvPr userDrawn="1"/>
        </p:nvPicPr>
        <p:blipFill>
          <a:blip r:embed="rId2" cstate="print">
            <a:extLst>
              <a:ext uri="{28A0092B-C50C-407E-A947-70E740481C1C}">
                <a14:useLocalDpi xmlns:a14="http://schemas.microsoft.com/office/drawing/2010/main" val="0"/>
              </a:ext>
            </a:extLst>
          </a:blip>
          <a:stretch>
            <a:fillRect/>
          </a:stretch>
        </p:blipFill>
        <p:spPr>
          <a:xfrm>
            <a:off x="5257800" y="381000"/>
            <a:ext cx="1264534" cy="361950"/>
          </a:xfrm>
          <a:prstGeom prst="rect">
            <a:avLst/>
          </a:prstGeom>
        </p:spPr>
      </p:pic>
    </p:spTree>
    <p:extLst>
      <p:ext uri="{BB962C8B-B14F-4D97-AF65-F5344CB8AC3E}">
        <p14:creationId xmlns:p14="http://schemas.microsoft.com/office/powerpoint/2010/main" val="3233501877"/>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roject Slide - Pictures Only">
    <p:bg>
      <p:bgRef idx="1001">
        <a:schemeClr val="bg1"/>
      </p:bgRef>
    </p:bg>
    <p:spTree>
      <p:nvGrpSpPr>
        <p:cNvPr id="1" name=""/>
        <p:cNvGrpSpPr/>
        <p:nvPr/>
      </p:nvGrpSpPr>
      <p:grpSpPr>
        <a:xfrm>
          <a:off x="0" y="0"/>
          <a:ext cx="0" cy="0"/>
          <a:chOff x="0" y="0"/>
          <a:chExt cx="0" cy="0"/>
        </a:xfrm>
      </p:grpSpPr>
      <p:sp>
        <p:nvSpPr>
          <p:cNvPr id="8" name="Picture Placeholder 25"/>
          <p:cNvSpPr>
            <a:spLocks noGrp="1"/>
          </p:cNvSpPr>
          <p:nvPr>
            <p:ph type="pic" sz="quarter" idx="12" hasCustomPrompt="1"/>
          </p:nvPr>
        </p:nvSpPr>
        <p:spPr>
          <a:xfrm>
            <a:off x="-8238" y="643468"/>
            <a:ext cx="6866239" cy="4334933"/>
          </a:xfrm>
        </p:spPr>
        <p:txBody>
          <a:bodyPr anchor="ctr"/>
          <a:lstStyle>
            <a:lvl1pPr marL="0" indent="0" algn="ctr">
              <a:buNone/>
              <a:defRPr>
                <a:solidFill>
                  <a:schemeClr val="tx1">
                    <a:lumMod val="85000"/>
                    <a:lumOff val="15000"/>
                  </a:schemeClr>
                </a:solidFill>
              </a:defRPr>
            </a:lvl1pPr>
          </a:lstStyle>
          <a:p>
            <a:r>
              <a:rPr lang="en-US" dirty="0"/>
              <a:t>Click </a:t>
            </a:r>
            <a:r>
              <a:rPr lang="en-US"/>
              <a:t>to </a:t>
            </a:r>
            <a:r>
              <a:rPr lang="en-US" smtClean="0"/>
              <a:t>Insert </a:t>
            </a:r>
            <a:r>
              <a:rPr lang="en-US" dirty="0"/>
              <a:t>Picture</a:t>
            </a:r>
          </a:p>
        </p:txBody>
      </p:sp>
      <p:cxnSp>
        <p:nvCxnSpPr>
          <p:cNvPr id="9" name="Straight Connector 8"/>
          <p:cNvCxnSpPr/>
          <p:nvPr userDrawn="1"/>
        </p:nvCxnSpPr>
        <p:spPr>
          <a:xfrm>
            <a:off x="0" y="549685"/>
            <a:ext cx="5257800" cy="0"/>
          </a:xfrm>
          <a:prstGeom prst="line">
            <a:avLst/>
          </a:prstGeom>
          <a:ln>
            <a:solidFill>
              <a:srgbClr val="C2002F"/>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1600200" y="8583893"/>
            <a:ext cx="5257800" cy="0"/>
          </a:xfrm>
          <a:prstGeom prst="line">
            <a:avLst/>
          </a:prstGeom>
          <a:ln w="57150">
            <a:solidFill>
              <a:srgbClr val="C2002F"/>
            </a:solidFill>
          </a:ln>
        </p:spPr>
        <p:style>
          <a:lnRef idx="1">
            <a:schemeClr val="accent1"/>
          </a:lnRef>
          <a:fillRef idx="0">
            <a:schemeClr val="accent1"/>
          </a:fillRef>
          <a:effectRef idx="0">
            <a:schemeClr val="accent1"/>
          </a:effectRef>
          <a:fontRef idx="minor">
            <a:schemeClr val="tx1"/>
          </a:fontRef>
        </p:style>
      </p:cxnSp>
      <p:sp>
        <p:nvSpPr>
          <p:cNvPr id="11" name="Text Placeholder 27"/>
          <p:cNvSpPr>
            <a:spLocks noGrp="1"/>
          </p:cNvSpPr>
          <p:nvPr>
            <p:ph type="body" sz="quarter" idx="13" hasCustomPrompt="1"/>
          </p:nvPr>
        </p:nvSpPr>
        <p:spPr>
          <a:xfrm>
            <a:off x="342900" y="195383"/>
            <a:ext cx="1143000" cy="354953"/>
          </a:xfrm>
        </p:spPr>
        <p:txBody>
          <a:bodyPr>
            <a:noAutofit/>
          </a:bodyPr>
          <a:lstStyle>
            <a:lvl1pPr marL="0" indent="0">
              <a:buNone/>
              <a:defRPr sz="700" b="1" baseline="0">
                <a:solidFill>
                  <a:schemeClr val="tx1">
                    <a:lumMod val="85000"/>
                    <a:lumOff val="15000"/>
                  </a:schemeClr>
                </a:solidFill>
              </a:defRPr>
            </a:lvl1pPr>
          </a:lstStyle>
          <a:p>
            <a:pPr lvl="0"/>
            <a:r>
              <a:rPr lang="en-US" dirty="0"/>
              <a:t>BREADCRUMB 1</a:t>
            </a:r>
          </a:p>
        </p:txBody>
      </p:sp>
      <p:sp>
        <p:nvSpPr>
          <p:cNvPr id="12" name="Text Placeholder 27"/>
          <p:cNvSpPr>
            <a:spLocks noGrp="1"/>
          </p:cNvSpPr>
          <p:nvPr>
            <p:ph type="body" sz="quarter" idx="14" hasCustomPrompt="1"/>
          </p:nvPr>
        </p:nvSpPr>
        <p:spPr>
          <a:xfrm>
            <a:off x="1639765" y="190738"/>
            <a:ext cx="1143000" cy="354953"/>
          </a:xfrm>
        </p:spPr>
        <p:txBody>
          <a:bodyPr>
            <a:noAutofit/>
          </a:bodyPr>
          <a:lstStyle>
            <a:lvl1pPr marL="0" indent="0">
              <a:buNone/>
              <a:defRPr sz="700" b="0" baseline="0">
                <a:solidFill>
                  <a:schemeClr val="tx1">
                    <a:lumMod val="85000"/>
                    <a:lumOff val="15000"/>
                  </a:schemeClr>
                </a:solidFill>
              </a:defRPr>
            </a:lvl1pPr>
          </a:lstStyle>
          <a:p>
            <a:pPr lvl="0"/>
            <a:r>
              <a:rPr lang="en-US" dirty="0"/>
              <a:t>BREADCRUMB 2</a:t>
            </a:r>
          </a:p>
        </p:txBody>
      </p:sp>
      <p:sp>
        <p:nvSpPr>
          <p:cNvPr id="13" name="Text Placeholder 27"/>
          <p:cNvSpPr>
            <a:spLocks noGrp="1"/>
          </p:cNvSpPr>
          <p:nvPr>
            <p:ph type="body" sz="quarter" idx="15" hasCustomPrompt="1"/>
          </p:nvPr>
        </p:nvSpPr>
        <p:spPr>
          <a:xfrm>
            <a:off x="2935275" y="194734"/>
            <a:ext cx="1143000" cy="354953"/>
          </a:xfrm>
        </p:spPr>
        <p:txBody>
          <a:bodyPr>
            <a:noAutofit/>
          </a:bodyPr>
          <a:lstStyle>
            <a:lvl1pPr marL="0" indent="0">
              <a:buNone/>
              <a:defRPr sz="700" b="0" baseline="0">
                <a:solidFill>
                  <a:schemeClr val="tx1">
                    <a:lumMod val="85000"/>
                    <a:lumOff val="15000"/>
                  </a:schemeClr>
                </a:solidFill>
              </a:defRPr>
            </a:lvl1pPr>
          </a:lstStyle>
          <a:p>
            <a:pPr lvl="0"/>
            <a:r>
              <a:rPr lang="en-US" dirty="0"/>
              <a:t>BREADCRUMB 3</a:t>
            </a:r>
          </a:p>
        </p:txBody>
      </p:sp>
      <p:sp>
        <p:nvSpPr>
          <p:cNvPr id="14" name="Text Placeholder 27"/>
          <p:cNvSpPr>
            <a:spLocks noGrp="1"/>
          </p:cNvSpPr>
          <p:nvPr>
            <p:ph type="body" sz="quarter" idx="16" hasCustomPrompt="1"/>
          </p:nvPr>
        </p:nvSpPr>
        <p:spPr>
          <a:xfrm>
            <a:off x="4229100" y="199380"/>
            <a:ext cx="1143000" cy="354953"/>
          </a:xfrm>
        </p:spPr>
        <p:txBody>
          <a:bodyPr>
            <a:noAutofit/>
          </a:bodyPr>
          <a:lstStyle>
            <a:lvl1pPr marL="0" indent="0">
              <a:buNone/>
              <a:defRPr sz="700" b="0" baseline="0">
                <a:solidFill>
                  <a:schemeClr val="tx1">
                    <a:lumMod val="85000"/>
                    <a:lumOff val="15000"/>
                  </a:schemeClr>
                </a:solidFill>
              </a:defRPr>
            </a:lvl1pPr>
          </a:lstStyle>
          <a:p>
            <a:pPr lvl="0"/>
            <a:r>
              <a:rPr lang="en-US" dirty="0"/>
              <a:t>BREADCRUMB 4</a:t>
            </a:r>
          </a:p>
        </p:txBody>
      </p:sp>
      <p:cxnSp>
        <p:nvCxnSpPr>
          <p:cNvPr id="16" name="Straight Connector 15"/>
          <p:cNvCxnSpPr/>
          <p:nvPr userDrawn="1"/>
        </p:nvCxnSpPr>
        <p:spPr>
          <a:xfrm>
            <a:off x="2457450" y="5262578"/>
            <a:ext cx="4400551" cy="0"/>
          </a:xfrm>
          <a:prstGeom prst="line">
            <a:avLst/>
          </a:prstGeom>
          <a:ln>
            <a:solidFill>
              <a:srgbClr val="C2002F"/>
            </a:solidFill>
          </a:ln>
        </p:spPr>
        <p:style>
          <a:lnRef idx="1">
            <a:schemeClr val="accent1"/>
          </a:lnRef>
          <a:fillRef idx="0">
            <a:schemeClr val="accent1"/>
          </a:fillRef>
          <a:effectRef idx="0">
            <a:schemeClr val="accent1"/>
          </a:effectRef>
          <a:fontRef idx="minor">
            <a:schemeClr val="tx1"/>
          </a:fontRef>
        </p:style>
      </p:cxnSp>
      <p:sp>
        <p:nvSpPr>
          <p:cNvPr id="19" name="Text Placeholder 23"/>
          <p:cNvSpPr>
            <a:spLocks noGrp="1"/>
          </p:cNvSpPr>
          <p:nvPr>
            <p:ph type="body" sz="quarter" idx="11" hasCustomPrompt="1"/>
          </p:nvPr>
        </p:nvSpPr>
        <p:spPr>
          <a:xfrm>
            <a:off x="342900" y="5282695"/>
            <a:ext cx="2000251" cy="1321307"/>
          </a:xfrm>
        </p:spPr>
        <p:txBody>
          <a:bodyPr>
            <a:noAutofit/>
          </a:bodyPr>
          <a:lstStyle>
            <a:lvl1pPr marL="0" indent="0">
              <a:buNone/>
              <a:defRPr sz="1800" b="0" baseline="0">
                <a:solidFill>
                  <a:srgbClr val="C2002F"/>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project title</a:t>
            </a:r>
          </a:p>
        </p:txBody>
      </p:sp>
      <p:sp>
        <p:nvSpPr>
          <p:cNvPr id="21" name="Text Placeholder 23"/>
          <p:cNvSpPr>
            <a:spLocks noGrp="1"/>
          </p:cNvSpPr>
          <p:nvPr>
            <p:ph type="body" sz="quarter" idx="20" hasCustomPrompt="1"/>
          </p:nvPr>
        </p:nvSpPr>
        <p:spPr>
          <a:xfrm>
            <a:off x="971551" y="6604002"/>
            <a:ext cx="1371600" cy="508507"/>
          </a:xfrm>
        </p:spPr>
        <p:txBody>
          <a:bodyPr>
            <a:noAutofit/>
          </a:bodyPr>
          <a:lstStyle>
            <a:lvl1pPr marL="0" indent="0">
              <a:buNone/>
              <a:defRPr sz="1100" b="0" baseline="0">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Location</a:t>
            </a:r>
          </a:p>
        </p:txBody>
      </p:sp>
      <p:sp>
        <p:nvSpPr>
          <p:cNvPr id="22" name="Text Placeholder 23"/>
          <p:cNvSpPr>
            <a:spLocks noGrp="1"/>
          </p:cNvSpPr>
          <p:nvPr>
            <p:ph type="body" sz="quarter" idx="21" hasCustomPrompt="1"/>
          </p:nvPr>
        </p:nvSpPr>
        <p:spPr>
          <a:xfrm>
            <a:off x="971551" y="7059291"/>
            <a:ext cx="1371600" cy="508507"/>
          </a:xfrm>
        </p:spPr>
        <p:txBody>
          <a:bodyPr>
            <a:noAutofit/>
          </a:bodyPr>
          <a:lstStyle>
            <a:lvl1pPr marL="0" indent="0">
              <a:buNone/>
              <a:defRPr sz="1100" b="0" baseline="0">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Client</a:t>
            </a:r>
          </a:p>
        </p:txBody>
      </p:sp>
      <p:sp>
        <p:nvSpPr>
          <p:cNvPr id="2" name="TextBox 1"/>
          <p:cNvSpPr txBox="1"/>
          <p:nvPr userDrawn="1"/>
        </p:nvSpPr>
        <p:spPr>
          <a:xfrm>
            <a:off x="349345" y="6604001"/>
            <a:ext cx="679355" cy="400110"/>
          </a:xfrm>
          <a:prstGeom prst="rect">
            <a:avLst/>
          </a:prstGeom>
          <a:noFill/>
        </p:spPr>
        <p:txBody>
          <a:bodyPr wrap="square" rtlCol="0">
            <a:spAutoFit/>
          </a:bodyPr>
          <a:lstStyle/>
          <a:p>
            <a:pPr algn="r"/>
            <a:r>
              <a:rPr lang="en-US" sz="1000" dirty="0"/>
              <a:t>LOCATION:</a:t>
            </a:r>
          </a:p>
        </p:txBody>
      </p:sp>
      <p:sp>
        <p:nvSpPr>
          <p:cNvPr id="23" name="TextBox 22"/>
          <p:cNvSpPr txBox="1"/>
          <p:nvPr userDrawn="1"/>
        </p:nvSpPr>
        <p:spPr>
          <a:xfrm>
            <a:off x="342900" y="7071512"/>
            <a:ext cx="679355" cy="246221"/>
          </a:xfrm>
          <a:prstGeom prst="rect">
            <a:avLst/>
          </a:prstGeom>
          <a:noFill/>
        </p:spPr>
        <p:txBody>
          <a:bodyPr wrap="square" rtlCol="0">
            <a:spAutoFit/>
          </a:bodyPr>
          <a:lstStyle/>
          <a:p>
            <a:pPr algn="r"/>
            <a:r>
              <a:rPr lang="en-US" sz="1000" dirty="0"/>
              <a:t>CLIENT:</a:t>
            </a:r>
          </a:p>
        </p:txBody>
      </p:sp>
      <p:sp>
        <p:nvSpPr>
          <p:cNvPr id="4" name="Picture Placeholder 3"/>
          <p:cNvSpPr>
            <a:spLocks noGrp="1"/>
          </p:cNvSpPr>
          <p:nvPr>
            <p:ph type="pic" sz="quarter" idx="22"/>
          </p:nvPr>
        </p:nvSpPr>
        <p:spPr>
          <a:xfrm>
            <a:off x="2457451" y="5384801"/>
            <a:ext cx="1943100" cy="2980267"/>
          </a:xfrm>
        </p:spPr>
        <p:txBody>
          <a:bodyPr/>
          <a:lstStyle/>
          <a:p>
            <a:endParaRPr lang="en-US" dirty="0"/>
          </a:p>
        </p:txBody>
      </p:sp>
      <p:sp>
        <p:nvSpPr>
          <p:cNvPr id="6" name="Picture Placeholder 5"/>
          <p:cNvSpPr>
            <a:spLocks noGrp="1"/>
          </p:cNvSpPr>
          <p:nvPr>
            <p:ph type="pic" sz="quarter" idx="23"/>
          </p:nvPr>
        </p:nvSpPr>
        <p:spPr>
          <a:xfrm>
            <a:off x="4572001" y="5384801"/>
            <a:ext cx="1933575" cy="2980267"/>
          </a:xfrm>
        </p:spPr>
        <p:txBody>
          <a:bodyPr/>
          <a:lstStyle/>
          <a:p>
            <a:endParaRPr lang="en-US" dirty="0"/>
          </a:p>
        </p:txBody>
      </p:sp>
      <p:pic>
        <p:nvPicPr>
          <p:cNvPr id="18" name="Picture 35"/>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2400" y="8778093"/>
            <a:ext cx="974725" cy="201295"/>
          </a:xfrm>
          <a:prstGeom prst="rect">
            <a:avLst/>
          </a:prstGeom>
          <a:noFill/>
          <a:ln>
            <a:noFill/>
          </a:ln>
        </p:spPr>
      </p:pic>
    </p:spTree>
    <p:extLst>
      <p:ext uri="{BB962C8B-B14F-4D97-AF65-F5344CB8AC3E}">
        <p14:creationId xmlns:p14="http://schemas.microsoft.com/office/powerpoint/2010/main" val="1018633513"/>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Project Slide - Pictures Only">
    <p:bg>
      <p:bgRef idx="1001">
        <a:schemeClr val="bg1"/>
      </p:bgRef>
    </p:bg>
    <p:spTree>
      <p:nvGrpSpPr>
        <p:cNvPr id="1" name=""/>
        <p:cNvGrpSpPr/>
        <p:nvPr/>
      </p:nvGrpSpPr>
      <p:grpSpPr>
        <a:xfrm>
          <a:off x="0" y="0"/>
          <a:ext cx="0" cy="0"/>
          <a:chOff x="0" y="0"/>
          <a:chExt cx="0" cy="0"/>
        </a:xfrm>
      </p:grpSpPr>
      <p:sp>
        <p:nvSpPr>
          <p:cNvPr id="8" name="Picture Placeholder 25"/>
          <p:cNvSpPr>
            <a:spLocks noGrp="1"/>
          </p:cNvSpPr>
          <p:nvPr>
            <p:ph type="pic" sz="quarter" idx="12" hasCustomPrompt="1"/>
          </p:nvPr>
        </p:nvSpPr>
        <p:spPr>
          <a:xfrm>
            <a:off x="-8238" y="643467"/>
            <a:ext cx="6866239" cy="7721600"/>
          </a:xfrm>
        </p:spPr>
        <p:txBody>
          <a:bodyPr anchor="ctr"/>
          <a:lstStyle>
            <a:lvl1pPr marL="0" indent="0" algn="ctr">
              <a:buNone/>
              <a:defRPr>
                <a:solidFill>
                  <a:schemeClr val="tx1">
                    <a:lumMod val="85000"/>
                    <a:lumOff val="15000"/>
                  </a:schemeClr>
                </a:solidFill>
              </a:defRPr>
            </a:lvl1pPr>
          </a:lstStyle>
          <a:p>
            <a:r>
              <a:rPr lang="en-US" dirty="0"/>
              <a:t>Click </a:t>
            </a:r>
            <a:r>
              <a:rPr lang="en-US"/>
              <a:t>to </a:t>
            </a:r>
            <a:r>
              <a:rPr lang="en-US" smtClean="0"/>
              <a:t>Insert </a:t>
            </a:r>
            <a:r>
              <a:rPr lang="en-US" dirty="0"/>
              <a:t>Picture</a:t>
            </a:r>
          </a:p>
        </p:txBody>
      </p:sp>
      <p:cxnSp>
        <p:nvCxnSpPr>
          <p:cNvPr id="9" name="Straight Connector 8"/>
          <p:cNvCxnSpPr/>
          <p:nvPr userDrawn="1"/>
        </p:nvCxnSpPr>
        <p:spPr>
          <a:xfrm>
            <a:off x="0" y="549685"/>
            <a:ext cx="5257800" cy="0"/>
          </a:xfrm>
          <a:prstGeom prst="line">
            <a:avLst/>
          </a:prstGeom>
          <a:ln>
            <a:solidFill>
              <a:srgbClr val="C2002F"/>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1600200" y="8583893"/>
            <a:ext cx="5257800" cy="0"/>
          </a:xfrm>
          <a:prstGeom prst="line">
            <a:avLst/>
          </a:prstGeom>
          <a:ln w="57150">
            <a:solidFill>
              <a:srgbClr val="C2002F"/>
            </a:solidFill>
          </a:ln>
        </p:spPr>
        <p:style>
          <a:lnRef idx="1">
            <a:schemeClr val="accent1"/>
          </a:lnRef>
          <a:fillRef idx="0">
            <a:schemeClr val="accent1"/>
          </a:fillRef>
          <a:effectRef idx="0">
            <a:schemeClr val="accent1"/>
          </a:effectRef>
          <a:fontRef idx="minor">
            <a:schemeClr val="tx1"/>
          </a:fontRef>
        </p:style>
      </p:cxnSp>
      <p:sp>
        <p:nvSpPr>
          <p:cNvPr id="11" name="Text Placeholder 27"/>
          <p:cNvSpPr>
            <a:spLocks noGrp="1"/>
          </p:cNvSpPr>
          <p:nvPr>
            <p:ph type="body" sz="quarter" idx="13" hasCustomPrompt="1"/>
          </p:nvPr>
        </p:nvSpPr>
        <p:spPr>
          <a:xfrm>
            <a:off x="342900" y="195383"/>
            <a:ext cx="1143000" cy="354953"/>
          </a:xfrm>
        </p:spPr>
        <p:txBody>
          <a:bodyPr>
            <a:noAutofit/>
          </a:bodyPr>
          <a:lstStyle>
            <a:lvl1pPr marL="0" indent="0">
              <a:buNone/>
              <a:defRPr sz="700" b="1" baseline="0">
                <a:solidFill>
                  <a:schemeClr val="tx1">
                    <a:lumMod val="85000"/>
                    <a:lumOff val="15000"/>
                  </a:schemeClr>
                </a:solidFill>
              </a:defRPr>
            </a:lvl1pPr>
          </a:lstStyle>
          <a:p>
            <a:pPr lvl="0"/>
            <a:r>
              <a:rPr lang="en-US" dirty="0"/>
              <a:t>BREADCRUMB 1</a:t>
            </a:r>
          </a:p>
        </p:txBody>
      </p:sp>
      <p:sp>
        <p:nvSpPr>
          <p:cNvPr id="12" name="Text Placeholder 27"/>
          <p:cNvSpPr>
            <a:spLocks noGrp="1"/>
          </p:cNvSpPr>
          <p:nvPr>
            <p:ph type="body" sz="quarter" idx="14" hasCustomPrompt="1"/>
          </p:nvPr>
        </p:nvSpPr>
        <p:spPr>
          <a:xfrm>
            <a:off x="1639765" y="190738"/>
            <a:ext cx="1143000" cy="354953"/>
          </a:xfrm>
        </p:spPr>
        <p:txBody>
          <a:bodyPr>
            <a:noAutofit/>
          </a:bodyPr>
          <a:lstStyle>
            <a:lvl1pPr marL="0" indent="0">
              <a:buNone/>
              <a:defRPr sz="700" b="0" baseline="0">
                <a:solidFill>
                  <a:schemeClr val="tx1">
                    <a:lumMod val="85000"/>
                    <a:lumOff val="15000"/>
                  </a:schemeClr>
                </a:solidFill>
              </a:defRPr>
            </a:lvl1pPr>
          </a:lstStyle>
          <a:p>
            <a:pPr lvl="0"/>
            <a:r>
              <a:rPr lang="en-US" dirty="0"/>
              <a:t>BREADCRUMB 2</a:t>
            </a:r>
          </a:p>
        </p:txBody>
      </p:sp>
      <p:sp>
        <p:nvSpPr>
          <p:cNvPr id="13" name="Text Placeholder 27"/>
          <p:cNvSpPr>
            <a:spLocks noGrp="1"/>
          </p:cNvSpPr>
          <p:nvPr>
            <p:ph type="body" sz="quarter" idx="15" hasCustomPrompt="1"/>
          </p:nvPr>
        </p:nvSpPr>
        <p:spPr>
          <a:xfrm>
            <a:off x="2935275" y="194734"/>
            <a:ext cx="1143000" cy="354953"/>
          </a:xfrm>
        </p:spPr>
        <p:txBody>
          <a:bodyPr>
            <a:noAutofit/>
          </a:bodyPr>
          <a:lstStyle>
            <a:lvl1pPr marL="0" indent="0">
              <a:buNone/>
              <a:defRPr sz="700" b="0" baseline="0">
                <a:solidFill>
                  <a:schemeClr val="tx1">
                    <a:lumMod val="85000"/>
                    <a:lumOff val="15000"/>
                  </a:schemeClr>
                </a:solidFill>
              </a:defRPr>
            </a:lvl1pPr>
          </a:lstStyle>
          <a:p>
            <a:pPr lvl="0"/>
            <a:r>
              <a:rPr lang="en-US" dirty="0"/>
              <a:t>BREADCRUMB 3</a:t>
            </a:r>
          </a:p>
        </p:txBody>
      </p:sp>
      <p:sp>
        <p:nvSpPr>
          <p:cNvPr id="14" name="Text Placeholder 27"/>
          <p:cNvSpPr>
            <a:spLocks noGrp="1"/>
          </p:cNvSpPr>
          <p:nvPr>
            <p:ph type="body" sz="quarter" idx="16" hasCustomPrompt="1"/>
          </p:nvPr>
        </p:nvSpPr>
        <p:spPr>
          <a:xfrm>
            <a:off x="4229100" y="199380"/>
            <a:ext cx="1143000" cy="354953"/>
          </a:xfrm>
        </p:spPr>
        <p:txBody>
          <a:bodyPr>
            <a:noAutofit/>
          </a:bodyPr>
          <a:lstStyle>
            <a:lvl1pPr marL="0" indent="0">
              <a:buNone/>
              <a:defRPr sz="700" b="0" baseline="0">
                <a:solidFill>
                  <a:schemeClr val="tx1">
                    <a:lumMod val="85000"/>
                    <a:lumOff val="15000"/>
                  </a:schemeClr>
                </a:solidFill>
              </a:defRPr>
            </a:lvl1pPr>
          </a:lstStyle>
          <a:p>
            <a:pPr lvl="0"/>
            <a:r>
              <a:rPr lang="en-US" dirty="0"/>
              <a:t>BREADCRUMB 4</a:t>
            </a:r>
          </a:p>
        </p:txBody>
      </p:sp>
      <p:pic>
        <p:nvPicPr>
          <p:cNvPr id="16" name="Picture 35"/>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2400" y="8778093"/>
            <a:ext cx="974725" cy="201295"/>
          </a:xfrm>
          <a:prstGeom prst="rect">
            <a:avLst/>
          </a:prstGeom>
          <a:noFill/>
          <a:ln>
            <a:noFill/>
          </a:ln>
        </p:spPr>
      </p:pic>
    </p:spTree>
    <p:extLst>
      <p:ext uri="{BB962C8B-B14F-4D97-AF65-F5344CB8AC3E}">
        <p14:creationId xmlns:p14="http://schemas.microsoft.com/office/powerpoint/2010/main" val="1856388089"/>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5_Two Column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cxnSp>
        <p:nvCxnSpPr>
          <p:cNvPr id="7" name="Straight Connector 6"/>
          <p:cNvCxnSpPr/>
          <p:nvPr userDrawn="1"/>
        </p:nvCxnSpPr>
        <p:spPr>
          <a:xfrm>
            <a:off x="0" y="549685"/>
            <a:ext cx="5257800" cy="0"/>
          </a:xfrm>
          <a:prstGeom prst="line">
            <a:avLst/>
          </a:prstGeom>
          <a:ln>
            <a:solidFill>
              <a:srgbClr val="C2002F"/>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1600200" y="8583893"/>
            <a:ext cx="5257800" cy="0"/>
          </a:xfrm>
          <a:prstGeom prst="line">
            <a:avLst/>
          </a:prstGeom>
          <a:ln w="57150">
            <a:solidFill>
              <a:srgbClr val="C2002F"/>
            </a:solidFill>
          </a:ln>
        </p:spPr>
        <p:style>
          <a:lnRef idx="1">
            <a:schemeClr val="accent1"/>
          </a:lnRef>
          <a:fillRef idx="0">
            <a:schemeClr val="accent1"/>
          </a:fillRef>
          <a:effectRef idx="0">
            <a:schemeClr val="accent1"/>
          </a:effectRef>
          <a:fontRef idx="minor">
            <a:schemeClr val="tx1"/>
          </a:fontRef>
        </p:style>
      </p:cxnSp>
      <p:sp>
        <p:nvSpPr>
          <p:cNvPr id="9" name="Text Placeholder 27"/>
          <p:cNvSpPr>
            <a:spLocks noGrp="1"/>
          </p:cNvSpPr>
          <p:nvPr>
            <p:ph type="body" sz="quarter" idx="13" hasCustomPrompt="1"/>
          </p:nvPr>
        </p:nvSpPr>
        <p:spPr>
          <a:xfrm>
            <a:off x="342900" y="195385"/>
            <a:ext cx="1143000" cy="354953"/>
          </a:xfrm>
        </p:spPr>
        <p:txBody>
          <a:bodyPr>
            <a:noAutofit/>
          </a:bodyPr>
          <a:lstStyle>
            <a:lvl1pPr marL="0" indent="0">
              <a:buNone/>
              <a:defRPr sz="700" b="1" baseline="0">
                <a:solidFill>
                  <a:schemeClr val="tx1">
                    <a:lumMod val="85000"/>
                    <a:lumOff val="15000"/>
                  </a:schemeClr>
                </a:solidFill>
              </a:defRPr>
            </a:lvl1pPr>
          </a:lstStyle>
          <a:p>
            <a:pPr lvl="0"/>
            <a:r>
              <a:rPr lang="en-US" dirty="0" smtClean="0"/>
              <a:t>BREADCRUMB 1</a:t>
            </a:r>
            <a:endParaRPr lang="en-US" dirty="0"/>
          </a:p>
        </p:txBody>
      </p:sp>
      <p:sp>
        <p:nvSpPr>
          <p:cNvPr id="10" name="Text Placeholder 27"/>
          <p:cNvSpPr>
            <a:spLocks noGrp="1"/>
          </p:cNvSpPr>
          <p:nvPr>
            <p:ph type="body" sz="quarter" idx="14" hasCustomPrompt="1"/>
          </p:nvPr>
        </p:nvSpPr>
        <p:spPr>
          <a:xfrm>
            <a:off x="1639765" y="190740"/>
            <a:ext cx="1143000" cy="354953"/>
          </a:xfrm>
        </p:spPr>
        <p:txBody>
          <a:bodyPr>
            <a:noAutofit/>
          </a:bodyPr>
          <a:lstStyle>
            <a:lvl1pPr marL="0" indent="0">
              <a:buNone/>
              <a:defRPr sz="700" b="0" baseline="0">
                <a:solidFill>
                  <a:schemeClr val="tx1">
                    <a:lumMod val="85000"/>
                    <a:lumOff val="15000"/>
                  </a:schemeClr>
                </a:solidFill>
              </a:defRPr>
            </a:lvl1pPr>
          </a:lstStyle>
          <a:p>
            <a:pPr lvl="0"/>
            <a:r>
              <a:rPr lang="en-US" dirty="0" smtClean="0"/>
              <a:t>BREADCRUMB 2</a:t>
            </a:r>
            <a:endParaRPr lang="en-US" dirty="0"/>
          </a:p>
        </p:txBody>
      </p:sp>
      <p:sp>
        <p:nvSpPr>
          <p:cNvPr id="11" name="Text Placeholder 27"/>
          <p:cNvSpPr>
            <a:spLocks noGrp="1"/>
          </p:cNvSpPr>
          <p:nvPr>
            <p:ph type="body" sz="quarter" idx="15" hasCustomPrompt="1"/>
          </p:nvPr>
        </p:nvSpPr>
        <p:spPr>
          <a:xfrm>
            <a:off x="2935275" y="194736"/>
            <a:ext cx="1143000" cy="354953"/>
          </a:xfrm>
        </p:spPr>
        <p:txBody>
          <a:bodyPr>
            <a:noAutofit/>
          </a:bodyPr>
          <a:lstStyle>
            <a:lvl1pPr marL="0" indent="0">
              <a:buNone/>
              <a:defRPr sz="700" b="0" baseline="0">
                <a:solidFill>
                  <a:schemeClr val="tx1">
                    <a:lumMod val="85000"/>
                    <a:lumOff val="15000"/>
                  </a:schemeClr>
                </a:solidFill>
              </a:defRPr>
            </a:lvl1pPr>
          </a:lstStyle>
          <a:p>
            <a:pPr lvl="0"/>
            <a:r>
              <a:rPr lang="en-US" dirty="0" smtClean="0"/>
              <a:t>BREADCRUMB 3</a:t>
            </a:r>
            <a:endParaRPr lang="en-US" dirty="0"/>
          </a:p>
        </p:txBody>
      </p:sp>
      <p:sp>
        <p:nvSpPr>
          <p:cNvPr id="12" name="Text Placeholder 27"/>
          <p:cNvSpPr>
            <a:spLocks noGrp="1"/>
          </p:cNvSpPr>
          <p:nvPr>
            <p:ph type="body" sz="quarter" idx="16" hasCustomPrompt="1"/>
          </p:nvPr>
        </p:nvSpPr>
        <p:spPr>
          <a:xfrm>
            <a:off x="4229100" y="199381"/>
            <a:ext cx="1143000" cy="354953"/>
          </a:xfrm>
        </p:spPr>
        <p:txBody>
          <a:bodyPr>
            <a:noAutofit/>
          </a:bodyPr>
          <a:lstStyle>
            <a:lvl1pPr marL="0" indent="0">
              <a:buNone/>
              <a:defRPr sz="700" b="0" baseline="0">
                <a:solidFill>
                  <a:schemeClr val="tx1">
                    <a:lumMod val="85000"/>
                    <a:lumOff val="15000"/>
                  </a:schemeClr>
                </a:solidFill>
              </a:defRPr>
            </a:lvl1pPr>
          </a:lstStyle>
          <a:p>
            <a:pPr lvl="0"/>
            <a:r>
              <a:rPr lang="en-US" dirty="0" smtClean="0"/>
              <a:t>BREADCRUMB 4</a:t>
            </a:r>
            <a:endParaRPr lang="en-US" dirty="0"/>
          </a:p>
        </p:txBody>
      </p:sp>
      <p:sp>
        <p:nvSpPr>
          <p:cNvPr id="14" name="Title 1"/>
          <p:cNvSpPr>
            <a:spLocks noGrp="1"/>
          </p:cNvSpPr>
          <p:nvPr>
            <p:ph type="title" hasCustomPrompt="1"/>
          </p:nvPr>
        </p:nvSpPr>
        <p:spPr>
          <a:xfrm>
            <a:off x="342900" y="643468"/>
            <a:ext cx="6172200" cy="948267"/>
          </a:xfrm>
        </p:spPr>
        <p:txBody>
          <a:bodyPr anchor="b">
            <a:noAutofit/>
          </a:bodyPr>
          <a:lstStyle>
            <a:lvl1pPr>
              <a:defRPr b="1" baseline="0"/>
            </a:lvl1pPr>
          </a:lstStyle>
          <a:p>
            <a:pPr algn="l"/>
            <a:r>
              <a:rPr lang="en-US" sz="2400" dirty="0" smtClean="0">
                <a:solidFill>
                  <a:srgbClr val="C2002F"/>
                </a:solidFill>
              </a:rPr>
              <a:t>Click to add Title</a:t>
            </a:r>
            <a:endParaRPr lang="en-US" sz="2400" dirty="0">
              <a:solidFill>
                <a:srgbClr val="C2002F"/>
              </a:solidFill>
            </a:endParaRPr>
          </a:p>
        </p:txBody>
      </p:sp>
      <p:cxnSp>
        <p:nvCxnSpPr>
          <p:cNvPr id="15" name="Straight Connector 14"/>
          <p:cNvCxnSpPr/>
          <p:nvPr userDrawn="1"/>
        </p:nvCxnSpPr>
        <p:spPr>
          <a:xfrm>
            <a:off x="3543301" y="2737975"/>
            <a:ext cx="3314700" cy="0"/>
          </a:xfrm>
          <a:prstGeom prst="line">
            <a:avLst/>
          </a:prstGeom>
          <a:ln>
            <a:solidFill>
              <a:srgbClr val="C2002F"/>
            </a:solidFill>
          </a:ln>
        </p:spPr>
        <p:style>
          <a:lnRef idx="1">
            <a:schemeClr val="accent1"/>
          </a:lnRef>
          <a:fillRef idx="0">
            <a:schemeClr val="accent1"/>
          </a:fillRef>
          <a:effectRef idx="0">
            <a:schemeClr val="accent1"/>
          </a:effectRef>
          <a:fontRef idx="minor">
            <a:schemeClr val="tx1"/>
          </a:fontRef>
        </p:style>
      </p:cxnSp>
      <p:sp>
        <p:nvSpPr>
          <p:cNvPr id="16" name="Text Placeholder 23"/>
          <p:cNvSpPr>
            <a:spLocks noGrp="1"/>
          </p:cNvSpPr>
          <p:nvPr>
            <p:ph type="body" sz="quarter" idx="11" hasCustomPrompt="1"/>
          </p:nvPr>
        </p:nvSpPr>
        <p:spPr>
          <a:xfrm>
            <a:off x="342900" y="1456270"/>
            <a:ext cx="6172200" cy="547511"/>
          </a:xfrm>
        </p:spPr>
        <p:txBody>
          <a:bodyPr>
            <a:noAutofit/>
          </a:bodyPr>
          <a:lstStyle>
            <a:lvl1pPr marL="0" indent="0">
              <a:buNone/>
              <a:defRPr sz="1800" b="0">
                <a:solidFill>
                  <a:schemeClr val="tx1">
                    <a:lumMod val="85000"/>
                    <a:lumOff val="15000"/>
                  </a:schemeClr>
                </a:solidFill>
              </a:defRPr>
            </a:lvl1pPr>
            <a:lvl2pPr marL="457189" indent="0">
              <a:buNone/>
              <a:defRPr/>
            </a:lvl2pPr>
            <a:lvl3pPr marL="914378" indent="0">
              <a:buNone/>
              <a:defRPr/>
            </a:lvl3pPr>
            <a:lvl4pPr marL="1371566" indent="0">
              <a:buNone/>
              <a:defRPr/>
            </a:lvl4pPr>
            <a:lvl5pPr marL="1828754" indent="0">
              <a:buNone/>
              <a:defRPr/>
            </a:lvl5pPr>
          </a:lstStyle>
          <a:p>
            <a:pPr lvl="0"/>
            <a:r>
              <a:rPr lang="en-US" dirty="0" smtClean="0"/>
              <a:t>Click to add subtitle if needed</a:t>
            </a:r>
            <a:endParaRPr lang="en-US" dirty="0"/>
          </a:p>
        </p:txBody>
      </p:sp>
      <p:sp>
        <p:nvSpPr>
          <p:cNvPr id="17" name="Text Placeholder 30"/>
          <p:cNvSpPr>
            <a:spLocks noGrp="1"/>
          </p:cNvSpPr>
          <p:nvPr>
            <p:ph type="body" sz="quarter" idx="18"/>
          </p:nvPr>
        </p:nvSpPr>
        <p:spPr>
          <a:xfrm>
            <a:off x="3543300" y="2946401"/>
            <a:ext cx="2971800" cy="5418667"/>
          </a:xfrm>
        </p:spPr>
        <p:txBody>
          <a:bodyPr/>
          <a:lstStyle>
            <a:lvl1pPr>
              <a:defRPr sz="1600" b="0">
                <a:solidFill>
                  <a:schemeClr val="tx1">
                    <a:lumMod val="85000"/>
                    <a:lumOff val="15000"/>
                  </a:schemeClr>
                </a:solidFill>
              </a:defRPr>
            </a:lvl1pPr>
            <a:lvl2pPr marL="460364" indent="-233357">
              <a:buFont typeface="Arial" panose="020B0604020202020204" pitchFamily="34" charset="0"/>
              <a:buChar char="•"/>
              <a:defRPr sz="1600">
                <a:solidFill>
                  <a:schemeClr val="tx1">
                    <a:lumMod val="85000"/>
                    <a:lumOff val="15000"/>
                  </a:schemeClr>
                </a:solidFill>
              </a:defRPr>
            </a:lvl2pPr>
            <a:lvl3pPr marL="796905" indent="-227007">
              <a:defRPr sz="1600"/>
            </a:lvl3pPr>
            <a:lvl4pPr marL="1085823" indent="-227007">
              <a:defRPr sz="1400"/>
            </a:lvl4pPr>
            <a:lvl5pPr marL="1374741" indent="-233357">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Text Placeholder 30"/>
          <p:cNvSpPr>
            <a:spLocks noGrp="1"/>
          </p:cNvSpPr>
          <p:nvPr>
            <p:ph type="body" sz="quarter" idx="19"/>
          </p:nvPr>
        </p:nvSpPr>
        <p:spPr>
          <a:xfrm>
            <a:off x="342900" y="2945228"/>
            <a:ext cx="2971800" cy="5418667"/>
          </a:xfrm>
        </p:spPr>
        <p:txBody>
          <a:bodyPr/>
          <a:lstStyle>
            <a:lvl1pPr>
              <a:defRPr sz="1600" b="0">
                <a:solidFill>
                  <a:schemeClr val="tx1">
                    <a:lumMod val="85000"/>
                    <a:lumOff val="15000"/>
                  </a:schemeClr>
                </a:solidFill>
              </a:defRPr>
            </a:lvl1pPr>
            <a:lvl2pPr marL="460364" indent="-233357">
              <a:buFont typeface="Arial" panose="020B0604020202020204" pitchFamily="34" charset="0"/>
              <a:buChar char="•"/>
              <a:defRPr sz="1600">
                <a:solidFill>
                  <a:schemeClr val="tx1">
                    <a:lumMod val="85000"/>
                    <a:lumOff val="15000"/>
                  </a:schemeClr>
                </a:solidFill>
              </a:defRPr>
            </a:lvl2pPr>
            <a:lvl3pPr marL="796905" indent="-227007">
              <a:defRPr sz="1600"/>
            </a:lvl3pPr>
            <a:lvl4pPr marL="1085823" indent="-227007">
              <a:defRPr sz="1400"/>
            </a:lvl4pPr>
            <a:lvl5pPr marL="1374741" indent="-233357">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20" name="Straight Connector 19"/>
          <p:cNvCxnSpPr/>
          <p:nvPr userDrawn="1"/>
        </p:nvCxnSpPr>
        <p:spPr>
          <a:xfrm>
            <a:off x="1" y="2736578"/>
            <a:ext cx="3314700" cy="0"/>
          </a:xfrm>
          <a:prstGeom prst="line">
            <a:avLst/>
          </a:prstGeom>
          <a:ln>
            <a:solidFill>
              <a:srgbClr val="C2002F"/>
            </a:solidFill>
          </a:ln>
        </p:spPr>
        <p:style>
          <a:lnRef idx="1">
            <a:schemeClr val="accent1"/>
          </a:lnRef>
          <a:fillRef idx="0">
            <a:schemeClr val="accent1"/>
          </a:fillRef>
          <a:effectRef idx="0">
            <a:schemeClr val="accent1"/>
          </a:effectRef>
          <a:fontRef idx="minor">
            <a:schemeClr val="tx1"/>
          </a:fontRef>
        </p:style>
      </p:cxnSp>
      <p:pic>
        <p:nvPicPr>
          <p:cNvPr id="19" name="Picture 35"/>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2400" y="8778093"/>
            <a:ext cx="974725" cy="201295"/>
          </a:xfrm>
          <a:prstGeom prst="rect">
            <a:avLst/>
          </a:prstGeom>
          <a:noFill/>
          <a:ln>
            <a:noFill/>
          </a:ln>
        </p:spPr>
      </p:pic>
    </p:spTree>
    <p:extLst>
      <p:ext uri="{BB962C8B-B14F-4D97-AF65-F5344CB8AC3E}">
        <p14:creationId xmlns:p14="http://schemas.microsoft.com/office/powerpoint/2010/main" val="10185245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p:bg>
      <p:bgRef idx="1001">
        <a:schemeClr val="bg1"/>
      </p:bgRef>
    </p:bg>
    <p:spTree>
      <p:nvGrpSpPr>
        <p:cNvPr id="1" name=""/>
        <p:cNvGrpSpPr/>
        <p:nvPr/>
      </p:nvGrpSpPr>
      <p:grpSpPr>
        <a:xfrm>
          <a:off x="0" y="0"/>
          <a:ext cx="0" cy="0"/>
          <a:chOff x="0" y="0"/>
          <a:chExt cx="0" cy="0"/>
        </a:xfrm>
      </p:grpSpPr>
      <p:sp>
        <p:nvSpPr>
          <p:cNvPr id="26" name="Picture Placeholder 25"/>
          <p:cNvSpPr>
            <a:spLocks noGrp="1"/>
          </p:cNvSpPr>
          <p:nvPr>
            <p:ph type="pic" sz="quarter" idx="12" hasCustomPrompt="1"/>
          </p:nvPr>
        </p:nvSpPr>
        <p:spPr>
          <a:xfrm>
            <a:off x="-8239" y="643467"/>
            <a:ext cx="6858000" cy="4741335"/>
          </a:xfrm>
        </p:spPr>
        <p:txBody>
          <a:bodyPr anchor="ctr"/>
          <a:lstStyle>
            <a:lvl1pPr marL="0" indent="0" algn="ctr">
              <a:buNone/>
              <a:defRPr>
                <a:solidFill>
                  <a:schemeClr val="bg1"/>
                </a:solidFill>
              </a:defRPr>
            </a:lvl1pPr>
          </a:lstStyle>
          <a:p>
            <a:r>
              <a:rPr lang="en-US" dirty="0"/>
              <a:t>Click </a:t>
            </a:r>
            <a:r>
              <a:rPr lang="en-US"/>
              <a:t>to </a:t>
            </a:r>
            <a:r>
              <a:rPr lang="en-US" smtClean="0"/>
              <a:t>Insert </a:t>
            </a:r>
            <a:r>
              <a:rPr lang="en-US" dirty="0"/>
              <a:t>Picture</a:t>
            </a:r>
          </a:p>
        </p:txBody>
      </p:sp>
      <p:cxnSp>
        <p:nvCxnSpPr>
          <p:cNvPr id="8" name="Straight Connector 7"/>
          <p:cNvCxnSpPr/>
          <p:nvPr userDrawn="1"/>
        </p:nvCxnSpPr>
        <p:spPr>
          <a:xfrm>
            <a:off x="0" y="549685"/>
            <a:ext cx="5257800" cy="0"/>
          </a:xfrm>
          <a:prstGeom prst="line">
            <a:avLst/>
          </a:prstGeom>
          <a:ln>
            <a:solidFill>
              <a:srgbClr val="C2002F"/>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a:xfrm>
            <a:off x="1600200" y="8839200"/>
            <a:ext cx="5257800" cy="0"/>
          </a:xfrm>
          <a:prstGeom prst="line">
            <a:avLst/>
          </a:prstGeom>
          <a:ln w="57150">
            <a:solidFill>
              <a:srgbClr val="C2002F"/>
            </a:solidFill>
          </a:ln>
        </p:spPr>
        <p:style>
          <a:lnRef idx="1">
            <a:schemeClr val="accent1"/>
          </a:lnRef>
          <a:fillRef idx="0">
            <a:schemeClr val="accent1"/>
          </a:fillRef>
          <a:effectRef idx="0">
            <a:schemeClr val="accent1"/>
          </a:effectRef>
          <a:fontRef idx="minor">
            <a:schemeClr val="tx1"/>
          </a:fontRef>
        </p:style>
      </p:cxnSp>
      <p:sp>
        <p:nvSpPr>
          <p:cNvPr id="22" name="Text Placeholder 21"/>
          <p:cNvSpPr>
            <a:spLocks noGrp="1"/>
          </p:cNvSpPr>
          <p:nvPr>
            <p:ph type="body" sz="quarter" idx="10" hasCustomPrompt="1"/>
          </p:nvPr>
        </p:nvSpPr>
        <p:spPr>
          <a:xfrm>
            <a:off x="342042" y="5406952"/>
            <a:ext cx="6182943" cy="1083733"/>
          </a:xfrm>
        </p:spPr>
        <p:txBody>
          <a:bodyPr anchor="b" anchorCtr="0"/>
          <a:lstStyle>
            <a:lvl1pPr marL="0" indent="0">
              <a:buNone/>
              <a:defRPr b="1">
                <a:solidFill>
                  <a:srgbClr val="C2002F"/>
                </a:solidFill>
                <a:latin typeface="+mj-lt"/>
              </a:defRPr>
            </a:lvl1pPr>
          </a:lstStyle>
          <a:p>
            <a:pPr lvl="0"/>
            <a:r>
              <a:rPr lang="en-US" dirty="0"/>
              <a:t>Click to add section title</a:t>
            </a:r>
          </a:p>
        </p:txBody>
      </p:sp>
      <p:sp>
        <p:nvSpPr>
          <p:cNvPr id="24" name="Text Placeholder 23"/>
          <p:cNvSpPr>
            <a:spLocks noGrp="1"/>
          </p:cNvSpPr>
          <p:nvPr>
            <p:ph type="body" sz="quarter" idx="11" hasCustomPrompt="1"/>
          </p:nvPr>
        </p:nvSpPr>
        <p:spPr>
          <a:xfrm>
            <a:off x="342900" y="6462891"/>
            <a:ext cx="6172200" cy="547511"/>
          </a:xfrm>
        </p:spPr>
        <p:txBody>
          <a:bodyPr>
            <a:noAutofit/>
          </a:bodyPr>
          <a:lstStyle>
            <a:lvl1pPr marL="0" indent="0">
              <a:buNone/>
              <a:defRPr sz="1800">
                <a:solidFill>
                  <a:srgbClr val="000000"/>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subtitle if needed</a:t>
            </a:r>
          </a:p>
        </p:txBody>
      </p:sp>
      <p:sp>
        <p:nvSpPr>
          <p:cNvPr id="28" name="Text Placeholder 27"/>
          <p:cNvSpPr>
            <a:spLocks noGrp="1"/>
          </p:cNvSpPr>
          <p:nvPr>
            <p:ph type="body" sz="quarter" idx="13" hasCustomPrompt="1"/>
          </p:nvPr>
        </p:nvSpPr>
        <p:spPr>
          <a:xfrm>
            <a:off x="342900" y="195383"/>
            <a:ext cx="1143000" cy="354953"/>
          </a:xfrm>
        </p:spPr>
        <p:txBody>
          <a:bodyPr>
            <a:noAutofit/>
          </a:bodyPr>
          <a:lstStyle>
            <a:lvl1pPr marL="0" indent="0">
              <a:buNone/>
              <a:defRPr sz="700" b="1" baseline="0">
                <a:solidFill>
                  <a:schemeClr val="bg1"/>
                </a:solidFill>
              </a:defRPr>
            </a:lvl1pPr>
          </a:lstStyle>
          <a:p>
            <a:pPr lvl="0"/>
            <a:r>
              <a:rPr lang="en-US" dirty="0"/>
              <a:t>BREADCRUMB 1</a:t>
            </a:r>
          </a:p>
        </p:txBody>
      </p:sp>
      <p:sp>
        <p:nvSpPr>
          <p:cNvPr id="29" name="Text Placeholder 27"/>
          <p:cNvSpPr>
            <a:spLocks noGrp="1"/>
          </p:cNvSpPr>
          <p:nvPr>
            <p:ph type="body" sz="quarter" idx="14" hasCustomPrompt="1"/>
          </p:nvPr>
        </p:nvSpPr>
        <p:spPr>
          <a:xfrm>
            <a:off x="1639765" y="190738"/>
            <a:ext cx="1143000" cy="354953"/>
          </a:xfrm>
        </p:spPr>
        <p:txBody>
          <a:bodyPr>
            <a:noAutofit/>
          </a:bodyPr>
          <a:lstStyle>
            <a:lvl1pPr marL="0" indent="0">
              <a:buNone/>
              <a:defRPr sz="700" b="0" baseline="0">
                <a:solidFill>
                  <a:schemeClr val="bg1"/>
                </a:solidFill>
              </a:defRPr>
            </a:lvl1pPr>
          </a:lstStyle>
          <a:p>
            <a:pPr lvl="0"/>
            <a:r>
              <a:rPr lang="en-US" dirty="0"/>
              <a:t>BREADCRUMB 2</a:t>
            </a:r>
          </a:p>
        </p:txBody>
      </p:sp>
      <p:sp>
        <p:nvSpPr>
          <p:cNvPr id="30" name="Text Placeholder 27"/>
          <p:cNvSpPr>
            <a:spLocks noGrp="1"/>
          </p:cNvSpPr>
          <p:nvPr>
            <p:ph type="body" sz="quarter" idx="15" hasCustomPrompt="1"/>
          </p:nvPr>
        </p:nvSpPr>
        <p:spPr>
          <a:xfrm>
            <a:off x="2935275" y="194734"/>
            <a:ext cx="1143000" cy="354953"/>
          </a:xfrm>
        </p:spPr>
        <p:txBody>
          <a:bodyPr>
            <a:noAutofit/>
          </a:bodyPr>
          <a:lstStyle>
            <a:lvl1pPr marL="0" indent="0">
              <a:buNone/>
              <a:defRPr sz="700" b="0" baseline="0">
                <a:solidFill>
                  <a:schemeClr val="bg1"/>
                </a:solidFill>
              </a:defRPr>
            </a:lvl1pPr>
          </a:lstStyle>
          <a:p>
            <a:pPr lvl="0"/>
            <a:r>
              <a:rPr lang="en-US" dirty="0"/>
              <a:t>BREADCRUMB 3</a:t>
            </a:r>
          </a:p>
        </p:txBody>
      </p:sp>
      <p:sp>
        <p:nvSpPr>
          <p:cNvPr id="31" name="Text Placeholder 27"/>
          <p:cNvSpPr>
            <a:spLocks noGrp="1"/>
          </p:cNvSpPr>
          <p:nvPr>
            <p:ph type="body" sz="quarter" idx="16" hasCustomPrompt="1"/>
          </p:nvPr>
        </p:nvSpPr>
        <p:spPr>
          <a:xfrm>
            <a:off x="4229100" y="199380"/>
            <a:ext cx="1143000" cy="354953"/>
          </a:xfrm>
        </p:spPr>
        <p:txBody>
          <a:bodyPr>
            <a:noAutofit/>
          </a:bodyPr>
          <a:lstStyle>
            <a:lvl1pPr marL="0" indent="0">
              <a:buNone/>
              <a:defRPr sz="700" b="0" baseline="0">
                <a:solidFill>
                  <a:schemeClr val="bg1"/>
                </a:solidFill>
              </a:defRPr>
            </a:lvl1pPr>
          </a:lstStyle>
          <a:p>
            <a:pPr lvl="0"/>
            <a:r>
              <a:rPr lang="en-US" dirty="0"/>
              <a:t>BREADCRUMB 4</a:t>
            </a:r>
          </a:p>
        </p:txBody>
      </p:sp>
      <p:sp>
        <p:nvSpPr>
          <p:cNvPr id="15" name="Picture Placeholder 25"/>
          <p:cNvSpPr>
            <a:spLocks noGrp="1"/>
          </p:cNvSpPr>
          <p:nvPr>
            <p:ph type="pic" sz="quarter" idx="17" hasCustomPrompt="1"/>
          </p:nvPr>
        </p:nvSpPr>
        <p:spPr>
          <a:xfrm>
            <a:off x="0" y="7145867"/>
            <a:ext cx="6858000" cy="1219202"/>
          </a:xfrm>
        </p:spPr>
        <p:txBody>
          <a:bodyPr anchor="ctr"/>
          <a:lstStyle>
            <a:lvl1pPr marL="0" indent="0" algn="ctr">
              <a:buNone/>
              <a:defRPr>
                <a:solidFill>
                  <a:schemeClr val="bg1"/>
                </a:solidFill>
              </a:defRPr>
            </a:lvl1pPr>
          </a:lstStyle>
          <a:p>
            <a:r>
              <a:rPr lang="en-US" dirty="0"/>
              <a:t>Click </a:t>
            </a:r>
            <a:r>
              <a:rPr lang="en-US"/>
              <a:t>to </a:t>
            </a:r>
            <a:r>
              <a:rPr lang="en-US" smtClean="0"/>
              <a:t>Insert Same </a:t>
            </a:r>
            <a:r>
              <a:rPr lang="en-US" dirty="0"/>
              <a:t>Picture – Align with Upper Image</a:t>
            </a:r>
          </a:p>
        </p:txBody>
      </p:sp>
      <p:pic>
        <p:nvPicPr>
          <p:cNvPr id="14" name="Picture 35"/>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2400" y="8778093"/>
            <a:ext cx="974725" cy="201295"/>
          </a:xfrm>
          <a:prstGeom prst="rect">
            <a:avLst/>
          </a:prstGeom>
          <a:noFill/>
          <a:ln>
            <a:noFill/>
          </a:ln>
        </p:spPr>
      </p:pic>
    </p:spTree>
    <p:extLst>
      <p:ext uri="{BB962C8B-B14F-4D97-AF65-F5344CB8AC3E}">
        <p14:creationId xmlns:p14="http://schemas.microsoft.com/office/powerpoint/2010/main" val="2473629610"/>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ull Image with Side text">
    <p:bg>
      <p:bgRef idx="1001">
        <a:schemeClr val="bg1"/>
      </p:bgRef>
    </p:bg>
    <p:spTree>
      <p:nvGrpSpPr>
        <p:cNvPr id="1" name=""/>
        <p:cNvGrpSpPr/>
        <p:nvPr/>
      </p:nvGrpSpPr>
      <p:grpSpPr>
        <a:xfrm>
          <a:off x="0" y="0"/>
          <a:ext cx="0" cy="0"/>
          <a:chOff x="0" y="0"/>
          <a:chExt cx="0" cy="0"/>
        </a:xfrm>
      </p:grpSpPr>
      <p:sp>
        <p:nvSpPr>
          <p:cNvPr id="8" name="Picture Placeholder 25"/>
          <p:cNvSpPr>
            <a:spLocks noGrp="1"/>
          </p:cNvSpPr>
          <p:nvPr>
            <p:ph type="pic" sz="quarter" idx="12" hasCustomPrompt="1"/>
          </p:nvPr>
        </p:nvSpPr>
        <p:spPr>
          <a:xfrm>
            <a:off x="-8239" y="643466"/>
            <a:ext cx="4408789" cy="7721602"/>
          </a:xfrm>
        </p:spPr>
        <p:txBody>
          <a:bodyPr anchor="ctr"/>
          <a:lstStyle>
            <a:lvl1pPr marL="0" indent="0" algn="ctr">
              <a:buNone/>
              <a:defRPr>
                <a:solidFill>
                  <a:schemeClr val="tx1">
                    <a:lumMod val="85000"/>
                    <a:lumOff val="15000"/>
                  </a:schemeClr>
                </a:solidFill>
              </a:defRPr>
            </a:lvl1pPr>
          </a:lstStyle>
          <a:p>
            <a:r>
              <a:rPr lang="en-US" dirty="0"/>
              <a:t>Click </a:t>
            </a:r>
            <a:r>
              <a:rPr lang="en-US"/>
              <a:t>to </a:t>
            </a:r>
            <a:r>
              <a:rPr lang="en-US" smtClean="0"/>
              <a:t>Insert </a:t>
            </a:r>
            <a:r>
              <a:rPr lang="en-US" dirty="0"/>
              <a:t>Picture</a:t>
            </a:r>
          </a:p>
        </p:txBody>
      </p:sp>
      <p:cxnSp>
        <p:nvCxnSpPr>
          <p:cNvPr id="9" name="Straight Connector 8"/>
          <p:cNvCxnSpPr/>
          <p:nvPr userDrawn="1"/>
        </p:nvCxnSpPr>
        <p:spPr>
          <a:xfrm>
            <a:off x="0" y="549685"/>
            <a:ext cx="5257800" cy="0"/>
          </a:xfrm>
          <a:prstGeom prst="line">
            <a:avLst/>
          </a:prstGeom>
          <a:ln>
            <a:solidFill>
              <a:srgbClr val="C2002F"/>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1600200" y="8839200"/>
            <a:ext cx="5257800" cy="0"/>
          </a:xfrm>
          <a:prstGeom prst="line">
            <a:avLst/>
          </a:prstGeom>
          <a:ln w="57150">
            <a:solidFill>
              <a:srgbClr val="C2002F"/>
            </a:solidFill>
          </a:ln>
        </p:spPr>
        <p:style>
          <a:lnRef idx="1">
            <a:schemeClr val="accent1"/>
          </a:lnRef>
          <a:fillRef idx="0">
            <a:schemeClr val="accent1"/>
          </a:fillRef>
          <a:effectRef idx="0">
            <a:schemeClr val="accent1"/>
          </a:effectRef>
          <a:fontRef idx="minor">
            <a:schemeClr val="tx1"/>
          </a:fontRef>
        </p:style>
      </p:cxnSp>
      <p:sp>
        <p:nvSpPr>
          <p:cNvPr id="14" name="Text Placeholder 27"/>
          <p:cNvSpPr>
            <a:spLocks noGrp="1"/>
          </p:cNvSpPr>
          <p:nvPr>
            <p:ph type="body" sz="quarter" idx="13" hasCustomPrompt="1"/>
          </p:nvPr>
        </p:nvSpPr>
        <p:spPr>
          <a:xfrm>
            <a:off x="342900" y="195383"/>
            <a:ext cx="1143000" cy="354953"/>
          </a:xfrm>
        </p:spPr>
        <p:txBody>
          <a:bodyPr>
            <a:noAutofit/>
          </a:bodyPr>
          <a:lstStyle>
            <a:lvl1pPr marL="0" indent="0">
              <a:buNone/>
              <a:defRPr sz="700" b="1" baseline="0">
                <a:solidFill>
                  <a:schemeClr val="tx1">
                    <a:lumMod val="85000"/>
                    <a:lumOff val="15000"/>
                  </a:schemeClr>
                </a:solidFill>
              </a:defRPr>
            </a:lvl1pPr>
          </a:lstStyle>
          <a:p>
            <a:pPr lvl="0"/>
            <a:r>
              <a:rPr lang="en-US" dirty="0"/>
              <a:t>BREADCRUMB 1</a:t>
            </a:r>
          </a:p>
        </p:txBody>
      </p:sp>
      <p:sp>
        <p:nvSpPr>
          <p:cNvPr id="15" name="Text Placeholder 27"/>
          <p:cNvSpPr>
            <a:spLocks noGrp="1"/>
          </p:cNvSpPr>
          <p:nvPr>
            <p:ph type="body" sz="quarter" idx="14" hasCustomPrompt="1"/>
          </p:nvPr>
        </p:nvSpPr>
        <p:spPr>
          <a:xfrm>
            <a:off x="1639765" y="190738"/>
            <a:ext cx="1143000" cy="354953"/>
          </a:xfrm>
        </p:spPr>
        <p:txBody>
          <a:bodyPr>
            <a:noAutofit/>
          </a:bodyPr>
          <a:lstStyle>
            <a:lvl1pPr marL="0" indent="0">
              <a:buNone/>
              <a:defRPr sz="700" b="0" baseline="0">
                <a:solidFill>
                  <a:schemeClr val="tx1">
                    <a:lumMod val="85000"/>
                    <a:lumOff val="15000"/>
                  </a:schemeClr>
                </a:solidFill>
              </a:defRPr>
            </a:lvl1pPr>
          </a:lstStyle>
          <a:p>
            <a:pPr lvl="0"/>
            <a:r>
              <a:rPr lang="en-US" dirty="0"/>
              <a:t>BREADCRUMB 2</a:t>
            </a:r>
          </a:p>
        </p:txBody>
      </p:sp>
      <p:sp>
        <p:nvSpPr>
          <p:cNvPr id="16" name="Text Placeholder 27"/>
          <p:cNvSpPr>
            <a:spLocks noGrp="1"/>
          </p:cNvSpPr>
          <p:nvPr>
            <p:ph type="body" sz="quarter" idx="15" hasCustomPrompt="1"/>
          </p:nvPr>
        </p:nvSpPr>
        <p:spPr>
          <a:xfrm>
            <a:off x="2935275" y="194734"/>
            <a:ext cx="1143000" cy="354953"/>
          </a:xfrm>
        </p:spPr>
        <p:txBody>
          <a:bodyPr>
            <a:noAutofit/>
          </a:bodyPr>
          <a:lstStyle>
            <a:lvl1pPr marL="0" indent="0">
              <a:buNone/>
              <a:defRPr sz="700" b="0" baseline="0">
                <a:solidFill>
                  <a:schemeClr val="tx1">
                    <a:lumMod val="85000"/>
                    <a:lumOff val="15000"/>
                  </a:schemeClr>
                </a:solidFill>
              </a:defRPr>
            </a:lvl1pPr>
          </a:lstStyle>
          <a:p>
            <a:pPr lvl="0"/>
            <a:r>
              <a:rPr lang="en-US" dirty="0"/>
              <a:t>BREADCRUMB 3</a:t>
            </a:r>
          </a:p>
        </p:txBody>
      </p:sp>
      <p:sp>
        <p:nvSpPr>
          <p:cNvPr id="17" name="Text Placeholder 27"/>
          <p:cNvSpPr>
            <a:spLocks noGrp="1"/>
          </p:cNvSpPr>
          <p:nvPr>
            <p:ph type="body" sz="quarter" idx="16" hasCustomPrompt="1"/>
          </p:nvPr>
        </p:nvSpPr>
        <p:spPr>
          <a:xfrm>
            <a:off x="4229100" y="199380"/>
            <a:ext cx="1143000" cy="354953"/>
          </a:xfrm>
        </p:spPr>
        <p:txBody>
          <a:bodyPr>
            <a:noAutofit/>
          </a:bodyPr>
          <a:lstStyle>
            <a:lvl1pPr marL="0" indent="0">
              <a:buNone/>
              <a:defRPr sz="700" b="0" baseline="0">
                <a:solidFill>
                  <a:schemeClr val="tx1">
                    <a:lumMod val="85000"/>
                    <a:lumOff val="15000"/>
                  </a:schemeClr>
                </a:solidFill>
              </a:defRPr>
            </a:lvl1pPr>
          </a:lstStyle>
          <a:p>
            <a:pPr lvl="0"/>
            <a:r>
              <a:rPr lang="en-US" dirty="0"/>
              <a:t>BREADCRUMB 4</a:t>
            </a:r>
          </a:p>
        </p:txBody>
      </p:sp>
      <p:sp>
        <p:nvSpPr>
          <p:cNvPr id="19" name="Title 1"/>
          <p:cNvSpPr>
            <a:spLocks noGrp="1"/>
          </p:cNvSpPr>
          <p:nvPr>
            <p:ph type="title" hasCustomPrompt="1"/>
          </p:nvPr>
        </p:nvSpPr>
        <p:spPr>
          <a:xfrm>
            <a:off x="4514849" y="643468"/>
            <a:ext cx="2000251" cy="1490133"/>
          </a:xfrm>
        </p:spPr>
        <p:txBody>
          <a:bodyPr anchor="ctr" anchorCtr="0">
            <a:noAutofit/>
          </a:bodyPr>
          <a:lstStyle>
            <a:lvl1pPr>
              <a:defRPr sz="2000" b="1" baseline="0"/>
            </a:lvl1pPr>
          </a:lstStyle>
          <a:p>
            <a:pPr algn="l"/>
            <a:r>
              <a:rPr lang="en-US" sz="2400" dirty="0">
                <a:solidFill>
                  <a:srgbClr val="C2002F"/>
                </a:solidFill>
              </a:rPr>
              <a:t>Click to add Title</a:t>
            </a:r>
          </a:p>
        </p:txBody>
      </p:sp>
      <p:cxnSp>
        <p:nvCxnSpPr>
          <p:cNvPr id="22" name="Straight Connector 21"/>
          <p:cNvCxnSpPr/>
          <p:nvPr userDrawn="1"/>
        </p:nvCxnSpPr>
        <p:spPr>
          <a:xfrm>
            <a:off x="4572000" y="2737975"/>
            <a:ext cx="2286000" cy="0"/>
          </a:xfrm>
          <a:prstGeom prst="line">
            <a:avLst/>
          </a:prstGeom>
          <a:ln>
            <a:solidFill>
              <a:srgbClr val="C2002F"/>
            </a:solidFill>
          </a:ln>
        </p:spPr>
        <p:style>
          <a:lnRef idx="1">
            <a:schemeClr val="accent1"/>
          </a:lnRef>
          <a:fillRef idx="0">
            <a:schemeClr val="accent1"/>
          </a:fillRef>
          <a:effectRef idx="0">
            <a:schemeClr val="accent1"/>
          </a:effectRef>
          <a:fontRef idx="minor">
            <a:schemeClr val="tx1"/>
          </a:fontRef>
        </p:style>
      </p:cxnSp>
      <p:sp>
        <p:nvSpPr>
          <p:cNvPr id="29" name="Text Placeholder 23"/>
          <p:cNvSpPr>
            <a:spLocks noGrp="1"/>
          </p:cNvSpPr>
          <p:nvPr>
            <p:ph type="body" sz="quarter" idx="11" hasCustomPrompt="1"/>
          </p:nvPr>
        </p:nvSpPr>
        <p:spPr>
          <a:xfrm>
            <a:off x="4514849" y="2133602"/>
            <a:ext cx="2000251" cy="547511"/>
          </a:xfrm>
        </p:spPr>
        <p:txBody>
          <a:bodyPr>
            <a:noAutofit/>
          </a:bodyPr>
          <a:lstStyle>
            <a:lvl1pPr marL="0" indent="0">
              <a:buNone/>
              <a:defRPr sz="1800" b="0" baseline="0">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subtitle</a:t>
            </a:r>
          </a:p>
        </p:txBody>
      </p:sp>
      <p:sp>
        <p:nvSpPr>
          <p:cNvPr id="31" name="Text Placeholder 30"/>
          <p:cNvSpPr>
            <a:spLocks noGrp="1"/>
          </p:cNvSpPr>
          <p:nvPr>
            <p:ph type="body" sz="quarter" idx="18"/>
          </p:nvPr>
        </p:nvSpPr>
        <p:spPr>
          <a:xfrm>
            <a:off x="4572001" y="2946401"/>
            <a:ext cx="1943100" cy="5418667"/>
          </a:xfrm>
        </p:spPr>
        <p:txBody>
          <a:bodyPr/>
          <a:lstStyle>
            <a:lvl1pPr>
              <a:defRPr sz="1600" b="0">
                <a:solidFill>
                  <a:schemeClr val="tx1">
                    <a:lumMod val="85000"/>
                    <a:lumOff val="15000"/>
                  </a:schemeClr>
                </a:solidFill>
              </a:defRPr>
            </a:lvl1pPr>
            <a:lvl2pPr marL="460375" indent="-233363">
              <a:buFont typeface="Arial" panose="020B0604020202020204" pitchFamily="34" charset="0"/>
              <a:buChar char="•"/>
              <a:defRPr sz="1600">
                <a:solidFill>
                  <a:schemeClr val="tx1">
                    <a:lumMod val="85000"/>
                    <a:lumOff val="15000"/>
                  </a:schemeClr>
                </a:solidFill>
              </a:defRPr>
            </a:lvl2pPr>
            <a:lvl3pPr marL="796925" indent="-227013">
              <a:defRPr sz="1600"/>
            </a:lvl3pPr>
            <a:lvl4pPr marL="1085850" indent="-227013">
              <a:defRPr sz="1400"/>
            </a:lvl4pPr>
            <a:lvl5pPr marL="1374775" indent="-233363">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23" name="Picture 35"/>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2400" y="8778093"/>
            <a:ext cx="974725" cy="201295"/>
          </a:xfrm>
          <a:prstGeom prst="rect">
            <a:avLst/>
          </a:prstGeom>
          <a:noFill/>
          <a:ln>
            <a:noFill/>
          </a:ln>
        </p:spPr>
      </p:pic>
    </p:spTree>
    <p:extLst>
      <p:ext uri="{BB962C8B-B14F-4D97-AF65-F5344CB8AC3E}">
        <p14:creationId xmlns:p14="http://schemas.microsoft.com/office/powerpoint/2010/main" val="2188865076"/>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hoto Plus Text 2:1">
    <p:bg>
      <p:bgRef idx="1001">
        <a:schemeClr val="bg1"/>
      </p:bgRef>
    </p:bg>
    <p:spTree>
      <p:nvGrpSpPr>
        <p:cNvPr id="1" name=""/>
        <p:cNvGrpSpPr/>
        <p:nvPr/>
      </p:nvGrpSpPr>
      <p:grpSpPr>
        <a:xfrm>
          <a:off x="0" y="0"/>
          <a:ext cx="0" cy="0"/>
          <a:chOff x="0" y="0"/>
          <a:chExt cx="0" cy="0"/>
        </a:xfrm>
      </p:grpSpPr>
      <p:sp>
        <p:nvSpPr>
          <p:cNvPr id="8" name="Picture Placeholder 25"/>
          <p:cNvSpPr>
            <a:spLocks noGrp="1"/>
          </p:cNvSpPr>
          <p:nvPr>
            <p:ph type="pic" sz="quarter" idx="12" hasCustomPrompt="1"/>
          </p:nvPr>
        </p:nvSpPr>
        <p:spPr>
          <a:xfrm>
            <a:off x="-8239" y="2675466"/>
            <a:ext cx="4408789" cy="5689602"/>
          </a:xfrm>
        </p:spPr>
        <p:txBody>
          <a:bodyPr anchor="ctr"/>
          <a:lstStyle>
            <a:lvl1pPr marL="0" indent="0" algn="ctr">
              <a:buNone/>
              <a:defRPr>
                <a:solidFill>
                  <a:schemeClr val="tx1">
                    <a:lumMod val="85000"/>
                    <a:lumOff val="15000"/>
                  </a:schemeClr>
                </a:solidFill>
              </a:defRPr>
            </a:lvl1pPr>
          </a:lstStyle>
          <a:p>
            <a:r>
              <a:rPr lang="en-US" dirty="0"/>
              <a:t>Click </a:t>
            </a:r>
            <a:r>
              <a:rPr lang="en-US"/>
              <a:t>to </a:t>
            </a:r>
            <a:r>
              <a:rPr lang="en-US" smtClean="0"/>
              <a:t>Insert </a:t>
            </a:r>
            <a:r>
              <a:rPr lang="en-US" dirty="0"/>
              <a:t>Picture</a:t>
            </a:r>
          </a:p>
        </p:txBody>
      </p:sp>
      <p:cxnSp>
        <p:nvCxnSpPr>
          <p:cNvPr id="9" name="Straight Connector 8"/>
          <p:cNvCxnSpPr/>
          <p:nvPr userDrawn="1"/>
        </p:nvCxnSpPr>
        <p:spPr>
          <a:xfrm>
            <a:off x="0" y="549685"/>
            <a:ext cx="5257800" cy="0"/>
          </a:xfrm>
          <a:prstGeom prst="line">
            <a:avLst/>
          </a:prstGeom>
          <a:ln>
            <a:solidFill>
              <a:srgbClr val="C2002F"/>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1600200" y="8839200"/>
            <a:ext cx="5257800" cy="0"/>
          </a:xfrm>
          <a:prstGeom prst="line">
            <a:avLst/>
          </a:prstGeom>
          <a:ln w="57150">
            <a:solidFill>
              <a:srgbClr val="C2002F"/>
            </a:solidFill>
          </a:ln>
        </p:spPr>
        <p:style>
          <a:lnRef idx="1">
            <a:schemeClr val="accent1"/>
          </a:lnRef>
          <a:fillRef idx="0">
            <a:schemeClr val="accent1"/>
          </a:fillRef>
          <a:effectRef idx="0">
            <a:schemeClr val="accent1"/>
          </a:effectRef>
          <a:fontRef idx="minor">
            <a:schemeClr val="tx1"/>
          </a:fontRef>
        </p:style>
      </p:cxnSp>
      <p:sp>
        <p:nvSpPr>
          <p:cNvPr id="14" name="Text Placeholder 27"/>
          <p:cNvSpPr>
            <a:spLocks noGrp="1"/>
          </p:cNvSpPr>
          <p:nvPr>
            <p:ph type="body" sz="quarter" idx="13" hasCustomPrompt="1"/>
          </p:nvPr>
        </p:nvSpPr>
        <p:spPr>
          <a:xfrm>
            <a:off x="342900" y="195383"/>
            <a:ext cx="1143000" cy="354953"/>
          </a:xfrm>
        </p:spPr>
        <p:txBody>
          <a:bodyPr>
            <a:noAutofit/>
          </a:bodyPr>
          <a:lstStyle>
            <a:lvl1pPr marL="0" indent="0">
              <a:buNone/>
              <a:defRPr sz="700" b="1" baseline="0">
                <a:solidFill>
                  <a:schemeClr val="tx1">
                    <a:lumMod val="85000"/>
                    <a:lumOff val="15000"/>
                  </a:schemeClr>
                </a:solidFill>
              </a:defRPr>
            </a:lvl1pPr>
          </a:lstStyle>
          <a:p>
            <a:pPr lvl="0"/>
            <a:r>
              <a:rPr lang="en-US" dirty="0"/>
              <a:t>BREADCRUMB 1</a:t>
            </a:r>
          </a:p>
        </p:txBody>
      </p:sp>
      <p:sp>
        <p:nvSpPr>
          <p:cNvPr id="15" name="Text Placeholder 27"/>
          <p:cNvSpPr>
            <a:spLocks noGrp="1"/>
          </p:cNvSpPr>
          <p:nvPr>
            <p:ph type="body" sz="quarter" idx="14" hasCustomPrompt="1"/>
          </p:nvPr>
        </p:nvSpPr>
        <p:spPr>
          <a:xfrm>
            <a:off x="1639765" y="190738"/>
            <a:ext cx="1143000" cy="354953"/>
          </a:xfrm>
        </p:spPr>
        <p:txBody>
          <a:bodyPr>
            <a:noAutofit/>
          </a:bodyPr>
          <a:lstStyle>
            <a:lvl1pPr marL="0" indent="0">
              <a:buNone/>
              <a:defRPr sz="700" b="0" baseline="0">
                <a:solidFill>
                  <a:schemeClr val="tx1">
                    <a:lumMod val="85000"/>
                    <a:lumOff val="15000"/>
                  </a:schemeClr>
                </a:solidFill>
              </a:defRPr>
            </a:lvl1pPr>
          </a:lstStyle>
          <a:p>
            <a:pPr lvl="0"/>
            <a:r>
              <a:rPr lang="en-US" dirty="0"/>
              <a:t>BREADCRUMB 2</a:t>
            </a:r>
          </a:p>
        </p:txBody>
      </p:sp>
      <p:sp>
        <p:nvSpPr>
          <p:cNvPr id="16" name="Text Placeholder 27"/>
          <p:cNvSpPr>
            <a:spLocks noGrp="1"/>
          </p:cNvSpPr>
          <p:nvPr>
            <p:ph type="body" sz="quarter" idx="15" hasCustomPrompt="1"/>
          </p:nvPr>
        </p:nvSpPr>
        <p:spPr>
          <a:xfrm>
            <a:off x="2935275" y="194734"/>
            <a:ext cx="1143000" cy="354953"/>
          </a:xfrm>
        </p:spPr>
        <p:txBody>
          <a:bodyPr>
            <a:noAutofit/>
          </a:bodyPr>
          <a:lstStyle>
            <a:lvl1pPr marL="0" indent="0">
              <a:buNone/>
              <a:defRPr sz="700" b="0" baseline="0">
                <a:solidFill>
                  <a:schemeClr val="tx1">
                    <a:lumMod val="85000"/>
                    <a:lumOff val="15000"/>
                  </a:schemeClr>
                </a:solidFill>
              </a:defRPr>
            </a:lvl1pPr>
          </a:lstStyle>
          <a:p>
            <a:pPr lvl="0"/>
            <a:r>
              <a:rPr lang="en-US" dirty="0"/>
              <a:t>BREADCRUMB 3</a:t>
            </a:r>
          </a:p>
        </p:txBody>
      </p:sp>
      <p:sp>
        <p:nvSpPr>
          <p:cNvPr id="17" name="Text Placeholder 27"/>
          <p:cNvSpPr>
            <a:spLocks noGrp="1"/>
          </p:cNvSpPr>
          <p:nvPr>
            <p:ph type="body" sz="quarter" idx="16" hasCustomPrompt="1"/>
          </p:nvPr>
        </p:nvSpPr>
        <p:spPr>
          <a:xfrm>
            <a:off x="4229100" y="199380"/>
            <a:ext cx="1143000" cy="354953"/>
          </a:xfrm>
        </p:spPr>
        <p:txBody>
          <a:bodyPr>
            <a:noAutofit/>
          </a:bodyPr>
          <a:lstStyle>
            <a:lvl1pPr marL="0" indent="0">
              <a:buNone/>
              <a:defRPr sz="700" b="0" baseline="0">
                <a:solidFill>
                  <a:schemeClr val="tx1">
                    <a:lumMod val="85000"/>
                    <a:lumOff val="15000"/>
                  </a:schemeClr>
                </a:solidFill>
              </a:defRPr>
            </a:lvl1pPr>
          </a:lstStyle>
          <a:p>
            <a:pPr lvl="0"/>
            <a:r>
              <a:rPr lang="en-US" dirty="0"/>
              <a:t>BREADCRUMB 4</a:t>
            </a:r>
          </a:p>
        </p:txBody>
      </p:sp>
      <p:cxnSp>
        <p:nvCxnSpPr>
          <p:cNvPr id="22" name="Straight Connector 21"/>
          <p:cNvCxnSpPr/>
          <p:nvPr userDrawn="1"/>
        </p:nvCxnSpPr>
        <p:spPr>
          <a:xfrm>
            <a:off x="4572000" y="2737975"/>
            <a:ext cx="2286000" cy="0"/>
          </a:xfrm>
          <a:prstGeom prst="line">
            <a:avLst/>
          </a:prstGeom>
          <a:ln>
            <a:solidFill>
              <a:srgbClr val="C2002F"/>
            </a:solidFill>
          </a:ln>
        </p:spPr>
        <p:style>
          <a:lnRef idx="1">
            <a:schemeClr val="accent1"/>
          </a:lnRef>
          <a:fillRef idx="0">
            <a:schemeClr val="accent1"/>
          </a:fillRef>
          <a:effectRef idx="0">
            <a:schemeClr val="accent1"/>
          </a:effectRef>
          <a:fontRef idx="minor">
            <a:schemeClr val="tx1"/>
          </a:fontRef>
        </p:style>
      </p:cxnSp>
      <p:sp>
        <p:nvSpPr>
          <p:cNvPr id="31" name="Text Placeholder 30"/>
          <p:cNvSpPr>
            <a:spLocks noGrp="1"/>
          </p:cNvSpPr>
          <p:nvPr>
            <p:ph type="body" sz="quarter" idx="18"/>
          </p:nvPr>
        </p:nvSpPr>
        <p:spPr>
          <a:xfrm>
            <a:off x="4572001" y="2946401"/>
            <a:ext cx="1943100" cy="5418667"/>
          </a:xfrm>
        </p:spPr>
        <p:txBody>
          <a:bodyPr/>
          <a:lstStyle>
            <a:lvl1pPr>
              <a:defRPr sz="1600" b="0">
                <a:solidFill>
                  <a:schemeClr val="tx1">
                    <a:lumMod val="85000"/>
                    <a:lumOff val="15000"/>
                  </a:schemeClr>
                </a:solidFill>
              </a:defRPr>
            </a:lvl1pPr>
            <a:lvl2pPr marL="460375" indent="-233363">
              <a:buFont typeface="Arial" panose="020B0604020202020204" pitchFamily="34" charset="0"/>
              <a:buChar char="•"/>
              <a:defRPr sz="1600">
                <a:solidFill>
                  <a:schemeClr val="tx1">
                    <a:lumMod val="85000"/>
                    <a:lumOff val="15000"/>
                  </a:schemeClr>
                </a:solidFill>
              </a:defRPr>
            </a:lvl2pPr>
            <a:lvl3pPr marL="796925" indent="-227013">
              <a:defRPr sz="1600"/>
            </a:lvl3pPr>
            <a:lvl4pPr marL="1085850" indent="-227013">
              <a:defRPr sz="1400"/>
            </a:lvl4pPr>
            <a:lvl5pPr marL="1374775" indent="-233363">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Title 1"/>
          <p:cNvSpPr>
            <a:spLocks noGrp="1"/>
          </p:cNvSpPr>
          <p:nvPr>
            <p:ph type="title" hasCustomPrompt="1"/>
          </p:nvPr>
        </p:nvSpPr>
        <p:spPr>
          <a:xfrm>
            <a:off x="342900" y="643468"/>
            <a:ext cx="6172200" cy="948267"/>
          </a:xfrm>
        </p:spPr>
        <p:txBody>
          <a:bodyPr anchor="b">
            <a:noAutofit/>
          </a:bodyPr>
          <a:lstStyle>
            <a:lvl1pPr>
              <a:defRPr b="1" baseline="0"/>
            </a:lvl1pPr>
          </a:lstStyle>
          <a:p>
            <a:pPr algn="l"/>
            <a:r>
              <a:rPr lang="en-US" sz="2400" dirty="0">
                <a:solidFill>
                  <a:srgbClr val="C2002F"/>
                </a:solidFill>
              </a:rPr>
              <a:t>Click to add Title</a:t>
            </a:r>
          </a:p>
        </p:txBody>
      </p:sp>
      <p:sp>
        <p:nvSpPr>
          <p:cNvPr id="21" name="Text Placeholder 23"/>
          <p:cNvSpPr>
            <a:spLocks noGrp="1"/>
          </p:cNvSpPr>
          <p:nvPr>
            <p:ph type="body" sz="quarter" idx="11" hasCustomPrompt="1"/>
          </p:nvPr>
        </p:nvSpPr>
        <p:spPr>
          <a:xfrm>
            <a:off x="342900" y="1456269"/>
            <a:ext cx="6172200" cy="547511"/>
          </a:xfrm>
        </p:spPr>
        <p:txBody>
          <a:bodyPr>
            <a:noAutofit/>
          </a:bodyPr>
          <a:lstStyle>
            <a:lvl1pPr marL="0" indent="0">
              <a:buNone/>
              <a:defRPr sz="1800" b="0">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subtitle if needed</a:t>
            </a:r>
          </a:p>
        </p:txBody>
      </p:sp>
      <p:pic>
        <p:nvPicPr>
          <p:cNvPr id="19" name="Picture 35"/>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2400" y="8778093"/>
            <a:ext cx="974725" cy="201295"/>
          </a:xfrm>
          <a:prstGeom prst="rect">
            <a:avLst/>
          </a:prstGeom>
          <a:noFill/>
          <a:ln>
            <a:noFill/>
          </a:ln>
        </p:spPr>
      </p:pic>
    </p:spTree>
    <p:extLst>
      <p:ext uri="{BB962C8B-B14F-4D97-AF65-F5344CB8AC3E}">
        <p14:creationId xmlns:p14="http://schemas.microsoft.com/office/powerpoint/2010/main" val="790771901"/>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hoto Plus Text 1:2">
    <p:bg>
      <p:bgRef idx="1001">
        <a:schemeClr val="bg1"/>
      </p:bgRef>
    </p:bg>
    <p:spTree>
      <p:nvGrpSpPr>
        <p:cNvPr id="1" name=""/>
        <p:cNvGrpSpPr/>
        <p:nvPr/>
      </p:nvGrpSpPr>
      <p:grpSpPr>
        <a:xfrm>
          <a:off x="0" y="0"/>
          <a:ext cx="0" cy="0"/>
          <a:chOff x="0" y="0"/>
          <a:chExt cx="0" cy="0"/>
        </a:xfrm>
      </p:grpSpPr>
      <p:sp>
        <p:nvSpPr>
          <p:cNvPr id="10" name="Picture Placeholder 25"/>
          <p:cNvSpPr>
            <a:spLocks noGrp="1"/>
          </p:cNvSpPr>
          <p:nvPr>
            <p:ph type="pic" sz="quarter" idx="12" hasCustomPrompt="1"/>
          </p:nvPr>
        </p:nvSpPr>
        <p:spPr>
          <a:xfrm>
            <a:off x="-8239" y="643467"/>
            <a:ext cx="2351389" cy="7721602"/>
          </a:xfrm>
        </p:spPr>
        <p:txBody>
          <a:bodyPr anchor="ctr"/>
          <a:lstStyle>
            <a:lvl1pPr marL="0" indent="0" algn="ctr">
              <a:buNone/>
              <a:defRPr>
                <a:solidFill>
                  <a:schemeClr val="tx1">
                    <a:lumMod val="85000"/>
                    <a:lumOff val="15000"/>
                  </a:schemeClr>
                </a:solidFill>
              </a:defRPr>
            </a:lvl1pPr>
          </a:lstStyle>
          <a:p>
            <a:r>
              <a:rPr lang="en-US" dirty="0"/>
              <a:t>Click </a:t>
            </a:r>
            <a:r>
              <a:rPr lang="en-US"/>
              <a:t>to </a:t>
            </a:r>
            <a:r>
              <a:rPr lang="en-US" smtClean="0"/>
              <a:t>Insert </a:t>
            </a:r>
            <a:r>
              <a:rPr lang="en-US" dirty="0"/>
              <a:t>Picture</a:t>
            </a:r>
          </a:p>
        </p:txBody>
      </p:sp>
      <p:cxnSp>
        <p:nvCxnSpPr>
          <p:cNvPr id="11" name="Straight Connector 10"/>
          <p:cNvCxnSpPr/>
          <p:nvPr userDrawn="1"/>
        </p:nvCxnSpPr>
        <p:spPr>
          <a:xfrm>
            <a:off x="0" y="549685"/>
            <a:ext cx="5257800" cy="0"/>
          </a:xfrm>
          <a:prstGeom prst="line">
            <a:avLst/>
          </a:prstGeom>
          <a:ln>
            <a:solidFill>
              <a:srgbClr val="C2002F"/>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a:xfrm>
            <a:off x="1600200" y="8839200"/>
            <a:ext cx="5257800" cy="0"/>
          </a:xfrm>
          <a:prstGeom prst="line">
            <a:avLst/>
          </a:prstGeom>
          <a:ln w="57150">
            <a:solidFill>
              <a:srgbClr val="C2002F"/>
            </a:solidFill>
          </a:ln>
        </p:spPr>
        <p:style>
          <a:lnRef idx="1">
            <a:schemeClr val="accent1"/>
          </a:lnRef>
          <a:fillRef idx="0">
            <a:schemeClr val="accent1"/>
          </a:fillRef>
          <a:effectRef idx="0">
            <a:schemeClr val="accent1"/>
          </a:effectRef>
          <a:fontRef idx="minor">
            <a:schemeClr val="tx1"/>
          </a:fontRef>
        </p:style>
      </p:cxnSp>
      <p:sp>
        <p:nvSpPr>
          <p:cNvPr id="13" name="Text Placeholder 27"/>
          <p:cNvSpPr>
            <a:spLocks noGrp="1"/>
          </p:cNvSpPr>
          <p:nvPr>
            <p:ph type="body" sz="quarter" idx="13" hasCustomPrompt="1"/>
          </p:nvPr>
        </p:nvSpPr>
        <p:spPr>
          <a:xfrm>
            <a:off x="342900" y="195383"/>
            <a:ext cx="1143000" cy="354953"/>
          </a:xfrm>
        </p:spPr>
        <p:txBody>
          <a:bodyPr>
            <a:noAutofit/>
          </a:bodyPr>
          <a:lstStyle>
            <a:lvl1pPr marL="0" indent="0">
              <a:buNone/>
              <a:defRPr sz="700" b="1" baseline="0">
                <a:solidFill>
                  <a:schemeClr val="tx1">
                    <a:lumMod val="85000"/>
                    <a:lumOff val="15000"/>
                  </a:schemeClr>
                </a:solidFill>
              </a:defRPr>
            </a:lvl1pPr>
          </a:lstStyle>
          <a:p>
            <a:pPr lvl="0"/>
            <a:r>
              <a:rPr lang="en-US" dirty="0"/>
              <a:t>BREADCRUMB 1</a:t>
            </a:r>
          </a:p>
        </p:txBody>
      </p:sp>
      <p:sp>
        <p:nvSpPr>
          <p:cNvPr id="14" name="Text Placeholder 27"/>
          <p:cNvSpPr>
            <a:spLocks noGrp="1"/>
          </p:cNvSpPr>
          <p:nvPr>
            <p:ph type="body" sz="quarter" idx="14" hasCustomPrompt="1"/>
          </p:nvPr>
        </p:nvSpPr>
        <p:spPr>
          <a:xfrm>
            <a:off x="1639765" y="190738"/>
            <a:ext cx="1143000" cy="354953"/>
          </a:xfrm>
        </p:spPr>
        <p:txBody>
          <a:bodyPr>
            <a:noAutofit/>
          </a:bodyPr>
          <a:lstStyle>
            <a:lvl1pPr marL="0" indent="0">
              <a:buNone/>
              <a:defRPr sz="700" b="0" baseline="0">
                <a:solidFill>
                  <a:schemeClr val="tx1">
                    <a:lumMod val="85000"/>
                    <a:lumOff val="15000"/>
                  </a:schemeClr>
                </a:solidFill>
              </a:defRPr>
            </a:lvl1pPr>
          </a:lstStyle>
          <a:p>
            <a:pPr lvl="0"/>
            <a:r>
              <a:rPr lang="en-US" dirty="0"/>
              <a:t>BREADCRUMB 2</a:t>
            </a:r>
          </a:p>
        </p:txBody>
      </p:sp>
      <p:sp>
        <p:nvSpPr>
          <p:cNvPr id="15" name="Text Placeholder 27"/>
          <p:cNvSpPr>
            <a:spLocks noGrp="1"/>
          </p:cNvSpPr>
          <p:nvPr>
            <p:ph type="body" sz="quarter" idx="15" hasCustomPrompt="1"/>
          </p:nvPr>
        </p:nvSpPr>
        <p:spPr>
          <a:xfrm>
            <a:off x="2935275" y="194734"/>
            <a:ext cx="1143000" cy="354953"/>
          </a:xfrm>
        </p:spPr>
        <p:txBody>
          <a:bodyPr>
            <a:noAutofit/>
          </a:bodyPr>
          <a:lstStyle>
            <a:lvl1pPr marL="0" indent="0">
              <a:buNone/>
              <a:defRPr sz="700" b="0" baseline="0">
                <a:solidFill>
                  <a:schemeClr val="tx1">
                    <a:lumMod val="85000"/>
                    <a:lumOff val="15000"/>
                  </a:schemeClr>
                </a:solidFill>
              </a:defRPr>
            </a:lvl1pPr>
          </a:lstStyle>
          <a:p>
            <a:pPr lvl="0"/>
            <a:r>
              <a:rPr lang="en-US" dirty="0"/>
              <a:t>BREADCRUMB 3</a:t>
            </a:r>
          </a:p>
        </p:txBody>
      </p:sp>
      <p:sp>
        <p:nvSpPr>
          <p:cNvPr id="16" name="Text Placeholder 27"/>
          <p:cNvSpPr>
            <a:spLocks noGrp="1"/>
          </p:cNvSpPr>
          <p:nvPr>
            <p:ph type="body" sz="quarter" idx="16" hasCustomPrompt="1"/>
          </p:nvPr>
        </p:nvSpPr>
        <p:spPr>
          <a:xfrm>
            <a:off x="4229100" y="199380"/>
            <a:ext cx="1143000" cy="354953"/>
          </a:xfrm>
        </p:spPr>
        <p:txBody>
          <a:bodyPr>
            <a:noAutofit/>
          </a:bodyPr>
          <a:lstStyle>
            <a:lvl1pPr marL="0" indent="0">
              <a:buNone/>
              <a:defRPr sz="700" b="0" baseline="0">
                <a:solidFill>
                  <a:schemeClr val="tx1">
                    <a:lumMod val="85000"/>
                    <a:lumOff val="15000"/>
                  </a:schemeClr>
                </a:solidFill>
              </a:defRPr>
            </a:lvl1pPr>
          </a:lstStyle>
          <a:p>
            <a:pPr lvl="0"/>
            <a:r>
              <a:rPr lang="en-US" dirty="0"/>
              <a:t>BREADCRUMB 4</a:t>
            </a:r>
          </a:p>
        </p:txBody>
      </p:sp>
      <p:sp>
        <p:nvSpPr>
          <p:cNvPr id="18" name="Title 1"/>
          <p:cNvSpPr>
            <a:spLocks noGrp="1"/>
          </p:cNvSpPr>
          <p:nvPr>
            <p:ph type="title" hasCustomPrompt="1"/>
          </p:nvPr>
        </p:nvSpPr>
        <p:spPr>
          <a:xfrm>
            <a:off x="2514601" y="643468"/>
            <a:ext cx="4000500" cy="948267"/>
          </a:xfrm>
        </p:spPr>
        <p:txBody>
          <a:bodyPr anchor="b">
            <a:noAutofit/>
          </a:bodyPr>
          <a:lstStyle>
            <a:lvl1pPr>
              <a:defRPr b="1" baseline="0"/>
            </a:lvl1pPr>
          </a:lstStyle>
          <a:p>
            <a:pPr algn="l"/>
            <a:r>
              <a:rPr lang="en-US" sz="2400" dirty="0">
                <a:solidFill>
                  <a:srgbClr val="C2002F"/>
                </a:solidFill>
              </a:rPr>
              <a:t>Click to add Title</a:t>
            </a:r>
          </a:p>
        </p:txBody>
      </p:sp>
      <p:cxnSp>
        <p:nvCxnSpPr>
          <p:cNvPr id="19" name="Straight Connector 18"/>
          <p:cNvCxnSpPr/>
          <p:nvPr userDrawn="1"/>
        </p:nvCxnSpPr>
        <p:spPr>
          <a:xfrm>
            <a:off x="2514600" y="1862667"/>
            <a:ext cx="4343400" cy="0"/>
          </a:xfrm>
          <a:prstGeom prst="line">
            <a:avLst/>
          </a:prstGeom>
          <a:ln>
            <a:solidFill>
              <a:srgbClr val="C2002F"/>
            </a:solidFill>
          </a:ln>
        </p:spPr>
        <p:style>
          <a:lnRef idx="1">
            <a:schemeClr val="accent1"/>
          </a:lnRef>
          <a:fillRef idx="0">
            <a:schemeClr val="accent1"/>
          </a:fillRef>
          <a:effectRef idx="0">
            <a:schemeClr val="accent1"/>
          </a:effectRef>
          <a:fontRef idx="minor">
            <a:schemeClr val="tx1"/>
          </a:fontRef>
        </p:style>
      </p:cxnSp>
      <p:sp>
        <p:nvSpPr>
          <p:cNvPr id="21" name="Text Placeholder 30"/>
          <p:cNvSpPr>
            <a:spLocks noGrp="1"/>
          </p:cNvSpPr>
          <p:nvPr>
            <p:ph type="body" sz="quarter" idx="18"/>
          </p:nvPr>
        </p:nvSpPr>
        <p:spPr>
          <a:xfrm>
            <a:off x="2514601" y="2133604"/>
            <a:ext cx="4000500" cy="6231465"/>
          </a:xfrm>
        </p:spPr>
        <p:txBody>
          <a:bodyPr/>
          <a:lstStyle>
            <a:lvl1pPr>
              <a:defRPr sz="1600" b="0">
                <a:solidFill>
                  <a:schemeClr val="tx1">
                    <a:lumMod val="85000"/>
                    <a:lumOff val="15000"/>
                  </a:schemeClr>
                </a:solidFill>
              </a:defRPr>
            </a:lvl1pPr>
            <a:lvl2pPr marL="460375" indent="-233363">
              <a:buFont typeface="Arial" panose="020B0604020202020204" pitchFamily="34" charset="0"/>
              <a:buChar char="•"/>
              <a:defRPr sz="1600">
                <a:solidFill>
                  <a:schemeClr val="tx1">
                    <a:lumMod val="85000"/>
                    <a:lumOff val="15000"/>
                  </a:schemeClr>
                </a:solidFill>
              </a:defRPr>
            </a:lvl2pPr>
            <a:lvl3pPr marL="796925" indent="-227013">
              <a:defRPr sz="1600"/>
            </a:lvl3pPr>
            <a:lvl4pPr marL="1085850" indent="-227013">
              <a:defRPr sz="1400"/>
            </a:lvl4pPr>
            <a:lvl5pPr marL="1374775" indent="-233363">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20" name="Picture 35"/>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2400" y="8778093"/>
            <a:ext cx="974725" cy="201295"/>
          </a:xfrm>
          <a:prstGeom prst="rect">
            <a:avLst/>
          </a:prstGeom>
          <a:noFill/>
          <a:ln>
            <a:noFill/>
          </a:ln>
        </p:spPr>
      </p:pic>
    </p:spTree>
    <p:extLst>
      <p:ext uri="{BB962C8B-B14F-4D97-AF65-F5344CB8AC3E}">
        <p14:creationId xmlns:p14="http://schemas.microsoft.com/office/powerpoint/2010/main" val="170327711"/>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Text">
    <p:bg>
      <p:bgRef idx="1001">
        <a:schemeClr val="bg1"/>
      </p:bgRef>
    </p:bg>
    <p:spTree>
      <p:nvGrpSpPr>
        <p:cNvPr id="1" name=""/>
        <p:cNvGrpSpPr/>
        <p:nvPr/>
      </p:nvGrpSpPr>
      <p:grpSpPr>
        <a:xfrm>
          <a:off x="0" y="0"/>
          <a:ext cx="0" cy="0"/>
          <a:chOff x="0" y="0"/>
          <a:chExt cx="0" cy="0"/>
        </a:xfrm>
      </p:grpSpPr>
      <p:sp>
        <p:nvSpPr>
          <p:cNvPr id="14" name="Title 1"/>
          <p:cNvSpPr>
            <a:spLocks noGrp="1"/>
          </p:cNvSpPr>
          <p:nvPr>
            <p:ph type="title" hasCustomPrompt="1"/>
          </p:nvPr>
        </p:nvSpPr>
        <p:spPr>
          <a:xfrm>
            <a:off x="342900" y="643468"/>
            <a:ext cx="6172200" cy="948267"/>
          </a:xfrm>
        </p:spPr>
        <p:txBody>
          <a:bodyPr anchor="b">
            <a:noAutofit/>
          </a:bodyPr>
          <a:lstStyle>
            <a:lvl1pPr>
              <a:defRPr b="1" baseline="0"/>
            </a:lvl1pPr>
          </a:lstStyle>
          <a:p>
            <a:pPr algn="l"/>
            <a:r>
              <a:rPr lang="en-US" sz="2400" dirty="0">
                <a:solidFill>
                  <a:srgbClr val="C2002F"/>
                </a:solidFill>
              </a:rPr>
              <a:t>Click to add Title</a:t>
            </a:r>
          </a:p>
        </p:txBody>
      </p:sp>
      <p:sp>
        <p:nvSpPr>
          <p:cNvPr id="16" name="Text Placeholder 23"/>
          <p:cNvSpPr>
            <a:spLocks noGrp="1"/>
          </p:cNvSpPr>
          <p:nvPr>
            <p:ph type="body" sz="quarter" idx="11" hasCustomPrompt="1"/>
          </p:nvPr>
        </p:nvSpPr>
        <p:spPr>
          <a:xfrm>
            <a:off x="342900" y="1456269"/>
            <a:ext cx="6172200" cy="547511"/>
          </a:xfrm>
        </p:spPr>
        <p:txBody>
          <a:bodyPr>
            <a:noAutofit/>
          </a:bodyPr>
          <a:lstStyle>
            <a:lvl1pPr marL="0" indent="0">
              <a:buNone/>
              <a:defRPr sz="1800" b="0">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subtitle if needed</a:t>
            </a:r>
          </a:p>
        </p:txBody>
      </p:sp>
      <p:sp>
        <p:nvSpPr>
          <p:cNvPr id="18" name="Text Placeholder 30"/>
          <p:cNvSpPr>
            <a:spLocks noGrp="1"/>
          </p:cNvSpPr>
          <p:nvPr>
            <p:ph type="body" sz="quarter" idx="19"/>
          </p:nvPr>
        </p:nvSpPr>
        <p:spPr>
          <a:xfrm>
            <a:off x="342900" y="2534357"/>
            <a:ext cx="6172200" cy="5829536"/>
          </a:xfrm>
        </p:spPr>
        <p:txBody>
          <a:bodyPr/>
          <a:lstStyle>
            <a:lvl1pPr>
              <a:defRPr sz="1600" b="0">
                <a:solidFill>
                  <a:schemeClr val="tx1">
                    <a:lumMod val="85000"/>
                    <a:lumOff val="15000"/>
                  </a:schemeClr>
                </a:solidFill>
              </a:defRPr>
            </a:lvl1pPr>
            <a:lvl2pPr marL="460375" indent="-233363">
              <a:buFont typeface="Arial" panose="020B0604020202020204" pitchFamily="34" charset="0"/>
              <a:buChar char="•"/>
              <a:defRPr sz="1600">
                <a:solidFill>
                  <a:schemeClr val="tx1">
                    <a:lumMod val="85000"/>
                    <a:lumOff val="15000"/>
                  </a:schemeClr>
                </a:solidFill>
              </a:defRPr>
            </a:lvl2pPr>
            <a:lvl3pPr marL="796925" indent="-227013">
              <a:defRPr sz="1600"/>
            </a:lvl3pPr>
            <a:lvl4pPr marL="1085850" indent="-227013">
              <a:defRPr sz="1400"/>
            </a:lvl4pPr>
            <a:lvl5pPr marL="1374775" indent="-233363">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86799701"/>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 Picture Grid">
    <p:bg>
      <p:bgRef idx="1001">
        <a:schemeClr val="bg1"/>
      </p:bgRef>
    </p:bg>
    <p:spTree>
      <p:nvGrpSpPr>
        <p:cNvPr id="1" name=""/>
        <p:cNvGrpSpPr/>
        <p:nvPr/>
      </p:nvGrpSpPr>
      <p:grpSpPr>
        <a:xfrm>
          <a:off x="0" y="0"/>
          <a:ext cx="0" cy="0"/>
          <a:chOff x="0" y="0"/>
          <a:chExt cx="0" cy="0"/>
        </a:xfrm>
      </p:grpSpPr>
      <p:sp>
        <p:nvSpPr>
          <p:cNvPr id="8" name="Picture Placeholder 25"/>
          <p:cNvSpPr>
            <a:spLocks noGrp="1"/>
          </p:cNvSpPr>
          <p:nvPr>
            <p:ph type="pic" sz="quarter" idx="12" hasCustomPrompt="1"/>
          </p:nvPr>
        </p:nvSpPr>
        <p:spPr>
          <a:xfrm>
            <a:off x="2457451" y="643468"/>
            <a:ext cx="1943100" cy="3793067"/>
          </a:xfrm>
        </p:spPr>
        <p:txBody>
          <a:bodyPr anchor="ctr"/>
          <a:lstStyle>
            <a:lvl1pPr marL="0" indent="0" algn="ctr">
              <a:buNone/>
              <a:defRPr>
                <a:solidFill>
                  <a:schemeClr val="tx1">
                    <a:lumMod val="85000"/>
                    <a:lumOff val="15000"/>
                  </a:schemeClr>
                </a:solidFill>
              </a:defRPr>
            </a:lvl1pPr>
          </a:lstStyle>
          <a:p>
            <a:r>
              <a:rPr lang="en-US" dirty="0"/>
              <a:t>Click </a:t>
            </a:r>
            <a:r>
              <a:rPr lang="en-US"/>
              <a:t>to </a:t>
            </a:r>
            <a:r>
              <a:rPr lang="en-US" smtClean="0"/>
              <a:t>Insert </a:t>
            </a:r>
            <a:r>
              <a:rPr lang="en-US" dirty="0"/>
              <a:t>Picture</a:t>
            </a:r>
          </a:p>
        </p:txBody>
      </p:sp>
      <p:sp>
        <p:nvSpPr>
          <p:cNvPr id="20" name="Picture Placeholder 25"/>
          <p:cNvSpPr>
            <a:spLocks noGrp="1"/>
          </p:cNvSpPr>
          <p:nvPr>
            <p:ph type="pic" sz="quarter" idx="19" hasCustomPrompt="1"/>
          </p:nvPr>
        </p:nvSpPr>
        <p:spPr>
          <a:xfrm>
            <a:off x="2457451" y="4697048"/>
            <a:ext cx="1943100" cy="3668020"/>
          </a:xfrm>
        </p:spPr>
        <p:txBody>
          <a:bodyPr anchor="ctr"/>
          <a:lstStyle>
            <a:lvl1pPr marL="0" indent="0" algn="ctr">
              <a:buNone/>
              <a:defRPr>
                <a:solidFill>
                  <a:schemeClr val="tx1">
                    <a:lumMod val="85000"/>
                    <a:lumOff val="15000"/>
                  </a:schemeClr>
                </a:solidFill>
              </a:defRPr>
            </a:lvl1pPr>
          </a:lstStyle>
          <a:p>
            <a:r>
              <a:rPr lang="en-US" dirty="0"/>
              <a:t>Click </a:t>
            </a:r>
            <a:r>
              <a:rPr lang="en-US"/>
              <a:t>to </a:t>
            </a:r>
            <a:r>
              <a:rPr lang="en-US" smtClean="0"/>
              <a:t>Insert </a:t>
            </a:r>
            <a:r>
              <a:rPr lang="en-US" dirty="0"/>
              <a:t>Picture</a:t>
            </a:r>
          </a:p>
        </p:txBody>
      </p:sp>
      <p:sp>
        <p:nvSpPr>
          <p:cNvPr id="21" name="Picture Placeholder 25"/>
          <p:cNvSpPr>
            <a:spLocks noGrp="1"/>
          </p:cNvSpPr>
          <p:nvPr>
            <p:ph type="pic" sz="quarter" idx="20" hasCustomPrompt="1"/>
          </p:nvPr>
        </p:nvSpPr>
        <p:spPr>
          <a:xfrm>
            <a:off x="0" y="643468"/>
            <a:ext cx="2286000" cy="3793831"/>
          </a:xfrm>
        </p:spPr>
        <p:txBody>
          <a:bodyPr anchor="ctr"/>
          <a:lstStyle>
            <a:lvl1pPr marL="0" indent="0" algn="ctr">
              <a:buNone/>
              <a:defRPr>
                <a:solidFill>
                  <a:schemeClr val="tx1">
                    <a:lumMod val="85000"/>
                    <a:lumOff val="15000"/>
                  </a:schemeClr>
                </a:solidFill>
              </a:defRPr>
            </a:lvl1pPr>
          </a:lstStyle>
          <a:p>
            <a:r>
              <a:rPr lang="en-US" dirty="0"/>
              <a:t>Click </a:t>
            </a:r>
            <a:r>
              <a:rPr lang="en-US"/>
              <a:t>to </a:t>
            </a:r>
            <a:r>
              <a:rPr lang="en-US" smtClean="0"/>
              <a:t>Insert </a:t>
            </a:r>
            <a:r>
              <a:rPr lang="en-US" dirty="0"/>
              <a:t>Picture</a:t>
            </a:r>
          </a:p>
        </p:txBody>
      </p:sp>
      <p:sp>
        <p:nvSpPr>
          <p:cNvPr id="23" name="Picture Placeholder 25"/>
          <p:cNvSpPr>
            <a:spLocks noGrp="1"/>
          </p:cNvSpPr>
          <p:nvPr>
            <p:ph type="pic" sz="quarter" idx="21" hasCustomPrompt="1"/>
          </p:nvPr>
        </p:nvSpPr>
        <p:spPr>
          <a:xfrm>
            <a:off x="0" y="4697814"/>
            <a:ext cx="2286000" cy="3667255"/>
          </a:xfrm>
        </p:spPr>
        <p:txBody>
          <a:bodyPr anchor="ctr"/>
          <a:lstStyle>
            <a:lvl1pPr marL="0" indent="0" algn="ctr">
              <a:buNone/>
              <a:defRPr>
                <a:solidFill>
                  <a:schemeClr val="tx1">
                    <a:lumMod val="85000"/>
                    <a:lumOff val="15000"/>
                  </a:schemeClr>
                </a:solidFill>
              </a:defRPr>
            </a:lvl1pPr>
          </a:lstStyle>
          <a:p>
            <a:r>
              <a:rPr lang="en-US" dirty="0"/>
              <a:t>Click </a:t>
            </a:r>
            <a:r>
              <a:rPr lang="en-US"/>
              <a:t>to </a:t>
            </a:r>
            <a:r>
              <a:rPr lang="en-US" smtClean="0"/>
              <a:t>Insert </a:t>
            </a:r>
            <a:r>
              <a:rPr lang="en-US" dirty="0"/>
              <a:t>Picture</a:t>
            </a:r>
          </a:p>
        </p:txBody>
      </p:sp>
      <p:cxnSp>
        <p:nvCxnSpPr>
          <p:cNvPr id="9" name="Straight Connector 8"/>
          <p:cNvCxnSpPr/>
          <p:nvPr userDrawn="1"/>
        </p:nvCxnSpPr>
        <p:spPr>
          <a:xfrm>
            <a:off x="0" y="549685"/>
            <a:ext cx="5257800" cy="0"/>
          </a:xfrm>
          <a:prstGeom prst="line">
            <a:avLst/>
          </a:prstGeom>
          <a:ln>
            <a:solidFill>
              <a:srgbClr val="C2002F"/>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1600200" y="8583893"/>
            <a:ext cx="5257800" cy="0"/>
          </a:xfrm>
          <a:prstGeom prst="line">
            <a:avLst/>
          </a:prstGeom>
          <a:ln w="57150">
            <a:solidFill>
              <a:srgbClr val="C2002F"/>
            </a:solidFill>
          </a:ln>
        </p:spPr>
        <p:style>
          <a:lnRef idx="1">
            <a:schemeClr val="accent1"/>
          </a:lnRef>
          <a:fillRef idx="0">
            <a:schemeClr val="accent1"/>
          </a:fillRef>
          <a:effectRef idx="0">
            <a:schemeClr val="accent1"/>
          </a:effectRef>
          <a:fontRef idx="minor">
            <a:schemeClr val="tx1"/>
          </a:fontRef>
        </p:style>
      </p:cxnSp>
      <p:sp>
        <p:nvSpPr>
          <p:cNvPr id="14" name="Text Placeholder 27"/>
          <p:cNvSpPr>
            <a:spLocks noGrp="1"/>
          </p:cNvSpPr>
          <p:nvPr>
            <p:ph type="body" sz="quarter" idx="13" hasCustomPrompt="1"/>
          </p:nvPr>
        </p:nvSpPr>
        <p:spPr>
          <a:xfrm>
            <a:off x="342900" y="195383"/>
            <a:ext cx="1143000" cy="354953"/>
          </a:xfrm>
        </p:spPr>
        <p:txBody>
          <a:bodyPr>
            <a:noAutofit/>
          </a:bodyPr>
          <a:lstStyle>
            <a:lvl1pPr marL="0" indent="0">
              <a:buNone/>
              <a:defRPr sz="700" b="1" baseline="0">
                <a:solidFill>
                  <a:schemeClr val="tx1">
                    <a:lumMod val="85000"/>
                    <a:lumOff val="15000"/>
                  </a:schemeClr>
                </a:solidFill>
              </a:defRPr>
            </a:lvl1pPr>
          </a:lstStyle>
          <a:p>
            <a:pPr lvl="0"/>
            <a:r>
              <a:rPr lang="en-US" dirty="0"/>
              <a:t>BREADCRUMB 1</a:t>
            </a:r>
          </a:p>
        </p:txBody>
      </p:sp>
      <p:sp>
        <p:nvSpPr>
          <p:cNvPr id="15" name="Text Placeholder 27"/>
          <p:cNvSpPr>
            <a:spLocks noGrp="1"/>
          </p:cNvSpPr>
          <p:nvPr>
            <p:ph type="body" sz="quarter" idx="14" hasCustomPrompt="1"/>
          </p:nvPr>
        </p:nvSpPr>
        <p:spPr>
          <a:xfrm>
            <a:off x="1639765" y="190738"/>
            <a:ext cx="1143000" cy="354953"/>
          </a:xfrm>
        </p:spPr>
        <p:txBody>
          <a:bodyPr>
            <a:noAutofit/>
          </a:bodyPr>
          <a:lstStyle>
            <a:lvl1pPr marL="0" indent="0">
              <a:buNone/>
              <a:defRPr sz="700" b="0" baseline="0">
                <a:solidFill>
                  <a:schemeClr val="tx1">
                    <a:lumMod val="85000"/>
                    <a:lumOff val="15000"/>
                  </a:schemeClr>
                </a:solidFill>
              </a:defRPr>
            </a:lvl1pPr>
          </a:lstStyle>
          <a:p>
            <a:pPr lvl="0"/>
            <a:r>
              <a:rPr lang="en-US" dirty="0"/>
              <a:t>BREADCRUMB 2</a:t>
            </a:r>
          </a:p>
        </p:txBody>
      </p:sp>
      <p:sp>
        <p:nvSpPr>
          <p:cNvPr id="16" name="Text Placeholder 27"/>
          <p:cNvSpPr>
            <a:spLocks noGrp="1"/>
          </p:cNvSpPr>
          <p:nvPr>
            <p:ph type="body" sz="quarter" idx="15" hasCustomPrompt="1"/>
          </p:nvPr>
        </p:nvSpPr>
        <p:spPr>
          <a:xfrm>
            <a:off x="2935275" y="194734"/>
            <a:ext cx="1143000" cy="354953"/>
          </a:xfrm>
        </p:spPr>
        <p:txBody>
          <a:bodyPr>
            <a:noAutofit/>
          </a:bodyPr>
          <a:lstStyle>
            <a:lvl1pPr marL="0" indent="0">
              <a:buNone/>
              <a:defRPr sz="700" b="0" baseline="0">
                <a:solidFill>
                  <a:schemeClr val="tx1">
                    <a:lumMod val="85000"/>
                    <a:lumOff val="15000"/>
                  </a:schemeClr>
                </a:solidFill>
              </a:defRPr>
            </a:lvl1pPr>
          </a:lstStyle>
          <a:p>
            <a:pPr lvl="0"/>
            <a:r>
              <a:rPr lang="en-US" dirty="0"/>
              <a:t>BREADCRUMB 3</a:t>
            </a:r>
          </a:p>
        </p:txBody>
      </p:sp>
      <p:sp>
        <p:nvSpPr>
          <p:cNvPr id="17" name="Text Placeholder 27"/>
          <p:cNvSpPr>
            <a:spLocks noGrp="1"/>
          </p:cNvSpPr>
          <p:nvPr>
            <p:ph type="body" sz="quarter" idx="16" hasCustomPrompt="1"/>
          </p:nvPr>
        </p:nvSpPr>
        <p:spPr>
          <a:xfrm>
            <a:off x="4229100" y="199380"/>
            <a:ext cx="1143000" cy="354953"/>
          </a:xfrm>
        </p:spPr>
        <p:txBody>
          <a:bodyPr>
            <a:noAutofit/>
          </a:bodyPr>
          <a:lstStyle>
            <a:lvl1pPr marL="0" indent="0">
              <a:buNone/>
              <a:defRPr sz="700" b="0" baseline="0">
                <a:solidFill>
                  <a:schemeClr val="tx1">
                    <a:lumMod val="85000"/>
                    <a:lumOff val="15000"/>
                  </a:schemeClr>
                </a:solidFill>
              </a:defRPr>
            </a:lvl1pPr>
          </a:lstStyle>
          <a:p>
            <a:pPr lvl="0"/>
            <a:r>
              <a:rPr lang="en-US" dirty="0"/>
              <a:t>BREADCRUMB 4</a:t>
            </a:r>
          </a:p>
        </p:txBody>
      </p:sp>
      <p:sp>
        <p:nvSpPr>
          <p:cNvPr id="19" name="Title 1"/>
          <p:cNvSpPr>
            <a:spLocks noGrp="1"/>
          </p:cNvSpPr>
          <p:nvPr>
            <p:ph type="title" hasCustomPrompt="1"/>
          </p:nvPr>
        </p:nvSpPr>
        <p:spPr>
          <a:xfrm>
            <a:off x="4514849" y="643468"/>
            <a:ext cx="2000251" cy="1490133"/>
          </a:xfrm>
        </p:spPr>
        <p:txBody>
          <a:bodyPr anchor="ctr" anchorCtr="0">
            <a:noAutofit/>
          </a:bodyPr>
          <a:lstStyle>
            <a:lvl1pPr>
              <a:defRPr b="1" baseline="0"/>
            </a:lvl1pPr>
          </a:lstStyle>
          <a:p>
            <a:pPr algn="l"/>
            <a:r>
              <a:rPr lang="en-US" sz="2400" dirty="0">
                <a:solidFill>
                  <a:srgbClr val="C2002F"/>
                </a:solidFill>
              </a:rPr>
              <a:t>Click to add Title</a:t>
            </a:r>
          </a:p>
        </p:txBody>
      </p:sp>
      <p:cxnSp>
        <p:nvCxnSpPr>
          <p:cNvPr id="22" name="Straight Connector 21"/>
          <p:cNvCxnSpPr/>
          <p:nvPr userDrawn="1"/>
        </p:nvCxnSpPr>
        <p:spPr>
          <a:xfrm>
            <a:off x="4572000" y="2737975"/>
            <a:ext cx="2286000" cy="0"/>
          </a:xfrm>
          <a:prstGeom prst="line">
            <a:avLst/>
          </a:prstGeom>
          <a:ln>
            <a:solidFill>
              <a:srgbClr val="C2002F"/>
            </a:solidFill>
          </a:ln>
        </p:spPr>
        <p:style>
          <a:lnRef idx="1">
            <a:schemeClr val="accent1"/>
          </a:lnRef>
          <a:fillRef idx="0">
            <a:schemeClr val="accent1"/>
          </a:fillRef>
          <a:effectRef idx="0">
            <a:schemeClr val="accent1"/>
          </a:effectRef>
          <a:fontRef idx="minor">
            <a:schemeClr val="tx1"/>
          </a:fontRef>
        </p:style>
      </p:cxnSp>
      <p:sp>
        <p:nvSpPr>
          <p:cNvPr id="29" name="Text Placeholder 23"/>
          <p:cNvSpPr>
            <a:spLocks noGrp="1"/>
          </p:cNvSpPr>
          <p:nvPr>
            <p:ph type="body" sz="quarter" idx="11" hasCustomPrompt="1"/>
          </p:nvPr>
        </p:nvSpPr>
        <p:spPr>
          <a:xfrm>
            <a:off x="4514849" y="2133602"/>
            <a:ext cx="2000251" cy="547511"/>
          </a:xfrm>
        </p:spPr>
        <p:txBody>
          <a:bodyPr>
            <a:noAutofit/>
          </a:bodyPr>
          <a:lstStyle>
            <a:lvl1pPr marL="0" indent="0">
              <a:buNone/>
              <a:defRPr sz="1800" b="0" baseline="0">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subtitle</a:t>
            </a:r>
          </a:p>
        </p:txBody>
      </p:sp>
      <p:sp>
        <p:nvSpPr>
          <p:cNvPr id="31" name="Text Placeholder 30"/>
          <p:cNvSpPr>
            <a:spLocks noGrp="1"/>
          </p:cNvSpPr>
          <p:nvPr>
            <p:ph type="body" sz="quarter" idx="18"/>
          </p:nvPr>
        </p:nvSpPr>
        <p:spPr>
          <a:xfrm>
            <a:off x="4572001" y="2946401"/>
            <a:ext cx="1943100" cy="5418667"/>
          </a:xfrm>
        </p:spPr>
        <p:txBody>
          <a:bodyPr/>
          <a:lstStyle>
            <a:lvl1pPr>
              <a:defRPr sz="1600" b="0">
                <a:solidFill>
                  <a:schemeClr val="tx1">
                    <a:lumMod val="85000"/>
                    <a:lumOff val="15000"/>
                  </a:schemeClr>
                </a:solidFill>
              </a:defRPr>
            </a:lvl1pPr>
            <a:lvl2pPr marL="460375" indent="-233363">
              <a:buFont typeface="Arial" panose="020B0604020202020204" pitchFamily="34" charset="0"/>
              <a:buChar char="•"/>
              <a:defRPr sz="1600">
                <a:solidFill>
                  <a:schemeClr val="tx1">
                    <a:lumMod val="85000"/>
                    <a:lumOff val="15000"/>
                  </a:schemeClr>
                </a:solidFill>
              </a:defRPr>
            </a:lvl2pPr>
            <a:lvl3pPr marL="796925" indent="-227013">
              <a:defRPr sz="1600"/>
            </a:lvl3pPr>
            <a:lvl4pPr marL="1085850" indent="-227013">
              <a:defRPr sz="1400"/>
            </a:lvl4pPr>
            <a:lvl5pPr marL="1374775" indent="-233363">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24" name="Picture 35"/>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2400" y="8778093"/>
            <a:ext cx="974725" cy="201295"/>
          </a:xfrm>
          <a:prstGeom prst="rect">
            <a:avLst/>
          </a:prstGeom>
          <a:noFill/>
          <a:ln>
            <a:noFill/>
          </a:ln>
        </p:spPr>
      </p:pic>
    </p:spTree>
    <p:extLst>
      <p:ext uri="{BB962C8B-B14F-4D97-AF65-F5344CB8AC3E}">
        <p14:creationId xmlns:p14="http://schemas.microsoft.com/office/powerpoint/2010/main" val="864495755"/>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 Picture Grid">
    <p:bg>
      <p:bgRef idx="1001">
        <a:schemeClr val="bg1"/>
      </p:bgRef>
    </p:bg>
    <p:spTree>
      <p:nvGrpSpPr>
        <p:cNvPr id="1" name=""/>
        <p:cNvGrpSpPr/>
        <p:nvPr/>
      </p:nvGrpSpPr>
      <p:grpSpPr>
        <a:xfrm>
          <a:off x="0" y="0"/>
          <a:ext cx="0" cy="0"/>
          <a:chOff x="0" y="0"/>
          <a:chExt cx="0" cy="0"/>
        </a:xfrm>
      </p:grpSpPr>
      <p:sp>
        <p:nvSpPr>
          <p:cNvPr id="21" name="Picture Placeholder 25"/>
          <p:cNvSpPr>
            <a:spLocks noGrp="1"/>
          </p:cNvSpPr>
          <p:nvPr>
            <p:ph type="pic" sz="quarter" idx="20" hasCustomPrompt="1"/>
          </p:nvPr>
        </p:nvSpPr>
        <p:spPr>
          <a:xfrm>
            <a:off x="0" y="643468"/>
            <a:ext cx="2286000" cy="3793831"/>
          </a:xfrm>
        </p:spPr>
        <p:txBody>
          <a:bodyPr anchor="ctr"/>
          <a:lstStyle>
            <a:lvl1pPr marL="0" indent="0" algn="ctr">
              <a:buNone/>
              <a:defRPr>
                <a:solidFill>
                  <a:schemeClr val="tx1">
                    <a:lumMod val="85000"/>
                    <a:lumOff val="15000"/>
                  </a:schemeClr>
                </a:solidFill>
              </a:defRPr>
            </a:lvl1pPr>
          </a:lstStyle>
          <a:p>
            <a:r>
              <a:rPr lang="en-US" dirty="0"/>
              <a:t>Click </a:t>
            </a:r>
            <a:r>
              <a:rPr lang="en-US"/>
              <a:t>to </a:t>
            </a:r>
            <a:r>
              <a:rPr lang="en-US" smtClean="0"/>
              <a:t>Insert </a:t>
            </a:r>
            <a:r>
              <a:rPr lang="en-US" dirty="0"/>
              <a:t>Picture</a:t>
            </a:r>
          </a:p>
        </p:txBody>
      </p:sp>
      <p:sp>
        <p:nvSpPr>
          <p:cNvPr id="23" name="Picture Placeholder 25"/>
          <p:cNvSpPr>
            <a:spLocks noGrp="1"/>
          </p:cNvSpPr>
          <p:nvPr>
            <p:ph type="pic" sz="quarter" idx="21" hasCustomPrompt="1"/>
          </p:nvPr>
        </p:nvSpPr>
        <p:spPr>
          <a:xfrm>
            <a:off x="0" y="4697814"/>
            <a:ext cx="2286000" cy="3667255"/>
          </a:xfrm>
        </p:spPr>
        <p:txBody>
          <a:bodyPr anchor="ctr"/>
          <a:lstStyle>
            <a:lvl1pPr marL="0" indent="0" algn="ctr">
              <a:buNone/>
              <a:defRPr>
                <a:solidFill>
                  <a:schemeClr val="tx1">
                    <a:lumMod val="85000"/>
                    <a:lumOff val="15000"/>
                  </a:schemeClr>
                </a:solidFill>
              </a:defRPr>
            </a:lvl1pPr>
          </a:lstStyle>
          <a:p>
            <a:r>
              <a:rPr lang="en-US" dirty="0"/>
              <a:t>Click </a:t>
            </a:r>
            <a:r>
              <a:rPr lang="en-US"/>
              <a:t>to </a:t>
            </a:r>
            <a:r>
              <a:rPr lang="en-US" smtClean="0"/>
              <a:t>Insert </a:t>
            </a:r>
            <a:r>
              <a:rPr lang="en-US" dirty="0"/>
              <a:t>Picture</a:t>
            </a:r>
          </a:p>
        </p:txBody>
      </p:sp>
      <p:cxnSp>
        <p:nvCxnSpPr>
          <p:cNvPr id="9" name="Straight Connector 8"/>
          <p:cNvCxnSpPr/>
          <p:nvPr userDrawn="1"/>
        </p:nvCxnSpPr>
        <p:spPr>
          <a:xfrm>
            <a:off x="0" y="549685"/>
            <a:ext cx="5257800" cy="0"/>
          </a:xfrm>
          <a:prstGeom prst="line">
            <a:avLst/>
          </a:prstGeom>
          <a:ln>
            <a:solidFill>
              <a:srgbClr val="C2002F"/>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1600200" y="8583893"/>
            <a:ext cx="5257800" cy="0"/>
          </a:xfrm>
          <a:prstGeom prst="line">
            <a:avLst/>
          </a:prstGeom>
          <a:ln w="57150">
            <a:solidFill>
              <a:srgbClr val="C2002F"/>
            </a:solidFill>
          </a:ln>
        </p:spPr>
        <p:style>
          <a:lnRef idx="1">
            <a:schemeClr val="accent1"/>
          </a:lnRef>
          <a:fillRef idx="0">
            <a:schemeClr val="accent1"/>
          </a:fillRef>
          <a:effectRef idx="0">
            <a:schemeClr val="accent1"/>
          </a:effectRef>
          <a:fontRef idx="minor">
            <a:schemeClr val="tx1"/>
          </a:fontRef>
        </p:style>
      </p:cxnSp>
      <p:sp>
        <p:nvSpPr>
          <p:cNvPr id="19" name="Title 1"/>
          <p:cNvSpPr>
            <a:spLocks noGrp="1"/>
          </p:cNvSpPr>
          <p:nvPr>
            <p:ph type="title" hasCustomPrompt="1"/>
          </p:nvPr>
        </p:nvSpPr>
        <p:spPr>
          <a:xfrm>
            <a:off x="2400300" y="643468"/>
            <a:ext cx="4114800" cy="1490133"/>
          </a:xfrm>
        </p:spPr>
        <p:txBody>
          <a:bodyPr anchor="ctr" anchorCtr="0">
            <a:noAutofit/>
          </a:bodyPr>
          <a:lstStyle>
            <a:lvl1pPr>
              <a:defRPr b="1" baseline="0"/>
            </a:lvl1pPr>
          </a:lstStyle>
          <a:p>
            <a:pPr algn="l"/>
            <a:r>
              <a:rPr lang="en-US" sz="2400" dirty="0">
                <a:solidFill>
                  <a:srgbClr val="C2002F"/>
                </a:solidFill>
              </a:rPr>
              <a:t>Click to add Title</a:t>
            </a:r>
          </a:p>
        </p:txBody>
      </p:sp>
      <p:cxnSp>
        <p:nvCxnSpPr>
          <p:cNvPr id="22" name="Straight Connector 21"/>
          <p:cNvCxnSpPr/>
          <p:nvPr userDrawn="1"/>
        </p:nvCxnSpPr>
        <p:spPr>
          <a:xfrm>
            <a:off x="2400301" y="2737975"/>
            <a:ext cx="4457700" cy="0"/>
          </a:xfrm>
          <a:prstGeom prst="line">
            <a:avLst/>
          </a:prstGeom>
          <a:ln>
            <a:solidFill>
              <a:srgbClr val="C2002F"/>
            </a:solidFill>
          </a:ln>
        </p:spPr>
        <p:style>
          <a:lnRef idx="1">
            <a:schemeClr val="accent1"/>
          </a:lnRef>
          <a:fillRef idx="0">
            <a:schemeClr val="accent1"/>
          </a:fillRef>
          <a:effectRef idx="0">
            <a:schemeClr val="accent1"/>
          </a:effectRef>
          <a:fontRef idx="minor">
            <a:schemeClr val="tx1"/>
          </a:fontRef>
        </p:style>
      </p:cxnSp>
      <p:sp>
        <p:nvSpPr>
          <p:cNvPr id="29" name="Text Placeholder 23"/>
          <p:cNvSpPr>
            <a:spLocks noGrp="1"/>
          </p:cNvSpPr>
          <p:nvPr>
            <p:ph type="body" sz="quarter" idx="11" hasCustomPrompt="1"/>
          </p:nvPr>
        </p:nvSpPr>
        <p:spPr>
          <a:xfrm>
            <a:off x="2400300" y="2133602"/>
            <a:ext cx="4114800" cy="547511"/>
          </a:xfrm>
        </p:spPr>
        <p:txBody>
          <a:bodyPr>
            <a:noAutofit/>
          </a:bodyPr>
          <a:lstStyle>
            <a:lvl1pPr marL="0" indent="0">
              <a:buNone/>
              <a:defRPr sz="1800" b="0" baseline="0">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subtitle</a:t>
            </a:r>
          </a:p>
        </p:txBody>
      </p:sp>
      <p:sp>
        <p:nvSpPr>
          <p:cNvPr id="31" name="Text Placeholder 30"/>
          <p:cNvSpPr>
            <a:spLocks noGrp="1"/>
          </p:cNvSpPr>
          <p:nvPr>
            <p:ph type="body" sz="quarter" idx="18"/>
          </p:nvPr>
        </p:nvSpPr>
        <p:spPr>
          <a:xfrm>
            <a:off x="2400300" y="2946401"/>
            <a:ext cx="4114800" cy="5418667"/>
          </a:xfrm>
        </p:spPr>
        <p:txBody>
          <a:bodyPr/>
          <a:lstStyle>
            <a:lvl1pPr>
              <a:defRPr sz="1600" b="0">
                <a:solidFill>
                  <a:schemeClr val="tx1">
                    <a:lumMod val="85000"/>
                    <a:lumOff val="15000"/>
                  </a:schemeClr>
                </a:solidFill>
              </a:defRPr>
            </a:lvl1pPr>
            <a:lvl2pPr marL="460375" indent="-233363">
              <a:buFont typeface="Arial" panose="020B0604020202020204" pitchFamily="34" charset="0"/>
              <a:buChar char="•"/>
              <a:defRPr sz="1600">
                <a:solidFill>
                  <a:schemeClr val="tx1">
                    <a:lumMod val="85000"/>
                    <a:lumOff val="15000"/>
                  </a:schemeClr>
                </a:solidFill>
              </a:defRPr>
            </a:lvl2pPr>
            <a:lvl3pPr marL="796925" indent="-227013">
              <a:defRPr sz="1600"/>
            </a:lvl3pPr>
            <a:lvl4pPr marL="1085850" indent="-227013">
              <a:defRPr sz="1400"/>
            </a:lvl4pPr>
            <a:lvl5pPr marL="1374775" indent="-233363">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35"/>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2400" y="8778093"/>
            <a:ext cx="974725" cy="201295"/>
          </a:xfrm>
          <a:prstGeom prst="rect">
            <a:avLst/>
          </a:prstGeom>
          <a:noFill/>
          <a:ln>
            <a:noFill/>
          </a:ln>
        </p:spPr>
      </p:pic>
    </p:spTree>
    <p:extLst>
      <p:ext uri="{BB962C8B-B14F-4D97-AF65-F5344CB8AC3E}">
        <p14:creationId xmlns:p14="http://schemas.microsoft.com/office/powerpoint/2010/main" val="1129307320"/>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roject Slide">
    <p:bg>
      <p:bgRef idx="1001">
        <a:schemeClr val="bg1"/>
      </p:bgRef>
    </p:bg>
    <p:spTree>
      <p:nvGrpSpPr>
        <p:cNvPr id="1" name=""/>
        <p:cNvGrpSpPr/>
        <p:nvPr/>
      </p:nvGrpSpPr>
      <p:grpSpPr>
        <a:xfrm>
          <a:off x="0" y="0"/>
          <a:ext cx="0" cy="0"/>
          <a:chOff x="0" y="0"/>
          <a:chExt cx="0" cy="0"/>
        </a:xfrm>
      </p:grpSpPr>
      <p:sp>
        <p:nvSpPr>
          <p:cNvPr id="8" name="Picture Placeholder 25"/>
          <p:cNvSpPr>
            <a:spLocks noGrp="1"/>
          </p:cNvSpPr>
          <p:nvPr>
            <p:ph type="pic" sz="quarter" idx="12" hasCustomPrompt="1"/>
          </p:nvPr>
        </p:nvSpPr>
        <p:spPr>
          <a:xfrm>
            <a:off x="-8238" y="643468"/>
            <a:ext cx="6866239" cy="4334933"/>
          </a:xfrm>
        </p:spPr>
        <p:txBody>
          <a:bodyPr anchor="ctr"/>
          <a:lstStyle>
            <a:lvl1pPr marL="0" indent="0" algn="ctr">
              <a:buNone/>
              <a:defRPr>
                <a:solidFill>
                  <a:schemeClr val="tx1">
                    <a:lumMod val="85000"/>
                    <a:lumOff val="15000"/>
                  </a:schemeClr>
                </a:solidFill>
              </a:defRPr>
            </a:lvl1pPr>
          </a:lstStyle>
          <a:p>
            <a:r>
              <a:rPr lang="en-US" dirty="0"/>
              <a:t>Click </a:t>
            </a:r>
            <a:r>
              <a:rPr lang="en-US"/>
              <a:t>to </a:t>
            </a:r>
            <a:r>
              <a:rPr lang="en-US" smtClean="0"/>
              <a:t>Insert </a:t>
            </a:r>
            <a:r>
              <a:rPr lang="en-US" dirty="0"/>
              <a:t>Picture</a:t>
            </a:r>
          </a:p>
        </p:txBody>
      </p:sp>
      <p:cxnSp>
        <p:nvCxnSpPr>
          <p:cNvPr id="9" name="Straight Connector 8"/>
          <p:cNvCxnSpPr/>
          <p:nvPr userDrawn="1"/>
        </p:nvCxnSpPr>
        <p:spPr>
          <a:xfrm>
            <a:off x="0" y="549685"/>
            <a:ext cx="5257800" cy="0"/>
          </a:xfrm>
          <a:prstGeom prst="line">
            <a:avLst/>
          </a:prstGeom>
          <a:ln>
            <a:solidFill>
              <a:srgbClr val="C2002F"/>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1600200" y="8583893"/>
            <a:ext cx="5257800" cy="0"/>
          </a:xfrm>
          <a:prstGeom prst="line">
            <a:avLst/>
          </a:prstGeom>
          <a:ln w="57150">
            <a:solidFill>
              <a:srgbClr val="C2002F"/>
            </a:solidFill>
          </a:ln>
        </p:spPr>
        <p:style>
          <a:lnRef idx="1">
            <a:schemeClr val="accent1"/>
          </a:lnRef>
          <a:fillRef idx="0">
            <a:schemeClr val="accent1"/>
          </a:fillRef>
          <a:effectRef idx="0">
            <a:schemeClr val="accent1"/>
          </a:effectRef>
          <a:fontRef idx="minor">
            <a:schemeClr val="tx1"/>
          </a:fontRef>
        </p:style>
      </p:cxnSp>
      <p:sp>
        <p:nvSpPr>
          <p:cNvPr id="11" name="Text Placeholder 27"/>
          <p:cNvSpPr>
            <a:spLocks noGrp="1"/>
          </p:cNvSpPr>
          <p:nvPr>
            <p:ph type="body" sz="quarter" idx="13" hasCustomPrompt="1"/>
          </p:nvPr>
        </p:nvSpPr>
        <p:spPr>
          <a:xfrm>
            <a:off x="342900" y="195383"/>
            <a:ext cx="1143000" cy="354953"/>
          </a:xfrm>
        </p:spPr>
        <p:txBody>
          <a:bodyPr>
            <a:noAutofit/>
          </a:bodyPr>
          <a:lstStyle>
            <a:lvl1pPr marL="0" indent="0">
              <a:buNone/>
              <a:defRPr sz="700" b="1" baseline="0">
                <a:solidFill>
                  <a:schemeClr val="tx1">
                    <a:lumMod val="85000"/>
                    <a:lumOff val="15000"/>
                  </a:schemeClr>
                </a:solidFill>
              </a:defRPr>
            </a:lvl1pPr>
          </a:lstStyle>
          <a:p>
            <a:pPr lvl="0"/>
            <a:r>
              <a:rPr lang="en-US" dirty="0"/>
              <a:t>BREADCRUMB 1</a:t>
            </a:r>
          </a:p>
        </p:txBody>
      </p:sp>
      <p:sp>
        <p:nvSpPr>
          <p:cNvPr id="12" name="Text Placeholder 27"/>
          <p:cNvSpPr>
            <a:spLocks noGrp="1"/>
          </p:cNvSpPr>
          <p:nvPr>
            <p:ph type="body" sz="quarter" idx="14" hasCustomPrompt="1"/>
          </p:nvPr>
        </p:nvSpPr>
        <p:spPr>
          <a:xfrm>
            <a:off x="1639765" y="190738"/>
            <a:ext cx="1143000" cy="354953"/>
          </a:xfrm>
        </p:spPr>
        <p:txBody>
          <a:bodyPr>
            <a:noAutofit/>
          </a:bodyPr>
          <a:lstStyle>
            <a:lvl1pPr marL="0" indent="0">
              <a:buNone/>
              <a:defRPr sz="700" b="0" baseline="0">
                <a:solidFill>
                  <a:schemeClr val="tx1">
                    <a:lumMod val="85000"/>
                    <a:lumOff val="15000"/>
                  </a:schemeClr>
                </a:solidFill>
              </a:defRPr>
            </a:lvl1pPr>
          </a:lstStyle>
          <a:p>
            <a:pPr lvl="0"/>
            <a:r>
              <a:rPr lang="en-US" dirty="0"/>
              <a:t>BREADCRUMB 2</a:t>
            </a:r>
          </a:p>
        </p:txBody>
      </p:sp>
      <p:sp>
        <p:nvSpPr>
          <p:cNvPr id="13" name="Text Placeholder 27"/>
          <p:cNvSpPr>
            <a:spLocks noGrp="1"/>
          </p:cNvSpPr>
          <p:nvPr>
            <p:ph type="body" sz="quarter" idx="15" hasCustomPrompt="1"/>
          </p:nvPr>
        </p:nvSpPr>
        <p:spPr>
          <a:xfrm>
            <a:off x="2935275" y="194734"/>
            <a:ext cx="1143000" cy="354953"/>
          </a:xfrm>
        </p:spPr>
        <p:txBody>
          <a:bodyPr>
            <a:noAutofit/>
          </a:bodyPr>
          <a:lstStyle>
            <a:lvl1pPr marL="0" indent="0">
              <a:buNone/>
              <a:defRPr sz="700" b="0" baseline="0">
                <a:solidFill>
                  <a:schemeClr val="tx1">
                    <a:lumMod val="85000"/>
                    <a:lumOff val="15000"/>
                  </a:schemeClr>
                </a:solidFill>
              </a:defRPr>
            </a:lvl1pPr>
          </a:lstStyle>
          <a:p>
            <a:pPr lvl="0"/>
            <a:r>
              <a:rPr lang="en-US" dirty="0"/>
              <a:t>BREADCRUMB 3</a:t>
            </a:r>
          </a:p>
        </p:txBody>
      </p:sp>
      <p:sp>
        <p:nvSpPr>
          <p:cNvPr id="14" name="Text Placeholder 27"/>
          <p:cNvSpPr>
            <a:spLocks noGrp="1"/>
          </p:cNvSpPr>
          <p:nvPr>
            <p:ph type="body" sz="quarter" idx="16" hasCustomPrompt="1"/>
          </p:nvPr>
        </p:nvSpPr>
        <p:spPr>
          <a:xfrm>
            <a:off x="4229100" y="199380"/>
            <a:ext cx="1143000" cy="354953"/>
          </a:xfrm>
        </p:spPr>
        <p:txBody>
          <a:bodyPr>
            <a:noAutofit/>
          </a:bodyPr>
          <a:lstStyle>
            <a:lvl1pPr marL="0" indent="0">
              <a:buNone/>
              <a:defRPr sz="700" b="0" baseline="0">
                <a:solidFill>
                  <a:schemeClr val="tx1">
                    <a:lumMod val="85000"/>
                    <a:lumOff val="15000"/>
                  </a:schemeClr>
                </a:solidFill>
              </a:defRPr>
            </a:lvl1pPr>
          </a:lstStyle>
          <a:p>
            <a:pPr lvl="0"/>
            <a:r>
              <a:rPr lang="en-US" dirty="0"/>
              <a:t>BREADCRUMB 4</a:t>
            </a:r>
          </a:p>
        </p:txBody>
      </p:sp>
      <p:cxnSp>
        <p:nvCxnSpPr>
          <p:cNvPr id="16" name="Straight Connector 15"/>
          <p:cNvCxnSpPr/>
          <p:nvPr userDrawn="1"/>
        </p:nvCxnSpPr>
        <p:spPr>
          <a:xfrm>
            <a:off x="2457450" y="5262578"/>
            <a:ext cx="4400551" cy="0"/>
          </a:xfrm>
          <a:prstGeom prst="line">
            <a:avLst/>
          </a:prstGeom>
          <a:ln>
            <a:solidFill>
              <a:srgbClr val="C2002F"/>
            </a:solidFill>
          </a:ln>
        </p:spPr>
        <p:style>
          <a:lnRef idx="1">
            <a:schemeClr val="accent1"/>
          </a:lnRef>
          <a:fillRef idx="0">
            <a:schemeClr val="accent1"/>
          </a:fillRef>
          <a:effectRef idx="0">
            <a:schemeClr val="accent1"/>
          </a:effectRef>
          <a:fontRef idx="minor">
            <a:schemeClr val="tx1"/>
          </a:fontRef>
        </p:style>
      </p:cxnSp>
      <p:sp>
        <p:nvSpPr>
          <p:cNvPr id="17" name="Text Placeholder 30"/>
          <p:cNvSpPr>
            <a:spLocks noGrp="1"/>
          </p:cNvSpPr>
          <p:nvPr>
            <p:ph type="body" sz="quarter" idx="18" hasCustomPrompt="1"/>
          </p:nvPr>
        </p:nvSpPr>
        <p:spPr>
          <a:xfrm>
            <a:off x="4572001" y="5384801"/>
            <a:ext cx="1943100" cy="2980267"/>
          </a:xfrm>
        </p:spPr>
        <p:txBody>
          <a:bodyPr/>
          <a:lstStyle>
            <a:lvl1pPr>
              <a:defRPr sz="1600" b="0">
                <a:solidFill>
                  <a:schemeClr val="tx1">
                    <a:lumMod val="85000"/>
                    <a:lumOff val="15000"/>
                  </a:schemeClr>
                </a:solidFill>
              </a:defRPr>
            </a:lvl1pPr>
            <a:lvl2pPr marL="227013" indent="-227013">
              <a:buFont typeface="Arial" panose="020B0604020202020204" pitchFamily="34" charset="0"/>
              <a:buChar char="•"/>
              <a:defRPr sz="1600" baseline="0">
                <a:solidFill>
                  <a:schemeClr val="tx1">
                    <a:lumMod val="85000"/>
                    <a:lumOff val="15000"/>
                  </a:schemeClr>
                </a:solidFill>
              </a:defRPr>
            </a:lvl2pPr>
            <a:lvl3pPr marL="569913" indent="-225425">
              <a:defRPr sz="1600"/>
            </a:lvl3pPr>
            <a:lvl4pPr marL="858838" indent="-233363">
              <a:defRPr sz="1400"/>
            </a:lvl4pPr>
            <a:lvl5pPr marL="1141413" indent="-227013">
              <a:defRPr sz="1400"/>
            </a:lvl5pPr>
          </a:lstStyle>
          <a:p>
            <a:pPr lvl="1"/>
            <a:r>
              <a:rPr lang="en-US" dirty="0"/>
              <a:t>Click to add bullets</a:t>
            </a:r>
          </a:p>
          <a:p>
            <a:pPr lvl="2"/>
            <a:r>
              <a:rPr lang="en-US" dirty="0"/>
              <a:t>Third level</a:t>
            </a:r>
          </a:p>
          <a:p>
            <a:pPr lvl="3"/>
            <a:r>
              <a:rPr lang="en-US" dirty="0"/>
              <a:t>Fourth level</a:t>
            </a:r>
          </a:p>
          <a:p>
            <a:pPr lvl="4"/>
            <a:r>
              <a:rPr lang="en-US" dirty="0"/>
              <a:t>Fifth level</a:t>
            </a:r>
          </a:p>
        </p:txBody>
      </p:sp>
      <p:sp>
        <p:nvSpPr>
          <p:cNvPr id="19" name="Text Placeholder 23"/>
          <p:cNvSpPr>
            <a:spLocks noGrp="1"/>
          </p:cNvSpPr>
          <p:nvPr>
            <p:ph type="body" sz="quarter" idx="11" hasCustomPrompt="1"/>
          </p:nvPr>
        </p:nvSpPr>
        <p:spPr>
          <a:xfrm>
            <a:off x="342900" y="5282695"/>
            <a:ext cx="2000251" cy="1321307"/>
          </a:xfrm>
        </p:spPr>
        <p:txBody>
          <a:bodyPr>
            <a:noAutofit/>
          </a:bodyPr>
          <a:lstStyle>
            <a:lvl1pPr marL="0" indent="0">
              <a:buNone/>
              <a:defRPr sz="1800" b="0" baseline="0">
                <a:solidFill>
                  <a:srgbClr val="C2002F"/>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project title</a:t>
            </a:r>
          </a:p>
        </p:txBody>
      </p:sp>
      <p:sp>
        <p:nvSpPr>
          <p:cNvPr id="20" name="Text Placeholder 30"/>
          <p:cNvSpPr>
            <a:spLocks noGrp="1"/>
          </p:cNvSpPr>
          <p:nvPr>
            <p:ph type="body" sz="quarter" idx="19" hasCustomPrompt="1"/>
          </p:nvPr>
        </p:nvSpPr>
        <p:spPr>
          <a:xfrm>
            <a:off x="2457451" y="5384801"/>
            <a:ext cx="1943100" cy="2980267"/>
          </a:xfrm>
        </p:spPr>
        <p:txBody>
          <a:bodyPr/>
          <a:lstStyle>
            <a:lvl1pPr>
              <a:defRPr sz="1600" b="0" baseline="0">
                <a:solidFill>
                  <a:schemeClr val="tx1">
                    <a:lumMod val="85000"/>
                    <a:lumOff val="15000"/>
                  </a:schemeClr>
                </a:solidFill>
              </a:defRPr>
            </a:lvl1pPr>
            <a:lvl2pPr marL="460375" indent="-233363">
              <a:defRPr sz="1600">
                <a:solidFill>
                  <a:srgbClr val="C2002F"/>
                </a:solidFill>
              </a:defRPr>
            </a:lvl2pPr>
            <a:lvl3pPr marL="796925" indent="-227013">
              <a:defRPr sz="1600"/>
            </a:lvl3pPr>
            <a:lvl4pPr marL="1085850" indent="-227013">
              <a:defRPr sz="1400"/>
            </a:lvl4pPr>
            <a:lvl5pPr marL="1374775" indent="-233363">
              <a:defRPr sz="1400"/>
            </a:lvl5pPr>
          </a:lstStyle>
          <a:p>
            <a:pPr lvl="0"/>
            <a:r>
              <a:rPr lang="en-US" dirty="0"/>
              <a:t>Click to add Client, Challenge, &amp; Solution</a:t>
            </a:r>
          </a:p>
        </p:txBody>
      </p:sp>
      <p:sp>
        <p:nvSpPr>
          <p:cNvPr id="21" name="Text Placeholder 23"/>
          <p:cNvSpPr>
            <a:spLocks noGrp="1"/>
          </p:cNvSpPr>
          <p:nvPr>
            <p:ph type="body" sz="quarter" idx="20" hasCustomPrompt="1"/>
          </p:nvPr>
        </p:nvSpPr>
        <p:spPr>
          <a:xfrm>
            <a:off x="971551" y="6604002"/>
            <a:ext cx="1371600" cy="508507"/>
          </a:xfrm>
        </p:spPr>
        <p:txBody>
          <a:bodyPr>
            <a:noAutofit/>
          </a:bodyPr>
          <a:lstStyle>
            <a:lvl1pPr marL="0" indent="0">
              <a:buNone/>
              <a:defRPr sz="1100" b="0" baseline="0">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Location</a:t>
            </a:r>
          </a:p>
        </p:txBody>
      </p:sp>
      <p:sp>
        <p:nvSpPr>
          <p:cNvPr id="22" name="Text Placeholder 23"/>
          <p:cNvSpPr>
            <a:spLocks noGrp="1"/>
          </p:cNvSpPr>
          <p:nvPr>
            <p:ph type="body" sz="quarter" idx="21" hasCustomPrompt="1"/>
          </p:nvPr>
        </p:nvSpPr>
        <p:spPr>
          <a:xfrm>
            <a:off x="971551" y="7059291"/>
            <a:ext cx="1371600" cy="508507"/>
          </a:xfrm>
        </p:spPr>
        <p:txBody>
          <a:bodyPr>
            <a:noAutofit/>
          </a:bodyPr>
          <a:lstStyle>
            <a:lvl1pPr marL="0" indent="0">
              <a:buNone/>
              <a:defRPr sz="1100" b="0" baseline="0">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Client</a:t>
            </a:r>
          </a:p>
        </p:txBody>
      </p:sp>
      <p:sp>
        <p:nvSpPr>
          <p:cNvPr id="2" name="TextBox 1"/>
          <p:cNvSpPr txBox="1"/>
          <p:nvPr userDrawn="1"/>
        </p:nvSpPr>
        <p:spPr>
          <a:xfrm>
            <a:off x="349345" y="6604001"/>
            <a:ext cx="679355" cy="400110"/>
          </a:xfrm>
          <a:prstGeom prst="rect">
            <a:avLst/>
          </a:prstGeom>
          <a:noFill/>
        </p:spPr>
        <p:txBody>
          <a:bodyPr wrap="square" rtlCol="0">
            <a:spAutoFit/>
          </a:bodyPr>
          <a:lstStyle/>
          <a:p>
            <a:pPr algn="r"/>
            <a:r>
              <a:rPr lang="en-US" sz="1000" dirty="0"/>
              <a:t>LOCATION:</a:t>
            </a:r>
          </a:p>
        </p:txBody>
      </p:sp>
      <p:sp>
        <p:nvSpPr>
          <p:cNvPr id="23" name="TextBox 22"/>
          <p:cNvSpPr txBox="1"/>
          <p:nvPr userDrawn="1"/>
        </p:nvSpPr>
        <p:spPr>
          <a:xfrm>
            <a:off x="342900" y="7071512"/>
            <a:ext cx="679355" cy="246221"/>
          </a:xfrm>
          <a:prstGeom prst="rect">
            <a:avLst/>
          </a:prstGeom>
          <a:noFill/>
        </p:spPr>
        <p:txBody>
          <a:bodyPr wrap="square" rtlCol="0">
            <a:spAutoFit/>
          </a:bodyPr>
          <a:lstStyle/>
          <a:p>
            <a:pPr algn="r"/>
            <a:r>
              <a:rPr lang="en-US" sz="1000" dirty="0"/>
              <a:t>CLIENT:</a:t>
            </a:r>
          </a:p>
        </p:txBody>
      </p:sp>
      <p:pic>
        <p:nvPicPr>
          <p:cNvPr id="18" name="Picture 35"/>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2400" y="8778093"/>
            <a:ext cx="974725" cy="201295"/>
          </a:xfrm>
          <a:prstGeom prst="rect">
            <a:avLst/>
          </a:prstGeom>
          <a:noFill/>
          <a:ln>
            <a:noFill/>
          </a:ln>
        </p:spPr>
      </p:pic>
    </p:spTree>
    <p:extLst>
      <p:ext uri="{BB962C8B-B14F-4D97-AF65-F5344CB8AC3E}">
        <p14:creationId xmlns:p14="http://schemas.microsoft.com/office/powerpoint/2010/main" val="1162475993"/>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5"/>
            <a:ext cx="6172200" cy="1524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342900" y="2133603"/>
            <a:ext cx="6172200" cy="603461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86036256"/>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60" r:id="rId4"/>
    <p:sldLayoutId id="2147483653" r:id="rId5"/>
    <p:sldLayoutId id="2147483654" r:id="rId6"/>
    <p:sldLayoutId id="2147483661" r:id="rId7"/>
    <p:sldLayoutId id="2147483662" r:id="rId8"/>
    <p:sldLayoutId id="2147483656" r:id="rId9"/>
    <p:sldLayoutId id="2147483663" r:id="rId10"/>
    <p:sldLayoutId id="2147483664" r:id="rId11"/>
    <p:sldLayoutId id="2147483737" r:id="rId12"/>
  </p:sldLayoutIdLst>
  <p:hf sldNum="0" hdr="0"/>
  <p:txStyles>
    <p:titleStyle>
      <a:lvl1pPr algn="l" defTabSz="914400" rtl="0" eaLnBrk="1" latinLnBrk="0" hangingPunct="1">
        <a:spcBef>
          <a:spcPct val="0"/>
        </a:spcBef>
        <a:buNone/>
        <a:defRPr sz="2400" b="1" kern="1200">
          <a:solidFill>
            <a:srgbClr val="C2002F"/>
          </a:solidFill>
          <a:latin typeface="+mj-lt"/>
          <a:ea typeface="+mj-ea"/>
          <a:cs typeface="+mj-cs"/>
        </a:defRPr>
      </a:lvl1pPr>
    </p:titleStyle>
    <p:bodyStyle>
      <a:lvl1pPr marL="0" indent="0" algn="l" defTabSz="914400" rtl="0" eaLnBrk="1" latinLnBrk="0" hangingPunct="1">
        <a:spcBef>
          <a:spcPct val="20000"/>
        </a:spcBef>
        <a:buFont typeface="Arial" pitchFamily="34" charset="0"/>
        <a:buNone/>
        <a:defRPr sz="1800" b="0" kern="1200">
          <a:solidFill>
            <a:schemeClr val="tx1">
              <a:lumMod val="85000"/>
              <a:lumOff val="15000"/>
            </a:schemeClr>
          </a:solidFill>
          <a:latin typeface="+mn-lt"/>
          <a:ea typeface="+mn-ea"/>
          <a:cs typeface="+mn-cs"/>
        </a:defRPr>
      </a:lvl1pPr>
      <a:lvl2pPr marL="344488" indent="-227013" algn="l" defTabSz="914400" rtl="0" eaLnBrk="1" latinLnBrk="0" hangingPunct="1">
        <a:spcBef>
          <a:spcPct val="20000"/>
        </a:spcBef>
        <a:buFont typeface="Arial" pitchFamily="34" charset="0"/>
        <a:buChar char="•"/>
        <a:defRPr sz="1600" kern="1200">
          <a:solidFill>
            <a:schemeClr val="tx1">
              <a:lumMod val="85000"/>
              <a:lumOff val="15000"/>
            </a:schemeClr>
          </a:solidFill>
          <a:latin typeface="+mn-lt"/>
          <a:ea typeface="+mn-ea"/>
          <a:cs typeface="+mn-cs"/>
        </a:defRPr>
      </a:lvl2pPr>
      <a:lvl3pPr marL="625475" indent="-227013"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914400" indent="-227013"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4pPr>
      <a:lvl5pPr marL="1203325" indent="-233363"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4" Type="http://schemas.microsoft.com/office/2007/relationships/hdphoto" Target="../media/hdphoto1.wdp"/><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6.emf"/><Relationship Id="rId4" Type="http://schemas.openxmlformats.org/officeDocument/2006/relationships/image" Target="../media/image27.emf"/><Relationship Id="rId5" Type="http://schemas.openxmlformats.org/officeDocument/2006/relationships/image" Target="../media/image28.jpeg"/><Relationship Id="rId6" Type="http://schemas.openxmlformats.org/officeDocument/2006/relationships/image" Target="../media/image29.emf"/><Relationship Id="rId7" Type="http://schemas.openxmlformats.org/officeDocument/2006/relationships/image" Target="../media/image30.emf"/><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31.emf"/><Relationship Id="rId4" Type="http://schemas.openxmlformats.org/officeDocument/2006/relationships/image" Target="../media/image32.emf"/><Relationship Id="rId5" Type="http://schemas.openxmlformats.org/officeDocument/2006/relationships/image" Target="../media/image33.emf"/><Relationship Id="rId6" Type="http://schemas.openxmlformats.org/officeDocument/2006/relationships/image" Target="../media/image34.emf"/><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35.emf"/><Relationship Id="rId4" Type="http://schemas.openxmlformats.org/officeDocument/2006/relationships/image" Target="../media/image36.emf"/><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37.emf"/><Relationship Id="rId4" Type="http://schemas.openxmlformats.org/officeDocument/2006/relationships/image" Target="../media/image38.emf"/><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37.emf"/><Relationship Id="rId4" Type="http://schemas.openxmlformats.org/officeDocument/2006/relationships/image" Target="../media/image39.emf"/><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37.emf"/><Relationship Id="rId4" Type="http://schemas.openxmlformats.org/officeDocument/2006/relationships/image" Target="../media/image40.emf"/><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37.emf"/><Relationship Id="rId4" Type="http://schemas.openxmlformats.org/officeDocument/2006/relationships/image" Target="../media/image41.emf"/><Relationship Id="rId5" Type="http://schemas.openxmlformats.org/officeDocument/2006/relationships/image" Target="../media/image42.emf"/><Relationship Id="rId6" Type="http://schemas.openxmlformats.org/officeDocument/2006/relationships/image" Target="../media/image43.emf"/><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37.emf"/><Relationship Id="rId4" Type="http://schemas.openxmlformats.org/officeDocument/2006/relationships/image" Target="../media/image44.emf"/><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37.emf"/><Relationship Id="rId4" Type="http://schemas.openxmlformats.org/officeDocument/2006/relationships/image" Target="../media/image45.png"/><Relationship Id="rId5" Type="http://schemas.openxmlformats.org/officeDocument/2006/relationships/image" Target="../media/image46.emf"/><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37.emf"/><Relationship Id="rId4" Type="http://schemas.openxmlformats.org/officeDocument/2006/relationships/image" Target="../media/image47.emf"/><Relationship Id="rId5" Type="http://schemas.openxmlformats.org/officeDocument/2006/relationships/image" Target="../media/image48.emf"/><Relationship Id="rId6" Type="http://schemas.openxmlformats.org/officeDocument/2006/relationships/image" Target="../media/image49.emf"/><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diagramData" Target="../diagrams/data1.xml"/><Relationship Id="rId5" Type="http://schemas.openxmlformats.org/officeDocument/2006/relationships/diagramLayout" Target="../diagrams/layout1.xml"/><Relationship Id="rId6" Type="http://schemas.openxmlformats.org/officeDocument/2006/relationships/diagramQuickStyle" Target="../diagrams/quickStyle1.xml"/><Relationship Id="rId7" Type="http://schemas.openxmlformats.org/officeDocument/2006/relationships/diagramColors" Target="../diagrams/colors1.xml"/><Relationship Id="rId8" Type="http://schemas.microsoft.com/office/2007/relationships/diagramDrawing" Target="../diagrams/drawing1.xml"/><Relationship Id="rId9" Type="http://schemas.openxmlformats.org/officeDocument/2006/relationships/image" Target="../media/image8.emf"/><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50.emf"/><Relationship Id="rId4" Type="http://schemas.openxmlformats.org/officeDocument/2006/relationships/image" Target="../media/image51.png"/><Relationship Id="rId5" Type="http://schemas.openxmlformats.org/officeDocument/2006/relationships/image" Target="../media/image52.png"/><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53.emf"/></Relationships>
</file>

<file path=ppt/slides/_rels/slide22.xml.rels><?xml version="1.0" encoding="UTF-8" standalone="yes"?>
<Relationships xmlns="http://schemas.openxmlformats.org/package/2006/relationships"><Relationship Id="rId3" Type="http://schemas.openxmlformats.org/officeDocument/2006/relationships/image" Target="../media/image54.emf"/><Relationship Id="rId4" Type="http://schemas.openxmlformats.org/officeDocument/2006/relationships/image" Target="../media/image55.emf"/><Relationship Id="rId5" Type="http://schemas.openxmlformats.org/officeDocument/2006/relationships/image" Target="../media/image56.emf"/><Relationship Id="rId6" Type="http://schemas.openxmlformats.org/officeDocument/2006/relationships/image" Target="../media/image57.emf"/><Relationship Id="rId7" Type="http://schemas.openxmlformats.org/officeDocument/2006/relationships/image" Target="../media/image58.emf"/><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59.emf"/><Relationship Id="rId4" Type="http://schemas.openxmlformats.org/officeDocument/2006/relationships/image" Target="../media/image60.png"/><Relationship Id="rId5" Type="http://schemas.openxmlformats.org/officeDocument/2006/relationships/image" Target="../media/image61.emf"/><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62.emf"/><Relationship Id="rId4" Type="http://schemas.openxmlformats.org/officeDocument/2006/relationships/image" Target="../media/image63.emf"/><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64.emf"/><Relationship Id="rId4" Type="http://schemas.openxmlformats.org/officeDocument/2006/relationships/image" Target="../media/image65.emf"/><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image" Target="../media/image66.emf"/><Relationship Id="rId4" Type="http://schemas.openxmlformats.org/officeDocument/2006/relationships/image" Target="../media/image67.emf"/><Relationship Id="rId5" Type="http://schemas.openxmlformats.org/officeDocument/2006/relationships/image" Target="../media/image65.emf"/><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68.emf"/><Relationship Id="rId4" Type="http://schemas.openxmlformats.org/officeDocument/2006/relationships/image" Target="../media/image65.emf"/><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image" Target="../media/image69.emf"/><Relationship Id="rId4" Type="http://schemas.openxmlformats.org/officeDocument/2006/relationships/image" Target="../media/image65.emf"/><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70.emf"/></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71.e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72.e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73.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74.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image" Target="../media/image75.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 Id="rId3" Type="http://schemas.openxmlformats.org/officeDocument/2006/relationships/image" Target="../media/image76.e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76.e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image" Target="../media/image77.em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2.emf"/></Relationships>
</file>

<file path=ppt/slides/_rels/slide5.xml.rels><?xml version="1.0" encoding="UTF-8" standalone="yes"?>
<Relationships xmlns="http://schemas.openxmlformats.org/package/2006/relationships"><Relationship Id="rId3" Type="http://schemas.openxmlformats.org/officeDocument/2006/relationships/image" Target="../media/image13.emf"/><Relationship Id="rId4" Type="http://schemas.openxmlformats.org/officeDocument/2006/relationships/image" Target="../media/image14.emf"/><Relationship Id="rId5" Type="http://schemas.openxmlformats.org/officeDocument/2006/relationships/image" Target="../media/image15.emf"/><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3.emf"/><Relationship Id="rId4" Type="http://schemas.openxmlformats.org/officeDocument/2006/relationships/image" Target="../media/image16.emf"/><Relationship Id="rId5" Type="http://schemas.openxmlformats.org/officeDocument/2006/relationships/image" Target="../media/image17.emf"/><Relationship Id="rId6" Type="http://schemas.openxmlformats.org/officeDocument/2006/relationships/image" Target="../media/image18.emf"/><Relationship Id="rId7" Type="http://schemas.openxmlformats.org/officeDocument/2006/relationships/image" Target="../media/image19.emf"/><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20.emf"/><Relationship Id="rId4" Type="http://schemas.openxmlformats.org/officeDocument/2006/relationships/image" Target="../media/image21.emf"/><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22.emf"/><Relationship Id="rId4" Type="http://schemas.openxmlformats.org/officeDocument/2006/relationships/image" Target="../media/image23.emf"/><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24.emf"/><Relationship Id="rId4" Type="http://schemas.openxmlformats.org/officeDocument/2006/relationships/image" Target="../media/image25.jpeg"/><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ctrTitle"/>
          </p:nvPr>
        </p:nvSpPr>
        <p:spPr>
          <a:xfrm>
            <a:off x="318445" y="914402"/>
            <a:ext cx="3771899" cy="2594377"/>
          </a:xfrm>
        </p:spPr>
        <p:txBody>
          <a:bodyPr>
            <a:noAutofit/>
          </a:bodyPr>
          <a:lstStyle/>
          <a:p>
            <a:pPr algn="ctr"/>
            <a:r>
              <a:rPr lang="fr-FR" sz="2000" dirty="0"/>
              <a:t>TRANSPORTATION INFRASTRUCTURE AND CARGO LOGISTICS MASTER PLAN FOR THE INTEROCEANIC ZONE OF THE PANAMA CANAL (PM-ZIC) </a:t>
            </a:r>
          </a:p>
        </p:txBody>
      </p:sp>
      <p:sp>
        <p:nvSpPr>
          <p:cNvPr id="5" name="Subtitle 2"/>
          <p:cNvSpPr>
            <a:spLocks noGrp="1"/>
          </p:cNvSpPr>
          <p:nvPr>
            <p:ph type="subTitle" idx="1"/>
          </p:nvPr>
        </p:nvSpPr>
        <p:spPr>
          <a:xfrm>
            <a:off x="4773024" y="4648200"/>
            <a:ext cx="2057400" cy="1007532"/>
          </a:xfrm>
        </p:spPr>
        <p:txBody>
          <a:bodyPr>
            <a:normAutofit/>
          </a:bodyPr>
          <a:lstStyle/>
          <a:p>
            <a:r>
              <a:rPr lang="en-US" sz="1400" b="1" kern="0" spc="80" dirty="0" smtClean="0">
                <a:solidFill>
                  <a:srgbClr val="000000"/>
                </a:solidFill>
              </a:rPr>
              <a:t>Executive Summary</a:t>
            </a:r>
          </a:p>
          <a:p>
            <a:endParaRPr lang="en-US" sz="1400" dirty="0">
              <a:solidFill>
                <a:srgbClr val="000000"/>
              </a:solidFill>
            </a:endParaRPr>
          </a:p>
          <a:p>
            <a:r>
              <a:rPr lang="en-US" sz="1400" kern="0" spc="80" dirty="0">
                <a:solidFill>
                  <a:srgbClr val="000000"/>
                </a:solidFill>
              </a:rPr>
              <a:t>May 2017</a:t>
            </a:r>
          </a:p>
        </p:txBody>
      </p:sp>
      <p:sp>
        <p:nvSpPr>
          <p:cNvPr id="9" name="Rectangle 2"/>
          <p:cNvSpPr>
            <a:spLocks noChangeArrowheads="1"/>
          </p:cNvSpPr>
          <p:nvPr/>
        </p:nvSpPr>
        <p:spPr bwMode="auto">
          <a:xfrm>
            <a:off x="4629151" y="1411024"/>
            <a:ext cx="20574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_tradnl" altLang="fr-FR" sz="1000" b="1" i="0" u="none" strike="noStrike" cap="none" normalizeH="0" baseline="0" dirty="0" err="1" smtClean="0">
                <a:ln>
                  <a:noFill/>
                </a:ln>
                <a:solidFill>
                  <a:srgbClr val="000000"/>
                </a:solidFill>
                <a:effectLst/>
                <a:latin typeface="Avenir LT Std 35 Light"/>
                <a:ea typeface="Garamond" panose="02020404030301010803" pitchFamily="18" charset="0"/>
                <a:cs typeface="Times New Roman" panose="02020603050405020304" pitchFamily="18" charset="0"/>
              </a:rPr>
              <a:t>Prepared</a:t>
            </a:r>
            <a:r>
              <a:rPr kumimoji="0" lang="es-ES_tradnl" altLang="fr-FR" sz="1000" b="1" i="0" u="none" strike="noStrike" cap="none" normalizeH="0" dirty="0" smtClean="0">
                <a:ln>
                  <a:noFill/>
                </a:ln>
                <a:solidFill>
                  <a:srgbClr val="000000"/>
                </a:solidFill>
                <a:effectLst/>
                <a:latin typeface="Avenir LT Std 35 Light"/>
                <a:ea typeface="Garamond" panose="02020404030301010803" pitchFamily="18" charset="0"/>
                <a:cs typeface="Times New Roman" panose="02020603050405020304" pitchFamily="18" charset="0"/>
              </a:rPr>
              <a:t> </a:t>
            </a:r>
            <a:r>
              <a:rPr kumimoji="0" lang="es-ES_tradnl" altLang="fr-FR" sz="1000" b="1" i="0" u="none" strike="noStrike" cap="none" normalizeH="0" dirty="0" err="1" smtClean="0">
                <a:ln>
                  <a:noFill/>
                </a:ln>
                <a:solidFill>
                  <a:srgbClr val="000000"/>
                </a:solidFill>
                <a:effectLst/>
                <a:latin typeface="Avenir LT Std 35 Light"/>
                <a:ea typeface="Garamond" panose="02020404030301010803" pitchFamily="18" charset="0"/>
                <a:cs typeface="Times New Roman" panose="02020603050405020304" pitchFamily="18" charset="0"/>
              </a:rPr>
              <a:t>for</a:t>
            </a:r>
            <a:r>
              <a:rPr kumimoji="0" lang="es-ES" altLang="fr-FR" sz="1000" b="1" i="0" u="none" strike="noStrike" cap="none" normalizeH="0" baseline="0" dirty="0" smtClean="0">
                <a:ln>
                  <a:noFill/>
                </a:ln>
                <a:solidFill>
                  <a:srgbClr val="000000"/>
                </a:solidFill>
                <a:effectLst/>
                <a:latin typeface="Avenir LT Std 35 Light"/>
                <a:ea typeface="Garamond" panose="02020404030301010803"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fr-FR" sz="1000" b="1" dirty="0">
              <a:solidFill>
                <a:srgbClr val="000000"/>
              </a:solidFill>
              <a:latin typeface="Avenir LT Std 35 Light"/>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800" b="1" i="0" u="none" strike="noStrike" cap="none" normalizeH="0" baseline="0" dirty="0" smtClean="0">
              <a:ln>
                <a:noFill/>
              </a:ln>
              <a:solidFill>
                <a:srgbClr val="000000"/>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lang="es-ES" altLang="fr-FR" sz="1400" b="1" dirty="0" smtClean="0">
                <a:solidFill>
                  <a:srgbClr val="000000"/>
                </a:solidFill>
                <a:latin typeface="Arial" panose="020B0604020202020204" pitchFamily="34" charset="0"/>
                <a:ea typeface="Garamond" panose="02020404030301010803" pitchFamily="18" charset="0"/>
                <a:cs typeface="Arial" panose="020B0604020202020204" pitchFamily="34" charset="0"/>
              </a:rPr>
              <a:t>PANAMA CANAL AUTHORITY</a:t>
            </a:r>
            <a:endParaRPr kumimoji="0" lang="fr-FR" altLang="fr-FR" sz="1800" b="1" i="0" u="none" strike="noStrike" cap="none" normalizeH="0" baseline="0" dirty="0" smtClean="0">
              <a:ln>
                <a:noFill/>
              </a:ln>
              <a:solidFill>
                <a:srgbClr val="000000"/>
              </a:solidFill>
              <a:effectLst/>
              <a:latin typeface="Arial" panose="020B0604020202020204" pitchFamily="34" charset="0"/>
            </a:endParaRPr>
          </a:p>
        </p:txBody>
      </p:sp>
      <p:sp>
        <p:nvSpPr>
          <p:cNvPr id="7" name="Espace réservé du texte 3"/>
          <p:cNvSpPr txBox="1">
            <a:spLocks/>
          </p:cNvSpPr>
          <p:nvPr/>
        </p:nvSpPr>
        <p:spPr>
          <a:xfrm>
            <a:off x="4648200" y="7086600"/>
            <a:ext cx="2095500" cy="1676400"/>
          </a:xfrm>
          <a:prstGeom prst="rect">
            <a:avLst/>
          </a:prstGeom>
        </p:spPr>
        <p:txBody>
          <a:bodyPr>
            <a:normAutofit/>
          </a:bodyPr>
          <a:lstStyle>
            <a:lvl1pPr marL="0" indent="0" algn="l" defTabSz="914400" rtl="0" eaLnBrk="1" latinLnBrk="0" hangingPunct="1">
              <a:spcBef>
                <a:spcPct val="20000"/>
              </a:spcBef>
              <a:buFont typeface="Arial" pitchFamily="34" charset="0"/>
              <a:buNone/>
              <a:defRPr sz="1800" b="0" kern="1200">
                <a:solidFill>
                  <a:schemeClr val="tx1">
                    <a:lumMod val="85000"/>
                    <a:lumOff val="15000"/>
                  </a:schemeClr>
                </a:solidFill>
                <a:latin typeface="+mn-lt"/>
                <a:ea typeface="+mn-ea"/>
                <a:cs typeface="+mn-cs"/>
              </a:defRPr>
            </a:lvl1pPr>
            <a:lvl2pPr marL="344488" indent="-227013" algn="l" defTabSz="914400" rtl="0" eaLnBrk="1" latinLnBrk="0" hangingPunct="1">
              <a:spcBef>
                <a:spcPct val="20000"/>
              </a:spcBef>
              <a:buFont typeface="Arial" pitchFamily="34" charset="0"/>
              <a:buChar char="•"/>
              <a:defRPr sz="1600" kern="1200">
                <a:solidFill>
                  <a:schemeClr val="tx1">
                    <a:lumMod val="85000"/>
                    <a:lumOff val="15000"/>
                  </a:schemeClr>
                </a:solidFill>
                <a:latin typeface="+mn-lt"/>
                <a:ea typeface="+mn-ea"/>
                <a:cs typeface="+mn-cs"/>
              </a:defRPr>
            </a:lvl2pPr>
            <a:lvl3pPr marL="625475" indent="-227013"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914400" indent="-227013"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4pPr>
            <a:lvl5pPr marL="1203325" indent="-233363"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buFont typeface="+mj-ea"/>
              <a:buAutoNum type="circleNumDbPlain"/>
            </a:pPr>
            <a:r>
              <a:rPr lang="en-US" sz="1100" dirty="0" smtClean="0"/>
              <a:t>Objectives, scope and methodology </a:t>
            </a:r>
          </a:p>
          <a:p>
            <a:pPr marL="457200" indent="-457200">
              <a:buFont typeface="+mj-ea"/>
              <a:buAutoNum type="circleNumDbPlain"/>
            </a:pPr>
            <a:r>
              <a:rPr lang="en-US" sz="1100" dirty="0" smtClean="0"/>
              <a:t>5 Strategies for the development of the Hub</a:t>
            </a:r>
          </a:p>
          <a:p>
            <a:pPr marL="457200" indent="-457200">
              <a:buFont typeface="+mj-ea"/>
              <a:buAutoNum type="circleNumDbPlain"/>
            </a:pPr>
            <a:r>
              <a:rPr lang="en-US" sz="1100" dirty="0" smtClean="0"/>
              <a:t>Action Plan</a:t>
            </a:r>
          </a:p>
          <a:p>
            <a:pPr marL="452438" indent="-452438">
              <a:buFont typeface="+mj-ea"/>
              <a:buAutoNum type="circleNumDbPlain"/>
            </a:pPr>
            <a:r>
              <a:rPr lang="en-US" sz="1100" dirty="0" smtClean="0"/>
              <a:t>Cooperation Schemes</a:t>
            </a:r>
          </a:p>
        </p:txBody>
      </p:sp>
      <p:sp>
        <p:nvSpPr>
          <p:cNvPr id="2" name="ZoneTexte 1"/>
          <p:cNvSpPr txBox="1"/>
          <p:nvPr/>
        </p:nvSpPr>
        <p:spPr>
          <a:xfrm>
            <a:off x="4648200" y="6705600"/>
            <a:ext cx="962598" cy="307777"/>
          </a:xfrm>
          <a:prstGeom prst="rect">
            <a:avLst/>
          </a:prstGeom>
          <a:noFill/>
        </p:spPr>
        <p:txBody>
          <a:bodyPr wrap="none" rtlCol="0">
            <a:spAutoFit/>
          </a:bodyPr>
          <a:lstStyle/>
          <a:p>
            <a:r>
              <a:rPr lang="fr-FR" sz="1400" b="1" dirty="0" smtClean="0">
                <a:solidFill>
                  <a:srgbClr val="C2002F"/>
                </a:solidFill>
              </a:rPr>
              <a:t>Contents</a:t>
            </a:r>
            <a:endParaRPr lang="fr-FR" sz="1400" b="1" dirty="0">
              <a:solidFill>
                <a:srgbClr val="C2002F"/>
              </a:solidFill>
            </a:endParaRPr>
          </a:p>
        </p:txBody>
      </p:sp>
      <p:pic>
        <p:nvPicPr>
          <p:cNvPr id="10" name="Picture Placeholder 5"/>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15965" t="25302" r="29574" b="19083"/>
          <a:stretch/>
        </p:blipFill>
        <p:spPr>
          <a:xfrm>
            <a:off x="0" y="3839395"/>
            <a:ext cx="4724400" cy="2713805"/>
          </a:xfrm>
          <a:prstGeom prst="rect">
            <a:avLst/>
          </a:prstGeom>
        </p:spPr>
      </p:pic>
      <p:pic>
        <p:nvPicPr>
          <p:cNvPr id="11" name="Image 10" descr="Résultats de recherche d'images pour « autoridad del canal de panama »"/>
          <p:cNvPicPr/>
          <p:nvPr/>
        </p:nvPicPr>
        <p:blipFill>
          <a:blip r:embed="rId5">
            <a:extLst>
              <a:ext uri="{28A0092B-C50C-407E-A947-70E740481C1C}">
                <a14:useLocalDpi xmlns:a14="http://schemas.microsoft.com/office/drawing/2010/main" val="0"/>
              </a:ext>
            </a:extLst>
          </a:blip>
          <a:srcRect/>
          <a:stretch>
            <a:fillRect/>
          </a:stretch>
        </p:blipFill>
        <p:spPr bwMode="auto">
          <a:xfrm>
            <a:off x="5029200" y="2438400"/>
            <a:ext cx="1219200" cy="962025"/>
          </a:xfrm>
          <a:prstGeom prst="rect">
            <a:avLst/>
          </a:prstGeom>
          <a:noFill/>
          <a:ln>
            <a:noFill/>
          </a:ln>
        </p:spPr>
      </p:pic>
    </p:spTree>
    <p:extLst>
      <p:ext uri="{BB962C8B-B14F-4D97-AF65-F5344CB8AC3E}">
        <p14:creationId xmlns:p14="http://schemas.microsoft.com/office/powerpoint/2010/main" val="2002810825"/>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dirty="0" smtClean="0">
                <a:solidFill>
                  <a:srgbClr val="595959"/>
                </a:solidFill>
              </a:rPr>
              <a:t>Poles perimeter</a:t>
            </a:r>
            <a:endParaRPr lang="en-US" sz="1400" kern="0" spc="100" dirty="0">
              <a:solidFill>
                <a:srgbClr val="595959"/>
              </a:solidFill>
            </a:endParaRPr>
          </a:p>
        </p:txBody>
      </p:sp>
      <p:sp>
        <p:nvSpPr>
          <p:cNvPr id="8" name="Text Placeholder 7"/>
          <p:cNvSpPr>
            <a:spLocks noGrp="1"/>
          </p:cNvSpPr>
          <p:nvPr>
            <p:ph type="body" sz="quarter" idx="11"/>
          </p:nvPr>
        </p:nvSpPr>
        <p:spPr>
          <a:xfrm>
            <a:off x="4572000" y="899968"/>
            <a:ext cx="2085631" cy="1690831"/>
          </a:xfrm>
        </p:spPr>
        <p:txBody>
          <a:bodyPr/>
          <a:lstStyle/>
          <a:p>
            <a:pPr>
              <a:buClr>
                <a:srgbClr val="800000"/>
              </a:buClr>
            </a:pPr>
            <a:r>
              <a:rPr lang="en-US" sz="1200" dirty="0" smtClean="0">
                <a:solidFill>
                  <a:schemeClr val="tx1"/>
                </a:solidFill>
              </a:rPr>
              <a:t>Atlantic Pole:</a:t>
            </a:r>
          </a:p>
          <a:p>
            <a:pPr marL="171450" indent="-171450">
              <a:buClr>
                <a:srgbClr val="800000"/>
              </a:buClr>
              <a:buFont typeface="Courier New"/>
              <a:buChar char="o"/>
            </a:pPr>
            <a:r>
              <a:rPr lang="en-US" sz="1200" dirty="0" smtClean="0">
                <a:solidFill>
                  <a:schemeClr val="tx1"/>
                </a:solidFill>
              </a:rPr>
              <a:t>6,006 Has</a:t>
            </a:r>
          </a:p>
          <a:p>
            <a:pPr>
              <a:buClr>
                <a:srgbClr val="800000"/>
              </a:buClr>
            </a:pPr>
            <a:r>
              <a:rPr lang="en-US" sz="1200" dirty="0" smtClean="0">
                <a:solidFill>
                  <a:schemeClr val="tx1"/>
                </a:solidFill>
              </a:rPr>
              <a:t>Pacific Pole:</a:t>
            </a:r>
          </a:p>
          <a:p>
            <a:pPr marL="171450" indent="-171450">
              <a:buClr>
                <a:srgbClr val="800000"/>
              </a:buClr>
              <a:buFont typeface="Courier New"/>
              <a:buChar char="o"/>
            </a:pPr>
            <a:r>
              <a:rPr lang="en-US" sz="1200" dirty="0" smtClean="0">
                <a:solidFill>
                  <a:schemeClr val="tx1"/>
                </a:solidFill>
              </a:rPr>
              <a:t>11,308 Has</a:t>
            </a:r>
          </a:p>
          <a:p>
            <a:pPr>
              <a:buClr>
                <a:srgbClr val="800000"/>
              </a:buClr>
            </a:pPr>
            <a:r>
              <a:rPr lang="en-US" sz="1200" dirty="0" err="1" smtClean="0">
                <a:solidFill>
                  <a:schemeClr val="tx1"/>
                </a:solidFill>
              </a:rPr>
              <a:t>Tocumen</a:t>
            </a:r>
            <a:r>
              <a:rPr lang="en-US" sz="1200" dirty="0" smtClean="0">
                <a:solidFill>
                  <a:schemeClr val="tx1"/>
                </a:solidFill>
              </a:rPr>
              <a:t> Pole: </a:t>
            </a:r>
          </a:p>
          <a:p>
            <a:pPr marL="171450" indent="-171450">
              <a:buClr>
                <a:srgbClr val="800000"/>
              </a:buClr>
              <a:buFont typeface="Courier New"/>
              <a:buChar char="o"/>
            </a:pPr>
            <a:r>
              <a:rPr lang="en-US" sz="1200" dirty="0" smtClean="0">
                <a:solidFill>
                  <a:schemeClr val="tx1"/>
                </a:solidFill>
              </a:rPr>
              <a:t>8,110 Has</a:t>
            </a:r>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2"/>
            </a:pPr>
            <a:r>
              <a:rPr lang="en-US" dirty="0" smtClean="0"/>
              <a:t>Five </a:t>
            </a:r>
            <a:r>
              <a:rPr lang="en-US" dirty="0"/>
              <a:t>Strategies for the development of the Hub</a:t>
            </a:r>
          </a:p>
        </p:txBody>
      </p:sp>
      <p:sp>
        <p:nvSpPr>
          <p:cNvPr id="17" name="ZoneTexte 16"/>
          <p:cNvSpPr txBox="1"/>
          <p:nvPr/>
        </p:nvSpPr>
        <p:spPr>
          <a:xfrm>
            <a:off x="1981200" y="6007820"/>
            <a:ext cx="3962400" cy="228600"/>
          </a:xfrm>
          <a:prstGeom prst="rect">
            <a:avLst/>
          </a:prstGeom>
        </p:spPr>
        <p:txBody>
          <a:bodyPr vert="horz" lIns="91440" tIns="45720" rIns="91440" bIns="45720" rtlCol="0" anchor="ctr" anchorCtr="0">
            <a:noAutofit/>
          </a:bodyPr>
          <a:lstStyle>
            <a:defPPr>
              <a:defRPr lang="en-US"/>
            </a:defPPr>
            <a:lvl1pPr algn="ctr">
              <a:spcBef>
                <a:spcPct val="0"/>
              </a:spcBef>
              <a:buNone/>
              <a:defRPr sz="1000" b="1" kern="0" spc="100" baseline="0">
                <a:solidFill>
                  <a:srgbClr val="000000"/>
                </a:solidFill>
                <a:latin typeface="+mj-lt"/>
                <a:ea typeface="+mj-ea"/>
                <a:cs typeface="+mj-cs"/>
              </a:defRPr>
            </a:lvl1pPr>
          </a:lstStyle>
          <a:p>
            <a:r>
              <a:rPr lang="en-US" dirty="0" err="1"/>
              <a:t>Tocumen</a:t>
            </a:r>
            <a:r>
              <a:rPr lang="en-US" dirty="0"/>
              <a:t> Pole</a:t>
            </a:r>
          </a:p>
        </p:txBody>
      </p:sp>
      <p:pic>
        <p:nvPicPr>
          <p:cNvPr id="3" name="Image 2"/>
          <p:cNvPicPr>
            <a:picLocks noChangeAspect="1"/>
          </p:cNvPicPr>
          <p:nvPr/>
        </p:nvPicPr>
        <p:blipFill>
          <a:blip r:embed="rId3"/>
          <a:stretch>
            <a:fillRect/>
          </a:stretch>
        </p:blipFill>
        <p:spPr>
          <a:xfrm>
            <a:off x="228600" y="762000"/>
            <a:ext cx="3709948" cy="1476000"/>
          </a:xfrm>
          <a:prstGeom prst="rect">
            <a:avLst/>
          </a:prstGeom>
        </p:spPr>
      </p:pic>
      <p:sp>
        <p:nvSpPr>
          <p:cNvPr id="15" name="ZoneTexte 14"/>
          <p:cNvSpPr txBox="1"/>
          <p:nvPr/>
        </p:nvSpPr>
        <p:spPr>
          <a:xfrm>
            <a:off x="2438400" y="2514600"/>
            <a:ext cx="1828800" cy="228600"/>
          </a:xfrm>
          <a:prstGeom prst="rect">
            <a:avLst/>
          </a:prstGeom>
        </p:spPr>
        <p:txBody>
          <a:bodyPr vert="horz" lIns="91440" tIns="45720" rIns="91440" bIns="45720" rtlCol="0" anchor="ctr" anchorCtr="0">
            <a:noAutofit/>
          </a:bodyPr>
          <a:lstStyle>
            <a:defPPr>
              <a:defRPr lang="en-US"/>
            </a:defPPr>
            <a:lvl1pPr algn="ctr">
              <a:spcBef>
                <a:spcPct val="0"/>
              </a:spcBef>
              <a:buNone/>
              <a:defRPr sz="1000" b="1" kern="0" spc="100" baseline="0">
                <a:solidFill>
                  <a:srgbClr val="000000"/>
                </a:solidFill>
                <a:latin typeface="+mj-lt"/>
                <a:ea typeface="+mj-ea"/>
                <a:cs typeface="+mj-cs"/>
              </a:defRPr>
            </a:lvl1pPr>
          </a:lstStyle>
          <a:p>
            <a:r>
              <a:rPr lang="en-US" dirty="0"/>
              <a:t>Pacific Pole</a:t>
            </a:r>
          </a:p>
        </p:txBody>
      </p:sp>
      <p:sp>
        <p:nvSpPr>
          <p:cNvPr id="16" name="ZoneTexte 15"/>
          <p:cNvSpPr txBox="1"/>
          <p:nvPr/>
        </p:nvSpPr>
        <p:spPr>
          <a:xfrm>
            <a:off x="457200" y="4343401"/>
            <a:ext cx="2133600" cy="228599"/>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pPr algn="ctr"/>
            <a:r>
              <a:rPr lang="en-US" sz="1000" dirty="0" smtClean="0">
                <a:solidFill>
                  <a:srgbClr val="000000"/>
                </a:solidFill>
              </a:rPr>
              <a:t>Atlantic Pole</a:t>
            </a:r>
            <a:endParaRPr lang="en-US" sz="1000" dirty="0">
              <a:solidFill>
                <a:srgbClr val="000000"/>
              </a:solidFill>
            </a:endParaRPr>
          </a:p>
        </p:txBody>
      </p:sp>
      <p:pic>
        <p:nvPicPr>
          <p:cNvPr id="2" name="Image 1"/>
          <p:cNvPicPr>
            <a:picLocks noChangeAspect="1"/>
          </p:cNvPicPr>
          <p:nvPr/>
        </p:nvPicPr>
        <p:blipFill>
          <a:blip r:embed="rId4"/>
          <a:stretch>
            <a:fillRect/>
          </a:stretch>
        </p:blipFill>
        <p:spPr>
          <a:xfrm>
            <a:off x="423344" y="4648201"/>
            <a:ext cx="2204679" cy="1523999"/>
          </a:xfrm>
          <a:prstGeom prst="rect">
            <a:avLst/>
          </a:prstGeom>
        </p:spPr>
      </p:pic>
      <p:pic>
        <p:nvPicPr>
          <p:cNvPr id="14" name="Image 5"/>
          <p:cNvPicPr/>
          <p:nvPr/>
        </p:nvPicPr>
        <p:blipFill rotWithShape="1">
          <a:blip r:embed="rId5" cstate="print">
            <a:extLst>
              <a:ext uri="{28A0092B-C50C-407E-A947-70E740481C1C}">
                <a14:useLocalDpi xmlns:a14="http://schemas.microsoft.com/office/drawing/2010/main" val="0"/>
              </a:ext>
            </a:extLst>
          </a:blip>
          <a:srcRect l="76579" t="3063" r="1593" b="3540"/>
          <a:stretch/>
        </p:blipFill>
        <p:spPr>
          <a:xfrm>
            <a:off x="6023170" y="6172200"/>
            <a:ext cx="613211" cy="2438400"/>
          </a:xfrm>
          <a:prstGeom prst="rect">
            <a:avLst/>
          </a:prstGeom>
          <a:ln w="3175">
            <a:solidFill>
              <a:schemeClr val="accent1"/>
            </a:solidFill>
          </a:ln>
        </p:spPr>
      </p:pic>
      <p:pic>
        <p:nvPicPr>
          <p:cNvPr id="4" name="Image 3"/>
          <p:cNvPicPr>
            <a:picLocks noChangeAspect="1"/>
          </p:cNvPicPr>
          <p:nvPr/>
        </p:nvPicPr>
        <p:blipFill>
          <a:blip r:embed="rId6"/>
          <a:stretch>
            <a:fillRect/>
          </a:stretch>
        </p:blipFill>
        <p:spPr>
          <a:xfrm>
            <a:off x="2438400" y="2819400"/>
            <a:ext cx="1844159" cy="1546217"/>
          </a:xfrm>
          <a:prstGeom prst="rect">
            <a:avLst/>
          </a:prstGeom>
        </p:spPr>
      </p:pic>
      <p:pic>
        <p:nvPicPr>
          <p:cNvPr id="12" name="Image 11"/>
          <p:cNvPicPr>
            <a:picLocks noChangeAspect="1"/>
          </p:cNvPicPr>
          <p:nvPr/>
        </p:nvPicPr>
        <p:blipFill>
          <a:blip r:embed="rId7"/>
          <a:stretch>
            <a:fillRect/>
          </a:stretch>
        </p:blipFill>
        <p:spPr>
          <a:xfrm>
            <a:off x="1981200" y="6235261"/>
            <a:ext cx="3962400" cy="2375339"/>
          </a:xfrm>
          <a:prstGeom prst="rect">
            <a:avLst/>
          </a:prstGeom>
        </p:spPr>
      </p:pic>
      <p:sp>
        <p:nvSpPr>
          <p:cNvPr id="20" name="Text Placeholder 8"/>
          <p:cNvSpPr>
            <a:spLocks noGrp="1"/>
          </p:cNvSpPr>
          <p:nvPr>
            <p:ph type="body" sz="quarter" idx="18"/>
          </p:nvPr>
        </p:nvSpPr>
        <p:spPr>
          <a:xfrm>
            <a:off x="4572000" y="3200400"/>
            <a:ext cx="2209800" cy="3276600"/>
          </a:xfrm>
        </p:spPr>
        <p:txBody>
          <a:bodyPr>
            <a:noAutofit/>
          </a:bodyPr>
          <a:lstStyle/>
          <a:p>
            <a:pPr marL="171450" indent="-171450">
              <a:buClr>
                <a:srgbClr val="C2002F"/>
              </a:buClr>
              <a:buFont typeface="Courier New"/>
              <a:buChar char="o"/>
            </a:pPr>
            <a:r>
              <a:rPr lang="en-US" sz="1000" b="1" smtClean="0"/>
              <a:t>Atlantic</a:t>
            </a:r>
            <a:r>
              <a:rPr lang="en-US" sz="1000" smtClean="0"/>
              <a:t>.  Existing logistics assets, and Telfers, Mindi and Davis; to the east, the areas south of Isla Galeta, Largo Remo, Samba Bonita and Bahía Las Minas. Loma Borracho and Rio Alejandro as reserve areas.</a:t>
            </a:r>
          </a:p>
          <a:p>
            <a:pPr marL="171450" indent="-171450">
              <a:buClr>
                <a:srgbClr val="C2002F"/>
              </a:buClr>
              <a:buFont typeface="Courier New"/>
              <a:buChar char="o"/>
            </a:pPr>
            <a:r>
              <a:rPr lang="en-US" sz="1000" b="1" smtClean="0"/>
              <a:t>Pacific</a:t>
            </a:r>
            <a:r>
              <a:rPr lang="en-US" sz="1000" smtClean="0"/>
              <a:t>. ZEEPP, Cocoli from the Centenario Bridge to ZEEPP, Reserve areas at  Vacamonte opposite to Cerro Cabra, and W</a:t>
            </a:r>
          </a:p>
          <a:p>
            <a:pPr marL="171450" indent="-171450">
              <a:buClr>
                <a:srgbClr val="C2002F"/>
              </a:buClr>
              <a:buFont typeface="Courier New"/>
              <a:buChar char="o"/>
            </a:pPr>
            <a:r>
              <a:rPr lang="en-US" sz="1000" b="1" smtClean="0"/>
              <a:t>Tocumen</a:t>
            </a:r>
            <a:r>
              <a:rPr lang="en-US" sz="1000" smtClean="0"/>
              <a:t>. The existing urban footprint limits the potential growth to the N and W of the Airport. Reserve areas at the east of Parque Industrial Las Americas.</a:t>
            </a:r>
            <a:endParaRPr lang="en-US" sz="1000"/>
          </a:p>
        </p:txBody>
      </p:sp>
      <p:sp>
        <p:nvSpPr>
          <p:cNvPr id="21" name="ZoneTexte 20"/>
          <p:cNvSpPr txBox="1"/>
          <p:nvPr/>
        </p:nvSpPr>
        <p:spPr>
          <a:xfrm>
            <a:off x="4572000" y="2819400"/>
            <a:ext cx="1981200" cy="381000"/>
          </a:xfrm>
          <a:prstGeom prst="rect">
            <a:avLst/>
          </a:prstGeom>
        </p:spPr>
        <p:txBody>
          <a:bodyPr vert="horz" lIns="91440" tIns="45720" rIns="91440" bIns="45720" rtlCol="0" anchor="ctr" anchorCtr="0">
            <a:noAutofit/>
          </a:bodyPr>
          <a:lstStyle>
            <a:defPPr>
              <a:defRPr lang="en-US"/>
            </a:defPPr>
            <a:lvl1pPr>
              <a:spcBef>
                <a:spcPct val="0"/>
              </a:spcBef>
              <a:buNone/>
              <a:defRPr sz="1200" b="1" kern="0" spc="100" baseline="0">
                <a:solidFill>
                  <a:srgbClr val="595959"/>
                </a:solidFill>
                <a:latin typeface="+mj-lt"/>
                <a:ea typeface="+mj-ea"/>
                <a:cs typeface="+mj-cs"/>
              </a:defRPr>
            </a:lvl1pPr>
          </a:lstStyle>
          <a:p>
            <a:r>
              <a:rPr lang="en-US" dirty="0" smtClean="0"/>
              <a:t>Poles extension</a:t>
            </a:r>
            <a:endParaRPr lang="en-US" dirty="0"/>
          </a:p>
        </p:txBody>
      </p:sp>
      <p:sp>
        <p:nvSpPr>
          <p:cNvPr id="13" name="ZoneTexte 12"/>
          <p:cNvSpPr txBox="1"/>
          <p:nvPr/>
        </p:nvSpPr>
        <p:spPr>
          <a:xfrm>
            <a:off x="2743201" y="4572001"/>
            <a:ext cx="1524000" cy="1524000"/>
          </a:xfrm>
          <a:prstGeom prst="rect">
            <a:avLst/>
          </a:prstGeom>
        </p:spPr>
        <p:txBody>
          <a:bodyPr vert="horz" lIns="91440" tIns="45720" rIns="91440" bIns="45720" rtlCol="0">
            <a:noAutofit/>
          </a:bodyPr>
          <a:lstStyle>
            <a:lvl1pPr marL="171450" indent="-171450">
              <a:spcBef>
                <a:spcPct val="20000"/>
              </a:spcBef>
              <a:buClr>
                <a:srgbClr val="C2002F"/>
              </a:buClr>
              <a:buFont typeface="Courier New"/>
              <a:buChar char="o"/>
              <a:defRPr sz="1000" b="1">
                <a:solidFill>
                  <a:schemeClr val="tx1">
                    <a:lumMod val="85000"/>
                    <a:lumOff val="15000"/>
                  </a:schemeClr>
                </a:solidFill>
              </a:defRPr>
            </a:lvl1pPr>
            <a:lvl2pPr marL="460375" indent="-233363">
              <a:spcBef>
                <a:spcPct val="20000"/>
              </a:spcBef>
              <a:buFont typeface="Arial" pitchFamily="34" charset="0"/>
              <a:buChar char="•"/>
              <a:defRPr sz="1600">
                <a:solidFill>
                  <a:schemeClr val="tx1">
                    <a:lumMod val="85000"/>
                    <a:lumOff val="15000"/>
                  </a:schemeClr>
                </a:solidFill>
              </a:defRPr>
            </a:lvl2pPr>
            <a:lvl3pPr marL="796925" indent="-227013">
              <a:spcBef>
                <a:spcPct val="20000"/>
              </a:spcBef>
              <a:buFont typeface="Arial" pitchFamily="34" charset="0"/>
              <a:buChar char="-"/>
              <a:defRPr sz="1600"/>
            </a:lvl3pPr>
            <a:lvl4pPr marL="1085850" indent="-227013">
              <a:spcBef>
                <a:spcPct val="20000"/>
              </a:spcBef>
              <a:buFont typeface="Arial" pitchFamily="34" charset="0"/>
              <a:buChar char="•"/>
              <a:defRPr sz="1400"/>
            </a:lvl4pPr>
            <a:lvl5pPr marL="1374775" indent="-233363">
              <a:spcBef>
                <a:spcPct val="20000"/>
              </a:spcBef>
              <a:buFont typeface="Arial" pitchFamily="34" charset="0"/>
              <a:buChar char="-"/>
              <a:defRPr sz="14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marL="0" indent="0">
              <a:buNone/>
            </a:pPr>
            <a:r>
              <a:rPr lang="en-US" b="0" dirty="0" smtClean="0"/>
              <a:t>The Atlantic pole will require to be expanded in order to allocate new areas for the optimistic scenario </a:t>
            </a:r>
            <a:endParaRPr lang="en-US" b="0" dirty="0"/>
          </a:p>
        </p:txBody>
      </p:sp>
      <p:sp>
        <p:nvSpPr>
          <p:cNvPr id="22" name="ZoneTexte 21"/>
          <p:cNvSpPr txBox="1"/>
          <p:nvPr/>
        </p:nvSpPr>
        <p:spPr>
          <a:xfrm>
            <a:off x="457200" y="2819400"/>
            <a:ext cx="1524000" cy="1447800"/>
          </a:xfrm>
          <a:prstGeom prst="rect">
            <a:avLst/>
          </a:prstGeom>
        </p:spPr>
        <p:txBody>
          <a:bodyPr vert="horz" lIns="91440" tIns="45720" rIns="91440" bIns="45720" rtlCol="0">
            <a:noAutofit/>
          </a:bodyPr>
          <a:lstStyle>
            <a:lvl1pPr marL="171450" indent="-171450">
              <a:spcBef>
                <a:spcPct val="20000"/>
              </a:spcBef>
              <a:buClr>
                <a:srgbClr val="C2002F"/>
              </a:buClr>
              <a:buFont typeface="Courier New"/>
              <a:buChar char="o"/>
              <a:defRPr sz="1000" b="1">
                <a:solidFill>
                  <a:schemeClr val="tx1">
                    <a:lumMod val="85000"/>
                    <a:lumOff val="15000"/>
                  </a:schemeClr>
                </a:solidFill>
              </a:defRPr>
            </a:lvl1pPr>
            <a:lvl2pPr marL="460375" indent="-233363">
              <a:spcBef>
                <a:spcPct val="20000"/>
              </a:spcBef>
              <a:buFont typeface="Arial" pitchFamily="34" charset="0"/>
              <a:buChar char="•"/>
              <a:defRPr sz="1600">
                <a:solidFill>
                  <a:schemeClr val="tx1">
                    <a:lumMod val="85000"/>
                    <a:lumOff val="15000"/>
                  </a:schemeClr>
                </a:solidFill>
              </a:defRPr>
            </a:lvl2pPr>
            <a:lvl3pPr marL="796925" indent="-227013">
              <a:spcBef>
                <a:spcPct val="20000"/>
              </a:spcBef>
              <a:buFont typeface="Arial" pitchFamily="34" charset="0"/>
              <a:buChar char="-"/>
              <a:defRPr sz="1600"/>
            </a:lvl3pPr>
            <a:lvl4pPr marL="1085850" indent="-227013">
              <a:spcBef>
                <a:spcPct val="20000"/>
              </a:spcBef>
              <a:buFont typeface="Arial" pitchFamily="34" charset="0"/>
              <a:buChar char="•"/>
              <a:defRPr sz="1400"/>
            </a:lvl4pPr>
            <a:lvl5pPr marL="1374775" indent="-233363">
              <a:spcBef>
                <a:spcPct val="20000"/>
              </a:spcBef>
              <a:buFont typeface="Arial" pitchFamily="34" charset="0"/>
              <a:buChar char="-"/>
              <a:defRPr sz="14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marL="0" indent="0">
              <a:buNone/>
            </a:pPr>
            <a:r>
              <a:rPr lang="en-US" b="0" smtClean="0"/>
              <a:t>In 2036, the balance between demand and availability shows that the Pacific Pole will register a relatively small deficit </a:t>
            </a:r>
            <a:endParaRPr lang="en-US" b="0"/>
          </a:p>
        </p:txBody>
      </p:sp>
      <p:sp>
        <p:nvSpPr>
          <p:cNvPr id="23" name="ZoneTexte 22"/>
          <p:cNvSpPr txBox="1"/>
          <p:nvPr/>
        </p:nvSpPr>
        <p:spPr>
          <a:xfrm>
            <a:off x="457200" y="6336580"/>
            <a:ext cx="1447800" cy="1447800"/>
          </a:xfrm>
          <a:prstGeom prst="rect">
            <a:avLst/>
          </a:prstGeom>
        </p:spPr>
        <p:txBody>
          <a:bodyPr vert="horz" lIns="91440" tIns="45720" rIns="91440" bIns="45720" rtlCol="0">
            <a:noAutofit/>
          </a:bodyPr>
          <a:lstStyle>
            <a:lvl1pPr marL="171450" indent="-171450">
              <a:spcBef>
                <a:spcPct val="20000"/>
              </a:spcBef>
              <a:buClr>
                <a:srgbClr val="C2002F"/>
              </a:buClr>
              <a:buFont typeface="Courier New"/>
              <a:buChar char="o"/>
              <a:defRPr sz="1000" b="1">
                <a:solidFill>
                  <a:schemeClr val="tx1">
                    <a:lumMod val="85000"/>
                    <a:lumOff val="15000"/>
                  </a:schemeClr>
                </a:solidFill>
              </a:defRPr>
            </a:lvl1pPr>
            <a:lvl2pPr marL="460375" indent="-233363">
              <a:spcBef>
                <a:spcPct val="20000"/>
              </a:spcBef>
              <a:buFont typeface="Arial" pitchFamily="34" charset="0"/>
              <a:buChar char="•"/>
              <a:defRPr sz="1600">
                <a:solidFill>
                  <a:schemeClr val="tx1">
                    <a:lumMod val="85000"/>
                    <a:lumOff val="15000"/>
                  </a:schemeClr>
                </a:solidFill>
              </a:defRPr>
            </a:lvl2pPr>
            <a:lvl3pPr marL="796925" indent="-227013">
              <a:spcBef>
                <a:spcPct val="20000"/>
              </a:spcBef>
              <a:buFont typeface="Arial" pitchFamily="34" charset="0"/>
              <a:buChar char="-"/>
              <a:defRPr sz="1600"/>
            </a:lvl3pPr>
            <a:lvl4pPr marL="1085850" indent="-227013">
              <a:spcBef>
                <a:spcPct val="20000"/>
              </a:spcBef>
              <a:buFont typeface="Arial" pitchFamily="34" charset="0"/>
              <a:buChar char="•"/>
              <a:defRPr sz="1400"/>
            </a:lvl4pPr>
            <a:lvl5pPr marL="1374775" indent="-233363">
              <a:spcBef>
                <a:spcPct val="20000"/>
              </a:spcBef>
              <a:buFont typeface="Arial" pitchFamily="34" charset="0"/>
              <a:buChar char="-"/>
              <a:defRPr sz="14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marL="0" indent="0">
              <a:buNone/>
            </a:pPr>
            <a:r>
              <a:rPr lang="en-US" b="0" dirty="0"/>
              <a:t>In </a:t>
            </a:r>
            <a:r>
              <a:rPr lang="en-US" b="0" dirty="0" err="1" smtClean="0"/>
              <a:t>Tocumen</a:t>
            </a:r>
            <a:r>
              <a:rPr lang="en-US" b="0" dirty="0" smtClean="0"/>
              <a:t>, </a:t>
            </a:r>
            <a:r>
              <a:rPr lang="en-US" b="0" dirty="0"/>
              <a:t>the available land </a:t>
            </a:r>
            <a:r>
              <a:rPr lang="en-US" b="0" dirty="0" smtClean="0"/>
              <a:t>at the present clearly surpasses </a:t>
            </a:r>
            <a:r>
              <a:rPr lang="en-US" b="0" dirty="0"/>
              <a:t>the </a:t>
            </a:r>
            <a:r>
              <a:rPr lang="en-US" b="0" dirty="0" smtClean="0"/>
              <a:t>demand estimated for year 2036</a:t>
            </a:r>
            <a:endParaRPr lang="en-US" b="0" dirty="0"/>
          </a:p>
        </p:txBody>
      </p:sp>
    </p:spTree>
    <p:extLst>
      <p:ext uri="{BB962C8B-B14F-4D97-AF65-F5344CB8AC3E}">
        <p14:creationId xmlns:p14="http://schemas.microsoft.com/office/powerpoint/2010/main" val="420465444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dirty="0" smtClean="0">
                <a:solidFill>
                  <a:srgbClr val="595959"/>
                </a:solidFill>
              </a:rPr>
              <a:t>Objectives</a:t>
            </a:r>
            <a:endParaRPr lang="en-US" sz="1400" kern="0" spc="100" dirty="0">
              <a:solidFill>
                <a:srgbClr val="595959"/>
              </a:solidFill>
            </a:endParaRPr>
          </a:p>
        </p:txBody>
      </p:sp>
      <p:sp>
        <p:nvSpPr>
          <p:cNvPr id="8" name="Text Placeholder 7"/>
          <p:cNvSpPr>
            <a:spLocks noGrp="1"/>
          </p:cNvSpPr>
          <p:nvPr>
            <p:ph type="body" sz="quarter" idx="11"/>
          </p:nvPr>
        </p:nvSpPr>
        <p:spPr>
          <a:xfrm>
            <a:off x="4572000" y="899968"/>
            <a:ext cx="2085631" cy="1690831"/>
          </a:xfrm>
        </p:spPr>
        <p:txBody>
          <a:bodyPr/>
          <a:lstStyle/>
          <a:p>
            <a:pPr marL="171450" indent="-171450">
              <a:buClr>
                <a:srgbClr val="800000"/>
              </a:buClr>
              <a:buFont typeface="Courier New"/>
              <a:buChar char="o"/>
            </a:pPr>
            <a:r>
              <a:rPr lang="en-US" sz="1200" dirty="0" smtClean="0"/>
              <a:t>Consolidate an efficient intermodal system connecting the 3 poles</a:t>
            </a:r>
          </a:p>
          <a:p>
            <a:pPr marL="171450" indent="-171450">
              <a:buClr>
                <a:srgbClr val="800000"/>
              </a:buClr>
              <a:buFont typeface="Courier New"/>
              <a:buChar char="o"/>
            </a:pPr>
            <a:r>
              <a:rPr lang="en-US" sz="1200" dirty="0" smtClean="0"/>
              <a:t>Create a network of logistics priority corridors</a:t>
            </a:r>
          </a:p>
          <a:p>
            <a:pPr marL="171450" indent="-171450">
              <a:buClr>
                <a:srgbClr val="800000"/>
              </a:buClr>
              <a:buFont typeface="Courier New"/>
              <a:buChar char="o"/>
            </a:pPr>
            <a:r>
              <a:rPr lang="en-US" sz="1200" dirty="0"/>
              <a:t>Generate high-standard logistics infrastructure</a:t>
            </a:r>
          </a:p>
          <a:p>
            <a:pPr marL="171450" indent="-171450">
              <a:buClr>
                <a:srgbClr val="800000"/>
              </a:buClr>
              <a:buFont typeface="Courier New"/>
              <a:buChar char="o"/>
            </a:pPr>
            <a:r>
              <a:rPr lang="en-US" sz="1200" dirty="0" smtClean="0"/>
              <a:t>Create an Integrated port zone</a:t>
            </a:r>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2"/>
            </a:pPr>
            <a:r>
              <a:rPr lang="en-US" dirty="0" smtClean="0"/>
              <a:t>Five </a:t>
            </a:r>
            <a:r>
              <a:rPr lang="en-US" dirty="0"/>
              <a:t>Strategies for the development of the Hub</a:t>
            </a:r>
          </a:p>
        </p:txBody>
      </p:sp>
      <p:sp>
        <p:nvSpPr>
          <p:cNvPr id="17" name="ZoneTexte 16"/>
          <p:cNvSpPr txBox="1"/>
          <p:nvPr/>
        </p:nvSpPr>
        <p:spPr>
          <a:xfrm>
            <a:off x="304800" y="3124200"/>
            <a:ext cx="2545976" cy="228600"/>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r>
              <a:rPr lang="en-US" sz="1200" dirty="0" smtClean="0"/>
              <a:t>Efficient Intermodal system</a:t>
            </a:r>
            <a:endParaRPr lang="en-US" sz="1200" dirty="0"/>
          </a:p>
        </p:txBody>
      </p:sp>
      <p:sp>
        <p:nvSpPr>
          <p:cNvPr id="23" name="Text Placeholder 8"/>
          <p:cNvSpPr>
            <a:spLocks noGrp="1"/>
          </p:cNvSpPr>
          <p:nvPr>
            <p:ph type="body" sz="quarter" idx="18"/>
          </p:nvPr>
        </p:nvSpPr>
        <p:spPr>
          <a:xfrm>
            <a:off x="304800" y="3352800"/>
            <a:ext cx="4038600" cy="1676400"/>
          </a:xfrm>
        </p:spPr>
        <p:txBody>
          <a:bodyPr>
            <a:noAutofit/>
          </a:bodyPr>
          <a:lstStyle/>
          <a:p>
            <a:pPr>
              <a:buClr>
                <a:srgbClr val="C2002F"/>
              </a:buClr>
            </a:pPr>
            <a:r>
              <a:rPr lang="en-US" sz="1000" dirty="0" smtClean="0"/>
              <a:t>The core elements of the Panama Logistics System will be optimized to operate a a truly intermodal system. The upgrade and capacity increase of transport networks </a:t>
            </a:r>
            <a:r>
              <a:rPr lang="mr-IN" sz="1000" dirty="0" smtClean="0"/>
              <a:t>–</a:t>
            </a:r>
            <a:r>
              <a:rPr lang="en-US" sz="1000" dirty="0" smtClean="0"/>
              <a:t> roads and railway </a:t>
            </a:r>
            <a:r>
              <a:rPr lang="mr-IN" sz="1000" dirty="0" smtClean="0"/>
              <a:t>–</a:t>
            </a:r>
            <a:r>
              <a:rPr lang="en-US" sz="1000" dirty="0"/>
              <a:t> </a:t>
            </a:r>
            <a:r>
              <a:rPr lang="en-US" sz="1000" dirty="0" smtClean="0"/>
              <a:t> and nodal infrastructure </a:t>
            </a:r>
            <a:r>
              <a:rPr lang="mr-IN" sz="1000" dirty="0" smtClean="0"/>
              <a:t>–</a:t>
            </a:r>
            <a:r>
              <a:rPr lang="en-US" sz="1000" dirty="0" smtClean="0"/>
              <a:t> ports and airports </a:t>
            </a:r>
            <a:r>
              <a:rPr lang="mr-IN" sz="1000" dirty="0" smtClean="0"/>
              <a:t>–</a:t>
            </a:r>
            <a:r>
              <a:rPr lang="en-US" sz="1000" dirty="0" smtClean="0"/>
              <a:t>will be accompanied by the  definition of a trunk system. New specialized terminals are part of the new offer</a:t>
            </a:r>
          </a:p>
          <a:p>
            <a:pPr>
              <a:buClr>
                <a:srgbClr val="C2002F"/>
              </a:buClr>
            </a:pPr>
            <a:endParaRPr lang="en-US" sz="1000" dirty="0"/>
          </a:p>
          <a:p>
            <a:pPr>
              <a:buClr>
                <a:srgbClr val="C2002F"/>
              </a:buClr>
            </a:pPr>
            <a:r>
              <a:rPr lang="en-US" sz="1000" dirty="0" smtClean="0"/>
              <a:t>The improvement of local accesses as well as the implementation of truck centers and parking lots are minor but not less important elements of the intermodal system.  </a:t>
            </a:r>
          </a:p>
          <a:p>
            <a:pPr>
              <a:buClr>
                <a:srgbClr val="C2002F"/>
              </a:buClr>
            </a:pPr>
            <a:endParaRPr lang="en-US" sz="1000" dirty="0"/>
          </a:p>
        </p:txBody>
      </p:sp>
      <p:pic>
        <p:nvPicPr>
          <p:cNvPr id="2" name="Image 1"/>
          <p:cNvPicPr>
            <a:picLocks noChangeAspect="1"/>
          </p:cNvPicPr>
          <p:nvPr/>
        </p:nvPicPr>
        <p:blipFill>
          <a:blip r:embed="rId3"/>
          <a:stretch>
            <a:fillRect/>
          </a:stretch>
        </p:blipFill>
        <p:spPr>
          <a:xfrm>
            <a:off x="228604" y="762000"/>
            <a:ext cx="3635993" cy="1466285"/>
          </a:xfrm>
          <a:prstGeom prst="rect">
            <a:avLst/>
          </a:prstGeom>
        </p:spPr>
      </p:pic>
      <p:sp>
        <p:nvSpPr>
          <p:cNvPr id="21" name="ZoneTexte 20"/>
          <p:cNvSpPr txBox="1"/>
          <p:nvPr/>
        </p:nvSpPr>
        <p:spPr>
          <a:xfrm>
            <a:off x="304800" y="5389128"/>
            <a:ext cx="3657600" cy="228600"/>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r>
              <a:rPr lang="en-US" sz="1200" dirty="0" smtClean="0"/>
              <a:t>Network of logistics priority corridors</a:t>
            </a:r>
            <a:endParaRPr lang="en-US" sz="1200" dirty="0"/>
          </a:p>
        </p:txBody>
      </p:sp>
      <p:sp>
        <p:nvSpPr>
          <p:cNvPr id="22" name="Text Placeholder 8"/>
          <p:cNvSpPr>
            <a:spLocks noGrp="1"/>
          </p:cNvSpPr>
          <p:nvPr>
            <p:ph type="body" sz="quarter" idx="18"/>
          </p:nvPr>
        </p:nvSpPr>
        <p:spPr>
          <a:xfrm>
            <a:off x="304800" y="5617728"/>
            <a:ext cx="4038600" cy="838200"/>
          </a:xfrm>
        </p:spPr>
        <p:txBody>
          <a:bodyPr>
            <a:noAutofit/>
          </a:bodyPr>
          <a:lstStyle/>
          <a:p>
            <a:pPr>
              <a:buClr>
                <a:srgbClr val="C2002F"/>
              </a:buClr>
            </a:pPr>
            <a:r>
              <a:rPr lang="en-US" sz="1000" dirty="0" smtClean="0"/>
              <a:t>Logistics priority corridors are not just roads. They are functional corridors fully equipped to ensure the real-time tracking of vehicles in order to integrate them to the digital optimization platforms. They will therefore function as fiscal corridors and also will optimize cargo flows in the whole system.</a:t>
            </a:r>
          </a:p>
          <a:p>
            <a:pPr>
              <a:buClr>
                <a:srgbClr val="C2002F"/>
              </a:buClr>
            </a:pPr>
            <a:endParaRPr lang="en-US" sz="1000" dirty="0"/>
          </a:p>
        </p:txBody>
      </p:sp>
      <p:sp>
        <p:nvSpPr>
          <p:cNvPr id="24" name="ZoneTexte 23"/>
          <p:cNvSpPr txBox="1"/>
          <p:nvPr/>
        </p:nvSpPr>
        <p:spPr>
          <a:xfrm>
            <a:off x="304800" y="6760728"/>
            <a:ext cx="3429000" cy="304800"/>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r>
              <a:rPr lang="en-US" sz="1200" dirty="0" smtClean="0"/>
              <a:t>High-standard logistics infrastructure</a:t>
            </a:r>
            <a:endParaRPr lang="en-US" sz="1200" dirty="0"/>
          </a:p>
        </p:txBody>
      </p:sp>
      <p:sp>
        <p:nvSpPr>
          <p:cNvPr id="25" name="Text Placeholder 8"/>
          <p:cNvSpPr>
            <a:spLocks noGrp="1"/>
          </p:cNvSpPr>
          <p:nvPr>
            <p:ph type="body" sz="quarter" idx="18"/>
          </p:nvPr>
        </p:nvSpPr>
        <p:spPr>
          <a:xfrm>
            <a:off x="304800" y="7065528"/>
            <a:ext cx="4038600" cy="1392672"/>
          </a:xfrm>
        </p:spPr>
        <p:txBody>
          <a:bodyPr>
            <a:noAutofit/>
          </a:bodyPr>
          <a:lstStyle/>
          <a:p>
            <a:pPr>
              <a:buClr>
                <a:srgbClr val="C2002F"/>
              </a:buClr>
            </a:pPr>
            <a:r>
              <a:rPr lang="en-US" sz="1000" dirty="0" smtClean="0"/>
              <a:t>New specialized logistics activities zones for perishables and dry bulks, as well as the new </a:t>
            </a:r>
            <a:r>
              <a:rPr lang="en-US" sz="1000" dirty="0" err="1" smtClean="0"/>
              <a:t>Tocumen</a:t>
            </a:r>
            <a:r>
              <a:rPr lang="en-US" sz="1000" dirty="0" smtClean="0"/>
              <a:t> Free Trade Zone are the new core components of the logistics supply. The definition of standards for all logistics assets will be an essential part of the actions.</a:t>
            </a:r>
          </a:p>
          <a:p>
            <a:pPr>
              <a:buClr>
                <a:srgbClr val="C2002F"/>
              </a:buClr>
            </a:pPr>
            <a:endParaRPr lang="en-US" sz="1000" dirty="0" smtClean="0"/>
          </a:p>
          <a:p>
            <a:pPr>
              <a:buClr>
                <a:srgbClr val="C2002F"/>
              </a:buClr>
            </a:pPr>
            <a:r>
              <a:rPr lang="en-US" sz="1000" dirty="0" smtClean="0"/>
              <a:t>The new logistics zone in the area belonging to the Panama Canal Authority, located in the Panama Canal West Bank, will be an important asset in the near future. </a:t>
            </a:r>
            <a:endParaRPr lang="en-US" sz="1000" dirty="0"/>
          </a:p>
        </p:txBody>
      </p:sp>
      <p:pic>
        <p:nvPicPr>
          <p:cNvPr id="10" name="Image 9"/>
          <p:cNvPicPr>
            <a:picLocks noChangeAspect="1"/>
          </p:cNvPicPr>
          <p:nvPr/>
        </p:nvPicPr>
        <p:blipFill>
          <a:blip r:embed="rId4"/>
          <a:stretch>
            <a:fillRect/>
          </a:stretch>
        </p:blipFill>
        <p:spPr>
          <a:xfrm>
            <a:off x="4572000" y="3276600"/>
            <a:ext cx="2209800" cy="1688593"/>
          </a:xfrm>
          <a:prstGeom prst="rect">
            <a:avLst/>
          </a:prstGeom>
        </p:spPr>
      </p:pic>
      <p:pic>
        <p:nvPicPr>
          <p:cNvPr id="5" name="Image 4"/>
          <p:cNvPicPr>
            <a:picLocks noChangeAspect="1"/>
          </p:cNvPicPr>
          <p:nvPr/>
        </p:nvPicPr>
        <p:blipFill>
          <a:blip r:embed="rId5"/>
          <a:stretch>
            <a:fillRect/>
          </a:stretch>
        </p:blipFill>
        <p:spPr>
          <a:xfrm rot="5400000">
            <a:off x="5025887" y="6626088"/>
            <a:ext cx="1309853" cy="2201970"/>
          </a:xfrm>
          <a:prstGeom prst="rect">
            <a:avLst/>
          </a:prstGeom>
        </p:spPr>
      </p:pic>
      <p:pic>
        <p:nvPicPr>
          <p:cNvPr id="18" name="Imag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21493" y="5181600"/>
            <a:ext cx="2436507"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3737222"/>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dirty="0" smtClean="0">
                <a:solidFill>
                  <a:srgbClr val="595959"/>
                </a:solidFill>
              </a:rPr>
              <a:t>Objectives</a:t>
            </a:r>
            <a:endParaRPr lang="en-US" sz="1400" kern="0" spc="100" dirty="0">
              <a:solidFill>
                <a:srgbClr val="595959"/>
              </a:solidFill>
            </a:endParaRPr>
          </a:p>
        </p:txBody>
      </p:sp>
      <p:sp>
        <p:nvSpPr>
          <p:cNvPr id="8" name="Text Placeholder 7"/>
          <p:cNvSpPr>
            <a:spLocks noGrp="1"/>
          </p:cNvSpPr>
          <p:nvPr>
            <p:ph type="body" sz="quarter" idx="11"/>
          </p:nvPr>
        </p:nvSpPr>
        <p:spPr>
          <a:xfrm>
            <a:off x="4572000" y="899968"/>
            <a:ext cx="2085631" cy="1690831"/>
          </a:xfrm>
        </p:spPr>
        <p:txBody>
          <a:bodyPr/>
          <a:lstStyle/>
          <a:p>
            <a:pPr marL="171450" indent="-171450">
              <a:buClr>
                <a:srgbClr val="800000"/>
              </a:buClr>
              <a:buFont typeface="Courier New"/>
              <a:buChar char="o"/>
            </a:pPr>
            <a:r>
              <a:rPr lang="en-US" sz="1200" dirty="0" smtClean="0"/>
              <a:t>Consolidate an efficient intermodal system connecting the 3 poles</a:t>
            </a:r>
          </a:p>
          <a:p>
            <a:pPr marL="171450" indent="-171450">
              <a:buClr>
                <a:srgbClr val="800000"/>
              </a:buClr>
              <a:buFont typeface="Courier New"/>
              <a:buChar char="o"/>
            </a:pPr>
            <a:r>
              <a:rPr lang="en-US" sz="1200" dirty="0" smtClean="0"/>
              <a:t>Create a network of logistics priority corridors</a:t>
            </a:r>
          </a:p>
          <a:p>
            <a:pPr marL="171450" indent="-171450">
              <a:buClr>
                <a:srgbClr val="800000"/>
              </a:buClr>
              <a:buFont typeface="Courier New"/>
              <a:buChar char="o"/>
            </a:pPr>
            <a:r>
              <a:rPr lang="en-US" sz="1200" dirty="0" smtClean="0"/>
              <a:t>Create an Integrated port zone</a:t>
            </a:r>
          </a:p>
          <a:p>
            <a:pPr marL="171450" indent="-171450">
              <a:buClr>
                <a:srgbClr val="800000"/>
              </a:buClr>
              <a:buFont typeface="Courier New"/>
              <a:buChar char="o"/>
            </a:pPr>
            <a:r>
              <a:rPr lang="en-US" sz="1200" dirty="0" smtClean="0"/>
              <a:t>Generate high-standard logistics infrastructure</a:t>
            </a:r>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2"/>
            </a:pPr>
            <a:r>
              <a:rPr lang="en-US" dirty="0" smtClean="0"/>
              <a:t>Five </a:t>
            </a:r>
            <a:r>
              <a:rPr lang="en-US" dirty="0"/>
              <a:t>Strategies for the development of the Hub</a:t>
            </a:r>
          </a:p>
        </p:txBody>
      </p:sp>
      <p:sp>
        <p:nvSpPr>
          <p:cNvPr id="17" name="ZoneTexte 16"/>
          <p:cNvSpPr txBox="1"/>
          <p:nvPr/>
        </p:nvSpPr>
        <p:spPr>
          <a:xfrm>
            <a:off x="304800" y="2743200"/>
            <a:ext cx="3048000" cy="228600"/>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r>
              <a:rPr lang="en-US" sz="1200" dirty="0" smtClean="0"/>
              <a:t>Integrated Port Zone (ZIP)</a:t>
            </a:r>
            <a:endParaRPr lang="en-US" sz="1200" dirty="0"/>
          </a:p>
        </p:txBody>
      </p:sp>
      <p:sp>
        <p:nvSpPr>
          <p:cNvPr id="23" name="Text Placeholder 8"/>
          <p:cNvSpPr>
            <a:spLocks noGrp="1"/>
          </p:cNvSpPr>
          <p:nvPr>
            <p:ph type="body" sz="quarter" idx="18"/>
          </p:nvPr>
        </p:nvSpPr>
        <p:spPr>
          <a:xfrm>
            <a:off x="304800" y="3048000"/>
            <a:ext cx="6477000" cy="533400"/>
          </a:xfrm>
        </p:spPr>
        <p:txBody>
          <a:bodyPr>
            <a:noAutofit/>
          </a:bodyPr>
          <a:lstStyle/>
          <a:p>
            <a:pPr>
              <a:buClr>
                <a:srgbClr val="C2002F"/>
              </a:buClr>
            </a:pPr>
            <a:r>
              <a:rPr lang="en-US" sz="1000" dirty="0" smtClean="0"/>
              <a:t>The ZIP consists in the operational integration of the ports located at the ZIC in order to optimize existing assets</a:t>
            </a:r>
            <a:r>
              <a:rPr lang="en-US" sz="1000" dirty="0"/>
              <a:t>. </a:t>
            </a:r>
            <a:r>
              <a:rPr lang="en-US" sz="1000" dirty="0" smtClean="0"/>
              <a:t>It looks after strengthening Panama's </a:t>
            </a:r>
            <a:r>
              <a:rPr lang="en-US" sz="1000" dirty="0"/>
              <a:t>unique resources: </a:t>
            </a:r>
            <a:r>
              <a:rPr lang="en-US" sz="1000" dirty="0" smtClean="0"/>
              <a:t>its inter</a:t>
            </a:r>
            <a:r>
              <a:rPr lang="en-US" sz="1000" dirty="0"/>
              <a:t>-ocean access </a:t>
            </a:r>
            <a:r>
              <a:rPr lang="en-US" sz="1000" dirty="0" smtClean="0"/>
              <a:t>and the </a:t>
            </a:r>
            <a:r>
              <a:rPr lang="en-US" sz="1000" dirty="0"/>
              <a:t>inter-terminal </a:t>
            </a:r>
            <a:r>
              <a:rPr lang="en-US" sz="1000" dirty="0" smtClean="0"/>
              <a:t>transshipment,</a:t>
            </a:r>
          </a:p>
          <a:p>
            <a:pPr>
              <a:buClr>
                <a:srgbClr val="C2002F"/>
              </a:buClr>
            </a:pPr>
            <a:endParaRPr lang="en-US" sz="1000" dirty="0"/>
          </a:p>
          <a:p>
            <a:pPr>
              <a:buClr>
                <a:srgbClr val="C2002F"/>
              </a:buClr>
            </a:pPr>
            <a:r>
              <a:rPr lang="en-US" sz="1000" dirty="0" smtClean="0"/>
              <a:t>An unique booking system will be linked to the Panama Logistics and External Trade Platform and its PCS (Port Community System) functionalities.  </a:t>
            </a:r>
          </a:p>
          <a:p>
            <a:pPr>
              <a:buClr>
                <a:srgbClr val="C2002F"/>
              </a:buClr>
            </a:pPr>
            <a:endParaRPr lang="en-US" sz="1000" dirty="0"/>
          </a:p>
        </p:txBody>
      </p:sp>
      <p:sp>
        <p:nvSpPr>
          <p:cNvPr id="26" name="ZoneTexte 25"/>
          <p:cNvSpPr txBox="1"/>
          <p:nvPr/>
        </p:nvSpPr>
        <p:spPr>
          <a:xfrm>
            <a:off x="3238076" y="4267200"/>
            <a:ext cx="381848" cy="246221"/>
          </a:xfrm>
          <a:prstGeom prst="rect">
            <a:avLst/>
          </a:prstGeom>
          <a:noFill/>
        </p:spPr>
        <p:txBody>
          <a:bodyPr wrap="none" rtlCol="0">
            <a:spAutoFit/>
          </a:bodyPr>
          <a:lstStyle/>
          <a:p>
            <a:r>
              <a:rPr lang="fr-FR" sz="1000" b="1" dirty="0" smtClean="0"/>
              <a:t>ZIP</a:t>
            </a:r>
            <a:endParaRPr lang="fr-FR" sz="1000" b="1" dirty="0"/>
          </a:p>
        </p:txBody>
      </p:sp>
      <p:pic>
        <p:nvPicPr>
          <p:cNvPr id="2" name="Image 1"/>
          <p:cNvPicPr>
            <a:picLocks noChangeAspect="1"/>
          </p:cNvPicPr>
          <p:nvPr/>
        </p:nvPicPr>
        <p:blipFill>
          <a:blip r:embed="rId3"/>
          <a:stretch>
            <a:fillRect/>
          </a:stretch>
        </p:blipFill>
        <p:spPr>
          <a:xfrm>
            <a:off x="228604" y="762000"/>
            <a:ext cx="3635993" cy="1466285"/>
          </a:xfrm>
          <a:prstGeom prst="rect">
            <a:avLst/>
          </a:prstGeom>
        </p:spPr>
      </p:pic>
      <p:pic>
        <p:nvPicPr>
          <p:cNvPr id="3" name="Image 2"/>
          <p:cNvPicPr>
            <a:picLocks noChangeAspect="1"/>
          </p:cNvPicPr>
          <p:nvPr/>
        </p:nvPicPr>
        <p:blipFill>
          <a:blip r:embed="rId4"/>
          <a:stretch>
            <a:fillRect/>
          </a:stretch>
        </p:blipFill>
        <p:spPr>
          <a:xfrm>
            <a:off x="720438" y="4365138"/>
            <a:ext cx="5417123" cy="4245462"/>
          </a:xfrm>
          <a:prstGeom prst="rect">
            <a:avLst/>
          </a:prstGeom>
        </p:spPr>
      </p:pic>
    </p:spTree>
    <p:extLst>
      <p:ext uri="{BB962C8B-B14F-4D97-AF65-F5344CB8AC3E}">
        <p14:creationId xmlns:p14="http://schemas.microsoft.com/office/powerpoint/2010/main" val="180543595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dirty="0" smtClean="0">
                <a:solidFill>
                  <a:srgbClr val="595959"/>
                </a:solidFill>
              </a:rPr>
              <a:t>Objectives</a:t>
            </a:r>
            <a:endParaRPr lang="en-US" sz="1400" kern="0" spc="100" dirty="0">
              <a:solidFill>
                <a:srgbClr val="595959"/>
              </a:solidFill>
            </a:endParaRPr>
          </a:p>
        </p:txBody>
      </p:sp>
      <p:sp>
        <p:nvSpPr>
          <p:cNvPr id="8" name="Text Placeholder 7"/>
          <p:cNvSpPr>
            <a:spLocks noGrp="1"/>
          </p:cNvSpPr>
          <p:nvPr>
            <p:ph type="body" sz="quarter" idx="11"/>
          </p:nvPr>
        </p:nvSpPr>
        <p:spPr>
          <a:xfrm>
            <a:off x="4572000" y="899968"/>
            <a:ext cx="2085631" cy="1767032"/>
          </a:xfrm>
        </p:spPr>
        <p:txBody>
          <a:bodyPr/>
          <a:lstStyle/>
          <a:p>
            <a:pPr marL="171450" indent="-171450">
              <a:buClr>
                <a:srgbClr val="800000"/>
              </a:buClr>
              <a:buFont typeface="Courier New"/>
              <a:buChar char="o"/>
            </a:pPr>
            <a:r>
              <a:rPr lang="en-US" sz="1200" dirty="0" smtClean="0"/>
              <a:t>Expand the existing market by targeting new market segments and develop a relevant value proposition of VALS</a:t>
            </a:r>
          </a:p>
          <a:p>
            <a:pPr marL="171450" indent="-171450">
              <a:buClr>
                <a:srgbClr val="800000"/>
              </a:buClr>
              <a:buFont typeface="Courier New"/>
              <a:buChar char="o"/>
            </a:pPr>
            <a:r>
              <a:rPr lang="en-US" sz="1200" dirty="0" smtClean="0"/>
              <a:t>Deepening existing markets and generate loyalty by developing new VALS</a:t>
            </a:r>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2"/>
            </a:pPr>
            <a:r>
              <a:rPr lang="en-US" dirty="0"/>
              <a:t>Five Strategies for the development of the Hub</a:t>
            </a:r>
          </a:p>
        </p:txBody>
      </p:sp>
      <p:sp>
        <p:nvSpPr>
          <p:cNvPr id="17" name="ZoneTexte 16"/>
          <p:cNvSpPr txBox="1"/>
          <p:nvPr/>
        </p:nvSpPr>
        <p:spPr>
          <a:xfrm>
            <a:off x="304800" y="2743200"/>
            <a:ext cx="3200400" cy="228600"/>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r>
              <a:rPr lang="en-US" sz="1200" dirty="0" smtClean="0"/>
              <a:t>New logistics segments</a:t>
            </a:r>
            <a:endParaRPr lang="en-US" sz="1200" dirty="0"/>
          </a:p>
        </p:txBody>
      </p:sp>
      <p:sp>
        <p:nvSpPr>
          <p:cNvPr id="23" name="Text Placeholder 8"/>
          <p:cNvSpPr>
            <a:spLocks noGrp="1"/>
          </p:cNvSpPr>
          <p:nvPr>
            <p:ph type="body" sz="quarter" idx="18"/>
          </p:nvPr>
        </p:nvSpPr>
        <p:spPr>
          <a:xfrm>
            <a:off x="304800" y="3048000"/>
            <a:ext cx="6324600" cy="1371600"/>
          </a:xfrm>
        </p:spPr>
        <p:txBody>
          <a:bodyPr>
            <a:noAutofit/>
          </a:bodyPr>
          <a:lstStyle/>
          <a:p>
            <a:pPr>
              <a:buClr>
                <a:srgbClr val="C2002F"/>
              </a:buClr>
            </a:pPr>
            <a:r>
              <a:rPr lang="en-US" sz="1000" dirty="0" smtClean="0"/>
              <a:t>Three new segments compose the target market: Perishable goods, B2C (business to consumer segments) and Dry bulks. Logistics chains to be served differ depending on the logistics family.</a:t>
            </a:r>
            <a:endParaRPr lang="en-US" sz="1000" dirty="0"/>
          </a:p>
          <a:p>
            <a:pPr>
              <a:buClr>
                <a:srgbClr val="C2002F"/>
              </a:buClr>
            </a:pPr>
            <a:endParaRPr lang="en-US" sz="1000" dirty="0" smtClean="0"/>
          </a:p>
          <a:p>
            <a:pPr>
              <a:buClr>
                <a:srgbClr val="C2002F"/>
              </a:buClr>
            </a:pPr>
            <a:r>
              <a:rPr lang="en-US" sz="1000" dirty="0" smtClean="0"/>
              <a:t>The perishables segments looks after capturing traditional exports aiming at reaching new extra-regional markets (namely Asian countries), and non-traditional goods usually highly-perishable goods with highly diversified requirements of controlled atmosphere.  VALS to B2C segments look after deepening the current offer to more value-added VALS and to develop the e-market channel. Bulks are solid and liquid. VALS target mainly dry bulks, namely agriculture related bulks (grains and fertilizers) </a:t>
            </a:r>
          </a:p>
          <a:p>
            <a:pPr>
              <a:buClr>
                <a:srgbClr val="C2002F"/>
              </a:buClr>
            </a:pPr>
            <a:endParaRPr lang="en-US" sz="1000" dirty="0"/>
          </a:p>
        </p:txBody>
      </p:sp>
      <p:pic>
        <p:nvPicPr>
          <p:cNvPr id="3" name="Image 2"/>
          <p:cNvPicPr>
            <a:picLocks noChangeAspect="1"/>
          </p:cNvPicPr>
          <p:nvPr/>
        </p:nvPicPr>
        <p:blipFill>
          <a:blip r:embed="rId3"/>
          <a:stretch>
            <a:fillRect/>
          </a:stretch>
        </p:blipFill>
        <p:spPr>
          <a:xfrm>
            <a:off x="228600" y="762000"/>
            <a:ext cx="3635996" cy="1601570"/>
          </a:xfrm>
          <a:prstGeom prst="rect">
            <a:avLst/>
          </a:prstGeom>
        </p:spPr>
      </p:pic>
      <p:pic>
        <p:nvPicPr>
          <p:cNvPr id="6" name="Image 5"/>
          <p:cNvPicPr>
            <a:picLocks noChangeAspect="1"/>
          </p:cNvPicPr>
          <p:nvPr/>
        </p:nvPicPr>
        <p:blipFill>
          <a:blip r:embed="rId4"/>
          <a:stretch>
            <a:fillRect/>
          </a:stretch>
        </p:blipFill>
        <p:spPr>
          <a:xfrm>
            <a:off x="1096940" y="4648200"/>
            <a:ext cx="4664119" cy="3858060"/>
          </a:xfrm>
          <a:prstGeom prst="rect">
            <a:avLst/>
          </a:prstGeom>
        </p:spPr>
      </p:pic>
    </p:spTree>
    <p:extLst>
      <p:ext uri="{BB962C8B-B14F-4D97-AF65-F5344CB8AC3E}">
        <p14:creationId xmlns:p14="http://schemas.microsoft.com/office/powerpoint/2010/main" val="4207688458"/>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dirty="0" smtClean="0">
                <a:solidFill>
                  <a:srgbClr val="595959"/>
                </a:solidFill>
              </a:rPr>
              <a:t>Value proposition</a:t>
            </a:r>
            <a:endParaRPr lang="en-US" sz="1400" kern="0" spc="100" dirty="0">
              <a:solidFill>
                <a:srgbClr val="595959"/>
              </a:solidFill>
            </a:endParaRPr>
          </a:p>
        </p:txBody>
      </p:sp>
      <p:sp>
        <p:nvSpPr>
          <p:cNvPr id="8" name="Text Placeholder 7"/>
          <p:cNvSpPr>
            <a:spLocks noGrp="1"/>
          </p:cNvSpPr>
          <p:nvPr>
            <p:ph type="body" sz="quarter" idx="11"/>
          </p:nvPr>
        </p:nvSpPr>
        <p:spPr>
          <a:xfrm>
            <a:off x="4572000" y="899968"/>
            <a:ext cx="2085631" cy="1767032"/>
          </a:xfrm>
        </p:spPr>
        <p:txBody>
          <a:bodyPr/>
          <a:lstStyle/>
          <a:p>
            <a:pPr>
              <a:buClr>
                <a:srgbClr val="800000"/>
              </a:buClr>
            </a:pPr>
            <a:r>
              <a:rPr lang="en-US" sz="1200" dirty="0" smtClean="0"/>
              <a:t>The  value for all target segments include</a:t>
            </a:r>
          </a:p>
          <a:p>
            <a:pPr marL="171450" indent="-171450">
              <a:buClr>
                <a:srgbClr val="800000"/>
              </a:buClr>
              <a:buFont typeface="Courier New"/>
              <a:buChar char="o"/>
            </a:pPr>
            <a:r>
              <a:rPr lang="en-US" sz="1200" dirty="0" smtClean="0"/>
              <a:t>Relevant VALS/segment</a:t>
            </a:r>
          </a:p>
          <a:p>
            <a:pPr marL="171450" indent="-171450">
              <a:buClr>
                <a:srgbClr val="800000"/>
              </a:buClr>
              <a:buFont typeface="Courier New"/>
              <a:buChar char="o"/>
            </a:pPr>
            <a:r>
              <a:rPr lang="en-US" sz="1200" dirty="0" smtClean="0"/>
              <a:t>Services aiming at supporting access to new markets and their exigencies: market information, certification, quality, tracking</a:t>
            </a:r>
            <a:r>
              <a:rPr lang="mr-IN" sz="1200" dirty="0" smtClean="0"/>
              <a:t>…</a:t>
            </a:r>
            <a:endParaRPr lang="en-US" sz="1200" dirty="0" smtClean="0"/>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2"/>
            </a:pPr>
            <a:r>
              <a:rPr lang="en-US" dirty="0"/>
              <a:t>Five Strategies for the development of the Hub</a:t>
            </a:r>
          </a:p>
        </p:txBody>
      </p:sp>
      <p:sp>
        <p:nvSpPr>
          <p:cNvPr id="17" name="ZoneTexte 16"/>
          <p:cNvSpPr txBox="1"/>
          <p:nvPr/>
        </p:nvSpPr>
        <p:spPr>
          <a:xfrm>
            <a:off x="304800" y="2667000"/>
            <a:ext cx="3200400" cy="228600"/>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r>
              <a:rPr lang="en-US" sz="1200" dirty="0" smtClean="0"/>
              <a:t>VALS &amp; logistics segments</a:t>
            </a:r>
            <a:endParaRPr lang="en-US" sz="1200" dirty="0"/>
          </a:p>
        </p:txBody>
      </p:sp>
      <p:pic>
        <p:nvPicPr>
          <p:cNvPr id="3" name="Image 2"/>
          <p:cNvPicPr>
            <a:picLocks noChangeAspect="1"/>
          </p:cNvPicPr>
          <p:nvPr/>
        </p:nvPicPr>
        <p:blipFill>
          <a:blip r:embed="rId3"/>
          <a:stretch>
            <a:fillRect/>
          </a:stretch>
        </p:blipFill>
        <p:spPr>
          <a:xfrm>
            <a:off x="228600" y="762000"/>
            <a:ext cx="3635996" cy="1601570"/>
          </a:xfrm>
          <a:prstGeom prst="rect">
            <a:avLst/>
          </a:prstGeom>
        </p:spPr>
      </p:pic>
      <p:sp>
        <p:nvSpPr>
          <p:cNvPr id="15" name="Text Placeholder 8"/>
          <p:cNvSpPr>
            <a:spLocks noGrp="1"/>
          </p:cNvSpPr>
          <p:nvPr>
            <p:ph type="body" sz="quarter" idx="18"/>
          </p:nvPr>
        </p:nvSpPr>
        <p:spPr>
          <a:xfrm>
            <a:off x="304800" y="2971800"/>
            <a:ext cx="6324600" cy="304800"/>
          </a:xfrm>
        </p:spPr>
        <p:txBody>
          <a:bodyPr>
            <a:noAutofit/>
          </a:bodyPr>
          <a:lstStyle/>
          <a:p>
            <a:pPr>
              <a:buClr>
                <a:srgbClr val="C2002F"/>
              </a:buClr>
            </a:pPr>
            <a:r>
              <a:rPr lang="en-US" sz="1000" dirty="0" smtClean="0"/>
              <a:t>Proposed VALS depend on segments, families and logistics chains. Transport and ancillary services are part of the proposal when deemed relevant. </a:t>
            </a:r>
            <a:endParaRPr lang="en-US" sz="1000" dirty="0"/>
          </a:p>
          <a:p>
            <a:pPr>
              <a:buClr>
                <a:srgbClr val="C2002F"/>
              </a:buClr>
            </a:pPr>
            <a:endParaRPr lang="en-US" sz="1000" dirty="0" smtClean="0"/>
          </a:p>
          <a:p>
            <a:pPr>
              <a:buClr>
                <a:srgbClr val="C2002F"/>
              </a:buClr>
            </a:pPr>
            <a:endParaRPr lang="en-US" sz="1000" dirty="0"/>
          </a:p>
        </p:txBody>
      </p:sp>
      <p:pic>
        <p:nvPicPr>
          <p:cNvPr id="14" name="Image 13"/>
          <p:cNvPicPr>
            <a:picLocks noChangeAspect="1"/>
          </p:cNvPicPr>
          <p:nvPr/>
        </p:nvPicPr>
        <p:blipFill>
          <a:blip r:embed="rId4"/>
          <a:stretch>
            <a:fillRect/>
          </a:stretch>
        </p:blipFill>
        <p:spPr>
          <a:xfrm>
            <a:off x="368300" y="3505200"/>
            <a:ext cx="6121400" cy="5295900"/>
          </a:xfrm>
          <a:prstGeom prst="rect">
            <a:avLst/>
          </a:prstGeom>
        </p:spPr>
      </p:pic>
    </p:spTree>
    <p:extLst>
      <p:ext uri="{BB962C8B-B14F-4D97-AF65-F5344CB8AC3E}">
        <p14:creationId xmlns:p14="http://schemas.microsoft.com/office/powerpoint/2010/main" val="1212288670"/>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dirty="0" smtClean="0">
                <a:solidFill>
                  <a:srgbClr val="595959"/>
                </a:solidFill>
              </a:rPr>
              <a:t>Objectives</a:t>
            </a:r>
            <a:endParaRPr lang="en-US" sz="1400" kern="0" spc="100" dirty="0">
              <a:solidFill>
                <a:srgbClr val="595959"/>
              </a:solidFill>
            </a:endParaRPr>
          </a:p>
        </p:txBody>
      </p:sp>
      <p:sp>
        <p:nvSpPr>
          <p:cNvPr id="8" name="Text Placeholder 7"/>
          <p:cNvSpPr>
            <a:spLocks noGrp="1"/>
          </p:cNvSpPr>
          <p:nvPr>
            <p:ph type="body" sz="quarter" idx="11"/>
          </p:nvPr>
        </p:nvSpPr>
        <p:spPr>
          <a:xfrm>
            <a:off x="4572000" y="899968"/>
            <a:ext cx="2085631" cy="1767032"/>
          </a:xfrm>
        </p:spPr>
        <p:txBody>
          <a:bodyPr/>
          <a:lstStyle/>
          <a:p>
            <a:pPr marL="171450" indent="-171450">
              <a:buClr>
                <a:srgbClr val="800000"/>
              </a:buClr>
              <a:buFont typeface="Courier New"/>
              <a:buChar char="o"/>
            </a:pPr>
            <a:r>
              <a:rPr lang="en-US" sz="1200" dirty="0" smtClean="0"/>
              <a:t>Expand the existing market by targeting new market segments and develop a relevant value proposition of VALS</a:t>
            </a:r>
          </a:p>
          <a:p>
            <a:pPr marL="171450" indent="-171450">
              <a:buClr>
                <a:srgbClr val="800000"/>
              </a:buClr>
              <a:buFont typeface="Courier New"/>
              <a:buChar char="o"/>
            </a:pPr>
            <a:r>
              <a:rPr lang="en-US" sz="1200" dirty="0" smtClean="0"/>
              <a:t>Deepening existing markets and generate loyalty by developing new VALS</a:t>
            </a:r>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2"/>
            </a:pPr>
            <a:r>
              <a:rPr lang="en-US" dirty="0"/>
              <a:t>Five Strategies for the development of the Hub</a:t>
            </a:r>
          </a:p>
        </p:txBody>
      </p:sp>
      <p:sp>
        <p:nvSpPr>
          <p:cNvPr id="17" name="ZoneTexte 16"/>
          <p:cNvSpPr txBox="1"/>
          <p:nvPr/>
        </p:nvSpPr>
        <p:spPr>
          <a:xfrm>
            <a:off x="304800" y="2743200"/>
            <a:ext cx="3200400" cy="228600"/>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r>
              <a:rPr lang="en-US" sz="1200" dirty="0" smtClean="0"/>
              <a:t>Existing segments &amp; VALS</a:t>
            </a:r>
            <a:endParaRPr lang="en-US" sz="1200" dirty="0"/>
          </a:p>
        </p:txBody>
      </p:sp>
      <p:pic>
        <p:nvPicPr>
          <p:cNvPr id="3" name="Image 2"/>
          <p:cNvPicPr>
            <a:picLocks noChangeAspect="1"/>
          </p:cNvPicPr>
          <p:nvPr/>
        </p:nvPicPr>
        <p:blipFill>
          <a:blip r:embed="rId3"/>
          <a:stretch>
            <a:fillRect/>
          </a:stretch>
        </p:blipFill>
        <p:spPr>
          <a:xfrm>
            <a:off x="228600" y="762000"/>
            <a:ext cx="3635996" cy="1601570"/>
          </a:xfrm>
          <a:prstGeom prst="rect">
            <a:avLst/>
          </a:prstGeom>
        </p:spPr>
      </p:pic>
      <p:sp>
        <p:nvSpPr>
          <p:cNvPr id="9" name="ZoneTexte 8"/>
          <p:cNvSpPr txBox="1"/>
          <p:nvPr/>
        </p:nvSpPr>
        <p:spPr>
          <a:xfrm>
            <a:off x="4572000" y="2819400"/>
            <a:ext cx="1981200" cy="381000"/>
          </a:xfrm>
          <a:prstGeom prst="rect">
            <a:avLst/>
          </a:prstGeom>
        </p:spPr>
        <p:txBody>
          <a:bodyPr vert="horz" lIns="91440" tIns="45720" rIns="91440" bIns="45720" rtlCol="0" anchor="ctr" anchorCtr="0">
            <a:noAutofit/>
          </a:bodyPr>
          <a:lstStyle>
            <a:defPPr>
              <a:defRPr lang="en-US"/>
            </a:defPPr>
            <a:lvl1pPr>
              <a:spcBef>
                <a:spcPct val="0"/>
              </a:spcBef>
              <a:buNone/>
              <a:defRPr sz="1200" b="1" kern="0" spc="100" baseline="0">
                <a:solidFill>
                  <a:srgbClr val="595959"/>
                </a:solidFill>
                <a:latin typeface="+mj-lt"/>
                <a:ea typeface="+mj-ea"/>
                <a:cs typeface="+mj-cs"/>
              </a:defRPr>
            </a:lvl1pPr>
          </a:lstStyle>
          <a:p>
            <a:r>
              <a:rPr lang="en-US" dirty="0" smtClean="0"/>
              <a:t>Existing segments and VALS</a:t>
            </a:r>
            <a:endParaRPr lang="en-US" dirty="0"/>
          </a:p>
        </p:txBody>
      </p:sp>
      <p:sp>
        <p:nvSpPr>
          <p:cNvPr id="10" name="Text Placeholder 8"/>
          <p:cNvSpPr>
            <a:spLocks noGrp="1"/>
          </p:cNvSpPr>
          <p:nvPr>
            <p:ph type="body" sz="quarter" idx="18"/>
          </p:nvPr>
        </p:nvSpPr>
        <p:spPr>
          <a:xfrm>
            <a:off x="4572000" y="3200400"/>
            <a:ext cx="2286000" cy="5410200"/>
          </a:xfrm>
        </p:spPr>
        <p:txBody>
          <a:bodyPr>
            <a:noAutofit/>
          </a:bodyPr>
          <a:lstStyle/>
          <a:p>
            <a:pPr marL="171450" lvl="0" indent="-171450">
              <a:buClr>
                <a:srgbClr val="800000"/>
              </a:buClr>
              <a:buFont typeface="Courier New"/>
              <a:buChar char="o"/>
            </a:pPr>
            <a:r>
              <a:rPr lang="en-US" sz="1000" dirty="0" smtClean="0"/>
              <a:t>Current segments using the Panamanian supply of VALS are mainly </a:t>
            </a:r>
            <a:r>
              <a:rPr lang="en-US" sz="1000" dirty="0"/>
              <a:t>c</a:t>
            </a:r>
            <a:r>
              <a:rPr lang="en-US" sz="1000" dirty="0" smtClean="0"/>
              <a:t>omposed of durable goods’ chain: electronics, electrics, pharmaceuticals, clothing, shoes, drinks, and vehicles, accessories &amp; spare parts.</a:t>
            </a:r>
          </a:p>
          <a:p>
            <a:pPr marL="171450" lvl="0" indent="-171450">
              <a:buClr>
                <a:srgbClr val="800000"/>
              </a:buClr>
              <a:buFont typeface="Courier New"/>
              <a:buChar char="o"/>
            </a:pPr>
            <a:r>
              <a:rPr lang="en-US" sz="1000" dirty="0" smtClean="0"/>
              <a:t>Chains were selected taking into consideration the following criteria:</a:t>
            </a:r>
          </a:p>
          <a:p>
            <a:pPr marL="354013" lvl="1" indent="-171450">
              <a:buClr>
                <a:srgbClr val="800000"/>
              </a:buClr>
              <a:buFont typeface="Arial"/>
              <a:buChar char="•"/>
            </a:pPr>
            <a:r>
              <a:rPr lang="en-US" sz="1000" dirty="0" smtClean="0"/>
              <a:t>Volumes &amp; values, based on 2015 custom’s database</a:t>
            </a:r>
          </a:p>
          <a:p>
            <a:pPr marL="354013" lvl="1" indent="-171450">
              <a:buClr>
                <a:srgbClr val="800000"/>
              </a:buClr>
              <a:buFont typeface="Arial"/>
              <a:buChar char="•"/>
            </a:pPr>
            <a:r>
              <a:rPr lang="en-US" sz="1000" dirty="0" smtClean="0"/>
              <a:t>Value Addition, or changes in the density of value (USD/Ton) of re-exportations</a:t>
            </a:r>
          </a:p>
          <a:p>
            <a:pPr marL="354013" lvl="1" indent="-171450">
              <a:buClr>
                <a:srgbClr val="800000"/>
              </a:buClr>
              <a:buFont typeface="Arial"/>
              <a:buChar char="•"/>
            </a:pPr>
            <a:r>
              <a:rPr lang="en-US" sz="1000" dirty="0" smtClean="0"/>
              <a:t>Employment generation, qualitative assessment based on the nature of related VALS</a:t>
            </a:r>
          </a:p>
          <a:p>
            <a:pPr marL="354013" lvl="1" indent="-171450">
              <a:buClr>
                <a:srgbClr val="800000"/>
              </a:buClr>
              <a:buFont typeface="Arial"/>
              <a:buChar char="•"/>
            </a:pPr>
            <a:r>
              <a:rPr lang="en-US" sz="1000" dirty="0"/>
              <a:t>Interest for future VALS development and potential for growth</a:t>
            </a:r>
          </a:p>
          <a:p>
            <a:pPr marL="171450" indent="-171450">
              <a:buClr>
                <a:srgbClr val="800000"/>
              </a:buClr>
              <a:buFont typeface="Courier New"/>
              <a:buChar char="o"/>
            </a:pPr>
            <a:r>
              <a:rPr lang="en-US" sz="1000" dirty="0" smtClean="0"/>
              <a:t>The assessment allowed identifying the convenience of assessing perishable goods segments since they are currently being used for re-exportation</a:t>
            </a:r>
            <a:endParaRPr lang="en-US" sz="1000" dirty="0"/>
          </a:p>
        </p:txBody>
      </p:sp>
      <p:sp>
        <p:nvSpPr>
          <p:cNvPr id="13" name="Text Placeholder 8"/>
          <p:cNvSpPr>
            <a:spLocks noGrp="1"/>
          </p:cNvSpPr>
          <p:nvPr>
            <p:ph type="body" sz="quarter" idx="18"/>
          </p:nvPr>
        </p:nvSpPr>
        <p:spPr>
          <a:xfrm>
            <a:off x="304800" y="3048000"/>
            <a:ext cx="4343400" cy="1524000"/>
          </a:xfrm>
        </p:spPr>
        <p:txBody>
          <a:bodyPr>
            <a:noAutofit/>
          </a:bodyPr>
          <a:lstStyle/>
          <a:p>
            <a:pPr>
              <a:buClr>
                <a:srgbClr val="C2002F"/>
              </a:buClr>
            </a:pPr>
            <a:r>
              <a:rPr lang="en-US" sz="1000" dirty="0" smtClean="0"/>
              <a:t>The current Panamanian logistics supply of services is mostly composed of ancillary services </a:t>
            </a:r>
            <a:r>
              <a:rPr lang="mr-IN" sz="1000" dirty="0" smtClean="0"/>
              <a:t>–</a:t>
            </a:r>
            <a:r>
              <a:rPr lang="en-US" sz="1000" dirty="0" smtClean="0"/>
              <a:t> or support services related to transshipment and consolidation flows. These are mostly provided in ports and airports.</a:t>
            </a:r>
          </a:p>
          <a:p>
            <a:pPr>
              <a:buClr>
                <a:srgbClr val="C2002F"/>
              </a:buClr>
            </a:pPr>
            <a:endParaRPr lang="en-US" sz="1000" dirty="0"/>
          </a:p>
          <a:p>
            <a:pPr>
              <a:buClr>
                <a:srgbClr val="C2002F"/>
              </a:buClr>
            </a:pPr>
            <a:r>
              <a:rPr lang="en-US" sz="1000" dirty="0" smtClean="0"/>
              <a:t>VALS are provided to goods in transit entering ZLC, ZEEPP and FTZ and destined to re-exportation. The broadest range of services corresponds to ZLC </a:t>
            </a:r>
            <a:r>
              <a:rPr lang="mr-IN" sz="1000" dirty="0" smtClean="0"/>
              <a:t>–</a:t>
            </a:r>
            <a:r>
              <a:rPr lang="en-US" sz="1000" dirty="0" smtClean="0"/>
              <a:t> also the main contributor to re-exportation flows. However, current VALS are the lowest in terms of value-addition. High-value VALS such as assembling and postponement are rather scarce, and reverse logistics, quality control and reconditioning almost inexistent</a:t>
            </a:r>
          </a:p>
          <a:p>
            <a:pPr>
              <a:buClr>
                <a:srgbClr val="C2002F"/>
              </a:buClr>
            </a:pPr>
            <a:endParaRPr lang="en-US" sz="1000" dirty="0"/>
          </a:p>
        </p:txBody>
      </p:sp>
      <p:sp>
        <p:nvSpPr>
          <p:cNvPr id="14" name="Text Placeholder 8"/>
          <p:cNvSpPr>
            <a:spLocks noGrp="1"/>
          </p:cNvSpPr>
          <p:nvPr>
            <p:ph type="body" sz="quarter" idx="18"/>
          </p:nvPr>
        </p:nvSpPr>
        <p:spPr>
          <a:xfrm>
            <a:off x="609600" y="8153400"/>
            <a:ext cx="6096000" cy="533400"/>
          </a:xfrm>
          <a:solidFill>
            <a:schemeClr val="bg1">
              <a:lumMod val="75000"/>
            </a:schemeClr>
          </a:solidFill>
          <a:ln>
            <a:noFill/>
          </a:ln>
        </p:spPr>
        <p:txBody>
          <a:bodyPr>
            <a:noAutofit/>
          </a:bodyPr>
          <a:lstStyle/>
          <a:p>
            <a:pPr>
              <a:buClr>
                <a:srgbClr val="C2002F"/>
              </a:buClr>
            </a:pPr>
            <a:r>
              <a:rPr lang="en-US" sz="1000" dirty="0" smtClean="0"/>
              <a:t>Pharmaceuticals is the logistics segment that most contributes to value-addition in Panama. In 2015 the average density of incoming goods was 66k USD/Ton vs. 107k USD/Ton, a 61% increase; beverages followed with a 24% increase. For the highest-volume segments the change range from 2 to 12%</a:t>
            </a:r>
          </a:p>
        </p:txBody>
      </p:sp>
      <p:pic>
        <p:nvPicPr>
          <p:cNvPr id="2" name="Image 1"/>
          <p:cNvPicPr>
            <a:picLocks noChangeAspect="1"/>
          </p:cNvPicPr>
          <p:nvPr/>
        </p:nvPicPr>
        <p:blipFill>
          <a:blip r:embed="rId4"/>
          <a:stretch>
            <a:fillRect/>
          </a:stretch>
        </p:blipFill>
        <p:spPr>
          <a:xfrm>
            <a:off x="152400" y="4800600"/>
            <a:ext cx="4614370" cy="3200400"/>
          </a:xfrm>
          <a:prstGeom prst="rect">
            <a:avLst/>
          </a:prstGeom>
        </p:spPr>
      </p:pic>
      <p:sp>
        <p:nvSpPr>
          <p:cNvPr id="63" name="ZoneTexte 62"/>
          <p:cNvSpPr txBox="1"/>
          <p:nvPr/>
        </p:nvSpPr>
        <p:spPr>
          <a:xfrm>
            <a:off x="304800" y="8148935"/>
            <a:ext cx="274384" cy="461665"/>
          </a:xfrm>
          <a:prstGeom prst="rect">
            <a:avLst/>
          </a:prstGeom>
          <a:noFill/>
        </p:spPr>
        <p:txBody>
          <a:bodyPr wrap="none" rtlCol="0">
            <a:spAutoFit/>
          </a:bodyPr>
          <a:lstStyle/>
          <a:p>
            <a:r>
              <a:rPr lang="fr-FR" sz="2400" dirty="0" smtClean="0">
                <a:solidFill>
                  <a:srgbClr val="C2002F"/>
                </a:solidFill>
                <a:latin typeface="Abadi MT Condensed Extra Bold"/>
                <a:cs typeface="Abadi MT Condensed Extra Bold"/>
              </a:rPr>
              <a:t>!</a:t>
            </a:r>
            <a:endParaRPr lang="fr-FR" sz="2400" dirty="0">
              <a:solidFill>
                <a:srgbClr val="C2002F"/>
              </a:solidFill>
              <a:latin typeface="Abadi MT Condensed Extra Bold"/>
              <a:cs typeface="Abadi MT Condensed Extra Bold"/>
            </a:endParaRPr>
          </a:p>
        </p:txBody>
      </p:sp>
    </p:spTree>
    <p:extLst>
      <p:ext uri="{BB962C8B-B14F-4D97-AF65-F5344CB8AC3E}">
        <p14:creationId xmlns:p14="http://schemas.microsoft.com/office/powerpoint/2010/main" val="229890314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dirty="0" smtClean="0">
                <a:solidFill>
                  <a:srgbClr val="595959"/>
                </a:solidFill>
              </a:rPr>
              <a:t>Chains assessed</a:t>
            </a:r>
            <a:endParaRPr lang="en-US" sz="1400" kern="0" spc="100" dirty="0">
              <a:solidFill>
                <a:srgbClr val="595959"/>
              </a:solidFill>
            </a:endParaRPr>
          </a:p>
        </p:txBody>
      </p:sp>
      <p:sp>
        <p:nvSpPr>
          <p:cNvPr id="8" name="Text Placeholder 7"/>
          <p:cNvSpPr>
            <a:spLocks noGrp="1"/>
          </p:cNvSpPr>
          <p:nvPr>
            <p:ph type="body" sz="quarter" idx="11"/>
          </p:nvPr>
        </p:nvSpPr>
        <p:spPr>
          <a:xfrm>
            <a:off x="4572000" y="990600"/>
            <a:ext cx="2085631" cy="1676400"/>
          </a:xfrm>
        </p:spPr>
        <p:txBody>
          <a:bodyPr/>
          <a:lstStyle/>
          <a:p>
            <a:pPr marL="171450" indent="-171450">
              <a:buClr>
                <a:srgbClr val="800000"/>
              </a:buClr>
              <a:buFont typeface="Courier New"/>
              <a:buChar char="o"/>
            </a:pPr>
            <a:r>
              <a:rPr lang="en-US" sz="1200" dirty="0" smtClean="0"/>
              <a:t>Perishable goods; importations, exportations and re-exportations</a:t>
            </a:r>
          </a:p>
          <a:p>
            <a:pPr marL="171450" indent="-171450">
              <a:buClr>
                <a:srgbClr val="800000"/>
              </a:buClr>
              <a:buFont typeface="Courier New"/>
              <a:buChar char="o"/>
            </a:pPr>
            <a:r>
              <a:rPr lang="en-US" sz="1200" dirty="0" smtClean="0"/>
              <a:t>Alcoholic beverages</a:t>
            </a:r>
          </a:p>
          <a:p>
            <a:pPr marL="171450" indent="-171450">
              <a:buClr>
                <a:srgbClr val="800000"/>
              </a:buClr>
              <a:buFont typeface="Courier New"/>
              <a:buChar char="o"/>
            </a:pPr>
            <a:r>
              <a:rPr lang="en-US" sz="1200" dirty="0" smtClean="0"/>
              <a:t>Vehicles</a:t>
            </a:r>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2"/>
            </a:pPr>
            <a:r>
              <a:rPr lang="en-US" dirty="0"/>
              <a:t>Five Strategies for the development of the Hub</a:t>
            </a:r>
          </a:p>
        </p:txBody>
      </p:sp>
      <p:sp>
        <p:nvSpPr>
          <p:cNvPr id="17" name="ZoneTexte 16"/>
          <p:cNvSpPr txBox="1"/>
          <p:nvPr/>
        </p:nvSpPr>
        <p:spPr>
          <a:xfrm>
            <a:off x="304800" y="2743200"/>
            <a:ext cx="3200400" cy="228600"/>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r>
              <a:rPr lang="en-US" sz="1200" dirty="0" smtClean="0"/>
              <a:t>Current logistics chains’ map</a:t>
            </a:r>
            <a:endParaRPr lang="en-US" sz="1200" dirty="0"/>
          </a:p>
        </p:txBody>
      </p:sp>
      <p:pic>
        <p:nvPicPr>
          <p:cNvPr id="3" name="Image 2"/>
          <p:cNvPicPr>
            <a:picLocks noChangeAspect="1"/>
          </p:cNvPicPr>
          <p:nvPr/>
        </p:nvPicPr>
        <p:blipFill>
          <a:blip r:embed="rId3"/>
          <a:stretch>
            <a:fillRect/>
          </a:stretch>
        </p:blipFill>
        <p:spPr>
          <a:xfrm>
            <a:off x="228600" y="762000"/>
            <a:ext cx="3635996" cy="1601570"/>
          </a:xfrm>
          <a:prstGeom prst="rect">
            <a:avLst/>
          </a:prstGeom>
        </p:spPr>
      </p:pic>
      <p:pic>
        <p:nvPicPr>
          <p:cNvPr id="15" name="Image 14"/>
          <p:cNvPicPr/>
          <p:nvPr/>
        </p:nvPicPr>
        <p:blipFill>
          <a:blip r:embed="rId4">
            <a:extLst>
              <a:ext uri="{28A0092B-C50C-407E-A947-70E740481C1C}">
                <a14:useLocalDpi xmlns:a14="http://schemas.microsoft.com/office/drawing/2010/main" val="0"/>
              </a:ext>
            </a:extLst>
          </a:blip>
          <a:srcRect/>
          <a:stretch>
            <a:fillRect/>
          </a:stretch>
        </p:blipFill>
        <p:spPr bwMode="auto">
          <a:xfrm>
            <a:off x="690799" y="4800600"/>
            <a:ext cx="5476402" cy="1697771"/>
          </a:xfrm>
          <a:prstGeom prst="rect">
            <a:avLst/>
          </a:prstGeom>
          <a:noFill/>
          <a:ln>
            <a:noFill/>
          </a:ln>
        </p:spPr>
      </p:pic>
      <p:pic>
        <p:nvPicPr>
          <p:cNvPr id="16" name="Image 15"/>
          <p:cNvPicPr/>
          <p:nvPr/>
        </p:nvPicPr>
        <p:blipFill>
          <a:blip r:embed="rId5">
            <a:extLst>
              <a:ext uri="{28A0092B-C50C-407E-A947-70E740481C1C}">
                <a14:useLocalDpi xmlns:a14="http://schemas.microsoft.com/office/drawing/2010/main" val="0"/>
              </a:ext>
            </a:extLst>
          </a:blip>
          <a:srcRect/>
          <a:stretch>
            <a:fillRect/>
          </a:stretch>
        </p:blipFill>
        <p:spPr bwMode="auto">
          <a:xfrm>
            <a:off x="695325" y="6455194"/>
            <a:ext cx="5467350" cy="2231606"/>
          </a:xfrm>
          <a:prstGeom prst="rect">
            <a:avLst/>
          </a:prstGeom>
          <a:noFill/>
          <a:ln>
            <a:noFill/>
          </a:ln>
        </p:spPr>
      </p:pic>
      <p:pic>
        <p:nvPicPr>
          <p:cNvPr id="19" name="Image 18"/>
          <p:cNvPicPr/>
          <p:nvPr/>
        </p:nvPicPr>
        <p:blipFill>
          <a:blip r:embed="rId6">
            <a:extLst>
              <a:ext uri="{28A0092B-C50C-407E-A947-70E740481C1C}">
                <a14:useLocalDpi xmlns:a14="http://schemas.microsoft.com/office/drawing/2010/main" val="0"/>
              </a:ext>
            </a:extLst>
          </a:blip>
          <a:srcRect/>
          <a:stretch>
            <a:fillRect/>
          </a:stretch>
        </p:blipFill>
        <p:spPr bwMode="auto">
          <a:xfrm>
            <a:off x="695325" y="3048000"/>
            <a:ext cx="5467350" cy="1724025"/>
          </a:xfrm>
          <a:prstGeom prst="rect">
            <a:avLst/>
          </a:prstGeom>
          <a:noFill/>
          <a:ln>
            <a:noFill/>
          </a:ln>
        </p:spPr>
      </p:pic>
    </p:spTree>
    <p:extLst>
      <p:ext uri="{BB962C8B-B14F-4D97-AF65-F5344CB8AC3E}">
        <p14:creationId xmlns:p14="http://schemas.microsoft.com/office/powerpoint/2010/main" val="3150728716"/>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dirty="0" smtClean="0">
                <a:solidFill>
                  <a:srgbClr val="595959"/>
                </a:solidFill>
              </a:rPr>
              <a:t>Chains assessed</a:t>
            </a:r>
            <a:endParaRPr lang="en-US" sz="1400" kern="0" spc="100" dirty="0">
              <a:solidFill>
                <a:srgbClr val="595959"/>
              </a:solidFill>
            </a:endParaRPr>
          </a:p>
        </p:txBody>
      </p:sp>
      <p:sp>
        <p:nvSpPr>
          <p:cNvPr id="8" name="Text Placeholder 7"/>
          <p:cNvSpPr>
            <a:spLocks noGrp="1"/>
          </p:cNvSpPr>
          <p:nvPr>
            <p:ph type="body" sz="quarter" idx="11"/>
          </p:nvPr>
        </p:nvSpPr>
        <p:spPr>
          <a:xfrm>
            <a:off x="4572000" y="990600"/>
            <a:ext cx="2085631" cy="1676400"/>
          </a:xfrm>
        </p:spPr>
        <p:txBody>
          <a:bodyPr/>
          <a:lstStyle/>
          <a:p>
            <a:pPr marL="171450" indent="-171450">
              <a:buClr>
                <a:srgbClr val="800000"/>
              </a:buClr>
              <a:buFont typeface="Courier New"/>
              <a:buChar char="o"/>
            </a:pPr>
            <a:r>
              <a:rPr lang="en-US" sz="1200" dirty="0" smtClean="0"/>
              <a:t>Perishable goods, importations, exports and re-exportations</a:t>
            </a:r>
          </a:p>
          <a:p>
            <a:pPr marL="171450" indent="-171450">
              <a:buClr>
                <a:srgbClr val="800000"/>
              </a:buClr>
              <a:buFont typeface="Courier New"/>
              <a:buChar char="o"/>
            </a:pPr>
            <a:r>
              <a:rPr lang="en-US" sz="1200" dirty="0" smtClean="0"/>
              <a:t>Alcoholic beverages</a:t>
            </a:r>
          </a:p>
          <a:p>
            <a:pPr marL="171450" indent="-171450">
              <a:buClr>
                <a:srgbClr val="800000"/>
              </a:buClr>
              <a:buFont typeface="Courier New"/>
              <a:buChar char="o"/>
            </a:pPr>
            <a:r>
              <a:rPr lang="en-US" sz="1200" dirty="0" smtClean="0"/>
              <a:t>Vehicles</a:t>
            </a:r>
          </a:p>
          <a:p>
            <a:pPr marL="171450" indent="-171450">
              <a:buClr>
                <a:srgbClr val="800000"/>
              </a:buClr>
              <a:buFont typeface="Courier New"/>
              <a:buChar char="o"/>
            </a:pPr>
            <a:r>
              <a:rPr lang="en-US" sz="1200" dirty="0" smtClean="0"/>
              <a:t>Pharmaceuticals </a:t>
            </a:r>
          </a:p>
          <a:p>
            <a:pPr marL="171450" indent="-171450">
              <a:buClr>
                <a:srgbClr val="800000"/>
              </a:buClr>
              <a:buFont typeface="Courier New"/>
              <a:buChar char="o"/>
            </a:pPr>
            <a:r>
              <a:rPr lang="en-US" sz="1200" dirty="0" smtClean="0"/>
              <a:t>Clothing &amp; shoes</a:t>
            </a:r>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2"/>
            </a:pPr>
            <a:r>
              <a:rPr lang="en-US" dirty="0"/>
              <a:t>Five Strategies for the development of the Hub</a:t>
            </a:r>
          </a:p>
        </p:txBody>
      </p:sp>
      <p:sp>
        <p:nvSpPr>
          <p:cNvPr id="17" name="ZoneTexte 16"/>
          <p:cNvSpPr txBox="1"/>
          <p:nvPr/>
        </p:nvSpPr>
        <p:spPr>
          <a:xfrm>
            <a:off x="304800" y="2743200"/>
            <a:ext cx="3200400" cy="228600"/>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r>
              <a:rPr lang="en-US" sz="1200" dirty="0" smtClean="0"/>
              <a:t>Current logistics chains’ map</a:t>
            </a:r>
            <a:endParaRPr lang="en-US" sz="1200" dirty="0"/>
          </a:p>
        </p:txBody>
      </p:sp>
      <p:pic>
        <p:nvPicPr>
          <p:cNvPr id="3" name="Image 2"/>
          <p:cNvPicPr>
            <a:picLocks noChangeAspect="1"/>
          </p:cNvPicPr>
          <p:nvPr/>
        </p:nvPicPr>
        <p:blipFill>
          <a:blip r:embed="rId3"/>
          <a:stretch>
            <a:fillRect/>
          </a:stretch>
        </p:blipFill>
        <p:spPr>
          <a:xfrm>
            <a:off x="228600" y="762000"/>
            <a:ext cx="3635996" cy="1601570"/>
          </a:xfrm>
          <a:prstGeom prst="rect">
            <a:avLst/>
          </a:prstGeom>
        </p:spPr>
      </p:pic>
      <p:pic>
        <p:nvPicPr>
          <p:cNvPr id="10" name="Image 9"/>
          <p:cNvPicPr/>
          <p:nvPr/>
        </p:nvPicPr>
        <p:blipFill>
          <a:blip r:embed="rId4">
            <a:extLst>
              <a:ext uri="{28A0092B-C50C-407E-A947-70E740481C1C}">
                <a14:useLocalDpi xmlns:a14="http://schemas.microsoft.com/office/drawing/2010/main" val="0"/>
              </a:ext>
            </a:extLst>
          </a:blip>
          <a:srcRect/>
          <a:stretch>
            <a:fillRect/>
          </a:stretch>
        </p:blipFill>
        <p:spPr bwMode="auto">
          <a:xfrm>
            <a:off x="552450" y="3505200"/>
            <a:ext cx="5753100" cy="3848100"/>
          </a:xfrm>
          <a:prstGeom prst="rect">
            <a:avLst/>
          </a:prstGeom>
          <a:noFill/>
          <a:ln>
            <a:noFill/>
          </a:ln>
        </p:spPr>
      </p:pic>
    </p:spTree>
    <p:extLst>
      <p:ext uri="{BB962C8B-B14F-4D97-AF65-F5344CB8AC3E}">
        <p14:creationId xmlns:p14="http://schemas.microsoft.com/office/powerpoint/2010/main" val="384166201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dirty="0" smtClean="0">
                <a:solidFill>
                  <a:srgbClr val="595959"/>
                </a:solidFill>
              </a:rPr>
              <a:t>Chains assessed</a:t>
            </a:r>
            <a:endParaRPr lang="en-US" sz="1400" kern="0" spc="100" dirty="0">
              <a:solidFill>
                <a:srgbClr val="595959"/>
              </a:solidFill>
            </a:endParaRPr>
          </a:p>
        </p:txBody>
      </p:sp>
      <p:sp>
        <p:nvSpPr>
          <p:cNvPr id="8" name="Text Placeholder 7"/>
          <p:cNvSpPr>
            <a:spLocks noGrp="1"/>
          </p:cNvSpPr>
          <p:nvPr>
            <p:ph type="body" sz="quarter" idx="11"/>
          </p:nvPr>
        </p:nvSpPr>
        <p:spPr>
          <a:xfrm>
            <a:off x="4572000" y="990600"/>
            <a:ext cx="2085631" cy="1676400"/>
          </a:xfrm>
        </p:spPr>
        <p:txBody>
          <a:bodyPr/>
          <a:lstStyle/>
          <a:p>
            <a:pPr marL="171450" indent="-171450">
              <a:buClr>
                <a:srgbClr val="800000"/>
              </a:buClr>
              <a:buFont typeface="Courier New"/>
              <a:buChar char="o"/>
            </a:pPr>
            <a:r>
              <a:rPr lang="en-US" sz="1200" dirty="0" smtClean="0"/>
              <a:t>Perishable goods, importations, exports and re-exportations</a:t>
            </a:r>
          </a:p>
          <a:p>
            <a:pPr marL="171450" indent="-171450">
              <a:buClr>
                <a:srgbClr val="800000"/>
              </a:buClr>
              <a:buFont typeface="Courier New"/>
              <a:buChar char="o"/>
            </a:pPr>
            <a:r>
              <a:rPr lang="en-US" sz="1200" dirty="0" smtClean="0"/>
              <a:t>Alcoholic beverages</a:t>
            </a:r>
          </a:p>
          <a:p>
            <a:pPr marL="171450" indent="-171450">
              <a:buClr>
                <a:srgbClr val="800000"/>
              </a:buClr>
              <a:buFont typeface="Courier New"/>
              <a:buChar char="o"/>
            </a:pPr>
            <a:r>
              <a:rPr lang="en-US" sz="1200" dirty="0" smtClean="0"/>
              <a:t>Vehicles</a:t>
            </a:r>
          </a:p>
          <a:p>
            <a:pPr marL="171450" indent="-171450">
              <a:buClr>
                <a:srgbClr val="800000"/>
              </a:buClr>
              <a:buFont typeface="Courier New"/>
              <a:buChar char="o"/>
            </a:pPr>
            <a:r>
              <a:rPr lang="en-US" sz="1200" dirty="0" smtClean="0"/>
              <a:t>Pharmaceuticals </a:t>
            </a:r>
          </a:p>
          <a:p>
            <a:pPr marL="171450" indent="-171450">
              <a:buClr>
                <a:srgbClr val="800000"/>
              </a:buClr>
              <a:buFont typeface="Courier New"/>
              <a:buChar char="o"/>
            </a:pPr>
            <a:r>
              <a:rPr lang="en-US" sz="1200" dirty="0" smtClean="0"/>
              <a:t>Clothing </a:t>
            </a:r>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2"/>
            </a:pPr>
            <a:r>
              <a:rPr lang="en-US" dirty="0"/>
              <a:t>Five Strategies for the development of the Hub</a:t>
            </a:r>
          </a:p>
        </p:txBody>
      </p:sp>
      <p:sp>
        <p:nvSpPr>
          <p:cNvPr id="17" name="ZoneTexte 16"/>
          <p:cNvSpPr txBox="1"/>
          <p:nvPr/>
        </p:nvSpPr>
        <p:spPr>
          <a:xfrm>
            <a:off x="304800" y="2743200"/>
            <a:ext cx="3200400" cy="228600"/>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r>
              <a:rPr lang="en-US" sz="1200" dirty="0" smtClean="0"/>
              <a:t>Current logistics chains’ map</a:t>
            </a:r>
            <a:endParaRPr lang="en-US" sz="1200" dirty="0"/>
          </a:p>
        </p:txBody>
      </p:sp>
      <p:pic>
        <p:nvPicPr>
          <p:cNvPr id="3" name="Image 2"/>
          <p:cNvPicPr>
            <a:picLocks noChangeAspect="1"/>
          </p:cNvPicPr>
          <p:nvPr/>
        </p:nvPicPr>
        <p:blipFill>
          <a:blip r:embed="rId3"/>
          <a:stretch>
            <a:fillRect/>
          </a:stretch>
        </p:blipFill>
        <p:spPr>
          <a:xfrm>
            <a:off x="228600" y="762000"/>
            <a:ext cx="3635996" cy="1601570"/>
          </a:xfrm>
          <a:prstGeom prst="rect">
            <a:avLst/>
          </a:prstGeom>
        </p:spPr>
      </p:pic>
      <p:pic>
        <p:nvPicPr>
          <p:cNvPr id="12" name="Picture 138"/>
          <p:cNvPicPr/>
          <p:nvPr/>
        </p:nvPicPr>
        <p:blipFill>
          <a:blip r:embed="rId4">
            <a:extLst>
              <a:ext uri="{28A0092B-C50C-407E-A947-70E740481C1C}">
                <a14:useLocalDpi xmlns:a14="http://schemas.microsoft.com/office/drawing/2010/main" val="0"/>
              </a:ext>
            </a:extLst>
          </a:blip>
          <a:srcRect/>
          <a:stretch>
            <a:fillRect/>
          </a:stretch>
        </p:blipFill>
        <p:spPr bwMode="auto">
          <a:xfrm>
            <a:off x="640556" y="2971800"/>
            <a:ext cx="5576888" cy="3124200"/>
          </a:xfrm>
          <a:prstGeom prst="rect">
            <a:avLst/>
          </a:prstGeom>
          <a:noFill/>
          <a:ln>
            <a:noFill/>
          </a:ln>
        </p:spPr>
      </p:pic>
      <p:pic>
        <p:nvPicPr>
          <p:cNvPr id="9" name="Image 8"/>
          <p:cNvPicPr/>
          <p:nvPr/>
        </p:nvPicPr>
        <p:blipFill>
          <a:blip r:embed="rId5">
            <a:extLst>
              <a:ext uri="{28A0092B-C50C-407E-A947-70E740481C1C}">
                <a14:useLocalDpi xmlns:a14="http://schemas.microsoft.com/office/drawing/2010/main" val="0"/>
              </a:ext>
            </a:extLst>
          </a:blip>
          <a:srcRect/>
          <a:stretch>
            <a:fillRect/>
          </a:stretch>
        </p:blipFill>
        <p:spPr bwMode="auto">
          <a:xfrm>
            <a:off x="547687" y="6096000"/>
            <a:ext cx="5762625" cy="2143125"/>
          </a:xfrm>
          <a:prstGeom prst="rect">
            <a:avLst/>
          </a:prstGeom>
          <a:noFill/>
          <a:ln>
            <a:noFill/>
          </a:ln>
        </p:spPr>
      </p:pic>
    </p:spTree>
    <p:extLst>
      <p:ext uri="{BB962C8B-B14F-4D97-AF65-F5344CB8AC3E}">
        <p14:creationId xmlns:p14="http://schemas.microsoft.com/office/powerpoint/2010/main" val="2724880488"/>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dirty="0" smtClean="0">
                <a:solidFill>
                  <a:srgbClr val="595959"/>
                </a:solidFill>
              </a:rPr>
              <a:t>Main competitors</a:t>
            </a:r>
            <a:endParaRPr lang="en-US" sz="1400" kern="0" spc="100" dirty="0">
              <a:solidFill>
                <a:srgbClr val="595959"/>
              </a:solidFill>
            </a:endParaRPr>
          </a:p>
        </p:txBody>
      </p:sp>
      <p:sp>
        <p:nvSpPr>
          <p:cNvPr id="8" name="Text Placeholder 7"/>
          <p:cNvSpPr>
            <a:spLocks noGrp="1"/>
          </p:cNvSpPr>
          <p:nvPr>
            <p:ph type="body" sz="quarter" idx="11"/>
          </p:nvPr>
        </p:nvSpPr>
        <p:spPr>
          <a:xfrm>
            <a:off x="4572000" y="990600"/>
            <a:ext cx="2085631" cy="1676400"/>
          </a:xfrm>
        </p:spPr>
        <p:txBody>
          <a:bodyPr/>
          <a:lstStyle/>
          <a:p>
            <a:pPr marL="171450" indent="-171450">
              <a:buClr>
                <a:srgbClr val="800000"/>
              </a:buClr>
              <a:buFont typeface="Courier New"/>
              <a:buChar char="o"/>
            </a:pPr>
            <a:r>
              <a:rPr lang="en-US" sz="1200" dirty="0" smtClean="0"/>
              <a:t>Colombia: Transshipment &amp; Perishables</a:t>
            </a:r>
          </a:p>
          <a:p>
            <a:pPr marL="171450" indent="-171450">
              <a:buClr>
                <a:srgbClr val="800000"/>
              </a:buClr>
              <a:buFont typeface="Courier New"/>
              <a:buChar char="o"/>
            </a:pPr>
            <a:r>
              <a:rPr lang="en-US" sz="1200" dirty="0" smtClean="0"/>
              <a:t>Dominican Republic, transshipment</a:t>
            </a:r>
          </a:p>
          <a:p>
            <a:pPr marL="171450" indent="-171450">
              <a:buClr>
                <a:srgbClr val="800000"/>
              </a:buClr>
              <a:buFont typeface="Courier New"/>
              <a:buChar char="o"/>
            </a:pPr>
            <a:r>
              <a:rPr lang="en-US" sz="1200" dirty="0" smtClean="0"/>
              <a:t>El Salvador, air hub</a:t>
            </a:r>
          </a:p>
          <a:p>
            <a:pPr marL="171450" indent="-171450">
              <a:buClr>
                <a:srgbClr val="800000"/>
              </a:buClr>
              <a:buFont typeface="Courier New"/>
              <a:buChar char="o"/>
            </a:pPr>
            <a:r>
              <a:rPr lang="en-US" sz="1200" dirty="0" smtClean="0"/>
              <a:t>Chile, perishables</a:t>
            </a:r>
          </a:p>
          <a:p>
            <a:pPr marL="171450" indent="-171450">
              <a:buClr>
                <a:srgbClr val="800000"/>
              </a:buClr>
              <a:buFont typeface="Courier New"/>
              <a:buChar char="o"/>
            </a:pPr>
            <a:r>
              <a:rPr lang="en-US" sz="1200" dirty="0" smtClean="0"/>
              <a:t>Ecuador, perishables</a:t>
            </a:r>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2"/>
            </a:pPr>
            <a:r>
              <a:rPr lang="en-US" dirty="0"/>
              <a:t>Five Strategies for the development of the Hub</a:t>
            </a:r>
          </a:p>
        </p:txBody>
      </p:sp>
      <p:sp>
        <p:nvSpPr>
          <p:cNvPr id="17" name="ZoneTexte 16"/>
          <p:cNvSpPr txBox="1"/>
          <p:nvPr/>
        </p:nvSpPr>
        <p:spPr>
          <a:xfrm>
            <a:off x="304800" y="2743200"/>
            <a:ext cx="3200400" cy="228600"/>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r>
              <a:rPr lang="en-US" sz="1200" dirty="0" smtClean="0"/>
              <a:t>Investment risk</a:t>
            </a:r>
            <a:endParaRPr lang="en-US" sz="1200" dirty="0"/>
          </a:p>
        </p:txBody>
      </p:sp>
      <p:pic>
        <p:nvPicPr>
          <p:cNvPr id="3" name="Image 2"/>
          <p:cNvPicPr>
            <a:picLocks noChangeAspect="1"/>
          </p:cNvPicPr>
          <p:nvPr/>
        </p:nvPicPr>
        <p:blipFill>
          <a:blip r:embed="rId3"/>
          <a:stretch>
            <a:fillRect/>
          </a:stretch>
        </p:blipFill>
        <p:spPr>
          <a:xfrm>
            <a:off x="228600" y="762000"/>
            <a:ext cx="3635996" cy="1601570"/>
          </a:xfrm>
          <a:prstGeom prst="rect">
            <a:avLst/>
          </a:prstGeom>
        </p:spPr>
      </p:pic>
      <p:sp>
        <p:nvSpPr>
          <p:cNvPr id="10" name="ZoneTexte 9"/>
          <p:cNvSpPr txBox="1"/>
          <p:nvPr/>
        </p:nvSpPr>
        <p:spPr>
          <a:xfrm>
            <a:off x="4572000" y="2819400"/>
            <a:ext cx="2133600" cy="381000"/>
          </a:xfrm>
          <a:prstGeom prst="rect">
            <a:avLst/>
          </a:prstGeom>
        </p:spPr>
        <p:txBody>
          <a:bodyPr vert="horz" lIns="91440" tIns="45720" rIns="91440" bIns="45720" rtlCol="0" anchor="ctr" anchorCtr="0">
            <a:noAutofit/>
          </a:bodyPr>
          <a:lstStyle>
            <a:defPPr>
              <a:defRPr lang="en-US"/>
            </a:defPPr>
            <a:lvl1pPr>
              <a:spcBef>
                <a:spcPct val="0"/>
              </a:spcBef>
              <a:buNone/>
              <a:defRPr sz="1200" b="1" kern="0" spc="100" baseline="0">
                <a:solidFill>
                  <a:srgbClr val="595959"/>
                </a:solidFill>
                <a:latin typeface="+mj-lt"/>
                <a:ea typeface="+mj-ea"/>
                <a:cs typeface="+mj-cs"/>
              </a:defRPr>
            </a:lvl1pPr>
          </a:lstStyle>
          <a:p>
            <a:r>
              <a:rPr lang="en-US" dirty="0" smtClean="0"/>
              <a:t>Assessment criteria</a:t>
            </a:r>
            <a:endParaRPr lang="en-US" dirty="0"/>
          </a:p>
        </p:txBody>
      </p:sp>
      <p:sp>
        <p:nvSpPr>
          <p:cNvPr id="13" name="Text Placeholder 8"/>
          <p:cNvSpPr>
            <a:spLocks noGrp="1"/>
          </p:cNvSpPr>
          <p:nvPr>
            <p:ph type="body" sz="quarter" idx="18"/>
          </p:nvPr>
        </p:nvSpPr>
        <p:spPr>
          <a:xfrm>
            <a:off x="4572000" y="3200400"/>
            <a:ext cx="2286000" cy="5410200"/>
          </a:xfrm>
        </p:spPr>
        <p:txBody>
          <a:bodyPr>
            <a:noAutofit/>
          </a:bodyPr>
          <a:lstStyle/>
          <a:p>
            <a:pPr marL="171450" lvl="0" indent="-171450">
              <a:buClr>
                <a:srgbClr val="800000"/>
              </a:buClr>
              <a:buFont typeface="Courier New"/>
              <a:buChar char="o"/>
            </a:pPr>
            <a:r>
              <a:rPr lang="en-US" sz="1000" dirty="0" smtClean="0"/>
              <a:t>The competition assessment was done at two level: a) Regional, namely Central America, the Caribbean and South America; b) at the country level for those positioning themselves as logistics hubs.</a:t>
            </a:r>
          </a:p>
          <a:p>
            <a:pPr marL="171450" lvl="0" indent="-171450">
              <a:buClr>
                <a:srgbClr val="800000"/>
              </a:buClr>
              <a:buFont typeface="Courier New"/>
              <a:buChar char="o"/>
            </a:pPr>
            <a:r>
              <a:rPr lang="en-US" sz="1000" dirty="0" smtClean="0"/>
              <a:t>Factors</a:t>
            </a:r>
            <a:r>
              <a:rPr lang="en-US" sz="1000" dirty="0"/>
              <a:t> </a:t>
            </a:r>
            <a:r>
              <a:rPr lang="en-US" sz="1000" dirty="0" smtClean="0"/>
              <a:t>assessed: </a:t>
            </a:r>
          </a:p>
          <a:p>
            <a:pPr marL="354013" lvl="1" indent="-171450">
              <a:buClr>
                <a:srgbClr val="800000"/>
              </a:buClr>
              <a:buFont typeface="Arial"/>
              <a:buChar char="•"/>
            </a:pPr>
            <a:r>
              <a:rPr lang="en-US" sz="1000" dirty="0" smtClean="0"/>
              <a:t>Market &amp; demand: Market size, proximity to markets, volumes of target segments, industrial tissue</a:t>
            </a:r>
          </a:p>
          <a:p>
            <a:pPr marL="354013" lvl="1" indent="-171450">
              <a:buClr>
                <a:srgbClr val="800000"/>
              </a:buClr>
              <a:buFont typeface="Arial"/>
              <a:buChar char="•"/>
            </a:pPr>
            <a:r>
              <a:rPr lang="en-US" sz="1000" dirty="0" smtClean="0"/>
              <a:t>LPI ranking</a:t>
            </a:r>
          </a:p>
          <a:p>
            <a:pPr marL="354013" lvl="1" indent="-171450">
              <a:buClr>
                <a:srgbClr val="800000"/>
              </a:buClr>
              <a:buFont typeface="Arial"/>
              <a:buChar char="•"/>
            </a:pPr>
            <a:r>
              <a:rPr lang="en-US" sz="1000" dirty="0" smtClean="0"/>
              <a:t>Transport &amp; connectivity: air, sea, link to massive transport networks, transport services to the hinterland, quality of nodal infrastructure</a:t>
            </a:r>
          </a:p>
          <a:p>
            <a:pPr marL="354013" lvl="1" indent="-171450">
              <a:buClr>
                <a:srgbClr val="800000"/>
              </a:buClr>
              <a:buFont typeface="Arial"/>
              <a:buChar char="•"/>
            </a:pPr>
            <a:r>
              <a:rPr lang="en-US" sz="1000" dirty="0" smtClean="0"/>
              <a:t>Business climate: business risk, incentives, CAPEX and OPEX, institutional environment</a:t>
            </a:r>
          </a:p>
          <a:p>
            <a:pPr marL="354013" lvl="1" indent="-171450">
              <a:buClr>
                <a:srgbClr val="800000"/>
              </a:buClr>
              <a:buFont typeface="Arial"/>
              <a:buChar char="•"/>
            </a:pPr>
            <a:r>
              <a:rPr lang="en-US" sz="1000" dirty="0" smtClean="0"/>
              <a:t>Logistics supply: existence of World-Class logistics zones, diversification of logistics services, quality of HR</a:t>
            </a:r>
          </a:p>
          <a:p>
            <a:pPr marL="354013" lvl="1" indent="-171450">
              <a:buClr>
                <a:srgbClr val="800000"/>
              </a:buClr>
              <a:buFont typeface="Arial"/>
              <a:buChar char="•"/>
            </a:pPr>
            <a:r>
              <a:rPr lang="en-US" sz="1000" dirty="0" smtClean="0"/>
              <a:t>Technology &amp; processes: utilities, ICT, external trade processes, degree of digitalization</a:t>
            </a:r>
          </a:p>
          <a:p>
            <a:pPr marL="354013" lvl="1" indent="-171450">
              <a:buClr>
                <a:srgbClr val="800000"/>
              </a:buClr>
              <a:buFont typeface="Arial"/>
              <a:buChar char="•"/>
            </a:pPr>
            <a:r>
              <a:rPr lang="en-US" sz="1000" dirty="0" smtClean="0"/>
              <a:t>Favorable Free Trade Agreements with destination countries</a:t>
            </a:r>
            <a:endParaRPr lang="en-US" sz="1000" dirty="0"/>
          </a:p>
        </p:txBody>
      </p:sp>
      <p:sp>
        <p:nvSpPr>
          <p:cNvPr id="14" name="Text Placeholder 8"/>
          <p:cNvSpPr>
            <a:spLocks noGrp="1"/>
          </p:cNvSpPr>
          <p:nvPr>
            <p:ph type="body" sz="quarter" idx="18"/>
          </p:nvPr>
        </p:nvSpPr>
        <p:spPr>
          <a:xfrm>
            <a:off x="304800" y="2971800"/>
            <a:ext cx="4343400" cy="1981200"/>
          </a:xfrm>
        </p:spPr>
        <p:txBody>
          <a:bodyPr>
            <a:noAutofit/>
          </a:bodyPr>
          <a:lstStyle/>
          <a:p>
            <a:pPr>
              <a:buClr>
                <a:srgbClr val="C2002F"/>
              </a:buClr>
            </a:pPr>
            <a:r>
              <a:rPr lang="en-US" sz="1000" dirty="0" smtClean="0"/>
              <a:t>An overall investment risk’s three-level assessment highlighted Panama’s main weaknesses. At the market and competition level (investors’ competition) the main factor derives from its reduced hinterland as well as the restricted access by land to the biggest sub-region, South America. At the Investment level, the growing competition (Panama’s competitors) as well as the reduced industrial tissue were the most important factors. </a:t>
            </a:r>
          </a:p>
          <a:p>
            <a:pPr>
              <a:buClr>
                <a:srgbClr val="C2002F"/>
              </a:buClr>
            </a:pPr>
            <a:endParaRPr lang="en-US" sz="1000" dirty="0" smtClean="0"/>
          </a:p>
          <a:p>
            <a:pPr>
              <a:buClr>
                <a:srgbClr val="C2002F"/>
              </a:buClr>
            </a:pPr>
            <a:r>
              <a:rPr lang="en-US" sz="1000" dirty="0" smtClean="0"/>
              <a:t>The most important risks to address are operational risks, derived from the growing OPEX </a:t>
            </a:r>
            <a:r>
              <a:rPr lang="mr-IN" sz="1000" dirty="0" smtClean="0"/>
              <a:t>–</a:t>
            </a:r>
            <a:r>
              <a:rPr lang="en-US" sz="1000" dirty="0" smtClean="0"/>
              <a:t> process to be streamlined, human resources that need to be trained to address the new segments, and congestion. More world-class, specialized logistics infrastructure will be needed for the new segments. Belonging to the Pacific Alliance will be critical in the long run.</a:t>
            </a:r>
          </a:p>
          <a:p>
            <a:pPr>
              <a:buClr>
                <a:srgbClr val="C2002F"/>
              </a:buClr>
            </a:pPr>
            <a:endParaRPr lang="en-US" sz="1000" dirty="0"/>
          </a:p>
        </p:txBody>
      </p:sp>
      <p:pic>
        <p:nvPicPr>
          <p:cNvPr id="2" name="Image 1"/>
          <p:cNvPicPr>
            <a:picLocks noChangeAspect="1"/>
          </p:cNvPicPr>
          <p:nvPr/>
        </p:nvPicPr>
        <p:blipFill>
          <a:blip r:embed="rId4"/>
          <a:stretch>
            <a:fillRect/>
          </a:stretch>
        </p:blipFill>
        <p:spPr>
          <a:xfrm>
            <a:off x="381000" y="5105400"/>
            <a:ext cx="2362200" cy="2667000"/>
          </a:xfrm>
          <a:prstGeom prst="rect">
            <a:avLst/>
          </a:prstGeom>
        </p:spPr>
      </p:pic>
      <p:pic>
        <p:nvPicPr>
          <p:cNvPr id="16" name="Image 15"/>
          <p:cNvPicPr>
            <a:picLocks noChangeAspect="1"/>
          </p:cNvPicPr>
          <p:nvPr/>
        </p:nvPicPr>
        <p:blipFill rotWithShape="1">
          <a:blip r:embed="rId5"/>
          <a:srcRect t="21643" b="21353"/>
          <a:stretch/>
        </p:blipFill>
        <p:spPr>
          <a:xfrm>
            <a:off x="2819400" y="5105400"/>
            <a:ext cx="1919561" cy="1061169"/>
          </a:xfrm>
          <a:prstGeom prst="rect">
            <a:avLst/>
          </a:prstGeom>
        </p:spPr>
      </p:pic>
      <p:pic>
        <p:nvPicPr>
          <p:cNvPr id="4" name="Image 3"/>
          <p:cNvPicPr>
            <a:picLocks noChangeAspect="1"/>
          </p:cNvPicPr>
          <p:nvPr/>
        </p:nvPicPr>
        <p:blipFill>
          <a:blip r:embed="rId6"/>
          <a:stretch>
            <a:fillRect/>
          </a:stretch>
        </p:blipFill>
        <p:spPr>
          <a:xfrm>
            <a:off x="533400" y="7772400"/>
            <a:ext cx="3835400" cy="838200"/>
          </a:xfrm>
          <a:prstGeom prst="rect">
            <a:avLst/>
          </a:prstGeom>
        </p:spPr>
      </p:pic>
      <p:sp>
        <p:nvSpPr>
          <p:cNvPr id="32" name="Text Placeholder 8"/>
          <p:cNvSpPr>
            <a:spLocks noGrp="1"/>
          </p:cNvSpPr>
          <p:nvPr>
            <p:ph type="body" sz="quarter" idx="18"/>
          </p:nvPr>
        </p:nvSpPr>
        <p:spPr>
          <a:xfrm>
            <a:off x="2819400" y="6172200"/>
            <a:ext cx="1790700" cy="1447800"/>
          </a:xfrm>
        </p:spPr>
        <p:txBody>
          <a:bodyPr>
            <a:noAutofit/>
          </a:bodyPr>
          <a:lstStyle/>
          <a:p>
            <a:pPr>
              <a:buClr>
                <a:srgbClr val="C2002F"/>
              </a:buClr>
            </a:pPr>
            <a:r>
              <a:rPr lang="en-US" sz="1000" dirty="0" smtClean="0"/>
              <a:t>Panama has the leadership in the market and competitors position themselves as followers. However, the potential reduction of market share could threaten the potential to develop new market segments.</a:t>
            </a:r>
            <a:endParaRPr lang="en-US" sz="1000" dirty="0"/>
          </a:p>
        </p:txBody>
      </p:sp>
    </p:spTree>
    <p:extLst>
      <p:ext uri="{BB962C8B-B14F-4D97-AF65-F5344CB8AC3E}">
        <p14:creationId xmlns:p14="http://schemas.microsoft.com/office/powerpoint/2010/main" val="221389841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a:solidFill>
                  <a:srgbClr val="595959"/>
                </a:solidFill>
              </a:rPr>
              <a:t>Objectives</a:t>
            </a:r>
          </a:p>
        </p:txBody>
      </p:sp>
      <p:sp>
        <p:nvSpPr>
          <p:cNvPr id="8" name="Text Placeholder 7"/>
          <p:cNvSpPr>
            <a:spLocks noGrp="1"/>
          </p:cNvSpPr>
          <p:nvPr>
            <p:ph type="body" sz="quarter" idx="11"/>
          </p:nvPr>
        </p:nvSpPr>
        <p:spPr>
          <a:xfrm>
            <a:off x="4543770" y="914400"/>
            <a:ext cx="2085631" cy="1752600"/>
          </a:xfrm>
        </p:spPr>
        <p:txBody>
          <a:bodyPr/>
          <a:lstStyle/>
          <a:p>
            <a:r>
              <a:rPr lang="en-US" sz="1200" dirty="0" smtClean="0"/>
              <a:t>Consolidate Panama as an international Value-Added Logistics Hub </a:t>
            </a:r>
            <a:endParaRPr lang="en-US" sz="1200" dirty="0"/>
          </a:p>
          <a:p>
            <a:r>
              <a:rPr lang="en-US" sz="1200" dirty="0" smtClean="0"/>
              <a:t>During the formulation, the study was continuously validated through workshops aiming at the appropriation of the plan by relevant stakeholders</a:t>
            </a:r>
          </a:p>
        </p:txBody>
      </p:sp>
      <p:sp>
        <p:nvSpPr>
          <p:cNvPr id="9" name="Text Placeholder 8"/>
          <p:cNvSpPr>
            <a:spLocks noGrp="1"/>
          </p:cNvSpPr>
          <p:nvPr>
            <p:ph type="body" sz="quarter" idx="18"/>
          </p:nvPr>
        </p:nvSpPr>
        <p:spPr>
          <a:xfrm>
            <a:off x="4533900" y="3124200"/>
            <a:ext cx="2324100" cy="5638800"/>
          </a:xfrm>
        </p:spPr>
        <p:txBody>
          <a:bodyPr>
            <a:noAutofit/>
          </a:bodyPr>
          <a:lstStyle/>
          <a:p>
            <a:pPr marL="285750" indent="-285750">
              <a:buClr>
                <a:srgbClr val="C2002F"/>
              </a:buClr>
              <a:buFont typeface="Courier New"/>
              <a:buChar char="o"/>
            </a:pPr>
            <a:r>
              <a:rPr lang="en-US" sz="1000" smtClean="0"/>
              <a:t>1</a:t>
            </a:r>
            <a:r>
              <a:rPr lang="en-US" sz="1000"/>
              <a:t>: Project </a:t>
            </a:r>
            <a:r>
              <a:rPr lang="en-US" sz="1000" smtClean="0"/>
              <a:t> launching &amp;work </a:t>
            </a:r>
            <a:r>
              <a:rPr lang="en-US" sz="1000"/>
              <a:t>plan</a:t>
            </a:r>
          </a:p>
          <a:p>
            <a:pPr marL="285750" indent="-285750">
              <a:buClr>
                <a:srgbClr val="C2002F"/>
              </a:buClr>
              <a:buFont typeface="Courier New"/>
              <a:buChar char="o"/>
            </a:pPr>
            <a:r>
              <a:rPr lang="en-US" sz="1000" smtClean="0"/>
              <a:t>2</a:t>
            </a:r>
            <a:r>
              <a:rPr lang="en-US" sz="1000"/>
              <a:t>: Background and Benchmarking of </a:t>
            </a:r>
            <a:r>
              <a:rPr lang="en-US" sz="1000" smtClean="0"/>
              <a:t>VALS hubs</a:t>
            </a:r>
            <a:endParaRPr lang="en-US" sz="1000"/>
          </a:p>
          <a:p>
            <a:pPr marL="285750" indent="-285750">
              <a:buClr>
                <a:srgbClr val="C2002F"/>
              </a:buClr>
              <a:buFont typeface="Courier New"/>
              <a:buChar char="o"/>
            </a:pPr>
            <a:r>
              <a:rPr lang="en-US" sz="1000" smtClean="0"/>
              <a:t>3</a:t>
            </a:r>
            <a:r>
              <a:rPr lang="en-US" sz="1000"/>
              <a:t>: Inventory of land uses and available space, infrastructure and </a:t>
            </a:r>
            <a:r>
              <a:rPr lang="en-US" sz="1000" smtClean="0"/>
              <a:t>logistic </a:t>
            </a:r>
            <a:r>
              <a:rPr lang="en-US" sz="1000"/>
              <a:t>services</a:t>
            </a:r>
          </a:p>
          <a:p>
            <a:pPr marL="285750" indent="-285750">
              <a:buClr>
                <a:srgbClr val="C2002F"/>
              </a:buClr>
              <a:buFont typeface="Courier New"/>
              <a:buChar char="o"/>
            </a:pPr>
            <a:r>
              <a:rPr lang="en-US" sz="1000" smtClean="0"/>
              <a:t>4</a:t>
            </a:r>
            <a:r>
              <a:rPr lang="en-US" sz="1000"/>
              <a:t>: Consolidated database of cargo </a:t>
            </a:r>
            <a:r>
              <a:rPr lang="en-US" sz="1000" smtClean="0"/>
              <a:t>flows</a:t>
            </a:r>
            <a:endParaRPr lang="en-US" sz="1000"/>
          </a:p>
          <a:p>
            <a:pPr marL="285750" indent="-285750">
              <a:buClr>
                <a:srgbClr val="C2002F"/>
              </a:buClr>
              <a:buFont typeface="Courier New"/>
              <a:buChar char="o"/>
            </a:pPr>
            <a:r>
              <a:rPr lang="en-US" sz="1000" smtClean="0"/>
              <a:t>5</a:t>
            </a:r>
            <a:r>
              <a:rPr lang="en-US" sz="1000"/>
              <a:t>: Workshop </a:t>
            </a:r>
            <a:r>
              <a:rPr lang="en-US" sz="1000" smtClean="0"/>
              <a:t>1</a:t>
            </a:r>
          </a:p>
          <a:p>
            <a:pPr marL="285750" indent="-285750">
              <a:buClr>
                <a:srgbClr val="C2002F"/>
              </a:buClr>
              <a:buFont typeface="Courier New"/>
              <a:buChar char="o"/>
            </a:pPr>
            <a:r>
              <a:rPr lang="en-US" sz="1000" smtClean="0"/>
              <a:t>6</a:t>
            </a:r>
            <a:r>
              <a:rPr lang="en-US" sz="1000"/>
              <a:t>: Current situation of transport infrastructure and land use </a:t>
            </a:r>
            <a:endParaRPr lang="en-US" sz="1000" smtClean="0"/>
          </a:p>
          <a:p>
            <a:pPr marL="285750" indent="-285750">
              <a:buClr>
                <a:srgbClr val="C2002F"/>
              </a:buClr>
              <a:buFont typeface="Courier New"/>
              <a:buChar char="o"/>
            </a:pPr>
            <a:r>
              <a:rPr lang="en-US" sz="1000" smtClean="0"/>
              <a:t>7</a:t>
            </a:r>
            <a:r>
              <a:rPr lang="en-US" sz="1000"/>
              <a:t>: Current situation of </a:t>
            </a:r>
            <a:r>
              <a:rPr lang="en-US" sz="1000" smtClean="0"/>
              <a:t>VALS</a:t>
            </a:r>
            <a:endParaRPr lang="en-US" sz="1000"/>
          </a:p>
          <a:p>
            <a:pPr marL="285750" indent="-285750">
              <a:buClr>
                <a:srgbClr val="C2002F"/>
              </a:buClr>
              <a:buFont typeface="Courier New"/>
              <a:buChar char="o"/>
            </a:pPr>
            <a:r>
              <a:rPr lang="en-US" sz="1000" smtClean="0"/>
              <a:t>8</a:t>
            </a:r>
            <a:r>
              <a:rPr lang="en-US" sz="1000"/>
              <a:t>: Time and cost model</a:t>
            </a:r>
          </a:p>
          <a:p>
            <a:pPr marL="285750" indent="-285750">
              <a:buClr>
                <a:srgbClr val="C2002F"/>
              </a:buClr>
              <a:buFont typeface="Courier New"/>
              <a:buChar char="o"/>
            </a:pPr>
            <a:r>
              <a:rPr lang="en-US" sz="1000" smtClean="0"/>
              <a:t>9</a:t>
            </a:r>
            <a:r>
              <a:rPr lang="en-US" sz="1000"/>
              <a:t>: P</a:t>
            </a:r>
            <a:r>
              <a:rPr lang="en-US" sz="1000" smtClean="0"/>
              <a:t>rospective </a:t>
            </a:r>
            <a:r>
              <a:rPr lang="en-US" sz="1000"/>
              <a:t>analysis and </a:t>
            </a:r>
            <a:r>
              <a:rPr lang="en-US" sz="1000" smtClean="0"/>
              <a:t>Potential VALS</a:t>
            </a:r>
            <a:endParaRPr lang="en-US" sz="1000"/>
          </a:p>
          <a:p>
            <a:pPr marL="285750" indent="-285750">
              <a:buClr>
                <a:srgbClr val="C2002F"/>
              </a:buClr>
              <a:buFont typeface="Courier New"/>
              <a:buChar char="o"/>
            </a:pPr>
            <a:r>
              <a:rPr lang="en-US" sz="1000" smtClean="0"/>
              <a:t>10</a:t>
            </a:r>
            <a:r>
              <a:rPr lang="en-US" sz="1000"/>
              <a:t>: Projected demand for VALS</a:t>
            </a:r>
          </a:p>
          <a:p>
            <a:pPr marL="285750" indent="-285750">
              <a:buClr>
                <a:srgbClr val="C2002F"/>
              </a:buClr>
              <a:buFont typeface="Courier New"/>
              <a:buChar char="o"/>
            </a:pPr>
            <a:r>
              <a:rPr lang="en-US" sz="1000" smtClean="0"/>
              <a:t>11</a:t>
            </a:r>
            <a:r>
              <a:rPr lang="en-US" sz="1000"/>
              <a:t>: Workshop 2</a:t>
            </a:r>
          </a:p>
          <a:p>
            <a:pPr marL="285750" indent="-285750">
              <a:buClr>
                <a:srgbClr val="C2002F"/>
              </a:buClr>
              <a:buFont typeface="Courier New"/>
              <a:buChar char="o"/>
            </a:pPr>
            <a:r>
              <a:rPr lang="en-US" sz="1000" smtClean="0"/>
              <a:t>12</a:t>
            </a:r>
            <a:r>
              <a:rPr lang="en-US" sz="1000"/>
              <a:t>: </a:t>
            </a:r>
            <a:r>
              <a:rPr lang="en-US" sz="1000" smtClean="0"/>
              <a:t>Cargo Generation </a:t>
            </a:r>
            <a:r>
              <a:rPr lang="en-US" sz="1000"/>
              <a:t>Model</a:t>
            </a:r>
          </a:p>
          <a:p>
            <a:pPr marL="285750" indent="-285750">
              <a:buClr>
                <a:srgbClr val="C2002F"/>
              </a:buClr>
              <a:buFont typeface="Courier New"/>
              <a:buChar char="o"/>
            </a:pPr>
            <a:r>
              <a:rPr lang="en-US" sz="1000" smtClean="0"/>
              <a:t>13: Multimodal transport and  logistics model</a:t>
            </a:r>
            <a:endParaRPr lang="en-US" sz="1000"/>
          </a:p>
          <a:p>
            <a:pPr marL="285750" indent="-285750">
              <a:buClr>
                <a:srgbClr val="C2002F"/>
              </a:buClr>
              <a:buFont typeface="Courier New"/>
              <a:buChar char="o"/>
            </a:pPr>
            <a:r>
              <a:rPr lang="en-US" sz="1000" smtClean="0"/>
              <a:t>14</a:t>
            </a:r>
            <a:r>
              <a:rPr lang="en-US" sz="1000"/>
              <a:t>: Analysis of </a:t>
            </a:r>
            <a:r>
              <a:rPr lang="en-US" sz="1000" smtClean="0"/>
              <a:t>gaps </a:t>
            </a:r>
            <a:r>
              <a:rPr lang="en-US" sz="1000"/>
              <a:t>and future infrastructure </a:t>
            </a:r>
            <a:r>
              <a:rPr lang="en-US" sz="1000" smtClean="0"/>
              <a:t>needs</a:t>
            </a:r>
          </a:p>
          <a:p>
            <a:pPr marL="285750" indent="-285750">
              <a:buClr>
                <a:srgbClr val="C2002F"/>
              </a:buClr>
              <a:buFont typeface="Courier New"/>
              <a:buChar char="o"/>
            </a:pPr>
            <a:r>
              <a:rPr lang="en-US" sz="1000" smtClean="0"/>
              <a:t>15</a:t>
            </a:r>
            <a:r>
              <a:rPr lang="en-US" sz="1000"/>
              <a:t>: Workshop 3</a:t>
            </a:r>
          </a:p>
          <a:p>
            <a:pPr marL="285750" indent="-285750">
              <a:buClr>
                <a:srgbClr val="C2002F"/>
              </a:buClr>
              <a:buFont typeface="Courier New"/>
              <a:buChar char="o"/>
            </a:pPr>
            <a:r>
              <a:rPr lang="en-US" sz="1000" smtClean="0"/>
              <a:t>16</a:t>
            </a:r>
            <a:r>
              <a:rPr lang="en-US" sz="1000"/>
              <a:t>: Action </a:t>
            </a:r>
            <a:r>
              <a:rPr lang="en-US" sz="1000" smtClean="0"/>
              <a:t>Plan</a:t>
            </a:r>
            <a:endParaRPr lang="en-US" sz="1000"/>
          </a:p>
          <a:p>
            <a:pPr marL="285750" indent="-285750">
              <a:buClr>
                <a:srgbClr val="C2002F"/>
              </a:buClr>
              <a:buFont typeface="Courier New"/>
              <a:buChar char="o"/>
            </a:pPr>
            <a:r>
              <a:rPr lang="en-US" sz="1000" smtClean="0"/>
              <a:t>17</a:t>
            </a:r>
            <a:r>
              <a:rPr lang="en-US" sz="1000"/>
              <a:t>: Analysis of cooperation schemes with other institutions</a:t>
            </a:r>
          </a:p>
          <a:p>
            <a:pPr marL="285750" indent="-285750">
              <a:buClr>
                <a:srgbClr val="C2002F"/>
              </a:buClr>
              <a:buFont typeface="Courier New"/>
              <a:buChar char="o"/>
            </a:pPr>
            <a:r>
              <a:rPr lang="en-US" sz="1000" smtClean="0"/>
              <a:t>18</a:t>
            </a:r>
            <a:r>
              <a:rPr lang="en-US" sz="1000"/>
              <a:t>: Workshop </a:t>
            </a:r>
            <a:r>
              <a:rPr lang="en-US" sz="1000" smtClean="0"/>
              <a:t>4</a:t>
            </a:r>
            <a:endParaRPr lang="en-US" sz="1000"/>
          </a:p>
          <a:p>
            <a:pPr marL="285750" indent="-285750">
              <a:buClr>
                <a:srgbClr val="C2002F"/>
              </a:buClr>
              <a:buFont typeface="Courier New"/>
              <a:buChar char="o"/>
            </a:pPr>
            <a:r>
              <a:rPr lang="en-US" sz="1000" smtClean="0"/>
              <a:t>19</a:t>
            </a:r>
            <a:r>
              <a:rPr lang="en-US" sz="1000"/>
              <a:t>: Final presentation </a:t>
            </a:r>
            <a:r>
              <a:rPr lang="en-US" sz="1000" smtClean="0"/>
              <a:t>20</a:t>
            </a:r>
            <a:r>
              <a:rPr lang="en-US" sz="1000"/>
              <a:t>: Land use logistic plan</a:t>
            </a:r>
          </a:p>
          <a:p>
            <a:pPr marL="285750" indent="-285750">
              <a:buClr>
                <a:srgbClr val="C2002F"/>
              </a:buClr>
              <a:buFont typeface="Courier New"/>
              <a:buChar char="o"/>
            </a:pPr>
            <a:r>
              <a:rPr lang="en-US" sz="1000" smtClean="0"/>
              <a:t>21</a:t>
            </a:r>
            <a:r>
              <a:rPr lang="en-US" sz="1000"/>
              <a:t>: PM-ZIC</a:t>
            </a:r>
          </a:p>
          <a:p>
            <a:pPr marL="285750" indent="-285750">
              <a:buClr>
                <a:srgbClr val="C2002F"/>
              </a:buClr>
              <a:buFont typeface="Courier New"/>
              <a:buChar char="o"/>
            </a:pPr>
            <a:r>
              <a:rPr lang="en-US" sz="1000" smtClean="0"/>
              <a:t>22</a:t>
            </a:r>
            <a:r>
              <a:rPr lang="en-US" sz="1000"/>
              <a:t>: </a:t>
            </a:r>
            <a:r>
              <a:rPr lang="en-US" sz="1000" smtClean="0"/>
              <a:t>Final Presentation</a:t>
            </a:r>
            <a:endParaRPr lang="en-US" sz="1000"/>
          </a:p>
          <a:p>
            <a:pPr marL="285750" indent="-285750">
              <a:buClr>
                <a:srgbClr val="C2002F"/>
              </a:buClr>
              <a:buFont typeface="Courier New"/>
              <a:buChar char="o"/>
            </a:pPr>
            <a:r>
              <a:rPr lang="en-US" sz="1000" smtClean="0"/>
              <a:t>23</a:t>
            </a:r>
            <a:r>
              <a:rPr lang="en-US" sz="1000"/>
              <a:t>: </a:t>
            </a:r>
            <a:r>
              <a:rPr lang="en-US" sz="1000" smtClean="0"/>
              <a:t>Final report (Spanish)</a:t>
            </a:r>
            <a:endParaRPr lang="en-US" sz="1000"/>
          </a:p>
        </p:txBody>
      </p:sp>
      <p:pic>
        <p:nvPicPr>
          <p:cNvPr id="10" name="Image 9"/>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28600" y="838200"/>
            <a:ext cx="2906078" cy="2152650"/>
          </a:xfrm>
          <a:prstGeom prst="rect">
            <a:avLst/>
          </a:prstGeom>
        </p:spPr>
      </p:pic>
      <p:sp>
        <p:nvSpPr>
          <p:cNvPr id="11" name="Title 6"/>
          <p:cNvSpPr txBox="1">
            <a:spLocks/>
          </p:cNvSpPr>
          <p:nvPr/>
        </p:nvSpPr>
        <p:spPr>
          <a:xfrm>
            <a:off x="228600" y="0"/>
            <a:ext cx="52578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a:pPr>
            <a:r>
              <a:rPr lang="en-US" smtClean="0"/>
              <a:t>Objectives, scope and methodology</a:t>
            </a:r>
            <a:endParaRPr lang="en-US"/>
          </a:p>
        </p:txBody>
      </p:sp>
      <p:graphicFrame>
        <p:nvGraphicFramePr>
          <p:cNvPr id="22" name="Diagramme 21"/>
          <p:cNvGraphicFramePr/>
          <p:nvPr>
            <p:extLst>
              <p:ext uri="{D42A27DB-BD31-4B8C-83A1-F6EECF244321}">
                <p14:modId xmlns:p14="http://schemas.microsoft.com/office/powerpoint/2010/main" val="238873059"/>
              </p:ext>
            </p:extLst>
          </p:nvPr>
        </p:nvGraphicFramePr>
        <p:xfrm>
          <a:off x="0" y="914400"/>
          <a:ext cx="3429000" cy="209973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ZoneTexte 2"/>
          <p:cNvSpPr txBox="1"/>
          <p:nvPr/>
        </p:nvSpPr>
        <p:spPr>
          <a:xfrm>
            <a:off x="4648200" y="2785647"/>
            <a:ext cx="1295400" cy="262353"/>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r>
              <a:rPr lang="en-US" smtClean="0"/>
              <a:t>Activities</a:t>
            </a:r>
            <a:endParaRPr lang="en-US"/>
          </a:p>
        </p:txBody>
      </p:sp>
      <p:sp>
        <p:nvSpPr>
          <p:cNvPr id="12" name="Pentagon 1"/>
          <p:cNvSpPr/>
          <p:nvPr/>
        </p:nvSpPr>
        <p:spPr>
          <a:xfrm rot="5400000">
            <a:off x="1667254" y="5800347"/>
            <a:ext cx="5562601" cy="210310"/>
          </a:xfrm>
          <a:prstGeom prst="homePlate">
            <a:avLst/>
          </a:prstGeom>
          <a:solidFill>
            <a:schemeClr val="accent5">
              <a:lumMod val="7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r>
              <a:rPr lang="en-US" sz="1050" dirty="0" smtClean="0"/>
              <a:t>May 2016 – May 2017</a:t>
            </a:r>
            <a:endParaRPr lang="en-US" sz="1050" dirty="0"/>
          </a:p>
        </p:txBody>
      </p:sp>
      <p:sp>
        <p:nvSpPr>
          <p:cNvPr id="13" name="ZoneTexte 12"/>
          <p:cNvSpPr txBox="1"/>
          <p:nvPr/>
        </p:nvSpPr>
        <p:spPr>
          <a:xfrm>
            <a:off x="228600" y="3124200"/>
            <a:ext cx="1447800" cy="381000"/>
          </a:xfrm>
          <a:prstGeom prst="rect">
            <a:avLst/>
          </a:prstGeom>
        </p:spPr>
        <p:txBody>
          <a:bodyPr vert="horz" lIns="91440" tIns="45720" rIns="91440" bIns="45720" rtlCol="0" anchor="ctr" anchorCtr="0">
            <a:noAutofit/>
          </a:bodyPr>
          <a:lstStyle>
            <a:lvl1pPr>
              <a:spcBef>
                <a:spcPct val="0"/>
              </a:spcBef>
              <a:buNone/>
              <a:defRPr sz="1600" b="1" baseline="0">
                <a:solidFill>
                  <a:srgbClr val="C2002F"/>
                </a:solidFill>
                <a:latin typeface="+mj-lt"/>
                <a:ea typeface="+mj-ea"/>
                <a:cs typeface="+mj-cs"/>
              </a:defRPr>
            </a:lvl1pPr>
          </a:lstStyle>
          <a:p>
            <a:r>
              <a:rPr lang="en-US" sz="1400" kern="0" spc="100" dirty="0" smtClean="0">
                <a:solidFill>
                  <a:srgbClr val="595959"/>
                </a:solidFill>
              </a:rPr>
              <a:t>Study area</a:t>
            </a:r>
            <a:endParaRPr lang="en-US" sz="1400" kern="0" spc="100" dirty="0">
              <a:solidFill>
                <a:srgbClr val="595959"/>
              </a:solidFill>
            </a:endParaRPr>
          </a:p>
        </p:txBody>
      </p:sp>
      <p:sp>
        <p:nvSpPr>
          <p:cNvPr id="16" name="Text Placeholder 7"/>
          <p:cNvSpPr>
            <a:spLocks noGrp="1"/>
          </p:cNvSpPr>
          <p:nvPr>
            <p:ph type="body" sz="quarter" idx="11"/>
          </p:nvPr>
        </p:nvSpPr>
        <p:spPr>
          <a:xfrm>
            <a:off x="228600" y="3581400"/>
            <a:ext cx="3962400" cy="1828800"/>
          </a:xfrm>
        </p:spPr>
        <p:txBody>
          <a:bodyPr/>
          <a:lstStyle/>
          <a:p>
            <a:r>
              <a:rPr lang="en-US" sz="1050" dirty="0" smtClean="0"/>
              <a:t>The study area has considered the interoceanic zone and encompasses </a:t>
            </a:r>
            <a:r>
              <a:rPr lang="en-US" sz="1050" dirty="0" err="1" smtClean="0"/>
              <a:t>Vacamonte</a:t>
            </a:r>
            <a:r>
              <a:rPr lang="en-US" sz="1050" dirty="0" smtClean="0"/>
              <a:t> </a:t>
            </a:r>
            <a:r>
              <a:rPr lang="en-US" sz="1050" dirty="0"/>
              <a:t>i</a:t>
            </a:r>
            <a:r>
              <a:rPr lang="en-US" sz="1050" dirty="0" smtClean="0"/>
              <a:t>n Panama West and </a:t>
            </a:r>
            <a:r>
              <a:rPr lang="en-US" sz="1050" dirty="0" err="1" smtClean="0"/>
              <a:t>Tocumen</a:t>
            </a:r>
            <a:r>
              <a:rPr lang="en-US" sz="1050" dirty="0" smtClean="0"/>
              <a:t>. Administrative units are the following</a:t>
            </a:r>
          </a:p>
          <a:p>
            <a:pPr marL="171450" indent="-171450">
              <a:buClr>
                <a:srgbClr val="800000"/>
              </a:buClr>
              <a:buFont typeface="Courier New"/>
              <a:buChar char="o"/>
            </a:pPr>
            <a:r>
              <a:rPr lang="en-US" sz="1050" dirty="0" smtClean="0"/>
              <a:t>Three provinces: Panama, Panama West and Colon</a:t>
            </a:r>
          </a:p>
          <a:p>
            <a:pPr marL="171450" indent="-171450">
              <a:buClr>
                <a:srgbClr val="800000"/>
              </a:buClr>
              <a:buFont typeface="Courier New"/>
              <a:buChar char="o"/>
            </a:pPr>
            <a:r>
              <a:rPr lang="en-US" sz="1050" dirty="0" smtClean="0"/>
              <a:t>6 Districts: Panama, Colon, San </a:t>
            </a:r>
            <a:r>
              <a:rPr lang="en-US" sz="1050" dirty="0" err="1" smtClean="0"/>
              <a:t>Miguelito</a:t>
            </a:r>
            <a:r>
              <a:rPr lang="en-US" sz="1050" dirty="0" smtClean="0"/>
              <a:t>, </a:t>
            </a:r>
            <a:r>
              <a:rPr lang="en-US" sz="1050" dirty="0" err="1" smtClean="0"/>
              <a:t>Arraijan</a:t>
            </a:r>
            <a:r>
              <a:rPr lang="en-US" sz="1050" dirty="0" smtClean="0"/>
              <a:t>, Balbo and La </a:t>
            </a:r>
            <a:r>
              <a:rPr lang="en-US" sz="1050" dirty="0" err="1" smtClean="0"/>
              <a:t>Chorrera</a:t>
            </a:r>
            <a:endParaRPr lang="en-US" sz="1050" dirty="0"/>
          </a:p>
          <a:p>
            <a:pPr>
              <a:buClr>
                <a:srgbClr val="800000"/>
              </a:buClr>
            </a:pPr>
            <a:endParaRPr lang="en-US" sz="1050" dirty="0" smtClean="0"/>
          </a:p>
        </p:txBody>
      </p:sp>
      <p:sp>
        <p:nvSpPr>
          <p:cNvPr id="19" name="Forme libre 18"/>
          <p:cNvSpPr>
            <a:spLocks noChangeAspect="1"/>
          </p:cNvSpPr>
          <p:nvPr/>
        </p:nvSpPr>
        <p:spPr>
          <a:xfrm>
            <a:off x="228600" y="4953000"/>
            <a:ext cx="1524000" cy="1167211"/>
          </a:xfrm>
          <a:custGeom>
            <a:avLst/>
            <a:gdLst>
              <a:gd name="connsiteX0" fmla="*/ 8881 w 5403675"/>
              <a:gd name="connsiteY0" fmla="*/ 124335 h 4138601"/>
              <a:gd name="connsiteX1" fmla="*/ 17762 w 5403675"/>
              <a:gd name="connsiteY1" fmla="*/ 603916 h 4138601"/>
              <a:gd name="connsiteX2" fmla="*/ 44404 w 5403675"/>
              <a:gd name="connsiteY2" fmla="*/ 577272 h 4138601"/>
              <a:gd name="connsiteX3" fmla="*/ 124333 w 5403675"/>
              <a:gd name="connsiteY3" fmla="*/ 497342 h 4138601"/>
              <a:gd name="connsiteX4" fmla="*/ 142094 w 5403675"/>
              <a:gd name="connsiteY4" fmla="*/ 444055 h 4138601"/>
              <a:gd name="connsiteX5" fmla="*/ 150975 w 5403675"/>
              <a:gd name="connsiteY5" fmla="*/ 417412 h 4138601"/>
              <a:gd name="connsiteX6" fmla="*/ 177618 w 5403675"/>
              <a:gd name="connsiteY6" fmla="*/ 399650 h 4138601"/>
              <a:gd name="connsiteX7" fmla="*/ 284189 w 5403675"/>
              <a:gd name="connsiteY7" fmla="*/ 381888 h 4138601"/>
              <a:gd name="connsiteX8" fmla="*/ 301951 w 5403675"/>
              <a:gd name="connsiteY8" fmla="*/ 364125 h 4138601"/>
              <a:gd name="connsiteX9" fmla="*/ 319712 w 5403675"/>
              <a:gd name="connsiteY9" fmla="*/ 337482 h 4138601"/>
              <a:gd name="connsiteX10" fmla="*/ 346355 w 5403675"/>
              <a:gd name="connsiteY10" fmla="*/ 328601 h 4138601"/>
              <a:gd name="connsiteX11" fmla="*/ 372998 w 5403675"/>
              <a:gd name="connsiteY11" fmla="*/ 381888 h 4138601"/>
              <a:gd name="connsiteX12" fmla="*/ 284189 w 5403675"/>
              <a:gd name="connsiteY12" fmla="*/ 408531 h 4138601"/>
              <a:gd name="connsiteX13" fmla="*/ 266427 w 5403675"/>
              <a:gd name="connsiteY13" fmla="*/ 417412 h 4138601"/>
              <a:gd name="connsiteX14" fmla="*/ 275308 w 5403675"/>
              <a:gd name="connsiteY14" fmla="*/ 754895 h 4138601"/>
              <a:gd name="connsiteX15" fmla="*/ 0 w 5403675"/>
              <a:gd name="connsiteY15" fmla="*/ 985804 h 4138601"/>
              <a:gd name="connsiteX16" fmla="*/ 8881 w 5403675"/>
              <a:gd name="connsiteY16" fmla="*/ 1500909 h 4138601"/>
              <a:gd name="connsiteX17" fmla="*/ 79928 w 5403675"/>
              <a:gd name="connsiteY17" fmla="*/ 1785104 h 4138601"/>
              <a:gd name="connsiteX18" fmla="*/ 275308 w 5403675"/>
              <a:gd name="connsiteY18" fmla="*/ 2007132 h 4138601"/>
              <a:gd name="connsiteX19" fmla="*/ 639425 w 5403675"/>
              <a:gd name="connsiteY19" fmla="*/ 2229160 h 4138601"/>
              <a:gd name="connsiteX20" fmla="*/ 888090 w 5403675"/>
              <a:gd name="connsiteY20" fmla="*/ 2309090 h 4138601"/>
              <a:gd name="connsiteX21" fmla="*/ 1012423 w 5403675"/>
              <a:gd name="connsiteY21" fmla="*/ 2531118 h 4138601"/>
              <a:gd name="connsiteX22" fmla="*/ 1296612 w 5403675"/>
              <a:gd name="connsiteY22" fmla="*/ 2753146 h 4138601"/>
              <a:gd name="connsiteX23" fmla="*/ 1616324 w 5403675"/>
              <a:gd name="connsiteY23" fmla="*/ 2815314 h 4138601"/>
              <a:gd name="connsiteX24" fmla="*/ 1802823 w 5403675"/>
              <a:gd name="connsiteY24" fmla="*/ 2744265 h 4138601"/>
              <a:gd name="connsiteX25" fmla="*/ 1891632 w 5403675"/>
              <a:gd name="connsiteY25" fmla="*/ 2753146 h 4138601"/>
              <a:gd name="connsiteX26" fmla="*/ 2069250 w 5403675"/>
              <a:gd name="connsiteY26" fmla="*/ 3019580 h 4138601"/>
              <a:gd name="connsiteX27" fmla="*/ 2069250 w 5403675"/>
              <a:gd name="connsiteY27" fmla="*/ 3019580 h 4138601"/>
              <a:gd name="connsiteX28" fmla="*/ 2113655 w 5403675"/>
              <a:gd name="connsiteY28" fmla="*/ 3081748 h 4138601"/>
              <a:gd name="connsiteX29" fmla="*/ 2113655 w 5403675"/>
              <a:gd name="connsiteY29" fmla="*/ 3081748 h 4138601"/>
              <a:gd name="connsiteX30" fmla="*/ 2113655 w 5403675"/>
              <a:gd name="connsiteY30" fmla="*/ 3081748 h 4138601"/>
              <a:gd name="connsiteX31" fmla="*/ 2158059 w 5403675"/>
              <a:gd name="connsiteY31" fmla="*/ 3055104 h 4138601"/>
              <a:gd name="connsiteX32" fmla="*/ 2317916 w 5403675"/>
              <a:gd name="connsiteY32" fmla="*/ 3250489 h 4138601"/>
              <a:gd name="connsiteX33" fmla="*/ 2513296 w 5403675"/>
              <a:gd name="connsiteY33" fmla="*/ 3383706 h 4138601"/>
              <a:gd name="connsiteX34" fmla="*/ 2513296 w 5403675"/>
              <a:gd name="connsiteY34" fmla="*/ 3481398 h 4138601"/>
              <a:gd name="connsiteX35" fmla="*/ 2424487 w 5403675"/>
              <a:gd name="connsiteY35" fmla="*/ 3508041 h 4138601"/>
              <a:gd name="connsiteX36" fmla="*/ 2388963 w 5403675"/>
              <a:gd name="connsiteY36" fmla="*/ 3525804 h 4138601"/>
              <a:gd name="connsiteX37" fmla="*/ 2388963 w 5403675"/>
              <a:gd name="connsiteY37" fmla="*/ 3525804 h 4138601"/>
              <a:gd name="connsiteX38" fmla="*/ 2388963 w 5403675"/>
              <a:gd name="connsiteY38" fmla="*/ 3525804 h 4138601"/>
              <a:gd name="connsiteX39" fmla="*/ 2388963 w 5403675"/>
              <a:gd name="connsiteY39" fmla="*/ 3525804 h 4138601"/>
              <a:gd name="connsiteX40" fmla="*/ 2362320 w 5403675"/>
              <a:gd name="connsiteY40" fmla="*/ 3596853 h 4138601"/>
              <a:gd name="connsiteX41" fmla="*/ 2149179 w 5403675"/>
              <a:gd name="connsiteY41" fmla="*/ 3712307 h 4138601"/>
              <a:gd name="connsiteX42" fmla="*/ 1962680 w 5403675"/>
              <a:gd name="connsiteY42" fmla="*/ 3774475 h 4138601"/>
              <a:gd name="connsiteX43" fmla="*/ 1989322 w 5403675"/>
              <a:gd name="connsiteY43" fmla="*/ 3827762 h 4138601"/>
              <a:gd name="connsiteX44" fmla="*/ 2069250 w 5403675"/>
              <a:gd name="connsiteY44" fmla="*/ 3818881 h 4138601"/>
              <a:gd name="connsiteX45" fmla="*/ 2087012 w 5403675"/>
              <a:gd name="connsiteY45" fmla="*/ 3845524 h 4138601"/>
              <a:gd name="connsiteX46" fmla="*/ 2122536 w 5403675"/>
              <a:gd name="connsiteY46" fmla="*/ 3854405 h 4138601"/>
              <a:gd name="connsiteX47" fmla="*/ 2149179 w 5403675"/>
              <a:gd name="connsiteY47" fmla="*/ 3872167 h 4138601"/>
              <a:gd name="connsiteX48" fmla="*/ 2149179 w 5403675"/>
              <a:gd name="connsiteY48" fmla="*/ 3952097 h 4138601"/>
              <a:gd name="connsiteX49" fmla="*/ 2158059 w 5403675"/>
              <a:gd name="connsiteY49" fmla="*/ 3978741 h 4138601"/>
              <a:gd name="connsiteX50" fmla="*/ 2184702 w 5403675"/>
              <a:gd name="connsiteY50" fmla="*/ 3996503 h 4138601"/>
              <a:gd name="connsiteX51" fmla="*/ 2202464 w 5403675"/>
              <a:gd name="connsiteY51" fmla="*/ 4049790 h 4138601"/>
              <a:gd name="connsiteX52" fmla="*/ 2282392 w 5403675"/>
              <a:gd name="connsiteY52" fmla="*/ 4040909 h 4138601"/>
              <a:gd name="connsiteX53" fmla="*/ 2335677 w 5403675"/>
              <a:gd name="connsiteY53" fmla="*/ 4023146 h 4138601"/>
              <a:gd name="connsiteX54" fmla="*/ 2362320 w 5403675"/>
              <a:gd name="connsiteY54" fmla="*/ 4032027 h 4138601"/>
              <a:gd name="connsiteX55" fmla="*/ 2406725 w 5403675"/>
              <a:gd name="connsiteY55" fmla="*/ 4111958 h 4138601"/>
              <a:gd name="connsiteX56" fmla="*/ 2433367 w 5403675"/>
              <a:gd name="connsiteY56" fmla="*/ 4120839 h 4138601"/>
              <a:gd name="connsiteX57" fmla="*/ 2460010 w 5403675"/>
              <a:gd name="connsiteY57" fmla="*/ 4138601 h 4138601"/>
              <a:gd name="connsiteX58" fmla="*/ 2477772 w 5403675"/>
              <a:gd name="connsiteY58" fmla="*/ 4111958 h 4138601"/>
              <a:gd name="connsiteX59" fmla="*/ 2460010 w 5403675"/>
              <a:gd name="connsiteY59" fmla="*/ 4058671 h 4138601"/>
              <a:gd name="connsiteX60" fmla="*/ 2451129 w 5403675"/>
              <a:gd name="connsiteY60" fmla="*/ 4014265 h 4138601"/>
              <a:gd name="connsiteX61" fmla="*/ 2468891 w 5403675"/>
              <a:gd name="connsiteY61" fmla="*/ 3925454 h 4138601"/>
              <a:gd name="connsiteX62" fmla="*/ 2486653 w 5403675"/>
              <a:gd name="connsiteY62" fmla="*/ 3898811 h 4138601"/>
              <a:gd name="connsiteX63" fmla="*/ 2513296 w 5403675"/>
              <a:gd name="connsiteY63" fmla="*/ 3889930 h 4138601"/>
              <a:gd name="connsiteX64" fmla="*/ 2539938 w 5403675"/>
              <a:gd name="connsiteY64" fmla="*/ 3907692 h 4138601"/>
              <a:gd name="connsiteX65" fmla="*/ 2566581 w 5403675"/>
              <a:gd name="connsiteY65" fmla="*/ 3898811 h 4138601"/>
              <a:gd name="connsiteX66" fmla="*/ 2593224 w 5403675"/>
              <a:gd name="connsiteY66" fmla="*/ 3952097 h 4138601"/>
              <a:gd name="connsiteX67" fmla="*/ 2637628 w 5403675"/>
              <a:gd name="connsiteY67" fmla="*/ 3996503 h 4138601"/>
              <a:gd name="connsiteX68" fmla="*/ 2646509 w 5403675"/>
              <a:gd name="connsiteY68" fmla="*/ 3969860 h 4138601"/>
              <a:gd name="connsiteX69" fmla="*/ 2770842 w 5403675"/>
              <a:gd name="connsiteY69" fmla="*/ 3943216 h 4138601"/>
              <a:gd name="connsiteX70" fmla="*/ 2850770 w 5403675"/>
              <a:gd name="connsiteY70" fmla="*/ 3925454 h 4138601"/>
              <a:gd name="connsiteX71" fmla="*/ 2877413 w 5403675"/>
              <a:gd name="connsiteY71" fmla="*/ 3907692 h 4138601"/>
              <a:gd name="connsiteX72" fmla="*/ 2895174 w 5403675"/>
              <a:gd name="connsiteY72" fmla="*/ 3881048 h 4138601"/>
              <a:gd name="connsiteX73" fmla="*/ 2939579 w 5403675"/>
              <a:gd name="connsiteY73" fmla="*/ 3889930 h 4138601"/>
              <a:gd name="connsiteX74" fmla="*/ 2966222 w 5403675"/>
              <a:gd name="connsiteY74" fmla="*/ 3881048 h 4138601"/>
              <a:gd name="connsiteX75" fmla="*/ 2992864 w 5403675"/>
              <a:gd name="connsiteY75" fmla="*/ 3889930 h 4138601"/>
              <a:gd name="connsiteX76" fmla="*/ 3046150 w 5403675"/>
              <a:gd name="connsiteY76" fmla="*/ 3898811 h 4138601"/>
              <a:gd name="connsiteX77" fmla="*/ 3081673 w 5403675"/>
              <a:gd name="connsiteY77" fmla="*/ 3907692 h 4138601"/>
              <a:gd name="connsiteX78" fmla="*/ 3090554 w 5403675"/>
              <a:gd name="connsiteY78" fmla="*/ 3881048 h 4138601"/>
              <a:gd name="connsiteX79" fmla="*/ 3152721 w 5403675"/>
              <a:gd name="connsiteY79" fmla="*/ 3854405 h 4138601"/>
              <a:gd name="connsiteX80" fmla="*/ 3197125 w 5403675"/>
              <a:gd name="connsiteY80" fmla="*/ 3845524 h 4138601"/>
              <a:gd name="connsiteX81" fmla="*/ 3250411 w 5403675"/>
              <a:gd name="connsiteY81" fmla="*/ 3792237 h 4138601"/>
              <a:gd name="connsiteX82" fmla="*/ 3259291 w 5403675"/>
              <a:gd name="connsiteY82" fmla="*/ 3756713 h 4138601"/>
              <a:gd name="connsiteX83" fmla="*/ 3268172 w 5403675"/>
              <a:gd name="connsiteY83" fmla="*/ 3703426 h 4138601"/>
              <a:gd name="connsiteX84" fmla="*/ 3277053 w 5403675"/>
              <a:gd name="connsiteY84" fmla="*/ 3676783 h 4138601"/>
              <a:gd name="connsiteX85" fmla="*/ 3232649 w 5403675"/>
              <a:gd name="connsiteY85" fmla="*/ 3650139 h 4138601"/>
              <a:gd name="connsiteX86" fmla="*/ 3179363 w 5403675"/>
              <a:gd name="connsiteY86" fmla="*/ 3623496 h 4138601"/>
              <a:gd name="connsiteX87" fmla="*/ 3206006 w 5403675"/>
              <a:gd name="connsiteY87" fmla="*/ 3579090 h 4138601"/>
              <a:gd name="connsiteX88" fmla="*/ 3214887 w 5403675"/>
              <a:gd name="connsiteY88" fmla="*/ 3552447 h 4138601"/>
              <a:gd name="connsiteX89" fmla="*/ 3206006 w 5403675"/>
              <a:gd name="connsiteY89" fmla="*/ 3525804 h 4138601"/>
              <a:gd name="connsiteX90" fmla="*/ 3285934 w 5403675"/>
              <a:gd name="connsiteY90" fmla="*/ 3499160 h 4138601"/>
              <a:gd name="connsiteX91" fmla="*/ 3410267 w 5403675"/>
              <a:gd name="connsiteY91" fmla="*/ 3481398 h 4138601"/>
              <a:gd name="connsiteX92" fmla="*/ 3436909 w 5403675"/>
              <a:gd name="connsiteY92" fmla="*/ 3499160 h 4138601"/>
              <a:gd name="connsiteX93" fmla="*/ 3490195 w 5403675"/>
              <a:gd name="connsiteY93" fmla="*/ 3490279 h 4138601"/>
              <a:gd name="connsiteX94" fmla="*/ 3516838 w 5403675"/>
              <a:gd name="connsiteY94" fmla="*/ 3436993 h 4138601"/>
              <a:gd name="connsiteX95" fmla="*/ 3472433 w 5403675"/>
              <a:gd name="connsiteY95" fmla="*/ 3410349 h 4138601"/>
              <a:gd name="connsiteX96" fmla="*/ 3445790 w 5403675"/>
              <a:gd name="connsiteY96" fmla="*/ 3392587 h 4138601"/>
              <a:gd name="connsiteX97" fmla="*/ 3410267 w 5403675"/>
              <a:gd name="connsiteY97" fmla="*/ 3383706 h 4138601"/>
              <a:gd name="connsiteX98" fmla="*/ 3507957 w 5403675"/>
              <a:gd name="connsiteY98" fmla="*/ 3268251 h 4138601"/>
              <a:gd name="connsiteX99" fmla="*/ 3587885 w 5403675"/>
              <a:gd name="connsiteY99" fmla="*/ 3294895 h 4138601"/>
              <a:gd name="connsiteX100" fmla="*/ 3596766 w 5403675"/>
              <a:gd name="connsiteY100" fmla="*/ 3214965 h 4138601"/>
              <a:gd name="connsiteX101" fmla="*/ 3596766 w 5403675"/>
              <a:gd name="connsiteY101" fmla="*/ 3214965 h 4138601"/>
              <a:gd name="connsiteX102" fmla="*/ 3641170 w 5403675"/>
              <a:gd name="connsiteY102" fmla="*/ 3250489 h 4138601"/>
              <a:gd name="connsiteX103" fmla="*/ 3712217 w 5403675"/>
              <a:gd name="connsiteY103" fmla="*/ 3206083 h 4138601"/>
              <a:gd name="connsiteX104" fmla="*/ 3721098 w 5403675"/>
              <a:gd name="connsiteY104" fmla="*/ 3179440 h 4138601"/>
              <a:gd name="connsiteX105" fmla="*/ 3765503 w 5403675"/>
              <a:gd name="connsiteY105" fmla="*/ 3135034 h 4138601"/>
              <a:gd name="connsiteX106" fmla="*/ 3783265 w 5403675"/>
              <a:gd name="connsiteY106" fmla="*/ 3108391 h 4138601"/>
              <a:gd name="connsiteX107" fmla="*/ 3809907 w 5403675"/>
              <a:gd name="connsiteY107" fmla="*/ 3099510 h 4138601"/>
              <a:gd name="connsiteX108" fmla="*/ 3872074 w 5403675"/>
              <a:gd name="connsiteY108" fmla="*/ 3055104 h 4138601"/>
              <a:gd name="connsiteX109" fmla="*/ 3934240 w 5403675"/>
              <a:gd name="connsiteY109" fmla="*/ 2904125 h 4138601"/>
              <a:gd name="connsiteX110" fmla="*/ 4129620 w 5403675"/>
              <a:gd name="connsiteY110" fmla="*/ 2850839 h 4138601"/>
              <a:gd name="connsiteX111" fmla="*/ 4325000 w 5403675"/>
              <a:gd name="connsiteY111" fmla="*/ 2806433 h 4138601"/>
              <a:gd name="connsiteX112" fmla="*/ 4404928 w 5403675"/>
              <a:gd name="connsiteY112" fmla="*/ 2939650 h 4138601"/>
              <a:gd name="connsiteX113" fmla="*/ 4404928 w 5403675"/>
              <a:gd name="connsiteY113" fmla="*/ 2939650 h 4138601"/>
              <a:gd name="connsiteX114" fmla="*/ 4404928 w 5403675"/>
              <a:gd name="connsiteY114" fmla="*/ 2939650 h 4138601"/>
              <a:gd name="connsiteX115" fmla="*/ 4493737 w 5403675"/>
              <a:gd name="connsiteY115" fmla="*/ 2948531 h 4138601"/>
              <a:gd name="connsiteX116" fmla="*/ 4777926 w 5403675"/>
              <a:gd name="connsiteY116" fmla="*/ 2921888 h 4138601"/>
              <a:gd name="connsiteX117" fmla="*/ 4777926 w 5403675"/>
              <a:gd name="connsiteY117" fmla="*/ 2921888 h 4138601"/>
              <a:gd name="connsiteX118" fmla="*/ 4777926 w 5403675"/>
              <a:gd name="connsiteY118" fmla="*/ 2921888 h 4138601"/>
              <a:gd name="connsiteX119" fmla="*/ 4857854 w 5403675"/>
              <a:gd name="connsiteY119" fmla="*/ 2913007 h 4138601"/>
              <a:gd name="connsiteX120" fmla="*/ 4937782 w 5403675"/>
              <a:gd name="connsiteY120" fmla="*/ 2904125 h 4138601"/>
              <a:gd name="connsiteX121" fmla="*/ 4991068 w 5403675"/>
              <a:gd name="connsiteY121" fmla="*/ 2921888 h 4138601"/>
              <a:gd name="connsiteX122" fmla="*/ 5070996 w 5403675"/>
              <a:gd name="connsiteY122" fmla="*/ 2904125 h 4138601"/>
              <a:gd name="connsiteX123" fmla="*/ 5097638 w 5403675"/>
              <a:gd name="connsiteY123" fmla="*/ 2913007 h 4138601"/>
              <a:gd name="connsiteX124" fmla="*/ 5133162 w 5403675"/>
              <a:gd name="connsiteY124" fmla="*/ 2913007 h 4138601"/>
              <a:gd name="connsiteX125" fmla="*/ 5195328 w 5403675"/>
              <a:gd name="connsiteY125" fmla="*/ 2904125 h 4138601"/>
              <a:gd name="connsiteX126" fmla="*/ 5275256 w 5403675"/>
              <a:gd name="connsiteY126" fmla="*/ 2895244 h 4138601"/>
              <a:gd name="connsiteX127" fmla="*/ 5284137 w 5403675"/>
              <a:gd name="connsiteY127" fmla="*/ 2868601 h 4138601"/>
              <a:gd name="connsiteX128" fmla="*/ 5230852 w 5403675"/>
              <a:gd name="connsiteY128" fmla="*/ 2762027 h 4138601"/>
              <a:gd name="connsiteX129" fmla="*/ 5221971 w 5403675"/>
              <a:gd name="connsiteY129" fmla="*/ 2735384 h 4138601"/>
              <a:gd name="connsiteX130" fmla="*/ 5230852 w 5403675"/>
              <a:gd name="connsiteY130" fmla="*/ 2611048 h 4138601"/>
              <a:gd name="connsiteX131" fmla="*/ 5257495 w 5403675"/>
              <a:gd name="connsiteY131" fmla="*/ 2593286 h 4138601"/>
              <a:gd name="connsiteX132" fmla="*/ 5239733 w 5403675"/>
              <a:gd name="connsiteY132" fmla="*/ 2566643 h 4138601"/>
              <a:gd name="connsiteX133" fmla="*/ 5257495 w 5403675"/>
              <a:gd name="connsiteY133" fmla="*/ 2504475 h 4138601"/>
              <a:gd name="connsiteX134" fmla="*/ 5301899 w 5403675"/>
              <a:gd name="connsiteY134" fmla="*/ 2460069 h 4138601"/>
              <a:gd name="connsiteX135" fmla="*/ 5310780 w 5403675"/>
              <a:gd name="connsiteY135" fmla="*/ 2433426 h 4138601"/>
              <a:gd name="connsiteX136" fmla="*/ 5364065 w 5403675"/>
              <a:gd name="connsiteY136" fmla="*/ 2397902 h 4138601"/>
              <a:gd name="connsiteX137" fmla="*/ 5399589 w 5403675"/>
              <a:gd name="connsiteY137" fmla="*/ 2380139 h 4138601"/>
              <a:gd name="connsiteX138" fmla="*/ 5372946 w 5403675"/>
              <a:gd name="connsiteY138" fmla="*/ 2362377 h 4138601"/>
              <a:gd name="connsiteX139" fmla="*/ 5337423 w 5403675"/>
              <a:gd name="connsiteY139" fmla="*/ 2317972 h 4138601"/>
              <a:gd name="connsiteX140" fmla="*/ 5319661 w 5403675"/>
              <a:gd name="connsiteY140" fmla="*/ 2344615 h 4138601"/>
              <a:gd name="connsiteX141" fmla="*/ 5293018 w 5403675"/>
              <a:gd name="connsiteY141" fmla="*/ 2353496 h 4138601"/>
              <a:gd name="connsiteX142" fmla="*/ 5275256 w 5403675"/>
              <a:gd name="connsiteY142" fmla="*/ 2326853 h 4138601"/>
              <a:gd name="connsiteX143" fmla="*/ 5213090 w 5403675"/>
              <a:gd name="connsiteY143" fmla="*/ 2291328 h 4138601"/>
              <a:gd name="connsiteX144" fmla="*/ 5159805 w 5403675"/>
              <a:gd name="connsiteY144" fmla="*/ 2273566 h 4138601"/>
              <a:gd name="connsiteX145" fmla="*/ 5115400 w 5403675"/>
              <a:gd name="connsiteY145" fmla="*/ 2282447 h 4138601"/>
              <a:gd name="connsiteX146" fmla="*/ 5062115 w 5403675"/>
              <a:gd name="connsiteY146" fmla="*/ 2264685 h 4138601"/>
              <a:gd name="connsiteX147" fmla="*/ 5035472 w 5403675"/>
              <a:gd name="connsiteY147" fmla="*/ 2255804 h 4138601"/>
              <a:gd name="connsiteX148" fmla="*/ 4911139 w 5403675"/>
              <a:gd name="connsiteY148" fmla="*/ 2246923 h 4138601"/>
              <a:gd name="connsiteX149" fmla="*/ 4786807 w 5403675"/>
              <a:gd name="connsiteY149" fmla="*/ 2255804 h 4138601"/>
              <a:gd name="connsiteX150" fmla="*/ 4760164 w 5403675"/>
              <a:gd name="connsiteY150" fmla="*/ 2264685 h 4138601"/>
              <a:gd name="connsiteX151" fmla="*/ 4706879 w 5403675"/>
              <a:gd name="connsiteY151" fmla="*/ 2300209 h 4138601"/>
              <a:gd name="connsiteX152" fmla="*/ 4697998 w 5403675"/>
              <a:gd name="connsiteY152" fmla="*/ 2326853 h 4138601"/>
              <a:gd name="connsiteX153" fmla="*/ 4618070 w 5403675"/>
              <a:gd name="connsiteY153" fmla="*/ 2335734 h 4138601"/>
              <a:gd name="connsiteX154" fmla="*/ 4573665 w 5403675"/>
              <a:gd name="connsiteY154" fmla="*/ 2344615 h 4138601"/>
              <a:gd name="connsiteX155" fmla="*/ 4520380 w 5403675"/>
              <a:gd name="connsiteY155" fmla="*/ 2362377 h 4138601"/>
              <a:gd name="connsiteX156" fmla="*/ 4449332 w 5403675"/>
              <a:gd name="connsiteY156" fmla="*/ 2317972 h 4138601"/>
              <a:gd name="connsiteX157" fmla="*/ 4413809 w 5403675"/>
              <a:gd name="connsiteY157" fmla="*/ 2273566 h 4138601"/>
              <a:gd name="connsiteX158" fmla="*/ 4360523 w 5403675"/>
              <a:gd name="connsiteY158" fmla="*/ 2291328 h 4138601"/>
              <a:gd name="connsiteX159" fmla="*/ 4307238 w 5403675"/>
              <a:gd name="connsiteY159" fmla="*/ 2326853 h 4138601"/>
              <a:gd name="connsiteX160" fmla="*/ 4253953 w 5403675"/>
              <a:gd name="connsiteY160" fmla="*/ 2362377 h 4138601"/>
              <a:gd name="connsiteX161" fmla="*/ 4245072 w 5403675"/>
              <a:gd name="connsiteY161" fmla="*/ 2415664 h 4138601"/>
              <a:gd name="connsiteX162" fmla="*/ 4218429 w 5403675"/>
              <a:gd name="connsiteY162" fmla="*/ 2424545 h 4138601"/>
              <a:gd name="connsiteX163" fmla="*/ 4147382 w 5403675"/>
              <a:gd name="connsiteY163" fmla="*/ 2433426 h 4138601"/>
              <a:gd name="connsiteX164" fmla="*/ 4094096 w 5403675"/>
              <a:gd name="connsiteY164" fmla="*/ 2451188 h 4138601"/>
              <a:gd name="connsiteX165" fmla="*/ 4040811 w 5403675"/>
              <a:gd name="connsiteY165" fmla="*/ 2433426 h 4138601"/>
              <a:gd name="connsiteX166" fmla="*/ 3996406 w 5403675"/>
              <a:gd name="connsiteY166" fmla="*/ 2389020 h 4138601"/>
              <a:gd name="connsiteX167" fmla="*/ 3978645 w 5403675"/>
              <a:gd name="connsiteY167" fmla="*/ 2406783 h 4138601"/>
              <a:gd name="connsiteX168" fmla="*/ 3969764 w 5403675"/>
              <a:gd name="connsiteY168" fmla="*/ 2380139 h 4138601"/>
              <a:gd name="connsiteX169" fmla="*/ 3880955 w 5403675"/>
              <a:gd name="connsiteY169" fmla="*/ 2353496 h 4138601"/>
              <a:gd name="connsiteX170" fmla="*/ 3765503 w 5403675"/>
              <a:gd name="connsiteY170" fmla="*/ 2353496 h 4138601"/>
              <a:gd name="connsiteX171" fmla="*/ 3738860 w 5403675"/>
              <a:gd name="connsiteY171" fmla="*/ 2335734 h 4138601"/>
              <a:gd name="connsiteX172" fmla="*/ 3694456 w 5403675"/>
              <a:gd name="connsiteY172" fmla="*/ 2344615 h 4138601"/>
              <a:gd name="connsiteX173" fmla="*/ 3658932 w 5403675"/>
              <a:gd name="connsiteY173" fmla="*/ 2353496 h 4138601"/>
              <a:gd name="connsiteX174" fmla="*/ 3587885 w 5403675"/>
              <a:gd name="connsiteY174" fmla="*/ 2344615 h 4138601"/>
              <a:gd name="connsiteX175" fmla="*/ 3481314 w 5403675"/>
              <a:gd name="connsiteY175" fmla="*/ 2326853 h 4138601"/>
              <a:gd name="connsiteX176" fmla="*/ 3428029 w 5403675"/>
              <a:gd name="connsiteY176" fmla="*/ 2309090 h 4138601"/>
              <a:gd name="connsiteX177" fmla="*/ 3419148 w 5403675"/>
              <a:gd name="connsiteY177" fmla="*/ 2282447 h 4138601"/>
              <a:gd name="connsiteX178" fmla="*/ 3383624 w 5403675"/>
              <a:gd name="connsiteY178" fmla="*/ 2273566 h 4138601"/>
              <a:gd name="connsiteX179" fmla="*/ 3303696 w 5403675"/>
              <a:gd name="connsiteY179" fmla="*/ 2264685 h 4138601"/>
              <a:gd name="connsiteX180" fmla="*/ 3214887 w 5403675"/>
              <a:gd name="connsiteY180" fmla="*/ 2238041 h 4138601"/>
              <a:gd name="connsiteX181" fmla="*/ 3188244 w 5403675"/>
              <a:gd name="connsiteY181" fmla="*/ 2229160 h 4138601"/>
              <a:gd name="connsiteX182" fmla="*/ 3161601 w 5403675"/>
              <a:gd name="connsiteY182" fmla="*/ 2211398 h 4138601"/>
              <a:gd name="connsiteX183" fmla="*/ 3152721 w 5403675"/>
              <a:gd name="connsiteY183" fmla="*/ 2184755 h 4138601"/>
              <a:gd name="connsiteX184" fmla="*/ 3126078 w 5403675"/>
              <a:gd name="connsiteY184" fmla="*/ 2166993 h 4138601"/>
              <a:gd name="connsiteX185" fmla="*/ 3108316 w 5403675"/>
              <a:gd name="connsiteY185" fmla="*/ 2149230 h 4138601"/>
              <a:gd name="connsiteX186" fmla="*/ 3055031 w 5403675"/>
              <a:gd name="connsiteY186" fmla="*/ 2158111 h 4138601"/>
              <a:gd name="connsiteX187" fmla="*/ 3028388 w 5403675"/>
              <a:gd name="connsiteY187" fmla="*/ 2166993 h 4138601"/>
              <a:gd name="connsiteX188" fmla="*/ 2966222 w 5403675"/>
              <a:gd name="connsiteY188" fmla="*/ 2175874 h 4138601"/>
              <a:gd name="connsiteX189" fmla="*/ 2912936 w 5403675"/>
              <a:gd name="connsiteY189" fmla="*/ 2166993 h 4138601"/>
              <a:gd name="connsiteX190" fmla="*/ 2868532 w 5403675"/>
              <a:gd name="connsiteY190" fmla="*/ 2122587 h 4138601"/>
              <a:gd name="connsiteX191" fmla="*/ 2859651 w 5403675"/>
              <a:gd name="connsiteY191" fmla="*/ 2095944 h 4138601"/>
              <a:gd name="connsiteX192" fmla="*/ 2824127 w 5403675"/>
              <a:gd name="connsiteY192" fmla="*/ 2051538 h 4138601"/>
              <a:gd name="connsiteX193" fmla="*/ 2806365 w 5403675"/>
              <a:gd name="connsiteY193" fmla="*/ 1998251 h 4138601"/>
              <a:gd name="connsiteX194" fmla="*/ 2797484 w 5403675"/>
              <a:gd name="connsiteY194" fmla="*/ 1971608 h 4138601"/>
              <a:gd name="connsiteX195" fmla="*/ 2815246 w 5403675"/>
              <a:gd name="connsiteY195" fmla="*/ 1918321 h 4138601"/>
              <a:gd name="connsiteX196" fmla="*/ 2824127 w 5403675"/>
              <a:gd name="connsiteY196" fmla="*/ 1882797 h 4138601"/>
              <a:gd name="connsiteX197" fmla="*/ 2841889 w 5403675"/>
              <a:gd name="connsiteY197" fmla="*/ 1865034 h 4138601"/>
              <a:gd name="connsiteX198" fmla="*/ 2850770 w 5403675"/>
              <a:gd name="connsiteY198" fmla="*/ 1820629 h 4138601"/>
              <a:gd name="connsiteX199" fmla="*/ 2868532 w 5403675"/>
              <a:gd name="connsiteY199" fmla="*/ 1749580 h 4138601"/>
              <a:gd name="connsiteX200" fmla="*/ 2850770 w 5403675"/>
              <a:gd name="connsiteY200" fmla="*/ 1687412 h 4138601"/>
              <a:gd name="connsiteX201" fmla="*/ 2833008 w 5403675"/>
              <a:gd name="connsiteY201" fmla="*/ 1634125 h 4138601"/>
              <a:gd name="connsiteX202" fmla="*/ 2779723 w 5403675"/>
              <a:gd name="connsiteY202" fmla="*/ 1580839 h 4138601"/>
              <a:gd name="connsiteX203" fmla="*/ 2753080 w 5403675"/>
              <a:gd name="connsiteY203" fmla="*/ 1358811 h 4138601"/>
              <a:gd name="connsiteX204" fmla="*/ 2735318 w 5403675"/>
              <a:gd name="connsiteY204" fmla="*/ 1341048 h 4138601"/>
              <a:gd name="connsiteX205" fmla="*/ 2708675 w 5403675"/>
              <a:gd name="connsiteY205" fmla="*/ 1332167 h 4138601"/>
              <a:gd name="connsiteX206" fmla="*/ 2655390 w 5403675"/>
              <a:gd name="connsiteY206" fmla="*/ 1296643 h 4138601"/>
              <a:gd name="connsiteX207" fmla="*/ 2628747 w 5403675"/>
              <a:gd name="connsiteY207" fmla="*/ 1278881 h 4138601"/>
              <a:gd name="connsiteX208" fmla="*/ 2610985 w 5403675"/>
              <a:gd name="connsiteY208" fmla="*/ 1261118 h 4138601"/>
              <a:gd name="connsiteX209" fmla="*/ 2584343 w 5403675"/>
              <a:gd name="connsiteY209" fmla="*/ 1252237 h 4138601"/>
              <a:gd name="connsiteX210" fmla="*/ 2531057 w 5403675"/>
              <a:gd name="connsiteY210" fmla="*/ 1207832 h 4138601"/>
              <a:gd name="connsiteX211" fmla="*/ 2504415 w 5403675"/>
              <a:gd name="connsiteY211" fmla="*/ 1198951 h 4138601"/>
              <a:gd name="connsiteX212" fmla="*/ 2433367 w 5403675"/>
              <a:gd name="connsiteY212" fmla="*/ 1163426 h 4138601"/>
              <a:gd name="connsiteX213" fmla="*/ 2380082 w 5403675"/>
              <a:gd name="connsiteY213" fmla="*/ 1145664 h 4138601"/>
              <a:gd name="connsiteX214" fmla="*/ 2344558 w 5403675"/>
              <a:gd name="connsiteY214" fmla="*/ 1136783 h 4138601"/>
              <a:gd name="connsiteX215" fmla="*/ 2300154 w 5403675"/>
              <a:gd name="connsiteY215" fmla="*/ 1101258 h 4138601"/>
              <a:gd name="connsiteX216" fmla="*/ 2246868 w 5403675"/>
              <a:gd name="connsiteY216" fmla="*/ 1083496 h 4138601"/>
              <a:gd name="connsiteX217" fmla="*/ 2184702 w 5403675"/>
              <a:gd name="connsiteY217" fmla="*/ 1039090 h 4138601"/>
              <a:gd name="connsiteX218" fmla="*/ 2166940 w 5403675"/>
              <a:gd name="connsiteY218" fmla="*/ 1012447 h 4138601"/>
              <a:gd name="connsiteX219" fmla="*/ 2113655 w 5403675"/>
              <a:gd name="connsiteY219" fmla="*/ 976923 h 4138601"/>
              <a:gd name="connsiteX220" fmla="*/ 2095893 w 5403675"/>
              <a:gd name="connsiteY220" fmla="*/ 959160 h 4138601"/>
              <a:gd name="connsiteX221" fmla="*/ 2060369 w 5403675"/>
              <a:gd name="connsiteY221" fmla="*/ 950279 h 4138601"/>
              <a:gd name="connsiteX222" fmla="*/ 1909394 w 5403675"/>
              <a:gd name="connsiteY222" fmla="*/ 959160 h 4138601"/>
              <a:gd name="connsiteX223" fmla="*/ 1856109 w 5403675"/>
              <a:gd name="connsiteY223" fmla="*/ 923636 h 4138601"/>
              <a:gd name="connsiteX224" fmla="*/ 1802823 w 5403675"/>
              <a:gd name="connsiteY224" fmla="*/ 941398 h 4138601"/>
              <a:gd name="connsiteX225" fmla="*/ 1776181 w 5403675"/>
              <a:gd name="connsiteY225" fmla="*/ 950279 h 4138601"/>
              <a:gd name="connsiteX226" fmla="*/ 1749538 w 5403675"/>
              <a:gd name="connsiteY226" fmla="*/ 941398 h 4138601"/>
              <a:gd name="connsiteX227" fmla="*/ 1714014 w 5403675"/>
              <a:gd name="connsiteY227" fmla="*/ 932517 h 4138601"/>
              <a:gd name="connsiteX228" fmla="*/ 1705133 w 5403675"/>
              <a:gd name="connsiteY228" fmla="*/ 888111 h 4138601"/>
              <a:gd name="connsiteX229" fmla="*/ 1678491 w 5403675"/>
              <a:gd name="connsiteY229" fmla="*/ 879230 h 4138601"/>
              <a:gd name="connsiteX230" fmla="*/ 1625205 w 5403675"/>
              <a:gd name="connsiteY230" fmla="*/ 852587 h 4138601"/>
              <a:gd name="connsiteX231" fmla="*/ 1598563 w 5403675"/>
              <a:gd name="connsiteY231" fmla="*/ 825944 h 4138601"/>
              <a:gd name="connsiteX232" fmla="*/ 1571920 w 5403675"/>
              <a:gd name="connsiteY232" fmla="*/ 808181 h 4138601"/>
              <a:gd name="connsiteX233" fmla="*/ 1536396 w 5403675"/>
              <a:gd name="connsiteY233" fmla="*/ 781538 h 4138601"/>
              <a:gd name="connsiteX234" fmla="*/ 1509753 w 5403675"/>
              <a:gd name="connsiteY234" fmla="*/ 754895 h 4138601"/>
              <a:gd name="connsiteX235" fmla="*/ 1500873 w 5403675"/>
              <a:gd name="connsiteY235" fmla="*/ 719370 h 4138601"/>
              <a:gd name="connsiteX236" fmla="*/ 1491992 w 5403675"/>
              <a:gd name="connsiteY236" fmla="*/ 692727 h 4138601"/>
              <a:gd name="connsiteX237" fmla="*/ 1483111 w 5403675"/>
              <a:gd name="connsiteY237" fmla="*/ 621678 h 4138601"/>
              <a:gd name="connsiteX238" fmla="*/ 1474230 w 5403675"/>
              <a:gd name="connsiteY238" fmla="*/ 595034 h 4138601"/>
              <a:gd name="connsiteX239" fmla="*/ 1447587 w 5403675"/>
              <a:gd name="connsiteY239" fmla="*/ 577272 h 4138601"/>
              <a:gd name="connsiteX240" fmla="*/ 1438706 w 5403675"/>
              <a:gd name="connsiteY240" fmla="*/ 550629 h 4138601"/>
              <a:gd name="connsiteX241" fmla="*/ 1429825 w 5403675"/>
              <a:gd name="connsiteY241" fmla="*/ 497342 h 4138601"/>
              <a:gd name="connsiteX242" fmla="*/ 1403183 w 5403675"/>
              <a:gd name="connsiteY242" fmla="*/ 479580 h 4138601"/>
              <a:gd name="connsiteX243" fmla="*/ 1358778 w 5403675"/>
              <a:gd name="connsiteY243" fmla="*/ 435174 h 4138601"/>
              <a:gd name="connsiteX244" fmla="*/ 1305493 w 5403675"/>
              <a:gd name="connsiteY244" fmla="*/ 399650 h 4138601"/>
              <a:gd name="connsiteX245" fmla="*/ 1118994 w 5403675"/>
              <a:gd name="connsiteY245" fmla="*/ 408531 h 4138601"/>
              <a:gd name="connsiteX246" fmla="*/ 1145636 w 5403675"/>
              <a:gd name="connsiteY246" fmla="*/ 381888 h 4138601"/>
              <a:gd name="connsiteX247" fmla="*/ 1154517 w 5403675"/>
              <a:gd name="connsiteY247" fmla="*/ 195384 h 4138601"/>
              <a:gd name="connsiteX248" fmla="*/ 1207803 w 5403675"/>
              <a:gd name="connsiteY248" fmla="*/ 177622 h 4138601"/>
              <a:gd name="connsiteX249" fmla="*/ 1261088 w 5403675"/>
              <a:gd name="connsiteY249" fmla="*/ 150979 h 4138601"/>
              <a:gd name="connsiteX250" fmla="*/ 1252207 w 5403675"/>
              <a:gd name="connsiteY250" fmla="*/ 115454 h 4138601"/>
              <a:gd name="connsiteX251" fmla="*/ 1198922 w 5403675"/>
              <a:gd name="connsiteY251" fmla="*/ 88811 h 4138601"/>
              <a:gd name="connsiteX252" fmla="*/ 1190041 w 5403675"/>
              <a:gd name="connsiteY252" fmla="*/ 62167 h 4138601"/>
              <a:gd name="connsiteX253" fmla="*/ 1181160 w 5403675"/>
              <a:gd name="connsiteY253" fmla="*/ 0 h 4138601"/>
              <a:gd name="connsiteX254" fmla="*/ 8881 w 5403675"/>
              <a:gd name="connsiteY254" fmla="*/ 124335 h 4138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Lst>
            <a:rect l="l" t="t" r="r" b="b"/>
            <a:pathLst>
              <a:path w="5403675" h="4138601">
                <a:moveTo>
                  <a:pt x="8881" y="124335"/>
                </a:moveTo>
                <a:lnTo>
                  <a:pt x="17762" y="603916"/>
                </a:lnTo>
                <a:lnTo>
                  <a:pt x="44404" y="577272"/>
                </a:lnTo>
                <a:cubicBezTo>
                  <a:pt x="69376" y="555867"/>
                  <a:pt x="109148" y="531510"/>
                  <a:pt x="124333" y="497342"/>
                </a:cubicBezTo>
                <a:cubicBezTo>
                  <a:pt x="131937" y="480233"/>
                  <a:pt x="136174" y="461817"/>
                  <a:pt x="142094" y="444055"/>
                </a:cubicBezTo>
                <a:cubicBezTo>
                  <a:pt x="145054" y="435174"/>
                  <a:pt x="143186" y="422605"/>
                  <a:pt x="150975" y="417412"/>
                </a:cubicBezTo>
                <a:cubicBezTo>
                  <a:pt x="159856" y="411491"/>
                  <a:pt x="168071" y="404423"/>
                  <a:pt x="177618" y="399650"/>
                </a:cubicBezTo>
                <a:cubicBezTo>
                  <a:pt x="207374" y="384772"/>
                  <a:pt x="258864" y="384702"/>
                  <a:pt x="284189" y="381888"/>
                </a:cubicBezTo>
                <a:cubicBezTo>
                  <a:pt x="290110" y="375967"/>
                  <a:pt x="296720" y="370664"/>
                  <a:pt x="301951" y="364125"/>
                </a:cubicBezTo>
                <a:cubicBezTo>
                  <a:pt x="308618" y="355790"/>
                  <a:pt x="311378" y="344150"/>
                  <a:pt x="319712" y="337482"/>
                </a:cubicBezTo>
                <a:cubicBezTo>
                  <a:pt x="327022" y="331634"/>
                  <a:pt x="337474" y="331561"/>
                  <a:pt x="346355" y="328601"/>
                </a:cubicBezTo>
                <a:cubicBezTo>
                  <a:pt x="346951" y="329496"/>
                  <a:pt x="380352" y="374534"/>
                  <a:pt x="372998" y="381888"/>
                </a:cubicBezTo>
                <a:cubicBezTo>
                  <a:pt x="362705" y="392182"/>
                  <a:pt x="302300" y="402494"/>
                  <a:pt x="284189" y="408531"/>
                </a:cubicBezTo>
                <a:cubicBezTo>
                  <a:pt x="277909" y="410624"/>
                  <a:pt x="272348" y="414452"/>
                  <a:pt x="266427" y="417412"/>
                </a:cubicBezTo>
                <a:lnTo>
                  <a:pt x="275308" y="754895"/>
                </a:lnTo>
                <a:lnTo>
                  <a:pt x="0" y="985804"/>
                </a:lnTo>
                <a:lnTo>
                  <a:pt x="8881" y="1500909"/>
                </a:lnTo>
                <a:lnTo>
                  <a:pt x="79928" y="1785104"/>
                </a:lnTo>
                <a:lnTo>
                  <a:pt x="275308" y="2007132"/>
                </a:lnTo>
                <a:lnTo>
                  <a:pt x="639425" y="2229160"/>
                </a:lnTo>
                <a:lnTo>
                  <a:pt x="888090" y="2309090"/>
                </a:lnTo>
                <a:lnTo>
                  <a:pt x="1012423" y="2531118"/>
                </a:lnTo>
                <a:lnTo>
                  <a:pt x="1296612" y="2753146"/>
                </a:lnTo>
                <a:lnTo>
                  <a:pt x="1616324" y="2815314"/>
                </a:lnTo>
                <a:lnTo>
                  <a:pt x="1802823" y="2744265"/>
                </a:lnTo>
                <a:lnTo>
                  <a:pt x="1891632" y="2753146"/>
                </a:lnTo>
                <a:lnTo>
                  <a:pt x="2069250" y="3019580"/>
                </a:lnTo>
                <a:lnTo>
                  <a:pt x="2069250" y="3019580"/>
                </a:lnTo>
                <a:lnTo>
                  <a:pt x="2113655" y="3081748"/>
                </a:lnTo>
                <a:lnTo>
                  <a:pt x="2113655" y="3081748"/>
                </a:lnTo>
                <a:lnTo>
                  <a:pt x="2113655" y="3081748"/>
                </a:lnTo>
                <a:lnTo>
                  <a:pt x="2158059" y="3055104"/>
                </a:lnTo>
                <a:lnTo>
                  <a:pt x="2317916" y="3250489"/>
                </a:lnTo>
                <a:lnTo>
                  <a:pt x="2513296" y="3383706"/>
                </a:lnTo>
                <a:lnTo>
                  <a:pt x="2513296" y="3481398"/>
                </a:lnTo>
                <a:lnTo>
                  <a:pt x="2424487" y="3508041"/>
                </a:lnTo>
                <a:lnTo>
                  <a:pt x="2388963" y="3525804"/>
                </a:lnTo>
                <a:lnTo>
                  <a:pt x="2388963" y="3525804"/>
                </a:lnTo>
                <a:lnTo>
                  <a:pt x="2388963" y="3525804"/>
                </a:lnTo>
                <a:lnTo>
                  <a:pt x="2388963" y="3525804"/>
                </a:lnTo>
                <a:lnTo>
                  <a:pt x="2362320" y="3596853"/>
                </a:lnTo>
                <a:lnTo>
                  <a:pt x="2149179" y="3712307"/>
                </a:lnTo>
                <a:lnTo>
                  <a:pt x="1962680" y="3774475"/>
                </a:lnTo>
                <a:lnTo>
                  <a:pt x="1989322" y="3827762"/>
                </a:lnTo>
                <a:cubicBezTo>
                  <a:pt x="2015965" y="3824802"/>
                  <a:pt x="2042876" y="3814086"/>
                  <a:pt x="2069250" y="3818881"/>
                </a:cubicBezTo>
                <a:cubicBezTo>
                  <a:pt x="2079751" y="3820790"/>
                  <a:pt x="2078131" y="3839603"/>
                  <a:pt x="2087012" y="3845524"/>
                </a:cubicBezTo>
                <a:cubicBezTo>
                  <a:pt x="2097168" y="3852295"/>
                  <a:pt x="2110695" y="3851445"/>
                  <a:pt x="2122536" y="3854405"/>
                </a:cubicBezTo>
                <a:cubicBezTo>
                  <a:pt x="2131417" y="3860326"/>
                  <a:pt x="2142511" y="3863832"/>
                  <a:pt x="2149179" y="3872167"/>
                </a:cubicBezTo>
                <a:cubicBezTo>
                  <a:pt x="2167271" y="3894783"/>
                  <a:pt x="2152831" y="3930184"/>
                  <a:pt x="2149179" y="3952097"/>
                </a:cubicBezTo>
                <a:cubicBezTo>
                  <a:pt x="2152139" y="3960978"/>
                  <a:pt x="2152211" y="3971431"/>
                  <a:pt x="2158059" y="3978741"/>
                </a:cubicBezTo>
                <a:cubicBezTo>
                  <a:pt x="2164727" y="3987076"/>
                  <a:pt x="2179045" y="3987452"/>
                  <a:pt x="2184702" y="3996503"/>
                </a:cubicBezTo>
                <a:cubicBezTo>
                  <a:pt x="2194625" y="4012380"/>
                  <a:pt x="2202464" y="4049790"/>
                  <a:pt x="2202464" y="4049790"/>
                </a:cubicBezTo>
                <a:cubicBezTo>
                  <a:pt x="2229107" y="4046830"/>
                  <a:pt x="2256106" y="4046166"/>
                  <a:pt x="2282392" y="4040909"/>
                </a:cubicBezTo>
                <a:cubicBezTo>
                  <a:pt x="2300751" y="4037237"/>
                  <a:pt x="2335677" y="4023146"/>
                  <a:pt x="2335677" y="4023146"/>
                </a:cubicBezTo>
                <a:cubicBezTo>
                  <a:pt x="2344558" y="4026106"/>
                  <a:pt x="2355010" y="4026179"/>
                  <a:pt x="2362320" y="4032027"/>
                </a:cubicBezTo>
                <a:cubicBezTo>
                  <a:pt x="2388508" y="4052978"/>
                  <a:pt x="2380537" y="4091007"/>
                  <a:pt x="2406725" y="4111958"/>
                </a:cubicBezTo>
                <a:cubicBezTo>
                  <a:pt x="2414035" y="4117806"/>
                  <a:pt x="2424994" y="4116653"/>
                  <a:pt x="2433367" y="4120839"/>
                </a:cubicBezTo>
                <a:cubicBezTo>
                  <a:pt x="2442914" y="4125612"/>
                  <a:pt x="2451129" y="4132680"/>
                  <a:pt x="2460010" y="4138601"/>
                </a:cubicBezTo>
                <a:cubicBezTo>
                  <a:pt x="2465931" y="4129720"/>
                  <a:pt x="2477772" y="4122632"/>
                  <a:pt x="2477772" y="4111958"/>
                </a:cubicBezTo>
                <a:cubicBezTo>
                  <a:pt x="2477772" y="4093235"/>
                  <a:pt x="2463682" y="4077031"/>
                  <a:pt x="2460010" y="4058671"/>
                </a:cubicBezTo>
                <a:lnTo>
                  <a:pt x="2451129" y="4014265"/>
                </a:lnTo>
                <a:cubicBezTo>
                  <a:pt x="2454402" y="3991355"/>
                  <a:pt x="2456490" y="3950255"/>
                  <a:pt x="2468891" y="3925454"/>
                </a:cubicBezTo>
                <a:cubicBezTo>
                  <a:pt x="2473664" y="3915907"/>
                  <a:pt x="2478318" y="3905479"/>
                  <a:pt x="2486653" y="3898811"/>
                </a:cubicBezTo>
                <a:cubicBezTo>
                  <a:pt x="2493963" y="3892963"/>
                  <a:pt x="2504415" y="3892890"/>
                  <a:pt x="2513296" y="3889930"/>
                </a:cubicBezTo>
                <a:cubicBezTo>
                  <a:pt x="2522177" y="3895851"/>
                  <a:pt x="2529410" y="3905937"/>
                  <a:pt x="2539938" y="3907692"/>
                </a:cubicBezTo>
                <a:cubicBezTo>
                  <a:pt x="2549172" y="3909231"/>
                  <a:pt x="2557889" y="3895334"/>
                  <a:pt x="2566581" y="3898811"/>
                </a:cubicBezTo>
                <a:cubicBezTo>
                  <a:pt x="2587436" y="3907153"/>
                  <a:pt x="2582810" y="3938211"/>
                  <a:pt x="2593224" y="3952097"/>
                </a:cubicBezTo>
                <a:cubicBezTo>
                  <a:pt x="2605783" y="3968843"/>
                  <a:pt x="2637628" y="3996503"/>
                  <a:pt x="2637628" y="3996503"/>
                </a:cubicBezTo>
                <a:cubicBezTo>
                  <a:pt x="2640588" y="3987622"/>
                  <a:pt x="2641693" y="3977887"/>
                  <a:pt x="2646509" y="3969860"/>
                </a:cubicBezTo>
                <a:cubicBezTo>
                  <a:pt x="2671386" y="3928398"/>
                  <a:pt x="2732942" y="3946374"/>
                  <a:pt x="2770842" y="3943216"/>
                </a:cubicBezTo>
                <a:cubicBezTo>
                  <a:pt x="2791307" y="3939805"/>
                  <a:pt x="2828907" y="3936385"/>
                  <a:pt x="2850770" y="3925454"/>
                </a:cubicBezTo>
                <a:cubicBezTo>
                  <a:pt x="2860317" y="3920681"/>
                  <a:pt x="2868532" y="3913613"/>
                  <a:pt x="2877413" y="3907692"/>
                </a:cubicBezTo>
                <a:cubicBezTo>
                  <a:pt x="2883333" y="3898811"/>
                  <a:pt x="2884911" y="3883980"/>
                  <a:pt x="2895174" y="3881048"/>
                </a:cubicBezTo>
                <a:cubicBezTo>
                  <a:pt x="2909688" y="3876901"/>
                  <a:pt x="2924484" y="3889930"/>
                  <a:pt x="2939579" y="3889930"/>
                </a:cubicBezTo>
                <a:cubicBezTo>
                  <a:pt x="2948941" y="3889930"/>
                  <a:pt x="2957341" y="3884009"/>
                  <a:pt x="2966222" y="3881048"/>
                </a:cubicBezTo>
                <a:cubicBezTo>
                  <a:pt x="2975103" y="3884009"/>
                  <a:pt x="2983726" y="3887899"/>
                  <a:pt x="2992864" y="3889930"/>
                </a:cubicBezTo>
                <a:cubicBezTo>
                  <a:pt x="3010442" y="3893837"/>
                  <a:pt x="3028493" y="3895279"/>
                  <a:pt x="3046150" y="3898811"/>
                </a:cubicBezTo>
                <a:cubicBezTo>
                  <a:pt x="3058118" y="3901205"/>
                  <a:pt x="3069832" y="3904732"/>
                  <a:pt x="3081673" y="3907692"/>
                </a:cubicBezTo>
                <a:cubicBezTo>
                  <a:pt x="3084633" y="3898811"/>
                  <a:pt x="3084706" y="3888358"/>
                  <a:pt x="3090554" y="3881048"/>
                </a:cubicBezTo>
                <a:cubicBezTo>
                  <a:pt x="3105382" y="3862512"/>
                  <a:pt x="3131966" y="3859017"/>
                  <a:pt x="3152721" y="3854405"/>
                </a:cubicBezTo>
                <a:cubicBezTo>
                  <a:pt x="3167456" y="3851131"/>
                  <a:pt x="3182324" y="3848484"/>
                  <a:pt x="3197125" y="3845524"/>
                </a:cubicBezTo>
                <a:cubicBezTo>
                  <a:pt x="3214887" y="3827762"/>
                  <a:pt x="3244319" y="3816607"/>
                  <a:pt x="3250411" y="3792237"/>
                </a:cubicBezTo>
                <a:cubicBezTo>
                  <a:pt x="3253371" y="3780396"/>
                  <a:pt x="3256897" y="3768682"/>
                  <a:pt x="3259291" y="3756713"/>
                </a:cubicBezTo>
                <a:cubicBezTo>
                  <a:pt x="3262822" y="3739055"/>
                  <a:pt x="3264266" y="3721005"/>
                  <a:pt x="3268172" y="3703426"/>
                </a:cubicBezTo>
                <a:cubicBezTo>
                  <a:pt x="3270203" y="3694288"/>
                  <a:pt x="3274093" y="3685664"/>
                  <a:pt x="3277053" y="3676783"/>
                </a:cubicBezTo>
                <a:cubicBezTo>
                  <a:pt x="3242361" y="3642089"/>
                  <a:pt x="3278762" y="3673196"/>
                  <a:pt x="3232649" y="3650139"/>
                </a:cubicBezTo>
                <a:cubicBezTo>
                  <a:pt x="3163789" y="3615708"/>
                  <a:pt x="3246327" y="3645817"/>
                  <a:pt x="3179363" y="3623496"/>
                </a:cubicBezTo>
                <a:cubicBezTo>
                  <a:pt x="3204521" y="3548022"/>
                  <a:pt x="3169434" y="3640045"/>
                  <a:pt x="3206006" y="3579090"/>
                </a:cubicBezTo>
                <a:cubicBezTo>
                  <a:pt x="3210822" y="3571063"/>
                  <a:pt x="3211927" y="3561328"/>
                  <a:pt x="3214887" y="3552447"/>
                </a:cubicBezTo>
                <a:cubicBezTo>
                  <a:pt x="3211927" y="3543566"/>
                  <a:pt x="3204170" y="3534984"/>
                  <a:pt x="3206006" y="3525804"/>
                </a:cubicBezTo>
                <a:cubicBezTo>
                  <a:pt x="3211750" y="3497083"/>
                  <a:pt x="3282524" y="3499615"/>
                  <a:pt x="3285934" y="3499160"/>
                </a:cubicBezTo>
                <a:cubicBezTo>
                  <a:pt x="3397080" y="3484340"/>
                  <a:pt x="3316666" y="3496998"/>
                  <a:pt x="3410267" y="3481398"/>
                </a:cubicBezTo>
                <a:cubicBezTo>
                  <a:pt x="3419148" y="3487319"/>
                  <a:pt x="3426301" y="3497981"/>
                  <a:pt x="3436909" y="3499160"/>
                </a:cubicBezTo>
                <a:cubicBezTo>
                  <a:pt x="3454806" y="3501149"/>
                  <a:pt x="3474089" y="3498332"/>
                  <a:pt x="3490195" y="3490279"/>
                </a:cubicBezTo>
                <a:cubicBezTo>
                  <a:pt x="3503968" y="3483393"/>
                  <a:pt x="3512635" y="3449603"/>
                  <a:pt x="3516838" y="3436993"/>
                </a:cubicBezTo>
                <a:cubicBezTo>
                  <a:pt x="3482146" y="3402299"/>
                  <a:pt x="3518547" y="3433406"/>
                  <a:pt x="3472433" y="3410349"/>
                </a:cubicBezTo>
                <a:cubicBezTo>
                  <a:pt x="3462886" y="3405576"/>
                  <a:pt x="3455601" y="3396792"/>
                  <a:pt x="3445790" y="3392587"/>
                </a:cubicBezTo>
                <a:cubicBezTo>
                  <a:pt x="3434571" y="3387779"/>
                  <a:pt x="3410267" y="3383706"/>
                  <a:pt x="3410267" y="3383706"/>
                </a:cubicBezTo>
                <a:lnTo>
                  <a:pt x="3507957" y="3268251"/>
                </a:lnTo>
                <a:lnTo>
                  <a:pt x="3587885" y="3294895"/>
                </a:lnTo>
                <a:lnTo>
                  <a:pt x="3596766" y="3214965"/>
                </a:lnTo>
                <a:lnTo>
                  <a:pt x="3596766" y="3214965"/>
                </a:lnTo>
                <a:lnTo>
                  <a:pt x="3641170" y="3250489"/>
                </a:lnTo>
                <a:cubicBezTo>
                  <a:pt x="3664852" y="3235687"/>
                  <a:pt x="3691344" y="3224637"/>
                  <a:pt x="3712217" y="3206083"/>
                </a:cubicBezTo>
                <a:cubicBezTo>
                  <a:pt x="3719214" y="3199864"/>
                  <a:pt x="3715481" y="3186929"/>
                  <a:pt x="3721098" y="3179440"/>
                </a:cubicBezTo>
                <a:cubicBezTo>
                  <a:pt x="3733658" y="3162694"/>
                  <a:pt x="3753891" y="3152451"/>
                  <a:pt x="3765503" y="3135034"/>
                </a:cubicBezTo>
                <a:cubicBezTo>
                  <a:pt x="3771424" y="3126153"/>
                  <a:pt x="3774930" y="3115059"/>
                  <a:pt x="3783265" y="3108391"/>
                </a:cubicBezTo>
                <a:cubicBezTo>
                  <a:pt x="3790575" y="3102543"/>
                  <a:pt x="3801724" y="3104056"/>
                  <a:pt x="3809907" y="3099510"/>
                </a:cubicBezTo>
                <a:cubicBezTo>
                  <a:pt x="3852488" y="3075853"/>
                  <a:pt x="3850882" y="3076299"/>
                  <a:pt x="3872074" y="3055104"/>
                </a:cubicBezTo>
                <a:lnTo>
                  <a:pt x="3934240" y="2904125"/>
                </a:lnTo>
                <a:lnTo>
                  <a:pt x="4129620" y="2850839"/>
                </a:lnTo>
                <a:lnTo>
                  <a:pt x="4325000" y="2806433"/>
                </a:lnTo>
                <a:lnTo>
                  <a:pt x="4404928" y="2939650"/>
                </a:lnTo>
                <a:lnTo>
                  <a:pt x="4404928" y="2939650"/>
                </a:lnTo>
                <a:lnTo>
                  <a:pt x="4404928" y="2939650"/>
                </a:lnTo>
                <a:lnTo>
                  <a:pt x="4493737" y="2948531"/>
                </a:lnTo>
                <a:lnTo>
                  <a:pt x="4777926" y="2921888"/>
                </a:lnTo>
                <a:lnTo>
                  <a:pt x="4777926" y="2921888"/>
                </a:lnTo>
                <a:lnTo>
                  <a:pt x="4777926" y="2921888"/>
                </a:lnTo>
                <a:lnTo>
                  <a:pt x="4857854" y="2913007"/>
                </a:lnTo>
                <a:cubicBezTo>
                  <a:pt x="4884497" y="2910046"/>
                  <a:pt x="4911035" y="2902342"/>
                  <a:pt x="4937782" y="2904125"/>
                </a:cubicBezTo>
                <a:cubicBezTo>
                  <a:pt x="4956463" y="2905370"/>
                  <a:pt x="4991068" y="2921888"/>
                  <a:pt x="4991068" y="2921888"/>
                </a:cubicBezTo>
                <a:cubicBezTo>
                  <a:pt x="5018541" y="2912730"/>
                  <a:pt x="5039739" y="2904125"/>
                  <a:pt x="5070996" y="2904125"/>
                </a:cubicBezTo>
                <a:cubicBezTo>
                  <a:pt x="5080357" y="2904125"/>
                  <a:pt x="5088371" y="2911683"/>
                  <a:pt x="5097638" y="2913007"/>
                </a:cubicBezTo>
                <a:cubicBezTo>
                  <a:pt x="5109360" y="2914682"/>
                  <a:pt x="5121321" y="2913007"/>
                  <a:pt x="5133162" y="2913007"/>
                </a:cubicBezTo>
                <a:lnTo>
                  <a:pt x="5195328" y="2904125"/>
                </a:lnTo>
                <a:cubicBezTo>
                  <a:pt x="5221971" y="2901165"/>
                  <a:pt x="5250367" y="2905200"/>
                  <a:pt x="5275256" y="2895244"/>
                </a:cubicBezTo>
                <a:cubicBezTo>
                  <a:pt x="5283948" y="2891767"/>
                  <a:pt x="5285171" y="2877905"/>
                  <a:pt x="5284137" y="2868601"/>
                </a:cubicBezTo>
                <a:cubicBezTo>
                  <a:pt x="5274072" y="2778003"/>
                  <a:pt x="5260290" y="2850342"/>
                  <a:pt x="5230852" y="2762027"/>
                </a:cubicBezTo>
                <a:lnTo>
                  <a:pt x="5221971" y="2735384"/>
                </a:lnTo>
                <a:cubicBezTo>
                  <a:pt x="5224931" y="2693939"/>
                  <a:pt x="5220775" y="2651358"/>
                  <a:pt x="5230852" y="2611048"/>
                </a:cubicBezTo>
                <a:cubicBezTo>
                  <a:pt x="5233441" y="2600693"/>
                  <a:pt x="5255402" y="2603752"/>
                  <a:pt x="5257495" y="2593286"/>
                </a:cubicBezTo>
                <a:cubicBezTo>
                  <a:pt x="5259588" y="2582820"/>
                  <a:pt x="5245654" y="2575524"/>
                  <a:pt x="5239733" y="2566643"/>
                </a:cubicBezTo>
                <a:cubicBezTo>
                  <a:pt x="5240502" y="2563566"/>
                  <a:pt x="5252717" y="2510846"/>
                  <a:pt x="5257495" y="2504475"/>
                </a:cubicBezTo>
                <a:cubicBezTo>
                  <a:pt x="5270054" y="2487729"/>
                  <a:pt x="5301899" y="2460069"/>
                  <a:pt x="5301899" y="2460069"/>
                </a:cubicBezTo>
                <a:cubicBezTo>
                  <a:pt x="5304859" y="2451188"/>
                  <a:pt x="5304161" y="2440046"/>
                  <a:pt x="5310780" y="2433426"/>
                </a:cubicBezTo>
                <a:cubicBezTo>
                  <a:pt x="5325874" y="2418331"/>
                  <a:pt x="5364065" y="2397902"/>
                  <a:pt x="5364065" y="2397902"/>
                </a:cubicBezTo>
                <a:cubicBezTo>
                  <a:pt x="5369532" y="2399724"/>
                  <a:pt x="5417806" y="2425684"/>
                  <a:pt x="5399589" y="2380139"/>
                </a:cubicBezTo>
                <a:cubicBezTo>
                  <a:pt x="5395625" y="2370229"/>
                  <a:pt x="5381827" y="2368298"/>
                  <a:pt x="5372946" y="2362377"/>
                </a:cubicBezTo>
                <a:cubicBezTo>
                  <a:pt x="5368869" y="2350146"/>
                  <a:pt x="5362529" y="2312951"/>
                  <a:pt x="5337423" y="2317972"/>
                </a:cubicBezTo>
                <a:cubicBezTo>
                  <a:pt x="5326957" y="2320065"/>
                  <a:pt x="5327996" y="2337947"/>
                  <a:pt x="5319661" y="2344615"/>
                </a:cubicBezTo>
                <a:cubicBezTo>
                  <a:pt x="5312351" y="2350463"/>
                  <a:pt x="5301899" y="2350536"/>
                  <a:pt x="5293018" y="2353496"/>
                </a:cubicBezTo>
                <a:cubicBezTo>
                  <a:pt x="5287097" y="2344615"/>
                  <a:pt x="5282803" y="2334401"/>
                  <a:pt x="5275256" y="2326853"/>
                </a:cubicBezTo>
                <a:cubicBezTo>
                  <a:pt x="5264572" y="2316169"/>
                  <a:pt x="5224704" y="2295974"/>
                  <a:pt x="5213090" y="2291328"/>
                </a:cubicBezTo>
                <a:cubicBezTo>
                  <a:pt x="5195707" y="2284375"/>
                  <a:pt x="5159805" y="2273566"/>
                  <a:pt x="5159805" y="2273566"/>
                </a:cubicBezTo>
                <a:cubicBezTo>
                  <a:pt x="5145003" y="2276526"/>
                  <a:pt x="5130433" y="2283814"/>
                  <a:pt x="5115400" y="2282447"/>
                </a:cubicBezTo>
                <a:cubicBezTo>
                  <a:pt x="5096754" y="2280752"/>
                  <a:pt x="5079877" y="2270606"/>
                  <a:pt x="5062115" y="2264685"/>
                </a:cubicBezTo>
                <a:cubicBezTo>
                  <a:pt x="5053234" y="2261725"/>
                  <a:pt x="5044810" y="2256471"/>
                  <a:pt x="5035472" y="2255804"/>
                </a:cubicBezTo>
                <a:lnTo>
                  <a:pt x="4911139" y="2246923"/>
                </a:lnTo>
                <a:cubicBezTo>
                  <a:pt x="4869695" y="2249883"/>
                  <a:pt x="4828072" y="2250949"/>
                  <a:pt x="4786807" y="2255804"/>
                </a:cubicBezTo>
                <a:cubicBezTo>
                  <a:pt x="4777510" y="2256898"/>
                  <a:pt x="4768347" y="2260139"/>
                  <a:pt x="4760164" y="2264685"/>
                </a:cubicBezTo>
                <a:cubicBezTo>
                  <a:pt x="4741503" y="2275052"/>
                  <a:pt x="4706879" y="2300209"/>
                  <a:pt x="4706879" y="2300209"/>
                </a:cubicBezTo>
                <a:cubicBezTo>
                  <a:pt x="4703919" y="2309090"/>
                  <a:pt x="4706690" y="2323376"/>
                  <a:pt x="4697998" y="2326853"/>
                </a:cubicBezTo>
                <a:cubicBezTo>
                  <a:pt x="4673109" y="2336809"/>
                  <a:pt x="4644607" y="2331943"/>
                  <a:pt x="4618070" y="2335734"/>
                </a:cubicBezTo>
                <a:cubicBezTo>
                  <a:pt x="4603127" y="2337869"/>
                  <a:pt x="4588228" y="2340643"/>
                  <a:pt x="4573665" y="2344615"/>
                </a:cubicBezTo>
                <a:cubicBezTo>
                  <a:pt x="4555602" y="2349541"/>
                  <a:pt x="4520380" y="2362377"/>
                  <a:pt x="4520380" y="2362377"/>
                </a:cubicBezTo>
                <a:cubicBezTo>
                  <a:pt x="4456968" y="2341240"/>
                  <a:pt x="4477480" y="2360193"/>
                  <a:pt x="4449332" y="2317972"/>
                </a:cubicBezTo>
                <a:cubicBezTo>
                  <a:pt x="4443787" y="2301335"/>
                  <a:pt x="4440591" y="2273566"/>
                  <a:pt x="4413809" y="2273566"/>
                </a:cubicBezTo>
                <a:cubicBezTo>
                  <a:pt x="4395086" y="2273566"/>
                  <a:pt x="4360523" y="2291328"/>
                  <a:pt x="4360523" y="2291328"/>
                </a:cubicBezTo>
                <a:cubicBezTo>
                  <a:pt x="4342761" y="2303170"/>
                  <a:pt x="4322333" y="2311758"/>
                  <a:pt x="4307238" y="2326853"/>
                </a:cubicBezTo>
                <a:cubicBezTo>
                  <a:pt x="4273976" y="2360115"/>
                  <a:pt x="4292510" y="2349524"/>
                  <a:pt x="4253953" y="2362377"/>
                </a:cubicBezTo>
                <a:cubicBezTo>
                  <a:pt x="4250993" y="2380139"/>
                  <a:pt x="4254006" y="2400029"/>
                  <a:pt x="4245072" y="2415664"/>
                </a:cubicBezTo>
                <a:cubicBezTo>
                  <a:pt x="4240428" y="2423792"/>
                  <a:pt x="4227639" y="2422870"/>
                  <a:pt x="4218429" y="2424545"/>
                </a:cubicBezTo>
                <a:cubicBezTo>
                  <a:pt x="4194947" y="2428814"/>
                  <a:pt x="4171064" y="2430466"/>
                  <a:pt x="4147382" y="2433426"/>
                </a:cubicBezTo>
                <a:cubicBezTo>
                  <a:pt x="4134466" y="2472174"/>
                  <a:pt x="4146490" y="2465477"/>
                  <a:pt x="4094096" y="2451188"/>
                </a:cubicBezTo>
                <a:cubicBezTo>
                  <a:pt x="4076033" y="2446262"/>
                  <a:pt x="4040811" y="2433426"/>
                  <a:pt x="4040811" y="2433426"/>
                </a:cubicBezTo>
                <a:cubicBezTo>
                  <a:pt x="4020089" y="2371258"/>
                  <a:pt x="4040811" y="2374218"/>
                  <a:pt x="3996406" y="2389020"/>
                </a:cubicBezTo>
                <a:cubicBezTo>
                  <a:pt x="3990486" y="2394941"/>
                  <a:pt x="3986588" y="2409431"/>
                  <a:pt x="3978645" y="2406783"/>
                </a:cubicBezTo>
                <a:cubicBezTo>
                  <a:pt x="3969764" y="2403822"/>
                  <a:pt x="3977382" y="2385580"/>
                  <a:pt x="3969764" y="2380139"/>
                </a:cubicBezTo>
                <a:cubicBezTo>
                  <a:pt x="3958123" y="2371824"/>
                  <a:pt x="3899945" y="2358244"/>
                  <a:pt x="3880955" y="2353496"/>
                </a:cubicBezTo>
                <a:cubicBezTo>
                  <a:pt x="3831267" y="2358465"/>
                  <a:pt x="3805129" y="2373309"/>
                  <a:pt x="3765503" y="2353496"/>
                </a:cubicBezTo>
                <a:cubicBezTo>
                  <a:pt x="3755956" y="2348723"/>
                  <a:pt x="3747741" y="2341655"/>
                  <a:pt x="3738860" y="2335734"/>
                </a:cubicBezTo>
                <a:cubicBezTo>
                  <a:pt x="3724059" y="2338694"/>
                  <a:pt x="3709191" y="2341341"/>
                  <a:pt x="3694456" y="2344615"/>
                </a:cubicBezTo>
                <a:cubicBezTo>
                  <a:pt x="3682541" y="2347263"/>
                  <a:pt x="3671138" y="2353496"/>
                  <a:pt x="3658932" y="2353496"/>
                </a:cubicBezTo>
                <a:cubicBezTo>
                  <a:pt x="3635065" y="2353496"/>
                  <a:pt x="3611567" y="2347575"/>
                  <a:pt x="3587885" y="2344615"/>
                </a:cubicBezTo>
                <a:cubicBezTo>
                  <a:pt x="3515033" y="2320331"/>
                  <a:pt x="3630045" y="2356601"/>
                  <a:pt x="3481314" y="2326853"/>
                </a:cubicBezTo>
                <a:cubicBezTo>
                  <a:pt x="3462955" y="2323181"/>
                  <a:pt x="3428029" y="2309090"/>
                  <a:pt x="3428029" y="2309090"/>
                </a:cubicBezTo>
                <a:cubicBezTo>
                  <a:pt x="3425069" y="2300209"/>
                  <a:pt x="3426458" y="2288295"/>
                  <a:pt x="3419148" y="2282447"/>
                </a:cubicBezTo>
                <a:cubicBezTo>
                  <a:pt x="3409617" y="2274822"/>
                  <a:pt x="3395688" y="2275422"/>
                  <a:pt x="3383624" y="2273566"/>
                </a:cubicBezTo>
                <a:cubicBezTo>
                  <a:pt x="3357129" y="2269490"/>
                  <a:pt x="3330339" y="2267645"/>
                  <a:pt x="3303696" y="2264685"/>
                </a:cubicBezTo>
                <a:cubicBezTo>
                  <a:pt x="3250004" y="2251262"/>
                  <a:pt x="3279758" y="2259666"/>
                  <a:pt x="3214887" y="2238041"/>
                </a:cubicBezTo>
                <a:cubicBezTo>
                  <a:pt x="3206006" y="2235081"/>
                  <a:pt x="3196033" y="2234353"/>
                  <a:pt x="3188244" y="2229160"/>
                </a:cubicBezTo>
                <a:lnTo>
                  <a:pt x="3161601" y="2211398"/>
                </a:lnTo>
                <a:cubicBezTo>
                  <a:pt x="3158641" y="2202517"/>
                  <a:pt x="3158569" y="2192065"/>
                  <a:pt x="3152721" y="2184755"/>
                </a:cubicBezTo>
                <a:cubicBezTo>
                  <a:pt x="3146053" y="2176420"/>
                  <a:pt x="3134413" y="2173661"/>
                  <a:pt x="3126078" y="2166993"/>
                </a:cubicBezTo>
                <a:cubicBezTo>
                  <a:pt x="3119540" y="2161762"/>
                  <a:pt x="3114237" y="2155151"/>
                  <a:pt x="3108316" y="2149230"/>
                </a:cubicBezTo>
                <a:cubicBezTo>
                  <a:pt x="3090554" y="2152190"/>
                  <a:pt x="3072609" y="2154205"/>
                  <a:pt x="3055031" y="2158111"/>
                </a:cubicBezTo>
                <a:cubicBezTo>
                  <a:pt x="3045892" y="2160142"/>
                  <a:pt x="3037568" y="2165157"/>
                  <a:pt x="3028388" y="2166993"/>
                </a:cubicBezTo>
                <a:cubicBezTo>
                  <a:pt x="3007862" y="2171098"/>
                  <a:pt x="2986944" y="2172914"/>
                  <a:pt x="2966222" y="2175874"/>
                </a:cubicBezTo>
                <a:cubicBezTo>
                  <a:pt x="2948460" y="2172914"/>
                  <a:pt x="2928744" y="2175616"/>
                  <a:pt x="2912936" y="2166993"/>
                </a:cubicBezTo>
                <a:cubicBezTo>
                  <a:pt x="2894559" y="2156969"/>
                  <a:pt x="2868532" y="2122587"/>
                  <a:pt x="2868532" y="2122587"/>
                </a:cubicBezTo>
                <a:cubicBezTo>
                  <a:pt x="2865572" y="2113706"/>
                  <a:pt x="2864467" y="2103971"/>
                  <a:pt x="2859651" y="2095944"/>
                </a:cubicBezTo>
                <a:cubicBezTo>
                  <a:pt x="2828019" y="2043222"/>
                  <a:pt x="2854594" y="2120090"/>
                  <a:pt x="2824127" y="2051538"/>
                </a:cubicBezTo>
                <a:cubicBezTo>
                  <a:pt x="2816523" y="2034429"/>
                  <a:pt x="2812286" y="2016013"/>
                  <a:pt x="2806365" y="1998251"/>
                </a:cubicBezTo>
                <a:lnTo>
                  <a:pt x="2797484" y="1971608"/>
                </a:lnTo>
                <a:cubicBezTo>
                  <a:pt x="2803405" y="1953846"/>
                  <a:pt x="2810705" y="1936485"/>
                  <a:pt x="2815246" y="1918321"/>
                </a:cubicBezTo>
                <a:cubicBezTo>
                  <a:pt x="2818206" y="1906480"/>
                  <a:pt x="2818668" y="1893714"/>
                  <a:pt x="2824127" y="1882797"/>
                </a:cubicBezTo>
                <a:cubicBezTo>
                  <a:pt x="2827872" y="1875308"/>
                  <a:pt x="2835968" y="1870955"/>
                  <a:pt x="2841889" y="1865034"/>
                </a:cubicBezTo>
                <a:cubicBezTo>
                  <a:pt x="2844849" y="1850232"/>
                  <a:pt x="2847376" y="1835337"/>
                  <a:pt x="2850770" y="1820629"/>
                </a:cubicBezTo>
                <a:cubicBezTo>
                  <a:pt x="2856259" y="1796842"/>
                  <a:pt x="2868532" y="1749580"/>
                  <a:pt x="2868532" y="1749580"/>
                </a:cubicBezTo>
                <a:cubicBezTo>
                  <a:pt x="2838689" y="1660051"/>
                  <a:pt x="2884220" y="1798916"/>
                  <a:pt x="2850770" y="1687412"/>
                </a:cubicBezTo>
                <a:cubicBezTo>
                  <a:pt x="2845390" y="1669478"/>
                  <a:pt x="2846247" y="1647364"/>
                  <a:pt x="2833008" y="1634125"/>
                </a:cubicBezTo>
                <a:lnTo>
                  <a:pt x="2779723" y="1580839"/>
                </a:lnTo>
                <a:cubicBezTo>
                  <a:pt x="2774325" y="1462088"/>
                  <a:pt x="2806356" y="1425408"/>
                  <a:pt x="2753080" y="1358811"/>
                </a:cubicBezTo>
                <a:cubicBezTo>
                  <a:pt x="2747849" y="1352272"/>
                  <a:pt x="2742498" y="1345356"/>
                  <a:pt x="2735318" y="1341048"/>
                </a:cubicBezTo>
                <a:cubicBezTo>
                  <a:pt x="2727291" y="1336231"/>
                  <a:pt x="2717556" y="1335127"/>
                  <a:pt x="2708675" y="1332167"/>
                </a:cubicBezTo>
                <a:lnTo>
                  <a:pt x="2655390" y="1296643"/>
                </a:lnTo>
                <a:cubicBezTo>
                  <a:pt x="2646509" y="1290722"/>
                  <a:pt x="2636294" y="1286429"/>
                  <a:pt x="2628747" y="1278881"/>
                </a:cubicBezTo>
                <a:cubicBezTo>
                  <a:pt x="2622826" y="1272960"/>
                  <a:pt x="2618165" y="1265426"/>
                  <a:pt x="2610985" y="1261118"/>
                </a:cubicBezTo>
                <a:cubicBezTo>
                  <a:pt x="2602958" y="1256302"/>
                  <a:pt x="2592716" y="1256423"/>
                  <a:pt x="2584343" y="1252237"/>
                </a:cubicBezTo>
                <a:cubicBezTo>
                  <a:pt x="2526231" y="1223180"/>
                  <a:pt x="2589980" y="1247115"/>
                  <a:pt x="2531057" y="1207832"/>
                </a:cubicBezTo>
                <a:cubicBezTo>
                  <a:pt x="2523268" y="1202639"/>
                  <a:pt x="2513296" y="1201911"/>
                  <a:pt x="2504415" y="1198951"/>
                </a:cubicBezTo>
                <a:cubicBezTo>
                  <a:pt x="2473414" y="1167948"/>
                  <a:pt x="2494597" y="1183836"/>
                  <a:pt x="2433367" y="1163426"/>
                </a:cubicBezTo>
                <a:lnTo>
                  <a:pt x="2380082" y="1145664"/>
                </a:lnTo>
                <a:lnTo>
                  <a:pt x="2344558" y="1136783"/>
                </a:lnTo>
                <a:cubicBezTo>
                  <a:pt x="2329794" y="1122018"/>
                  <a:pt x="2320323" y="1110222"/>
                  <a:pt x="2300154" y="1101258"/>
                </a:cubicBezTo>
                <a:cubicBezTo>
                  <a:pt x="2283045" y="1093654"/>
                  <a:pt x="2246868" y="1083496"/>
                  <a:pt x="2246868" y="1083496"/>
                </a:cubicBezTo>
                <a:cubicBezTo>
                  <a:pt x="2231739" y="1073410"/>
                  <a:pt x="2195718" y="1050106"/>
                  <a:pt x="2184702" y="1039090"/>
                </a:cubicBezTo>
                <a:cubicBezTo>
                  <a:pt x="2177155" y="1031543"/>
                  <a:pt x="2174973" y="1019476"/>
                  <a:pt x="2166940" y="1012447"/>
                </a:cubicBezTo>
                <a:cubicBezTo>
                  <a:pt x="2150875" y="998390"/>
                  <a:pt x="2128749" y="992018"/>
                  <a:pt x="2113655" y="976923"/>
                </a:cubicBezTo>
                <a:cubicBezTo>
                  <a:pt x="2107734" y="971002"/>
                  <a:pt x="2103382" y="962905"/>
                  <a:pt x="2095893" y="959160"/>
                </a:cubicBezTo>
                <a:cubicBezTo>
                  <a:pt x="2084976" y="953701"/>
                  <a:pt x="2072210" y="953239"/>
                  <a:pt x="2060369" y="950279"/>
                </a:cubicBezTo>
                <a:cubicBezTo>
                  <a:pt x="1976064" y="978381"/>
                  <a:pt x="2025730" y="969736"/>
                  <a:pt x="1909394" y="959160"/>
                </a:cubicBezTo>
                <a:cubicBezTo>
                  <a:pt x="1891632" y="947319"/>
                  <a:pt x="1876361" y="916885"/>
                  <a:pt x="1856109" y="923636"/>
                </a:cubicBezTo>
                <a:lnTo>
                  <a:pt x="1802823" y="941398"/>
                </a:lnTo>
                <a:lnTo>
                  <a:pt x="1776181" y="950279"/>
                </a:lnTo>
                <a:cubicBezTo>
                  <a:pt x="1767300" y="947319"/>
                  <a:pt x="1758539" y="943970"/>
                  <a:pt x="1749538" y="941398"/>
                </a:cubicBezTo>
                <a:cubicBezTo>
                  <a:pt x="1737802" y="938045"/>
                  <a:pt x="1721828" y="941894"/>
                  <a:pt x="1714014" y="932517"/>
                </a:cubicBezTo>
                <a:cubicBezTo>
                  <a:pt x="1704350" y="920921"/>
                  <a:pt x="1713506" y="900671"/>
                  <a:pt x="1705133" y="888111"/>
                </a:cubicBezTo>
                <a:cubicBezTo>
                  <a:pt x="1699941" y="880322"/>
                  <a:pt x="1686864" y="883416"/>
                  <a:pt x="1678491" y="879230"/>
                </a:cubicBezTo>
                <a:cubicBezTo>
                  <a:pt x="1609631" y="844799"/>
                  <a:pt x="1692169" y="874908"/>
                  <a:pt x="1625205" y="852587"/>
                </a:cubicBezTo>
                <a:cubicBezTo>
                  <a:pt x="1616324" y="843706"/>
                  <a:pt x="1608211" y="833985"/>
                  <a:pt x="1598563" y="825944"/>
                </a:cubicBezTo>
                <a:cubicBezTo>
                  <a:pt x="1590363" y="819111"/>
                  <a:pt x="1580606" y="814385"/>
                  <a:pt x="1571920" y="808181"/>
                </a:cubicBezTo>
                <a:cubicBezTo>
                  <a:pt x="1559875" y="799578"/>
                  <a:pt x="1547634" y="791171"/>
                  <a:pt x="1536396" y="781538"/>
                </a:cubicBezTo>
                <a:cubicBezTo>
                  <a:pt x="1526860" y="773364"/>
                  <a:pt x="1518634" y="763776"/>
                  <a:pt x="1509753" y="754895"/>
                </a:cubicBezTo>
                <a:cubicBezTo>
                  <a:pt x="1506793" y="743053"/>
                  <a:pt x="1504226" y="731106"/>
                  <a:pt x="1500873" y="719370"/>
                </a:cubicBezTo>
                <a:cubicBezTo>
                  <a:pt x="1498301" y="710369"/>
                  <a:pt x="1493667" y="701937"/>
                  <a:pt x="1491992" y="692727"/>
                </a:cubicBezTo>
                <a:cubicBezTo>
                  <a:pt x="1487723" y="669245"/>
                  <a:pt x="1487380" y="645160"/>
                  <a:pt x="1483111" y="621678"/>
                </a:cubicBezTo>
                <a:cubicBezTo>
                  <a:pt x="1481436" y="612467"/>
                  <a:pt x="1480078" y="602344"/>
                  <a:pt x="1474230" y="595034"/>
                </a:cubicBezTo>
                <a:cubicBezTo>
                  <a:pt x="1467562" y="586699"/>
                  <a:pt x="1456468" y="583193"/>
                  <a:pt x="1447587" y="577272"/>
                </a:cubicBezTo>
                <a:cubicBezTo>
                  <a:pt x="1444627" y="568391"/>
                  <a:pt x="1440737" y="559767"/>
                  <a:pt x="1438706" y="550629"/>
                </a:cubicBezTo>
                <a:cubicBezTo>
                  <a:pt x="1434800" y="533050"/>
                  <a:pt x="1437878" y="513448"/>
                  <a:pt x="1429825" y="497342"/>
                </a:cubicBezTo>
                <a:cubicBezTo>
                  <a:pt x="1425052" y="487795"/>
                  <a:pt x="1411215" y="486609"/>
                  <a:pt x="1403183" y="479580"/>
                </a:cubicBezTo>
                <a:cubicBezTo>
                  <a:pt x="1387430" y="465795"/>
                  <a:pt x="1376195" y="446786"/>
                  <a:pt x="1358778" y="435174"/>
                </a:cubicBezTo>
                <a:lnTo>
                  <a:pt x="1305493" y="399650"/>
                </a:lnTo>
                <a:cubicBezTo>
                  <a:pt x="1243327" y="402610"/>
                  <a:pt x="1180850" y="415404"/>
                  <a:pt x="1118994" y="408531"/>
                </a:cubicBezTo>
                <a:cubicBezTo>
                  <a:pt x="1106511" y="407144"/>
                  <a:pt x="1143571" y="394277"/>
                  <a:pt x="1145636" y="381888"/>
                </a:cubicBezTo>
                <a:cubicBezTo>
                  <a:pt x="1155868" y="320496"/>
                  <a:pt x="1136396" y="254926"/>
                  <a:pt x="1154517" y="195384"/>
                </a:cubicBezTo>
                <a:cubicBezTo>
                  <a:pt x="1159968" y="177472"/>
                  <a:pt x="1190041" y="183543"/>
                  <a:pt x="1207803" y="177622"/>
                </a:cubicBezTo>
                <a:cubicBezTo>
                  <a:pt x="1244570" y="165366"/>
                  <a:pt x="1226657" y="173933"/>
                  <a:pt x="1261088" y="150979"/>
                </a:cubicBezTo>
                <a:cubicBezTo>
                  <a:pt x="1258128" y="139137"/>
                  <a:pt x="1258978" y="125610"/>
                  <a:pt x="1252207" y="115454"/>
                </a:cubicBezTo>
                <a:cubicBezTo>
                  <a:pt x="1242369" y="100697"/>
                  <a:pt x="1214120" y="93877"/>
                  <a:pt x="1198922" y="88811"/>
                </a:cubicBezTo>
                <a:cubicBezTo>
                  <a:pt x="1195962" y="79930"/>
                  <a:pt x="1192072" y="71306"/>
                  <a:pt x="1190041" y="62167"/>
                </a:cubicBezTo>
                <a:cubicBezTo>
                  <a:pt x="1180673" y="20012"/>
                  <a:pt x="1181160" y="24578"/>
                  <a:pt x="1181160" y="0"/>
                </a:cubicBezTo>
                <a:lnTo>
                  <a:pt x="8881" y="124335"/>
                </a:lnTo>
                <a:close/>
              </a:path>
            </a:pathLst>
          </a:custGeom>
          <a:solidFill>
            <a:schemeClr val="bg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20" name="ZoneTexte 19"/>
          <p:cNvSpPr txBox="1"/>
          <p:nvPr/>
        </p:nvSpPr>
        <p:spPr>
          <a:xfrm>
            <a:off x="1219200" y="5105400"/>
            <a:ext cx="1638890" cy="246221"/>
          </a:xfrm>
          <a:prstGeom prst="rect">
            <a:avLst/>
          </a:prstGeom>
          <a:solidFill>
            <a:srgbClr val="FFFF00"/>
          </a:solidFill>
        </p:spPr>
        <p:txBody>
          <a:bodyPr wrap="none" rtlCol="0">
            <a:spAutoFit/>
          </a:bodyPr>
          <a:lstStyle/>
          <a:p>
            <a:r>
              <a:rPr lang="fr-FR" sz="1000" dirty="0" smtClean="0">
                <a:solidFill>
                  <a:srgbClr val="FF0000"/>
                </a:solidFill>
              </a:rPr>
              <a:t>Total surface: 75,754 Has</a:t>
            </a:r>
            <a:endParaRPr lang="fr-FR" sz="1000" dirty="0">
              <a:solidFill>
                <a:srgbClr val="FF0000"/>
              </a:solidFill>
            </a:endParaRPr>
          </a:p>
        </p:txBody>
      </p:sp>
      <p:pic>
        <p:nvPicPr>
          <p:cNvPr id="4" name="Image 3"/>
          <p:cNvPicPr>
            <a:picLocks noChangeAspect="1"/>
          </p:cNvPicPr>
          <p:nvPr/>
        </p:nvPicPr>
        <p:blipFill>
          <a:blip r:embed="rId9"/>
          <a:stretch>
            <a:fillRect/>
          </a:stretch>
        </p:blipFill>
        <p:spPr>
          <a:xfrm>
            <a:off x="1143000" y="6605973"/>
            <a:ext cx="2590800" cy="1928427"/>
          </a:xfrm>
          <a:prstGeom prst="rect">
            <a:avLst/>
          </a:prstGeom>
        </p:spPr>
      </p:pic>
      <p:cxnSp>
        <p:nvCxnSpPr>
          <p:cNvPr id="6" name="Connecteur en angle 5"/>
          <p:cNvCxnSpPr/>
          <p:nvPr/>
        </p:nvCxnSpPr>
        <p:spPr>
          <a:xfrm>
            <a:off x="1482773" y="5684385"/>
            <a:ext cx="422227" cy="1630815"/>
          </a:xfrm>
          <a:prstGeom prst="bentConnector2">
            <a:avLst/>
          </a:prstGeom>
          <a:ln w="6350" cmpd="sng">
            <a:solidFill>
              <a:schemeClr val="tx1">
                <a:lumMod val="75000"/>
                <a:lumOff val="25000"/>
              </a:schemeClr>
            </a:solidFill>
            <a:headEnd type="oval"/>
            <a:tailEnd type="ova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28936104"/>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dirty="0" smtClean="0">
                <a:solidFill>
                  <a:srgbClr val="595959"/>
                </a:solidFill>
              </a:rPr>
              <a:t>Objectives</a:t>
            </a:r>
            <a:endParaRPr lang="en-US" sz="1400" kern="0" spc="100" dirty="0">
              <a:solidFill>
                <a:srgbClr val="595959"/>
              </a:solidFill>
            </a:endParaRPr>
          </a:p>
        </p:txBody>
      </p:sp>
      <p:sp>
        <p:nvSpPr>
          <p:cNvPr id="8" name="Text Placeholder 7"/>
          <p:cNvSpPr>
            <a:spLocks noGrp="1"/>
          </p:cNvSpPr>
          <p:nvPr>
            <p:ph type="body" sz="quarter" idx="11"/>
          </p:nvPr>
        </p:nvSpPr>
        <p:spPr>
          <a:xfrm>
            <a:off x="4572000" y="990600"/>
            <a:ext cx="2085631" cy="1676400"/>
          </a:xfrm>
        </p:spPr>
        <p:txBody>
          <a:bodyPr/>
          <a:lstStyle/>
          <a:p>
            <a:pPr marL="171450" indent="-171450">
              <a:buClr>
                <a:srgbClr val="800000"/>
              </a:buClr>
              <a:buFont typeface="Courier New"/>
              <a:buChar char="o"/>
            </a:pPr>
            <a:r>
              <a:rPr lang="en-US" sz="1200" dirty="0"/>
              <a:t>Streamline control procedures and fully digitalize the system</a:t>
            </a:r>
          </a:p>
          <a:p>
            <a:pPr marL="171450" indent="-171450">
              <a:buClr>
                <a:srgbClr val="800000"/>
              </a:buClr>
              <a:buFont typeface="Courier New"/>
              <a:buChar char="o"/>
            </a:pPr>
            <a:r>
              <a:rPr lang="en-US" sz="1200" dirty="0"/>
              <a:t>Fully digitalize logistics flows and implement real-time optimization of physical and process control flows</a:t>
            </a:r>
          </a:p>
          <a:p>
            <a:pPr marL="171450" indent="-171450">
              <a:buClr>
                <a:srgbClr val="800000"/>
              </a:buClr>
              <a:buFont typeface="Courier New"/>
              <a:buChar char="o"/>
            </a:pPr>
            <a:endParaRPr lang="en-US" sz="1200" dirty="0" smtClean="0"/>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2"/>
            </a:pPr>
            <a:r>
              <a:rPr lang="en-US" dirty="0"/>
              <a:t>Five Strategies for the development of the Hub</a:t>
            </a:r>
          </a:p>
        </p:txBody>
      </p:sp>
      <p:sp>
        <p:nvSpPr>
          <p:cNvPr id="17" name="ZoneTexte 16"/>
          <p:cNvSpPr txBox="1"/>
          <p:nvPr/>
        </p:nvSpPr>
        <p:spPr>
          <a:xfrm>
            <a:off x="304800" y="2743200"/>
            <a:ext cx="4114800" cy="228600"/>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r>
              <a:rPr lang="en-US" sz="1200" dirty="0" smtClean="0"/>
              <a:t>Panama Logistics and External Trade Platform</a:t>
            </a:r>
            <a:endParaRPr lang="en-US" sz="1200" dirty="0"/>
          </a:p>
        </p:txBody>
      </p:sp>
      <p:pic>
        <p:nvPicPr>
          <p:cNvPr id="4" name="Image 3"/>
          <p:cNvPicPr>
            <a:picLocks noChangeAspect="1"/>
          </p:cNvPicPr>
          <p:nvPr/>
        </p:nvPicPr>
        <p:blipFill>
          <a:blip r:embed="rId3"/>
          <a:stretch>
            <a:fillRect/>
          </a:stretch>
        </p:blipFill>
        <p:spPr>
          <a:xfrm>
            <a:off x="228600" y="762000"/>
            <a:ext cx="3949700" cy="1601522"/>
          </a:xfrm>
          <a:prstGeom prst="rect">
            <a:avLst/>
          </a:prstGeom>
        </p:spPr>
      </p:pic>
      <p:pic>
        <p:nvPicPr>
          <p:cNvPr id="19" name="Image 18"/>
          <p:cNvPicPr>
            <a:picLocks noChangeAspect="1"/>
          </p:cNvPicPr>
          <p:nvPr/>
        </p:nvPicPr>
        <p:blipFill>
          <a:blip r:embed="rId4"/>
          <a:stretch>
            <a:fillRect/>
          </a:stretch>
        </p:blipFill>
        <p:spPr>
          <a:xfrm>
            <a:off x="304800" y="4759383"/>
            <a:ext cx="4191000" cy="2581212"/>
          </a:xfrm>
          <a:prstGeom prst="rect">
            <a:avLst/>
          </a:prstGeom>
        </p:spPr>
      </p:pic>
      <p:sp>
        <p:nvSpPr>
          <p:cNvPr id="20" name="Text Placeholder 8"/>
          <p:cNvSpPr>
            <a:spLocks noGrp="1"/>
          </p:cNvSpPr>
          <p:nvPr>
            <p:ph type="body" sz="quarter" idx="18"/>
          </p:nvPr>
        </p:nvSpPr>
        <p:spPr>
          <a:xfrm>
            <a:off x="4572000" y="3200400"/>
            <a:ext cx="2286000" cy="2209800"/>
          </a:xfrm>
        </p:spPr>
        <p:txBody>
          <a:bodyPr>
            <a:noAutofit/>
          </a:bodyPr>
          <a:lstStyle/>
          <a:p>
            <a:pPr marL="171450" lvl="0" indent="-171450">
              <a:buClr>
                <a:srgbClr val="800000"/>
              </a:buClr>
              <a:buFont typeface="Courier New"/>
              <a:buChar char="o"/>
            </a:pPr>
            <a:r>
              <a:rPr lang="en-US" sz="1000" dirty="0" smtClean="0"/>
              <a:t>Panama has a digital customs system (SIGA)</a:t>
            </a:r>
          </a:p>
          <a:p>
            <a:pPr marL="171450" lvl="0" indent="-171450">
              <a:buClr>
                <a:srgbClr val="800000"/>
              </a:buClr>
              <a:buFont typeface="Courier New"/>
              <a:buChar char="o"/>
            </a:pPr>
            <a:r>
              <a:rPr lang="en-US" sz="1000" dirty="0" smtClean="0"/>
              <a:t>SIGA provides the platform for the Single Window under development</a:t>
            </a:r>
          </a:p>
          <a:p>
            <a:pPr marL="171450" lvl="0" indent="-171450">
              <a:buClr>
                <a:srgbClr val="800000"/>
              </a:buClr>
              <a:buFont typeface="Courier New"/>
              <a:buChar char="o"/>
            </a:pPr>
            <a:r>
              <a:rPr lang="en-US" sz="1000" dirty="0" smtClean="0"/>
              <a:t>ACP and AMP are working on an integrated system for reception and dispatch of ships</a:t>
            </a:r>
          </a:p>
          <a:p>
            <a:pPr marL="171450" lvl="0" indent="-171450">
              <a:buClr>
                <a:srgbClr val="800000"/>
              </a:buClr>
              <a:buFont typeface="Courier New"/>
              <a:buChar char="o"/>
            </a:pPr>
            <a:r>
              <a:rPr lang="en-US" sz="1000" dirty="0" smtClean="0"/>
              <a:t>The Coordination of the Logistics Cabinet is about to begin the reengineering of external trade processes among all involved agencies</a:t>
            </a:r>
          </a:p>
          <a:p>
            <a:pPr marL="171450" lvl="0" indent="-171450">
              <a:buClr>
                <a:srgbClr val="800000"/>
              </a:buClr>
              <a:buFont typeface="Courier New"/>
              <a:buChar char="o"/>
            </a:pPr>
            <a:r>
              <a:rPr lang="en-US" sz="1000" dirty="0" smtClean="0"/>
              <a:t>Financial, legal and governance aspects will be an essential part of the proposal</a:t>
            </a:r>
            <a:endParaRPr lang="en-US" sz="1000" dirty="0"/>
          </a:p>
        </p:txBody>
      </p:sp>
      <p:sp>
        <p:nvSpPr>
          <p:cNvPr id="21" name="ZoneTexte 20"/>
          <p:cNvSpPr txBox="1"/>
          <p:nvPr/>
        </p:nvSpPr>
        <p:spPr>
          <a:xfrm>
            <a:off x="4572000" y="2819400"/>
            <a:ext cx="2133600" cy="381000"/>
          </a:xfrm>
          <a:prstGeom prst="rect">
            <a:avLst/>
          </a:prstGeom>
        </p:spPr>
        <p:txBody>
          <a:bodyPr vert="horz" lIns="91440" tIns="45720" rIns="91440" bIns="45720" rtlCol="0" anchor="ctr" anchorCtr="0">
            <a:noAutofit/>
          </a:bodyPr>
          <a:lstStyle>
            <a:defPPr>
              <a:defRPr lang="en-US"/>
            </a:defPPr>
            <a:lvl1pPr>
              <a:spcBef>
                <a:spcPct val="0"/>
              </a:spcBef>
              <a:buNone/>
              <a:defRPr sz="1200" b="1" kern="0" spc="100" baseline="0">
                <a:solidFill>
                  <a:srgbClr val="595959"/>
                </a:solidFill>
                <a:latin typeface="+mj-lt"/>
                <a:ea typeface="+mj-ea"/>
                <a:cs typeface="+mj-cs"/>
              </a:defRPr>
            </a:lvl1pPr>
          </a:lstStyle>
          <a:p>
            <a:r>
              <a:rPr lang="en-US" dirty="0" smtClean="0"/>
              <a:t>Current situation</a:t>
            </a:r>
            <a:endParaRPr lang="en-US" dirty="0"/>
          </a:p>
        </p:txBody>
      </p:sp>
      <p:sp>
        <p:nvSpPr>
          <p:cNvPr id="22" name="Text Placeholder 8"/>
          <p:cNvSpPr>
            <a:spLocks noGrp="1"/>
          </p:cNvSpPr>
          <p:nvPr>
            <p:ph type="body" sz="quarter" idx="18"/>
          </p:nvPr>
        </p:nvSpPr>
        <p:spPr>
          <a:xfrm>
            <a:off x="304800" y="3048000"/>
            <a:ext cx="4343400" cy="1371600"/>
          </a:xfrm>
        </p:spPr>
        <p:txBody>
          <a:bodyPr>
            <a:noAutofit/>
          </a:bodyPr>
          <a:lstStyle/>
          <a:p>
            <a:pPr>
              <a:buClr>
                <a:srgbClr val="C2002F"/>
              </a:buClr>
            </a:pPr>
            <a:r>
              <a:rPr lang="en-US" sz="1000" dirty="0" smtClean="0"/>
              <a:t>The </a:t>
            </a:r>
            <a:r>
              <a:rPr lang="en-US" sz="1000" dirty="0"/>
              <a:t>AIG (Government Innovation Agency), which leads the technological adaptation on e-government </a:t>
            </a:r>
            <a:r>
              <a:rPr lang="en-US" sz="1000" dirty="0" smtClean="0"/>
              <a:t>nationwide, </a:t>
            </a:r>
            <a:r>
              <a:rPr lang="en-US" sz="1000" dirty="0"/>
              <a:t>along with the Logistics Cabinet, is currently developing the project “Technological Platform of Logistics and External Trade Integration”, a platform for logistics integration. </a:t>
            </a:r>
            <a:endParaRPr lang="en-US" sz="1000" dirty="0" smtClean="0"/>
          </a:p>
          <a:p>
            <a:pPr>
              <a:buClr>
                <a:srgbClr val="C2002F"/>
              </a:buClr>
            </a:pPr>
            <a:r>
              <a:rPr lang="en-US" sz="1000" dirty="0" smtClean="0"/>
              <a:t>It </a:t>
            </a:r>
            <a:r>
              <a:rPr lang="en-US" sz="1000" dirty="0"/>
              <a:t>will allow implementing an integrated single window for all administrative procedures and it is expected that the platform will link all stakeholders related to logistics processes so to optimize the flow of information. </a:t>
            </a:r>
            <a:endParaRPr lang="en-US" sz="1000" dirty="0" smtClean="0"/>
          </a:p>
          <a:p>
            <a:pPr>
              <a:buClr>
                <a:srgbClr val="C2002F"/>
              </a:buClr>
            </a:pPr>
            <a:endParaRPr lang="en-US" sz="1000" dirty="0" smtClean="0"/>
          </a:p>
          <a:p>
            <a:pPr>
              <a:buClr>
                <a:srgbClr val="C2002F"/>
              </a:buClr>
            </a:pPr>
            <a:endParaRPr lang="en-US" sz="1000" dirty="0"/>
          </a:p>
        </p:txBody>
      </p:sp>
      <p:sp>
        <p:nvSpPr>
          <p:cNvPr id="5" name="ZoneTexte 4"/>
          <p:cNvSpPr txBox="1"/>
          <p:nvPr/>
        </p:nvSpPr>
        <p:spPr>
          <a:xfrm>
            <a:off x="609600" y="4419600"/>
            <a:ext cx="3562556" cy="246221"/>
          </a:xfrm>
          <a:prstGeom prst="rect">
            <a:avLst/>
          </a:prstGeom>
          <a:noFill/>
        </p:spPr>
        <p:txBody>
          <a:bodyPr wrap="none" rtlCol="0">
            <a:spAutoFit/>
          </a:bodyPr>
          <a:lstStyle/>
          <a:p>
            <a:r>
              <a:rPr lang="fr-FR" sz="1000" b="1" dirty="0" smtClean="0"/>
              <a:t>Panama </a:t>
            </a:r>
            <a:r>
              <a:rPr lang="fr-FR" sz="1000" b="1" dirty="0" err="1"/>
              <a:t>L</a:t>
            </a:r>
            <a:r>
              <a:rPr lang="fr-FR" sz="1000" b="1" dirty="0" err="1" smtClean="0"/>
              <a:t>ogistics</a:t>
            </a:r>
            <a:r>
              <a:rPr lang="fr-FR" sz="1000" b="1" dirty="0" smtClean="0"/>
              <a:t> and </a:t>
            </a:r>
            <a:r>
              <a:rPr lang="fr-FR" sz="1000" b="1" dirty="0" err="1"/>
              <a:t>E</a:t>
            </a:r>
            <a:r>
              <a:rPr lang="fr-FR" sz="1000" b="1" dirty="0" err="1" smtClean="0"/>
              <a:t>xternal</a:t>
            </a:r>
            <a:r>
              <a:rPr lang="fr-FR" sz="1000" b="1" dirty="0" smtClean="0"/>
              <a:t> </a:t>
            </a:r>
            <a:r>
              <a:rPr lang="fr-FR" sz="1000" b="1" dirty="0"/>
              <a:t>T</a:t>
            </a:r>
            <a:r>
              <a:rPr lang="fr-FR" sz="1000" b="1" dirty="0" smtClean="0"/>
              <a:t>rade Platform (PLCEP)</a:t>
            </a:r>
            <a:endParaRPr lang="fr-FR" sz="1000" b="1" dirty="0"/>
          </a:p>
        </p:txBody>
      </p:sp>
      <p:sp>
        <p:nvSpPr>
          <p:cNvPr id="23" name="Text Placeholder 8"/>
          <p:cNvSpPr>
            <a:spLocks noGrp="1"/>
          </p:cNvSpPr>
          <p:nvPr>
            <p:ph type="body" sz="quarter" idx="18"/>
          </p:nvPr>
        </p:nvSpPr>
        <p:spPr>
          <a:xfrm>
            <a:off x="304800" y="7543800"/>
            <a:ext cx="4343400" cy="1066800"/>
          </a:xfrm>
        </p:spPr>
        <p:txBody>
          <a:bodyPr>
            <a:noAutofit/>
          </a:bodyPr>
          <a:lstStyle/>
          <a:p>
            <a:pPr>
              <a:buClr>
                <a:srgbClr val="C2002F"/>
              </a:buClr>
            </a:pPr>
            <a:r>
              <a:rPr lang="en-US" sz="1000" dirty="0" smtClean="0"/>
              <a:t>Logistics optimization will rely on a national Cargo Community System (CCS) that will link all transport and logistics infrastructure. Logistics priority corridors will be also linked to the CCS in order to efficiently implement their fiscal corridor functions. This integration will benefit the private sector by providing them information on real-time flows that can be used to optimize existing assets. </a:t>
            </a:r>
            <a:endParaRPr lang="en-US" sz="1000" dirty="0"/>
          </a:p>
        </p:txBody>
      </p:sp>
      <p:pic>
        <p:nvPicPr>
          <p:cNvPr id="24" name="Picture 6"/>
          <p:cNvPicPr>
            <a:picLocks noChangeAspect="1"/>
          </p:cNvPicPr>
          <p:nvPr/>
        </p:nvPicPr>
        <p:blipFill>
          <a:blip r:embed="rId5"/>
          <a:stretch>
            <a:fillRect/>
          </a:stretch>
        </p:blipFill>
        <p:spPr>
          <a:xfrm>
            <a:off x="4800600" y="6581588"/>
            <a:ext cx="1918051" cy="2029012"/>
          </a:xfrm>
          <a:prstGeom prst="rect">
            <a:avLst/>
          </a:prstGeom>
        </p:spPr>
      </p:pic>
      <p:sp>
        <p:nvSpPr>
          <p:cNvPr id="25" name="ZoneTexte 24"/>
          <p:cNvSpPr txBox="1"/>
          <p:nvPr/>
        </p:nvSpPr>
        <p:spPr>
          <a:xfrm>
            <a:off x="4800600" y="6248400"/>
            <a:ext cx="1849472" cy="246221"/>
          </a:xfrm>
          <a:prstGeom prst="rect">
            <a:avLst/>
          </a:prstGeom>
          <a:noFill/>
        </p:spPr>
        <p:txBody>
          <a:bodyPr wrap="none" rtlCol="0">
            <a:spAutoFit/>
          </a:bodyPr>
          <a:lstStyle/>
          <a:p>
            <a:r>
              <a:rPr lang="fr-FR" sz="1000" b="1" dirty="0" smtClean="0"/>
              <a:t>CCS </a:t>
            </a:r>
            <a:r>
              <a:rPr lang="fr-FR" sz="1000" b="1" dirty="0" err="1" smtClean="0"/>
              <a:t>supporting</a:t>
            </a:r>
            <a:r>
              <a:rPr lang="fr-FR" sz="1000" b="1" dirty="0" smtClean="0"/>
              <a:t> the PLCEP</a:t>
            </a:r>
            <a:endParaRPr lang="fr-FR" sz="1000" b="1" dirty="0"/>
          </a:p>
        </p:txBody>
      </p:sp>
    </p:spTree>
    <p:extLst>
      <p:ext uri="{BB962C8B-B14F-4D97-AF65-F5344CB8AC3E}">
        <p14:creationId xmlns:p14="http://schemas.microsoft.com/office/powerpoint/2010/main" val="12010366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dirty="0" smtClean="0">
                <a:solidFill>
                  <a:srgbClr val="595959"/>
                </a:solidFill>
              </a:rPr>
              <a:t>Objectives</a:t>
            </a:r>
            <a:endParaRPr lang="en-US" sz="1400" kern="0" spc="100" dirty="0">
              <a:solidFill>
                <a:srgbClr val="595959"/>
              </a:solidFill>
            </a:endParaRPr>
          </a:p>
        </p:txBody>
      </p:sp>
      <p:sp>
        <p:nvSpPr>
          <p:cNvPr id="8" name="Text Placeholder 7"/>
          <p:cNvSpPr>
            <a:spLocks noGrp="1"/>
          </p:cNvSpPr>
          <p:nvPr>
            <p:ph type="body" sz="quarter" idx="11"/>
          </p:nvPr>
        </p:nvSpPr>
        <p:spPr>
          <a:xfrm>
            <a:off x="4572000" y="990600"/>
            <a:ext cx="2085631" cy="1676400"/>
          </a:xfrm>
        </p:spPr>
        <p:txBody>
          <a:bodyPr/>
          <a:lstStyle/>
          <a:p>
            <a:pPr>
              <a:buClr>
                <a:srgbClr val="800000"/>
              </a:buClr>
            </a:pPr>
            <a:r>
              <a:rPr lang="en-US" sz="1200" dirty="0" smtClean="0"/>
              <a:t>Propose an </a:t>
            </a:r>
            <a:r>
              <a:rPr lang="en-US" sz="1200" dirty="0"/>
              <a:t>Immediate Action Plan </a:t>
            </a:r>
            <a:r>
              <a:rPr lang="en-US" sz="1200" dirty="0" smtClean="0"/>
              <a:t>with </a:t>
            </a:r>
            <a:r>
              <a:rPr lang="en-US" sz="1200" dirty="0"/>
              <a:t>actions to be taken in the first two </a:t>
            </a:r>
            <a:r>
              <a:rPr lang="en-US" sz="1200" dirty="0" smtClean="0"/>
              <a:t>years</a:t>
            </a:r>
            <a:r>
              <a:rPr lang="en-US" sz="1200" dirty="0"/>
              <a:t>, and a Medium and Long-Term Action plan </a:t>
            </a:r>
            <a:r>
              <a:rPr lang="en-US" sz="1200" dirty="0" smtClean="0"/>
              <a:t>with </a:t>
            </a:r>
            <a:r>
              <a:rPr lang="en-US" sz="1200" dirty="0"/>
              <a:t>actions </a:t>
            </a:r>
            <a:r>
              <a:rPr lang="en-US" sz="1200" dirty="0" smtClean="0"/>
              <a:t>for the </a:t>
            </a:r>
            <a:r>
              <a:rPr lang="en-US" sz="1200" dirty="0"/>
              <a:t>medium term (3 to 10 years), and long term (beyond 10 years)</a:t>
            </a:r>
            <a:endParaRPr lang="en-US" sz="1200" dirty="0" smtClean="0"/>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3"/>
            </a:pPr>
            <a:r>
              <a:rPr lang="en-US" dirty="0" smtClean="0"/>
              <a:t>Action Plan</a:t>
            </a:r>
            <a:endParaRPr lang="en-US" dirty="0"/>
          </a:p>
        </p:txBody>
      </p:sp>
      <p:sp>
        <p:nvSpPr>
          <p:cNvPr id="20" name="Text Placeholder 8"/>
          <p:cNvSpPr>
            <a:spLocks noGrp="1"/>
          </p:cNvSpPr>
          <p:nvPr>
            <p:ph type="body" sz="quarter" idx="18"/>
          </p:nvPr>
        </p:nvSpPr>
        <p:spPr>
          <a:xfrm>
            <a:off x="4572000" y="3200400"/>
            <a:ext cx="2286000" cy="2209800"/>
          </a:xfrm>
        </p:spPr>
        <p:txBody>
          <a:bodyPr>
            <a:noAutofit/>
          </a:bodyPr>
          <a:lstStyle/>
          <a:p>
            <a:pPr marL="171450" lvl="0" indent="-171450">
              <a:buClr>
                <a:srgbClr val="800000"/>
              </a:buClr>
              <a:buFont typeface="Courier New"/>
              <a:buChar char="o"/>
            </a:pPr>
            <a:r>
              <a:rPr lang="en-US" sz="1000" dirty="0" smtClean="0"/>
              <a:t>Transport infrastructure</a:t>
            </a:r>
          </a:p>
          <a:p>
            <a:pPr marL="354013" lvl="1" indent="-171450">
              <a:buClr>
                <a:srgbClr val="800000"/>
              </a:buClr>
              <a:buFont typeface="Arial"/>
              <a:buChar char="•"/>
            </a:pPr>
            <a:r>
              <a:rPr lang="en-US" sz="1000" dirty="0" smtClean="0"/>
              <a:t>Ports</a:t>
            </a:r>
          </a:p>
          <a:p>
            <a:pPr marL="354013" lvl="1" indent="-171450">
              <a:buClr>
                <a:srgbClr val="800000"/>
              </a:buClr>
              <a:buFont typeface="Arial"/>
              <a:buChar char="•"/>
            </a:pPr>
            <a:r>
              <a:rPr lang="en-US" sz="1000" dirty="0" smtClean="0"/>
              <a:t>Airports</a:t>
            </a:r>
          </a:p>
          <a:p>
            <a:pPr marL="354013" lvl="1" indent="-171450">
              <a:buClr>
                <a:srgbClr val="800000"/>
              </a:buClr>
              <a:buFont typeface="Arial"/>
              <a:buChar char="•"/>
            </a:pPr>
            <a:r>
              <a:rPr lang="en-US" sz="1000" dirty="0" smtClean="0"/>
              <a:t>Railway</a:t>
            </a:r>
          </a:p>
          <a:p>
            <a:pPr marL="354013" lvl="1" indent="-171450">
              <a:buClr>
                <a:srgbClr val="800000"/>
              </a:buClr>
              <a:buFont typeface="Arial"/>
              <a:buChar char="•"/>
            </a:pPr>
            <a:r>
              <a:rPr lang="en-US" sz="1000" dirty="0" smtClean="0"/>
              <a:t>Roads</a:t>
            </a:r>
          </a:p>
          <a:p>
            <a:pPr marL="171450" indent="-171450">
              <a:buClr>
                <a:srgbClr val="800000"/>
              </a:buClr>
              <a:buFont typeface="Courier New"/>
              <a:buChar char="o"/>
            </a:pPr>
            <a:r>
              <a:rPr lang="en-US" sz="1000" dirty="0"/>
              <a:t>Logistics </a:t>
            </a:r>
            <a:r>
              <a:rPr lang="en-US" sz="1000" dirty="0" smtClean="0"/>
              <a:t>infrastructure</a:t>
            </a:r>
          </a:p>
          <a:p>
            <a:pPr marL="171450" indent="-171450">
              <a:buClr>
                <a:srgbClr val="800000"/>
              </a:buClr>
              <a:buFont typeface="Courier New"/>
              <a:buChar char="o"/>
            </a:pPr>
            <a:r>
              <a:rPr lang="en-US" sz="1000" dirty="0" smtClean="0"/>
              <a:t>VALS</a:t>
            </a:r>
          </a:p>
          <a:p>
            <a:pPr marL="171450" indent="-171450">
              <a:buClr>
                <a:srgbClr val="800000"/>
              </a:buClr>
              <a:buFont typeface="Courier New"/>
              <a:buChar char="o"/>
            </a:pPr>
            <a:r>
              <a:rPr lang="en-US" sz="1000" dirty="0" smtClean="0"/>
              <a:t>Land use estimation and reserve for 20 and 50 year timeframe</a:t>
            </a:r>
            <a:endParaRPr lang="en-US" sz="1000" dirty="0"/>
          </a:p>
          <a:p>
            <a:pPr marL="354013" lvl="1" indent="-171450">
              <a:buClr>
                <a:srgbClr val="800000"/>
              </a:buClr>
              <a:buFont typeface="Arial"/>
              <a:buChar char="•"/>
            </a:pPr>
            <a:endParaRPr lang="en-US" sz="1000" dirty="0"/>
          </a:p>
        </p:txBody>
      </p:sp>
      <p:sp>
        <p:nvSpPr>
          <p:cNvPr id="21" name="ZoneTexte 20"/>
          <p:cNvSpPr txBox="1"/>
          <p:nvPr/>
        </p:nvSpPr>
        <p:spPr>
          <a:xfrm>
            <a:off x="4572000" y="2819400"/>
            <a:ext cx="2133600" cy="381000"/>
          </a:xfrm>
          <a:prstGeom prst="rect">
            <a:avLst/>
          </a:prstGeom>
        </p:spPr>
        <p:txBody>
          <a:bodyPr vert="horz" lIns="91440" tIns="45720" rIns="91440" bIns="45720" rtlCol="0" anchor="ctr" anchorCtr="0">
            <a:noAutofit/>
          </a:bodyPr>
          <a:lstStyle>
            <a:defPPr>
              <a:defRPr lang="en-US"/>
            </a:defPPr>
            <a:lvl1pPr>
              <a:spcBef>
                <a:spcPct val="0"/>
              </a:spcBef>
              <a:buNone/>
              <a:defRPr sz="1200" b="1" kern="0" spc="100" baseline="0">
                <a:solidFill>
                  <a:srgbClr val="595959"/>
                </a:solidFill>
                <a:latin typeface="+mj-lt"/>
                <a:ea typeface="+mj-ea"/>
                <a:cs typeface="+mj-cs"/>
              </a:defRPr>
            </a:lvl1pPr>
          </a:lstStyle>
          <a:p>
            <a:r>
              <a:rPr lang="en-US" dirty="0" smtClean="0"/>
              <a:t>Components</a:t>
            </a:r>
            <a:endParaRPr lang="en-US" dirty="0"/>
          </a:p>
        </p:txBody>
      </p:sp>
      <p:grpSp>
        <p:nvGrpSpPr>
          <p:cNvPr id="38" name="Grouper 37"/>
          <p:cNvGrpSpPr/>
          <p:nvPr/>
        </p:nvGrpSpPr>
        <p:grpSpPr>
          <a:xfrm>
            <a:off x="381000" y="909148"/>
            <a:ext cx="3904754" cy="1767553"/>
            <a:chOff x="381000" y="909148"/>
            <a:chExt cx="3904754" cy="1767553"/>
          </a:xfrm>
        </p:grpSpPr>
        <p:sp>
          <p:nvSpPr>
            <p:cNvPr id="10" name="Forme libre 9"/>
            <p:cNvSpPr/>
            <p:nvPr/>
          </p:nvSpPr>
          <p:spPr>
            <a:xfrm>
              <a:off x="381000" y="2359310"/>
              <a:ext cx="3904754" cy="317391"/>
            </a:xfrm>
            <a:custGeom>
              <a:avLst/>
              <a:gdLst>
                <a:gd name="connsiteX0" fmla="*/ 0 w 3904754"/>
                <a:gd name="connsiteY0" fmla="*/ 0 h 317391"/>
                <a:gd name="connsiteX1" fmla="*/ 3904754 w 3904754"/>
                <a:gd name="connsiteY1" fmla="*/ 0 h 317391"/>
                <a:gd name="connsiteX2" fmla="*/ 3904754 w 3904754"/>
                <a:gd name="connsiteY2" fmla="*/ 317391 h 317391"/>
                <a:gd name="connsiteX3" fmla="*/ 0 w 3904754"/>
                <a:gd name="connsiteY3" fmla="*/ 317391 h 317391"/>
                <a:gd name="connsiteX4" fmla="*/ 0 w 3904754"/>
                <a:gd name="connsiteY4" fmla="*/ 0 h 317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4754" h="317391">
                  <a:moveTo>
                    <a:pt x="0" y="0"/>
                  </a:moveTo>
                  <a:lnTo>
                    <a:pt x="3904754" y="0"/>
                  </a:lnTo>
                  <a:lnTo>
                    <a:pt x="3904754" y="317391"/>
                  </a:lnTo>
                  <a:lnTo>
                    <a:pt x="0" y="317391"/>
                  </a:lnTo>
                  <a:lnTo>
                    <a:pt x="0" y="0"/>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71120" tIns="71120" rIns="71120" bIns="217120" numCol="1" spcCol="1270" anchor="ctr" anchorCtr="0">
              <a:noAutofit/>
            </a:bodyPr>
            <a:lstStyle/>
            <a:p>
              <a:pPr lvl="0" algn="ctr" defTabSz="444500">
                <a:lnSpc>
                  <a:spcPct val="90000"/>
                </a:lnSpc>
                <a:spcBef>
                  <a:spcPct val="0"/>
                </a:spcBef>
                <a:spcAft>
                  <a:spcPct val="35000"/>
                </a:spcAft>
              </a:pPr>
              <a:r>
                <a:rPr lang="es-CO" sz="1000" b="1" kern="1200" noProof="0" dirty="0" smtClean="0"/>
                <a:t>Step 4</a:t>
              </a:r>
              <a:r>
                <a:rPr lang="es-CO" sz="1000" b="1" kern="1200" noProof="0" dirty="0"/>
                <a:t>: </a:t>
              </a:r>
              <a:r>
                <a:rPr lang="es-CO" sz="1000" b="1" kern="1200" noProof="0" dirty="0" smtClean="0"/>
                <a:t>Temporary priorities </a:t>
              </a:r>
              <a:endParaRPr lang="es-CO" sz="1000" b="1" kern="1200" noProof="0" dirty="0"/>
            </a:p>
          </p:txBody>
        </p:sp>
        <p:sp>
          <p:nvSpPr>
            <p:cNvPr id="12" name="Forme libre 11"/>
            <p:cNvSpPr/>
            <p:nvPr/>
          </p:nvSpPr>
          <p:spPr>
            <a:xfrm>
              <a:off x="381000" y="2524353"/>
              <a:ext cx="3904754" cy="146000"/>
            </a:xfrm>
            <a:custGeom>
              <a:avLst/>
              <a:gdLst>
                <a:gd name="connsiteX0" fmla="*/ 0 w 3904754"/>
                <a:gd name="connsiteY0" fmla="*/ 0 h 146000"/>
                <a:gd name="connsiteX1" fmla="*/ 3904754 w 3904754"/>
                <a:gd name="connsiteY1" fmla="*/ 0 h 146000"/>
                <a:gd name="connsiteX2" fmla="*/ 3904754 w 3904754"/>
                <a:gd name="connsiteY2" fmla="*/ 146000 h 146000"/>
                <a:gd name="connsiteX3" fmla="*/ 0 w 3904754"/>
                <a:gd name="connsiteY3" fmla="*/ 146000 h 146000"/>
                <a:gd name="connsiteX4" fmla="*/ 0 w 3904754"/>
                <a:gd name="connsiteY4" fmla="*/ 0 h 14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4754" h="146000">
                  <a:moveTo>
                    <a:pt x="0" y="0"/>
                  </a:moveTo>
                  <a:lnTo>
                    <a:pt x="3904754" y="0"/>
                  </a:lnTo>
                  <a:lnTo>
                    <a:pt x="3904754" y="146000"/>
                  </a:lnTo>
                  <a:lnTo>
                    <a:pt x="0" y="146000"/>
                  </a:lnTo>
                  <a:lnTo>
                    <a:pt x="0" y="0"/>
                  </a:lnTo>
                  <a:close/>
                </a:path>
              </a:pathLst>
            </a:custGeom>
            <a:ln>
              <a:noFill/>
            </a:ln>
          </p:spPr>
          <p:style>
            <a:lnRef idx="2">
              <a:schemeClr val="accent5">
                <a:alpha val="90000"/>
                <a:tint val="40000"/>
                <a:hueOff val="0"/>
                <a:satOff val="0"/>
                <a:lumOff val="0"/>
                <a:alphaOff val="0"/>
              </a:schemeClr>
            </a:lnRef>
            <a:fillRef idx="1">
              <a:schemeClr val="accent5">
                <a:alpha val="90000"/>
                <a:tint val="40000"/>
                <a:hueOff val="0"/>
                <a:satOff val="0"/>
                <a:lumOff val="0"/>
                <a:alphaOff val="0"/>
              </a:schemeClr>
            </a:fillRef>
            <a:effectRef idx="0">
              <a:schemeClr val="accent5">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1120" tIns="12700" rIns="71120" bIns="12700" numCol="1" spcCol="1270" anchor="ctr" anchorCtr="0">
              <a:noAutofit/>
            </a:bodyPr>
            <a:lstStyle/>
            <a:p>
              <a:pPr lvl="0" algn="ctr" defTabSz="444500">
                <a:lnSpc>
                  <a:spcPct val="90000"/>
                </a:lnSpc>
                <a:spcBef>
                  <a:spcPct val="0"/>
                </a:spcBef>
                <a:spcAft>
                  <a:spcPct val="35000"/>
                </a:spcAft>
              </a:pPr>
              <a:r>
                <a:rPr lang="es-CO" sz="1000" kern="1200" noProof="0" dirty="0" smtClean="0"/>
                <a:t>Timeline and Inmediate, Medium an Long Term plan</a:t>
              </a:r>
              <a:endParaRPr lang="es-CO" sz="1000" kern="1200" noProof="0" dirty="0"/>
            </a:p>
          </p:txBody>
        </p:sp>
        <p:sp>
          <p:nvSpPr>
            <p:cNvPr id="13" name="Forme libre 12"/>
            <p:cNvSpPr/>
            <p:nvPr/>
          </p:nvSpPr>
          <p:spPr>
            <a:xfrm>
              <a:off x="381000" y="1875923"/>
              <a:ext cx="3904754" cy="488148"/>
            </a:xfrm>
            <a:custGeom>
              <a:avLst/>
              <a:gdLst>
                <a:gd name="connsiteX0" fmla="*/ 0 w 3904754"/>
                <a:gd name="connsiteY0" fmla="*/ 170964 h 488147"/>
                <a:gd name="connsiteX1" fmla="*/ 1891359 w 3904754"/>
                <a:gd name="connsiteY1" fmla="*/ 170964 h 488147"/>
                <a:gd name="connsiteX2" fmla="*/ 1891359 w 3904754"/>
                <a:gd name="connsiteY2" fmla="*/ 122037 h 488147"/>
                <a:gd name="connsiteX3" fmla="*/ 1830340 w 3904754"/>
                <a:gd name="connsiteY3" fmla="*/ 122037 h 488147"/>
                <a:gd name="connsiteX4" fmla="*/ 1952377 w 3904754"/>
                <a:gd name="connsiteY4" fmla="*/ 0 h 488147"/>
                <a:gd name="connsiteX5" fmla="*/ 2074414 w 3904754"/>
                <a:gd name="connsiteY5" fmla="*/ 122037 h 488147"/>
                <a:gd name="connsiteX6" fmla="*/ 2013395 w 3904754"/>
                <a:gd name="connsiteY6" fmla="*/ 122037 h 488147"/>
                <a:gd name="connsiteX7" fmla="*/ 2013395 w 3904754"/>
                <a:gd name="connsiteY7" fmla="*/ 170964 h 488147"/>
                <a:gd name="connsiteX8" fmla="*/ 3904754 w 3904754"/>
                <a:gd name="connsiteY8" fmla="*/ 170964 h 488147"/>
                <a:gd name="connsiteX9" fmla="*/ 3904754 w 3904754"/>
                <a:gd name="connsiteY9" fmla="*/ 488147 h 488147"/>
                <a:gd name="connsiteX10" fmla="*/ 0 w 3904754"/>
                <a:gd name="connsiteY10" fmla="*/ 488147 h 488147"/>
                <a:gd name="connsiteX11" fmla="*/ 0 w 3904754"/>
                <a:gd name="connsiteY11" fmla="*/ 170964 h 488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04754" h="488147">
                  <a:moveTo>
                    <a:pt x="3904754" y="317183"/>
                  </a:moveTo>
                  <a:lnTo>
                    <a:pt x="2013395" y="317183"/>
                  </a:lnTo>
                  <a:lnTo>
                    <a:pt x="2013395" y="366110"/>
                  </a:lnTo>
                  <a:lnTo>
                    <a:pt x="2074414" y="366110"/>
                  </a:lnTo>
                  <a:lnTo>
                    <a:pt x="1952377" y="488146"/>
                  </a:lnTo>
                  <a:lnTo>
                    <a:pt x="1830340" y="366110"/>
                  </a:lnTo>
                  <a:lnTo>
                    <a:pt x="1891359" y="366110"/>
                  </a:lnTo>
                  <a:lnTo>
                    <a:pt x="1891359" y="317183"/>
                  </a:lnTo>
                  <a:lnTo>
                    <a:pt x="0" y="317183"/>
                  </a:lnTo>
                  <a:lnTo>
                    <a:pt x="0" y="1"/>
                  </a:lnTo>
                  <a:lnTo>
                    <a:pt x="3904754" y="1"/>
                  </a:lnTo>
                  <a:lnTo>
                    <a:pt x="3904754" y="317183"/>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71120" tIns="71120" rIns="71120" bIns="387929" numCol="1" spcCol="1270" anchor="ctr" anchorCtr="0">
              <a:noAutofit/>
            </a:bodyPr>
            <a:lstStyle/>
            <a:p>
              <a:pPr lvl="0" algn="ctr" defTabSz="444500">
                <a:lnSpc>
                  <a:spcPct val="90000"/>
                </a:lnSpc>
                <a:spcBef>
                  <a:spcPct val="0"/>
                </a:spcBef>
                <a:spcAft>
                  <a:spcPct val="35000"/>
                </a:spcAft>
              </a:pPr>
              <a:r>
                <a:rPr lang="es-CO" sz="1000" b="1" kern="1200" noProof="0" dirty="0" smtClean="0"/>
                <a:t>Step 3</a:t>
              </a:r>
              <a:r>
                <a:rPr lang="es-CO" sz="1000" b="1" kern="1200" noProof="0" dirty="0"/>
                <a:t>: </a:t>
              </a:r>
              <a:r>
                <a:rPr lang="es-CO" sz="1000" b="1" kern="1200" noProof="0" dirty="0" smtClean="0"/>
                <a:t>Formulation of actions</a:t>
              </a:r>
              <a:endParaRPr lang="es-CO" sz="1000" b="1" kern="1200" noProof="0" dirty="0"/>
            </a:p>
          </p:txBody>
        </p:sp>
        <p:sp>
          <p:nvSpPr>
            <p:cNvPr id="14" name="Forme libre 13"/>
            <p:cNvSpPr/>
            <p:nvPr/>
          </p:nvSpPr>
          <p:spPr>
            <a:xfrm>
              <a:off x="381000" y="2047263"/>
              <a:ext cx="3904754" cy="145956"/>
            </a:xfrm>
            <a:custGeom>
              <a:avLst/>
              <a:gdLst>
                <a:gd name="connsiteX0" fmla="*/ 0 w 3904754"/>
                <a:gd name="connsiteY0" fmla="*/ 0 h 145956"/>
                <a:gd name="connsiteX1" fmla="*/ 3904754 w 3904754"/>
                <a:gd name="connsiteY1" fmla="*/ 0 h 145956"/>
                <a:gd name="connsiteX2" fmla="*/ 3904754 w 3904754"/>
                <a:gd name="connsiteY2" fmla="*/ 145956 h 145956"/>
                <a:gd name="connsiteX3" fmla="*/ 0 w 3904754"/>
                <a:gd name="connsiteY3" fmla="*/ 145956 h 145956"/>
                <a:gd name="connsiteX4" fmla="*/ 0 w 3904754"/>
                <a:gd name="connsiteY4" fmla="*/ 0 h 1459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4754" h="145956">
                  <a:moveTo>
                    <a:pt x="0" y="0"/>
                  </a:moveTo>
                  <a:lnTo>
                    <a:pt x="3904754" y="0"/>
                  </a:lnTo>
                  <a:lnTo>
                    <a:pt x="3904754" y="145956"/>
                  </a:lnTo>
                  <a:lnTo>
                    <a:pt x="0" y="145956"/>
                  </a:lnTo>
                  <a:lnTo>
                    <a:pt x="0" y="0"/>
                  </a:lnTo>
                  <a:close/>
                </a:path>
              </a:pathLst>
            </a:custGeom>
            <a:ln>
              <a:noFill/>
            </a:ln>
          </p:spPr>
          <p:style>
            <a:lnRef idx="2">
              <a:schemeClr val="accent5">
                <a:alpha val="90000"/>
                <a:tint val="40000"/>
                <a:hueOff val="0"/>
                <a:satOff val="0"/>
                <a:lumOff val="0"/>
                <a:alphaOff val="0"/>
              </a:schemeClr>
            </a:lnRef>
            <a:fillRef idx="1">
              <a:schemeClr val="accent5">
                <a:alpha val="90000"/>
                <a:tint val="40000"/>
                <a:hueOff val="0"/>
                <a:satOff val="0"/>
                <a:lumOff val="0"/>
                <a:alphaOff val="0"/>
              </a:schemeClr>
            </a:fillRef>
            <a:effectRef idx="0">
              <a:schemeClr val="accent5">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1120" tIns="12700" rIns="71120" bIns="12700" numCol="1" spcCol="1270" anchor="ctr" anchorCtr="0">
              <a:noAutofit/>
            </a:bodyPr>
            <a:lstStyle/>
            <a:p>
              <a:pPr lvl="0" algn="ctr" defTabSz="444500">
                <a:lnSpc>
                  <a:spcPct val="90000"/>
                </a:lnSpc>
                <a:spcBef>
                  <a:spcPct val="0"/>
                </a:spcBef>
                <a:spcAft>
                  <a:spcPct val="35000"/>
                </a:spcAft>
              </a:pPr>
              <a:r>
                <a:rPr lang="es-CO" sz="1000" kern="1200" noProof="0" dirty="0" smtClean="0"/>
                <a:t>Identification of key actions to implement each strategy</a:t>
              </a:r>
              <a:endParaRPr lang="es-CO" sz="1000" kern="1200" noProof="0" dirty="0"/>
            </a:p>
          </p:txBody>
        </p:sp>
        <p:sp>
          <p:nvSpPr>
            <p:cNvPr id="16" name="Forme libre 15"/>
            <p:cNvSpPr/>
            <p:nvPr/>
          </p:nvSpPr>
          <p:spPr>
            <a:xfrm>
              <a:off x="381000" y="1392535"/>
              <a:ext cx="3904754" cy="488149"/>
            </a:xfrm>
            <a:custGeom>
              <a:avLst/>
              <a:gdLst>
                <a:gd name="connsiteX0" fmla="*/ 0 w 3904754"/>
                <a:gd name="connsiteY0" fmla="*/ 170964 h 488147"/>
                <a:gd name="connsiteX1" fmla="*/ 1891359 w 3904754"/>
                <a:gd name="connsiteY1" fmla="*/ 170964 h 488147"/>
                <a:gd name="connsiteX2" fmla="*/ 1891359 w 3904754"/>
                <a:gd name="connsiteY2" fmla="*/ 122037 h 488147"/>
                <a:gd name="connsiteX3" fmla="*/ 1830340 w 3904754"/>
                <a:gd name="connsiteY3" fmla="*/ 122037 h 488147"/>
                <a:gd name="connsiteX4" fmla="*/ 1952377 w 3904754"/>
                <a:gd name="connsiteY4" fmla="*/ 0 h 488147"/>
                <a:gd name="connsiteX5" fmla="*/ 2074414 w 3904754"/>
                <a:gd name="connsiteY5" fmla="*/ 122037 h 488147"/>
                <a:gd name="connsiteX6" fmla="*/ 2013395 w 3904754"/>
                <a:gd name="connsiteY6" fmla="*/ 122037 h 488147"/>
                <a:gd name="connsiteX7" fmla="*/ 2013395 w 3904754"/>
                <a:gd name="connsiteY7" fmla="*/ 170964 h 488147"/>
                <a:gd name="connsiteX8" fmla="*/ 3904754 w 3904754"/>
                <a:gd name="connsiteY8" fmla="*/ 170964 h 488147"/>
                <a:gd name="connsiteX9" fmla="*/ 3904754 w 3904754"/>
                <a:gd name="connsiteY9" fmla="*/ 488147 h 488147"/>
                <a:gd name="connsiteX10" fmla="*/ 0 w 3904754"/>
                <a:gd name="connsiteY10" fmla="*/ 488147 h 488147"/>
                <a:gd name="connsiteX11" fmla="*/ 0 w 3904754"/>
                <a:gd name="connsiteY11" fmla="*/ 170964 h 488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04754" h="488147">
                  <a:moveTo>
                    <a:pt x="3904754" y="317183"/>
                  </a:moveTo>
                  <a:lnTo>
                    <a:pt x="2013395" y="317183"/>
                  </a:lnTo>
                  <a:lnTo>
                    <a:pt x="2013395" y="366110"/>
                  </a:lnTo>
                  <a:lnTo>
                    <a:pt x="2074414" y="366110"/>
                  </a:lnTo>
                  <a:lnTo>
                    <a:pt x="1952377" y="488146"/>
                  </a:lnTo>
                  <a:lnTo>
                    <a:pt x="1830340" y="366110"/>
                  </a:lnTo>
                  <a:lnTo>
                    <a:pt x="1891359" y="366110"/>
                  </a:lnTo>
                  <a:lnTo>
                    <a:pt x="1891359" y="317183"/>
                  </a:lnTo>
                  <a:lnTo>
                    <a:pt x="0" y="317183"/>
                  </a:lnTo>
                  <a:lnTo>
                    <a:pt x="0" y="1"/>
                  </a:lnTo>
                  <a:lnTo>
                    <a:pt x="3904754" y="1"/>
                  </a:lnTo>
                  <a:lnTo>
                    <a:pt x="3904754" y="317183"/>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71120" tIns="71121" rIns="71120" bIns="387929" numCol="1" spcCol="1270" anchor="ctr" anchorCtr="0">
              <a:noAutofit/>
            </a:bodyPr>
            <a:lstStyle/>
            <a:p>
              <a:pPr lvl="0" algn="ctr" defTabSz="444500">
                <a:lnSpc>
                  <a:spcPct val="90000"/>
                </a:lnSpc>
                <a:spcBef>
                  <a:spcPct val="0"/>
                </a:spcBef>
                <a:spcAft>
                  <a:spcPct val="35000"/>
                </a:spcAft>
              </a:pPr>
              <a:r>
                <a:rPr lang="es-CO" sz="1000" b="1" kern="1200" noProof="0" dirty="0" smtClean="0"/>
                <a:t>Step 2</a:t>
              </a:r>
              <a:r>
                <a:rPr lang="es-CO" sz="1000" b="1" kern="1200" noProof="0" dirty="0"/>
                <a:t>: </a:t>
              </a:r>
              <a:r>
                <a:rPr lang="es-CO" sz="1000" b="1" kern="1200" noProof="0" dirty="0" smtClean="0"/>
                <a:t>Definition of Strategies</a:t>
              </a:r>
              <a:endParaRPr lang="es-CO" sz="1000" b="1" kern="1200" noProof="0" dirty="0"/>
            </a:p>
          </p:txBody>
        </p:sp>
        <p:sp>
          <p:nvSpPr>
            <p:cNvPr id="35" name="Forme libre 34"/>
            <p:cNvSpPr/>
            <p:nvPr/>
          </p:nvSpPr>
          <p:spPr>
            <a:xfrm>
              <a:off x="381000" y="1563876"/>
              <a:ext cx="3904754" cy="145956"/>
            </a:xfrm>
            <a:custGeom>
              <a:avLst/>
              <a:gdLst>
                <a:gd name="connsiteX0" fmla="*/ 0 w 3904754"/>
                <a:gd name="connsiteY0" fmla="*/ 0 h 145956"/>
                <a:gd name="connsiteX1" fmla="*/ 3904754 w 3904754"/>
                <a:gd name="connsiteY1" fmla="*/ 0 h 145956"/>
                <a:gd name="connsiteX2" fmla="*/ 3904754 w 3904754"/>
                <a:gd name="connsiteY2" fmla="*/ 145956 h 145956"/>
                <a:gd name="connsiteX3" fmla="*/ 0 w 3904754"/>
                <a:gd name="connsiteY3" fmla="*/ 145956 h 145956"/>
                <a:gd name="connsiteX4" fmla="*/ 0 w 3904754"/>
                <a:gd name="connsiteY4" fmla="*/ 0 h 1459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4754" h="145956">
                  <a:moveTo>
                    <a:pt x="0" y="0"/>
                  </a:moveTo>
                  <a:lnTo>
                    <a:pt x="3904754" y="0"/>
                  </a:lnTo>
                  <a:lnTo>
                    <a:pt x="3904754" y="145956"/>
                  </a:lnTo>
                  <a:lnTo>
                    <a:pt x="0" y="145956"/>
                  </a:lnTo>
                  <a:lnTo>
                    <a:pt x="0" y="0"/>
                  </a:lnTo>
                  <a:close/>
                </a:path>
              </a:pathLst>
            </a:custGeom>
            <a:ln>
              <a:noFill/>
            </a:ln>
          </p:spPr>
          <p:style>
            <a:lnRef idx="2">
              <a:schemeClr val="accent5">
                <a:alpha val="90000"/>
                <a:tint val="40000"/>
                <a:hueOff val="0"/>
                <a:satOff val="0"/>
                <a:lumOff val="0"/>
                <a:alphaOff val="0"/>
              </a:schemeClr>
            </a:lnRef>
            <a:fillRef idx="1">
              <a:schemeClr val="accent5">
                <a:alpha val="90000"/>
                <a:tint val="40000"/>
                <a:hueOff val="0"/>
                <a:satOff val="0"/>
                <a:lumOff val="0"/>
                <a:alphaOff val="0"/>
              </a:schemeClr>
            </a:fillRef>
            <a:effectRef idx="0">
              <a:schemeClr val="accent5">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1120" tIns="12700" rIns="71120" bIns="12700" numCol="1" spcCol="1270" anchor="ctr" anchorCtr="0">
              <a:noAutofit/>
            </a:bodyPr>
            <a:lstStyle/>
            <a:p>
              <a:pPr lvl="0" algn="ctr" defTabSz="444500">
                <a:lnSpc>
                  <a:spcPct val="90000"/>
                </a:lnSpc>
                <a:spcBef>
                  <a:spcPct val="0"/>
                </a:spcBef>
                <a:spcAft>
                  <a:spcPct val="35000"/>
                </a:spcAft>
              </a:pPr>
              <a:r>
                <a:rPr lang="es-CO" sz="1000" kern="1200" noProof="0" dirty="0"/>
                <a:t>5 </a:t>
              </a:r>
              <a:r>
                <a:rPr lang="es-CO" sz="1000" kern="1200" noProof="0" dirty="0" smtClean="0"/>
                <a:t>Strategies for the development of the Hub</a:t>
              </a:r>
              <a:endParaRPr lang="es-CO" sz="1000" kern="1200" noProof="0" dirty="0"/>
            </a:p>
          </p:txBody>
        </p:sp>
        <p:sp>
          <p:nvSpPr>
            <p:cNvPr id="36" name="Forme libre 35"/>
            <p:cNvSpPr/>
            <p:nvPr/>
          </p:nvSpPr>
          <p:spPr>
            <a:xfrm>
              <a:off x="381000" y="909148"/>
              <a:ext cx="3904754" cy="488149"/>
            </a:xfrm>
            <a:custGeom>
              <a:avLst/>
              <a:gdLst>
                <a:gd name="connsiteX0" fmla="*/ 0 w 3904754"/>
                <a:gd name="connsiteY0" fmla="*/ 170964 h 488147"/>
                <a:gd name="connsiteX1" fmla="*/ 1891359 w 3904754"/>
                <a:gd name="connsiteY1" fmla="*/ 170964 h 488147"/>
                <a:gd name="connsiteX2" fmla="*/ 1891359 w 3904754"/>
                <a:gd name="connsiteY2" fmla="*/ 122037 h 488147"/>
                <a:gd name="connsiteX3" fmla="*/ 1830340 w 3904754"/>
                <a:gd name="connsiteY3" fmla="*/ 122037 h 488147"/>
                <a:gd name="connsiteX4" fmla="*/ 1952377 w 3904754"/>
                <a:gd name="connsiteY4" fmla="*/ 0 h 488147"/>
                <a:gd name="connsiteX5" fmla="*/ 2074414 w 3904754"/>
                <a:gd name="connsiteY5" fmla="*/ 122037 h 488147"/>
                <a:gd name="connsiteX6" fmla="*/ 2013395 w 3904754"/>
                <a:gd name="connsiteY6" fmla="*/ 122037 h 488147"/>
                <a:gd name="connsiteX7" fmla="*/ 2013395 w 3904754"/>
                <a:gd name="connsiteY7" fmla="*/ 170964 h 488147"/>
                <a:gd name="connsiteX8" fmla="*/ 3904754 w 3904754"/>
                <a:gd name="connsiteY8" fmla="*/ 170964 h 488147"/>
                <a:gd name="connsiteX9" fmla="*/ 3904754 w 3904754"/>
                <a:gd name="connsiteY9" fmla="*/ 488147 h 488147"/>
                <a:gd name="connsiteX10" fmla="*/ 0 w 3904754"/>
                <a:gd name="connsiteY10" fmla="*/ 488147 h 488147"/>
                <a:gd name="connsiteX11" fmla="*/ 0 w 3904754"/>
                <a:gd name="connsiteY11" fmla="*/ 170964 h 488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04754" h="488147">
                  <a:moveTo>
                    <a:pt x="3904754" y="317183"/>
                  </a:moveTo>
                  <a:lnTo>
                    <a:pt x="2013395" y="317183"/>
                  </a:lnTo>
                  <a:lnTo>
                    <a:pt x="2013395" y="366110"/>
                  </a:lnTo>
                  <a:lnTo>
                    <a:pt x="2074414" y="366110"/>
                  </a:lnTo>
                  <a:lnTo>
                    <a:pt x="1952377" y="488146"/>
                  </a:lnTo>
                  <a:lnTo>
                    <a:pt x="1830340" y="366110"/>
                  </a:lnTo>
                  <a:lnTo>
                    <a:pt x="1891359" y="366110"/>
                  </a:lnTo>
                  <a:lnTo>
                    <a:pt x="1891359" y="317183"/>
                  </a:lnTo>
                  <a:lnTo>
                    <a:pt x="0" y="317183"/>
                  </a:lnTo>
                  <a:lnTo>
                    <a:pt x="0" y="1"/>
                  </a:lnTo>
                  <a:lnTo>
                    <a:pt x="3904754" y="1"/>
                  </a:lnTo>
                  <a:lnTo>
                    <a:pt x="3904754" y="317183"/>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71120" tIns="71121" rIns="71120" bIns="387929" numCol="1" spcCol="1270" anchor="ctr" anchorCtr="0">
              <a:noAutofit/>
            </a:bodyPr>
            <a:lstStyle/>
            <a:p>
              <a:pPr lvl="0" algn="ctr" defTabSz="444500">
                <a:lnSpc>
                  <a:spcPct val="90000"/>
                </a:lnSpc>
                <a:spcBef>
                  <a:spcPct val="0"/>
                </a:spcBef>
                <a:spcAft>
                  <a:spcPct val="35000"/>
                </a:spcAft>
              </a:pPr>
              <a:r>
                <a:rPr lang="es-CO" sz="1000" b="1" kern="1200" noProof="0" dirty="0" smtClean="0"/>
                <a:t>Step 1 </a:t>
              </a:r>
              <a:r>
                <a:rPr lang="es-CO" sz="1000" b="1" kern="1200" noProof="0" dirty="0"/>
                <a:t>Benchmarking</a:t>
              </a:r>
            </a:p>
          </p:txBody>
        </p:sp>
        <p:sp>
          <p:nvSpPr>
            <p:cNvPr id="37" name="Forme libre 36"/>
            <p:cNvSpPr/>
            <p:nvPr/>
          </p:nvSpPr>
          <p:spPr>
            <a:xfrm>
              <a:off x="381000" y="1080489"/>
              <a:ext cx="3904754" cy="145956"/>
            </a:xfrm>
            <a:custGeom>
              <a:avLst/>
              <a:gdLst>
                <a:gd name="connsiteX0" fmla="*/ 0 w 3904754"/>
                <a:gd name="connsiteY0" fmla="*/ 0 h 145956"/>
                <a:gd name="connsiteX1" fmla="*/ 3904754 w 3904754"/>
                <a:gd name="connsiteY1" fmla="*/ 0 h 145956"/>
                <a:gd name="connsiteX2" fmla="*/ 3904754 w 3904754"/>
                <a:gd name="connsiteY2" fmla="*/ 145956 h 145956"/>
                <a:gd name="connsiteX3" fmla="*/ 0 w 3904754"/>
                <a:gd name="connsiteY3" fmla="*/ 145956 h 145956"/>
                <a:gd name="connsiteX4" fmla="*/ 0 w 3904754"/>
                <a:gd name="connsiteY4" fmla="*/ 0 h 1459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4754" h="145956">
                  <a:moveTo>
                    <a:pt x="0" y="0"/>
                  </a:moveTo>
                  <a:lnTo>
                    <a:pt x="3904754" y="0"/>
                  </a:lnTo>
                  <a:lnTo>
                    <a:pt x="3904754" y="145956"/>
                  </a:lnTo>
                  <a:lnTo>
                    <a:pt x="0" y="145956"/>
                  </a:lnTo>
                  <a:lnTo>
                    <a:pt x="0" y="0"/>
                  </a:lnTo>
                  <a:close/>
                </a:path>
              </a:pathLst>
            </a:custGeom>
            <a:ln>
              <a:noFill/>
            </a:ln>
          </p:spPr>
          <p:style>
            <a:lnRef idx="2">
              <a:schemeClr val="accent5">
                <a:alpha val="90000"/>
                <a:tint val="40000"/>
                <a:hueOff val="0"/>
                <a:satOff val="0"/>
                <a:lumOff val="0"/>
                <a:alphaOff val="0"/>
              </a:schemeClr>
            </a:lnRef>
            <a:fillRef idx="1">
              <a:schemeClr val="accent5">
                <a:alpha val="90000"/>
                <a:tint val="40000"/>
                <a:hueOff val="0"/>
                <a:satOff val="0"/>
                <a:lumOff val="0"/>
                <a:alphaOff val="0"/>
              </a:schemeClr>
            </a:fillRef>
            <a:effectRef idx="0">
              <a:schemeClr val="accent5">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1120" tIns="12700" rIns="71120" bIns="12700" numCol="1" spcCol="1270" anchor="ctr" anchorCtr="0">
              <a:noAutofit/>
            </a:bodyPr>
            <a:lstStyle/>
            <a:p>
              <a:pPr lvl="0" algn="ctr" defTabSz="444500">
                <a:lnSpc>
                  <a:spcPct val="90000"/>
                </a:lnSpc>
                <a:spcBef>
                  <a:spcPct val="0"/>
                </a:spcBef>
                <a:spcAft>
                  <a:spcPct val="35000"/>
                </a:spcAft>
              </a:pPr>
              <a:r>
                <a:rPr lang="es-CO" sz="1000" b="0" kern="1200" noProof="0" dirty="0" smtClean="0"/>
                <a:t>Lessons learned and critical success fators</a:t>
              </a:r>
              <a:endParaRPr lang="es-CO" sz="1000" b="0" kern="1200" noProof="0" dirty="0"/>
            </a:p>
          </p:txBody>
        </p:sp>
      </p:grpSp>
      <p:sp>
        <p:nvSpPr>
          <p:cNvPr id="18" name="Text Placeholder 8"/>
          <p:cNvSpPr>
            <a:spLocks noGrp="1"/>
          </p:cNvSpPr>
          <p:nvPr>
            <p:ph type="body" sz="quarter" idx="18"/>
          </p:nvPr>
        </p:nvSpPr>
        <p:spPr>
          <a:xfrm>
            <a:off x="304800" y="3429000"/>
            <a:ext cx="1981200" cy="1524000"/>
          </a:xfrm>
        </p:spPr>
        <p:txBody>
          <a:bodyPr>
            <a:noAutofit/>
          </a:bodyPr>
          <a:lstStyle/>
          <a:p>
            <a:pPr>
              <a:buClr>
                <a:srgbClr val="C2002F"/>
              </a:buClr>
            </a:pPr>
            <a:r>
              <a:rPr lang="en-US" sz="1000" dirty="0" smtClean="0"/>
              <a:t>A recapitulation of lessons learned from global logistics hubs pertinent to Panama was the base for the strategic definition (See “5 Strategies for the Development of the Hub” </a:t>
            </a:r>
            <a:r>
              <a:rPr lang="mr-IN" sz="1000" dirty="0" smtClean="0"/>
              <a:t>–</a:t>
            </a:r>
            <a:r>
              <a:rPr lang="en-US" sz="1000" dirty="0" smtClean="0"/>
              <a:t> Methodology)</a:t>
            </a:r>
            <a:endParaRPr lang="en-US" sz="1000" dirty="0"/>
          </a:p>
        </p:txBody>
      </p:sp>
      <p:sp>
        <p:nvSpPr>
          <p:cNvPr id="26" name="ZoneTexte 25"/>
          <p:cNvSpPr txBox="1"/>
          <p:nvPr/>
        </p:nvSpPr>
        <p:spPr>
          <a:xfrm>
            <a:off x="304800" y="3200400"/>
            <a:ext cx="1981200" cy="262353"/>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pPr marL="228600" indent="-228600">
              <a:buFont typeface="+mj-ea"/>
              <a:buAutoNum type="circleNumDbPlain"/>
            </a:pPr>
            <a:r>
              <a:rPr lang="en-US" sz="1200" dirty="0" smtClean="0"/>
              <a:t>Benchmarking</a:t>
            </a:r>
            <a:endParaRPr lang="en-US" sz="1200" dirty="0"/>
          </a:p>
        </p:txBody>
      </p:sp>
      <p:sp>
        <p:nvSpPr>
          <p:cNvPr id="27" name="ZoneTexte 26"/>
          <p:cNvSpPr txBox="1"/>
          <p:nvPr/>
        </p:nvSpPr>
        <p:spPr>
          <a:xfrm>
            <a:off x="2438400" y="3200400"/>
            <a:ext cx="1981200" cy="262353"/>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pPr marL="228600" indent="-228600">
              <a:buFont typeface="+mj-ea"/>
              <a:buAutoNum type="circleNumDbPlain" startAt="2"/>
            </a:pPr>
            <a:r>
              <a:rPr lang="en-US" sz="1200" dirty="0" smtClean="0"/>
              <a:t>Strategies</a:t>
            </a:r>
            <a:endParaRPr lang="en-US" sz="1200" dirty="0"/>
          </a:p>
        </p:txBody>
      </p:sp>
      <p:sp>
        <p:nvSpPr>
          <p:cNvPr id="28" name="Text Placeholder 8"/>
          <p:cNvSpPr>
            <a:spLocks noGrp="1"/>
          </p:cNvSpPr>
          <p:nvPr>
            <p:ph type="body" sz="quarter" idx="18"/>
          </p:nvPr>
        </p:nvSpPr>
        <p:spPr>
          <a:xfrm>
            <a:off x="2438400" y="3429000"/>
            <a:ext cx="1981200" cy="1524000"/>
          </a:xfrm>
        </p:spPr>
        <p:txBody>
          <a:bodyPr>
            <a:noAutofit/>
          </a:bodyPr>
          <a:lstStyle/>
          <a:p>
            <a:pPr>
              <a:buClr>
                <a:srgbClr val="C2002F"/>
              </a:buClr>
            </a:pPr>
            <a:r>
              <a:rPr lang="en-US" sz="1000" dirty="0" smtClean="0"/>
              <a:t>The 5 abovementioned strategies were the result of linking the benchmarking with the assessment of the current situation of the Panamanian logistics hub in all its components</a:t>
            </a:r>
            <a:endParaRPr lang="en-US" sz="1000" dirty="0"/>
          </a:p>
        </p:txBody>
      </p:sp>
      <p:sp>
        <p:nvSpPr>
          <p:cNvPr id="29" name="Text Placeholder 8"/>
          <p:cNvSpPr>
            <a:spLocks noGrp="1"/>
          </p:cNvSpPr>
          <p:nvPr>
            <p:ph type="body" sz="quarter" idx="18"/>
          </p:nvPr>
        </p:nvSpPr>
        <p:spPr>
          <a:xfrm>
            <a:off x="304800" y="4953000"/>
            <a:ext cx="1981200" cy="838200"/>
          </a:xfrm>
        </p:spPr>
        <p:txBody>
          <a:bodyPr>
            <a:noAutofit/>
          </a:bodyPr>
          <a:lstStyle/>
          <a:p>
            <a:pPr>
              <a:buClr>
                <a:srgbClr val="C2002F"/>
              </a:buClr>
            </a:pPr>
            <a:r>
              <a:rPr lang="en-US" sz="1000" dirty="0" smtClean="0"/>
              <a:t>Core actions were linked to the 5 strategies and included infrastructure, services and processes reform </a:t>
            </a:r>
          </a:p>
          <a:p>
            <a:pPr marL="171450" indent="-171450">
              <a:buClr>
                <a:srgbClr val="C2002F"/>
              </a:buClr>
              <a:buFont typeface="Courier New"/>
              <a:buChar char="o"/>
            </a:pPr>
            <a:endParaRPr lang="en-US" sz="1000" dirty="0" smtClean="0"/>
          </a:p>
        </p:txBody>
      </p:sp>
      <p:sp>
        <p:nvSpPr>
          <p:cNvPr id="30" name="ZoneTexte 29"/>
          <p:cNvSpPr txBox="1"/>
          <p:nvPr/>
        </p:nvSpPr>
        <p:spPr>
          <a:xfrm>
            <a:off x="304800" y="4648200"/>
            <a:ext cx="1981200" cy="304800"/>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pPr marL="228600" indent="-228600">
              <a:buFont typeface="+mj-ea"/>
              <a:buAutoNum type="circleNumDbPlain" startAt="3"/>
            </a:pPr>
            <a:r>
              <a:rPr lang="en-US" sz="1200" dirty="0" smtClean="0"/>
              <a:t>Actions</a:t>
            </a:r>
            <a:endParaRPr lang="en-US" sz="1200" dirty="0"/>
          </a:p>
        </p:txBody>
      </p:sp>
      <p:sp>
        <p:nvSpPr>
          <p:cNvPr id="31" name="Text Placeholder 8"/>
          <p:cNvSpPr>
            <a:spLocks noGrp="1"/>
          </p:cNvSpPr>
          <p:nvPr>
            <p:ph type="body" sz="quarter" idx="18"/>
          </p:nvPr>
        </p:nvSpPr>
        <p:spPr>
          <a:xfrm>
            <a:off x="2438400" y="4953000"/>
            <a:ext cx="1981200" cy="1219201"/>
          </a:xfrm>
        </p:spPr>
        <p:txBody>
          <a:bodyPr>
            <a:noAutofit/>
          </a:bodyPr>
          <a:lstStyle/>
          <a:p>
            <a:pPr>
              <a:buClr>
                <a:srgbClr val="C2002F"/>
              </a:buClr>
            </a:pPr>
            <a:r>
              <a:rPr lang="en-US" sz="1000" dirty="0" smtClean="0"/>
              <a:t>Actions were organized into </a:t>
            </a:r>
            <a:r>
              <a:rPr lang="en-US" sz="1000" dirty="0"/>
              <a:t>a timeline </a:t>
            </a:r>
            <a:r>
              <a:rPr lang="en-US" sz="1000" dirty="0" smtClean="0"/>
              <a:t>taking </a:t>
            </a:r>
            <a:r>
              <a:rPr lang="en-US" sz="1000" dirty="0"/>
              <a:t>into consideration the </a:t>
            </a:r>
            <a:r>
              <a:rPr lang="en-US" sz="1000" dirty="0" smtClean="0"/>
              <a:t>scenarios</a:t>
            </a:r>
            <a:r>
              <a:rPr lang="en-US" sz="1000" dirty="0"/>
              <a:t>, </a:t>
            </a:r>
            <a:r>
              <a:rPr lang="en-US" sz="1000" dirty="0" smtClean="0"/>
              <a:t>current capacity constraints and a </a:t>
            </a:r>
            <a:r>
              <a:rPr lang="en-US" sz="1000" dirty="0"/>
              <a:t>proposed sequence for the feasible emergence of new </a:t>
            </a:r>
            <a:r>
              <a:rPr lang="en-US" sz="1000" dirty="0" smtClean="0"/>
              <a:t>VALS</a:t>
            </a:r>
            <a:endParaRPr lang="en-US" sz="1000" dirty="0"/>
          </a:p>
        </p:txBody>
      </p:sp>
      <p:sp>
        <p:nvSpPr>
          <p:cNvPr id="32" name="ZoneTexte 31"/>
          <p:cNvSpPr txBox="1"/>
          <p:nvPr/>
        </p:nvSpPr>
        <p:spPr>
          <a:xfrm>
            <a:off x="2438400" y="4648200"/>
            <a:ext cx="2133600" cy="304800"/>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pPr marL="228600" indent="-228600">
              <a:buFont typeface="+mj-ea"/>
              <a:buAutoNum type="circleNumDbPlain" startAt="4"/>
            </a:pPr>
            <a:r>
              <a:rPr lang="en-US" sz="1200" dirty="0" smtClean="0"/>
              <a:t>Temporary priorities</a:t>
            </a:r>
            <a:endParaRPr lang="en-US" sz="1200" dirty="0"/>
          </a:p>
        </p:txBody>
      </p:sp>
      <p:sp>
        <p:nvSpPr>
          <p:cNvPr id="39" name="ZoneTexte 38"/>
          <p:cNvSpPr txBox="1"/>
          <p:nvPr/>
        </p:nvSpPr>
        <p:spPr>
          <a:xfrm>
            <a:off x="304800" y="2895600"/>
            <a:ext cx="1270275" cy="276999"/>
          </a:xfrm>
          <a:prstGeom prst="rect">
            <a:avLst/>
          </a:prstGeom>
        </p:spPr>
        <p:txBody>
          <a:bodyPr vert="horz" lIns="91440" tIns="45720" rIns="91440" bIns="45720" rtlCol="0" anchor="ctr" anchorCtr="0">
            <a:noAutofit/>
          </a:bodyPr>
          <a:lstStyle>
            <a:defPPr>
              <a:defRPr lang="en-US"/>
            </a:defPPr>
            <a:lvl1pPr>
              <a:spcBef>
                <a:spcPct val="0"/>
              </a:spcBef>
              <a:buNone/>
              <a:defRPr sz="1200" b="1" kern="0" spc="100" baseline="0">
                <a:solidFill>
                  <a:srgbClr val="595959"/>
                </a:solidFill>
                <a:latin typeface="+mj-lt"/>
                <a:ea typeface="+mj-ea"/>
                <a:cs typeface="+mj-cs"/>
              </a:defRPr>
            </a:lvl1pPr>
          </a:lstStyle>
          <a:p>
            <a:r>
              <a:rPr lang="fr-FR" dirty="0" err="1"/>
              <a:t>Methodology</a:t>
            </a:r>
            <a:endParaRPr lang="fr-FR" dirty="0"/>
          </a:p>
        </p:txBody>
      </p:sp>
      <p:pic>
        <p:nvPicPr>
          <p:cNvPr id="102" name="Image 101"/>
          <p:cNvPicPr>
            <a:picLocks noChangeAspect="1"/>
          </p:cNvPicPr>
          <p:nvPr/>
        </p:nvPicPr>
        <p:blipFill>
          <a:blip r:embed="rId3"/>
          <a:stretch>
            <a:fillRect/>
          </a:stretch>
        </p:blipFill>
        <p:spPr>
          <a:xfrm>
            <a:off x="228600" y="6324600"/>
            <a:ext cx="6477000" cy="2292004"/>
          </a:xfrm>
          <a:prstGeom prst="rect">
            <a:avLst/>
          </a:prstGeom>
        </p:spPr>
      </p:pic>
    </p:spTree>
    <p:extLst>
      <p:ext uri="{BB962C8B-B14F-4D97-AF65-F5344CB8AC3E}">
        <p14:creationId xmlns:p14="http://schemas.microsoft.com/office/powerpoint/2010/main" val="3936518760"/>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dirty="0" smtClean="0">
                <a:solidFill>
                  <a:srgbClr val="595959"/>
                </a:solidFill>
              </a:rPr>
              <a:t>Objectives</a:t>
            </a:r>
            <a:endParaRPr lang="en-US" sz="1400" kern="0" spc="100" dirty="0">
              <a:solidFill>
                <a:srgbClr val="595959"/>
              </a:solidFill>
            </a:endParaRPr>
          </a:p>
        </p:txBody>
      </p:sp>
      <p:sp>
        <p:nvSpPr>
          <p:cNvPr id="8" name="Text Placeholder 7"/>
          <p:cNvSpPr>
            <a:spLocks noGrp="1"/>
          </p:cNvSpPr>
          <p:nvPr>
            <p:ph type="body" sz="quarter" idx="11"/>
          </p:nvPr>
        </p:nvSpPr>
        <p:spPr>
          <a:xfrm>
            <a:off x="4572000" y="990600"/>
            <a:ext cx="2085631" cy="1676400"/>
          </a:xfrm>
        </p:spPr>
        <p:txBody>
          <a:bodyPr/>
          <a:lstStyle/>
          <a:p>
            <a:pPr>
              <a:buClr>
                <a:srgbClr val="800000"/>
              </a:buClr>
            </a:pPr>
            <a:r>
              <a:rPr lang="en-US" sz="1200" dirty="0" smtClean="0"/>
              <a:t>Overcome short-term capacity constraints and generate additional capacity to serve current demand growth and demand generated by new logistics segments under the optimal scenario</a:t>
            </a:r>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3"/>
            </a:pPr>
            <a:r>
              <a:rPr lang="en-US" dirty="0" smtClean="0"/>
              <a:t>Action Plan</a:t>
            </a:r>
            <a:endParaRPr lang="en-US" dirty="0"/>
          </a:p>
        </p:txBody>
      </p:sp>
      <p:sp>
        <p:nvSpPr>
          <p:cNvPr id="20" name="Text Placeholder 8"/>
          <p:cNvSpPr>
            <a:spLocks noGrp="1"/>
          </p:cNvSpPr>
          <p:nvPr>
            <p:ph type="body" sz="quarter" idx="18"/>
          </p:nvPr>
        </p:nvSpPr>
        <p:spPr>
          <a:xfrm>
            <a:off x="4572000" y="3200400"/>
            <a:ext cx="2286000" cy="2209800"/>
          </a:xfrm>
        </p:spPr>
        <p:txBody>
          <a:bodyPr>
            <a:noAutofit/>
          </a:bodyPr>
          <a:lstStyle/>
          <a:p>
            <a:pPr marL="171450" lvl="0" indent="-171450">
              <a:buClr>
                <a:srgbClr val="800000"/>
              </a:buClr>
              <a:buFont typeface="Courier New"/>
              <a:buChar char="o"/>
            </a:pPr>
            <a:r>
              <a:rPr lang="en-US" sz="1000" dirty="0" smtClean="0"/>
              <a:t>Port congestion </a:t>
            </a:r>
          </a:p>
          <a:p>
            <a:pPr marL="354013" lvl="1" indent="-171450">
              <a:buClr>
                <a:srgbClr val="800000"/>
              </a:buClr>
              <a:buFont typeface="Arial"/>
              <a:buChar char="•"/>
            </a:pPr>
            <a:r>
              <a:rPr lang="en-US" sz="1000" dirty="0" smtClean="0"/>
              <a:t>Shipyard capacity on the </a:t>
            </a:r>
            <a:r>
              <a:rPr lang="en-US" sz="1000" dirty="0" err="1" smtClean="0"/>
              <a:t>Atlanticside</a:t>
            </a:r>
            <a:endParaRPr lang="en-US" sz="1000" dirty="0" smtClean="0"/>
          </a:p>
          <a:p>
            <a:pPr marL="354013" lvl="1" indent="-171450">
              <a:buClr>
                <a:srgbClr val="800000"/>
              </a:buClr>
              <a:buFont typeface="Arial"/>
              <a:buChar char="•"/>
            </a:pPr>
            <a:r>
              <a:rPr lang="en-US" sz="1000" dirty="0" smtClean="0"/>
              <a:t>Dock capacity on the Pacific</a:t>
            </a:r>
          </a:p>
          <a:p>
            <a:pPr marL="171450" indent="-171450">
              <a:buClr>
                <a:srgbClr val="800000"/>
              </a:buClr>
              <a:buFont typeface="Courier New"/>
              <a:buChar char="o"/>
            </a:pPr>
            <a:r>
              <a:rPr lang="en-US" sz="1000" dirty="0" smtClean="0"/>
              <a:t>Lack of specialized terminals, namely </a:t>
            </a:r>
            <a:r>
              <a:rPr lang="en-US" sz="1000" dirty="0" err="1" smtClean="0"/>
              <a:t>RoRo</a:t>
            </a:r>
            <a:r>
              <a:rPr lang="en-US" sz="1000" dirty="0" smtClean="0"/>
              <a:t> and dry bulks facilities</a:t>
            </a:r>
          </a:p>
          <a:p>
            <a:pPr marL="171450" indent="-171450">
              <a:buClr>
                <a:srgbClr val="800000"/>
              </a:buClr>
              <a:buFont typeface="Courier New"/>
              <a:buChar char="o"/>
            </a:pPr>
            <a:r>
              <a:rPr lang="en-US" sz="1000" dirty="0" smtClean="0"/>
              <a:t>New additional capacity for containers and general cargo is required in the future </a:t>
            </a:r>
            <a:endParaRPr lang="en-US" sz="1000" dirty="0"/>
          </a:p>
          <a:p>
            <a:pPr marL="354013" lvl="1" indent="-171450">
              <a:buClr>
                <a:srgbClr val="800000"/>
              </a:buClr>
              <a:buFont typeface="Arial"/>
              <a:buChar char="•"/>
            </a:pPr>
            <a:endParaRPr lang="en-US" sz="1000" dirty="0"/>
          </a:p>
        </p:txBody>
      </p:sp>
      <p:sp>
        <p:nvSpPr>
          <p:cNvPr id="21" name="ZoneTexte 20"/>
          <p:cNvSpPr txBox="1"/>
          <p:nvPr/>
        </p:nvSpPr>
        <p:spPr>
          <a:xfrm>
            <a:off x="4572000" y="2819400"/>
            <a:ext cx="2133600" cy="381000"/>
          </a:xfrm>
          <a:prstGeom prst="rect">
            <a:avLst/>
          </a:prstGeom>
        </p:spPr>
        <p:txBody>
          <a:bodyPr vert="horz" lIns="91440" tIns="45720" rIns="91440" bIns="45720" rtlCol="0" anchor="ctr" anchorCtr="0">
            <a:noAutofit/>
          </a:bodyPr>
          <a:lstStyle>
            <a:defPPr>
              <a:defRPr lang="en-US"/>
            </a:defPPr>
            <a:lvl1pPr>
              <a:spcBef>
                <a:spcPct val="0"/>
              </a:spcBef>
              <a:buNone/>
              <a:defRPr sz="1200" b="1" kern="0" spc="100" baseline="0">
                <a:solidFill>
                  <a:srgbClr val="595959"/>
                </a:solidFill>
                <a:latin typeface="+mj-lt"/>
                <a:ea typeface="+mj-ea"/>
                <a:cs typeface="+mj-cs"/>
              </a:defRPr>
            </a:lvl1pPr>
          </a:lstStyle>
          <a:p>
            <a:r>
              <a:rPr lang="en-US" dirty="0" smtClean="0"/>
              <a:t>Current situation</a:t>
            </a:r>
            <a:endParaRPr lang="en-US" dirty="0"/>
          </a:p>
        </p:txBody>
      </p:sp>
      <p:sp>
        <p:nvSpPr>
          <p:cNvPr id="39" name="ZoneTexte 38"/>
          <p:cNvSpPr txBox="1"/>
          <p:nvPr/>
        </p:nvSpPr>
        <p:spPr>
          <a:xfrm>
            <a:off x="304800" y="2895600"/>
            <a:ext cx="2743200" cy="228600"/>
          </a:xfrm>
          <a:prstGeom prst="rect">
            <a:avLst/>
          </a:prstGeom>
        </p:spPr>
        <p:txBody>
          <a:bodyPr vert="horz" lIns="91440" tIns="45720" rIns="91440" bIns="45720" rtlCol="0" anchor="ctr" anchorCtr="0">
            <a:noAutofit/>
          </a:bodyPr>
          <a:lstStyle>
            <a:defPPr>
              <a:defRPr lang="en-US"/>
            </a:defPPr>
            <a:lvl1pPr>
              <a:spcBef>
                <a:spcPct val="0"/>
              </a:spcBef>
              <a:buNone/>
              <a:defRPr sz="1200" b="1" kern="0" spc="100" baseline="0">
                <a:solidFill>
                  <a:srgbClr val="595959"/>
                </a:solidFill>
                <a:latin typeface="+mj-lt"/>
                <a:ea typeface="+mj-ea"/>
                <a:cs typeface="+mj-cs"/>
              </a:defRPr>
            </a:lvl1pPr>
          </a:lstStyle>
          <a:p>
            <a:r>
              <a:rPr lang="fr-FR" dirty="0" err="1" smtClean="0"/>
              <a:t>Demand</a:t>
            </a:r>
            <a:endParaRPr lang="fr-FR" dirty="0"/>
          </a:p>
        </p:txBody>
      </p:sp>
      <p:pic>
        <p:nvPicPr>
          <p:cNvPr id="9" name="Image 8"/>
          <p:cNvPicPr>
            <a:picLocks noChangeAspect="1"/>
          </p:cNvPicPr>
          <p:nvPr/>
        </p:nvPicPr>
        <p:blipFill>
          <a:blip r:embed="rId3"/>
          <a:stretch>
            <a:fillRect/>
          </a:stretch>
        </p:blipFill>
        <p:spPr>
          <a:xfrm>
            <a:off x="4114800" y="5181600"/>
            <a:ext cx="2574234" cy="914400"/>
          </a:xfrm>
          <a:prstGeom prst="rect">
            <a:avLst/>
          </a:prstGeom>
        </p:spPr>
      </p:pic>
      <p:sp>
        <p:nvSpPr>
          <p:cNvPr id="41" name="Text Placeholder 8"/>
          <p:cNvSpPr>
            <a:spLocks noGrp="1"/>
          </p:cNvSpPr>
          <p:nvPr>
            <p:ph type="body" sz="quarter" idx="18"/>
          </p:nvPr>
        </p:nvSpPr>
        <p:spPr>
          <a:xfrm>
            <a:off x="304800" y="3124200"/>
            <a:ext cx="4191000" cy="1447800"/>
          </a:xfrm>
        </p:spPr>
        <p:txBody>
          <a:bodyPr>
            <a:noAutofit/>
          </a:bodyPr>
          <a:lstStyle/>
          <a:p>
            <a:pPr>
              <a:buClr>
                <a:srgbClr val="C2002F"/>
              </a:buClr>
            </a:pPr>
            <a:r>
              <a:rPr lang="en-US" sz="1000" dirty="0" smtClean="0"/>
              <a:t>Transshipment flow represented 87% of the total port movement in 2015. Balboa port registered 52% of the total flows, followed by MIT, Cristobal, Colon Container Terminal and PSA.</a:t>
            </a:r>
          </a:p>
          <a:p>
            <a:pPr>
              <a:buClr>
                <a:srgbClr val="C2002F"/>
              </a:buClr>
            </a:pPr>
            <a:endParaRPr lang="en-US" sz="1000" dirty="0"/>
          </a:p>
          <a:p>
            <a:pPr>
              <a:buClr>
                <a:srgbClr val="C2002F"/>
              </a:buClr>
            </a:pPr>
            <a:r>
              <a:rPr lang="en-US" sz="1000" dirty="0"/>
              <a:t>Transshipment was dominated by maritime transshipment, followed by rail and road </a:t>
            </a:r>
            <a:r>
              <a:rPr lang="en-US" sz="1000" dirty="0" smtClean="0"/>
              <a:t>transshipment. FLC </a:t>
            </a:r>
            <a:r>
              <a:rPr lang="en-US" sz="1000" dirty="0"/>
              <a:t>dry containers  were predominant in transshipment, followed by empty dry containers, </a:t>
            </a:r>
            <a:r>
              <a:rPr lang="en-US" sz="1000" dirty="0" smtClean="0"/>
              <a:t>FLC reefer containers and finally empty reefer containers.</a:t>
            </a:r>
            <a:endParaRPr lang="en-US" sz="1000" dirty="0"/>
          </a:p>
          <a:p>
            <a:pPr>
              <a:buClr>
                <a:srgbClr val="C2002F"/>
              </a:buClr>
            </a:pPr>
            <a:endParaRPr lang="en-US" sz="1000" dirty="0"/>
          </a:p>
          <a:p>
            <a:pPr>
              <a:buClr>
                <a:srgbClr val="C2002F"/>
              </a:buClr>
            </a:pPr>
            <a:endParaRPr lang="en-US" sz="1000" dirty="0" smtClean="0"/>
          </a:p>
          <a:p>
            <a:pPr>
              <a:buClr>
                <a:srgbClr val="C2002F"/>
              </a:buClr>
            </a:pPr>
            <a:endParaRPr lang="en-US" sz="1000" dirty="0"/>
          </a:p>
          <a:p>
            <a:pPr>
              <a:buClr>
                <a:srgbClr val="C2002F"/>
              </a:buClr>
            </a:pPr>
            <a:endParaRPr lang="en-US" sz="1000" dirty="0" smtClean="0"/>
          </a:p>
          <a:p>
            <a:pPr>
              <a:buClr>
                <a:srgbClr val="C2002F"/>
              </a:buClr>
            </a:pPr>
            <a:endParaRPr lang="en-US" sz="1000" dirty="0"/>
          </a:p>
        </p:txBody>
      </p:sp>
      <p:pic>
        <p:nvPicPr>
          <p:cNvPr id="15" name="Image 14"/>
          <p:cNvPicPr>
            <a:picLocks noChangeAspect="1"/>
          </p:cNvPicPr>
          <p:nvPr/>
        </p:nvPicPr>
        <p:blipFill>
          <a:blip r:embed="rId4"/>
          <a:stretch>
            <a:fillRect/>
          </a:stretch>
        </p:blipFill>
        <p:spPr>
          <a:xfrm>
            <a:off x="838200" y="4648200"/>
            <a:ext cx="2590800" cy="2260600"/>
          </a:xfrm>
          <a:prstGeom prst="rect">
            <a:avLst/>
          </a:prstGeom>
        </p:spPr>
      </p:pic>
      <p:pic>
        <p:nvPicPr>
          <p:cNvPr id="17" name="Image 16"/>
          <p:cNvPicPr>
            <a:picLocks noChangeAspect="1"/>
          </p:cNvPicPr>
          <p:nvPr/>
        </p:nvPicPr>
        <p:blipFill>
          <a:blip r:embed="rId5"/>
          <a:stretch>
            <a:fillRect/>
          </a:stretch>
        </p:blipFill>
        <p:spPr>
          <a:xfrm>
            <a:off x="381000" y="7010400"/>
            <a:ext cx="2895600" cy="1574615"/>
          </a:xfrm>
          <a:prstGeom prst="rect">
            <a:avLst/>
          </a:prstGeom>
        </p:spPr>
      </p:pic>
      <p:pic>
        <p:nvPicPr>
          <p:cNvPr id="22" name="Image 21"/>
          <p:cNvPicPr>
            <a:picLocks noChangeAspect="1"/>
          </p:cNvPicPr>
          <p:nvPr/>
        </p:nvPicPr>
        <p:blipFill rotWithShape="1">
          <a:blip r:embed="rId6"/>
          <a:srcRect l="4690"/>
          <a:stretch/>
        </p:blipFill>
        <p:spPr>
          <a:xfrm>
            <a:off x="4119000" y="7467600"/>
            <a:ext cx="2739000" cy="1257279"/>
          </a:xfrm>
          <a:prstGeom prst="rect">
            <a:avLst/>
          </a:prstGeom>
        </p:spPr>
      </p:pic>
      <p:pic>
        <p:nvPicPr>
          <p:cNvPr id="23" name="Image 22"/>
          <p:cNvPicPr>
            <a:picLocks noChangeAspect="1"/>
          </p:cNvPicPr>
          <p:nvPr/>
        </p:nvPicPr>
        <p:blipFill>
          <a:blip r:embed="rId7"/>
          <a:stretch>
            <a:fillRect/>
          </a:stretch>
        </p:blipFill>
        <p:spPr>
          <a:xfrm>
            <a:off x="3733800" y="6172200"/>
            <a:ext cx="2400300" cy="1697773"/>
          </a:xfrm>
          <a:prstGeom prst="rect">
            <a:avLst/>
          </a:prstGeom>
        </p:spPr>
      </p:pic>
      <p:grpSp>
        <p:nvGrpSpPr>
          <p:cNvPr id="52" name="Grouper 51"/>
          <p:cNvGrpSpPr/>
          <p:nvPr/>
        </p:nvGrpSpPr>
        <p:grpSpPr>
          <a:xfrm>
            <a:off x="304800" y="685800"/>
            <a:ext cx="2971800" cy="1971136"/>
            <a:chOff x="304800" y="772064"/>
            <a:chExt cx="2971800" cy="1971136"/>
          </a:xfrm>
        </p:grpSpPr>
        <p:sp>
          <p:nvSpPr>
            <p:cNvPr id="53" name="Forme libre 52"/>
            <p:cNvSpPr/>
            <p:nvPr/>
          </p:nvSpPr>
          <p:spPr>
            <a:xfrm>
              <a:off x="304800" y="904904"/>
              <a:ext cx="2971800" cy="1000096"/>
            </a:xfrm>
            <a:custGeom>
              <a:avLst/>
              <a:gdLst>
                <a:gd name="connsiteX0" fmla="*/ 0 w 2971800"/>
                <a:gd name="connsiteY0" fmla="*/ 0 h 935550"/>
                <a:gd name="connsiteX1" fmla="*/ 2971800 w 2971800"/>
                <a:gd name="connsiteY1" fmla="*/ 0 h 935550"/>
                <a:gd name="connsiteX2" fmla="*/ 2971800 w 2971800"/>
                <a:gd name="connsiteY2" fmla="*/ 935550 h 935550"/>
                <a:gd name="connsiteX3" fmla="*/ 0 w 2971800"/>
                <a:gd name="connsiteY3" fmla="*/ 935550 h 935550"/>
                <a:gd name="connsiteX4" fmla="*/ 0 w 2971800"/>
                <a:gd name="connsiteY4" fmla="*/ 0 h 935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1800" h="935550">
                  <a:moveTo>
                    <a:pt x="0" y="0"/>
                  </a:moveTo>
                  <a:lnTo>
                    <a:pt x="2971800" y="0"/>
                  </a:lnTo>
                  <a:lnTo>
                    <a:pt x="2971800" y="935550"/>
                  </a:lnTo>
                  <a:lnTo>
                    <a:pt x="0" y="935550"/>
                  </a:lnTo>
                  <a:lnTo>
                    <a:pt x="0" y="0"/>
                  </a:lnTo>
                  <a:close/>
                </a:path>
              </a:pathLst>
            </a:custGeom>
          </p:spPr>
          <p:style>
            <a:lnRef idx="1">
              <a:schemeClr val="accent5">
                <a:shade val="5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30645" tIns="187452" rIns="230645" bIns="78232" numCol="1" spcCol="1270" anchor="t" anchorCtr="0">
              <a:noAutofit/>
            </a:bodyPr>
            <a:lstStyle/>
            <a:p>
              <a:pPr marL="57150" lvl="1" indent="-57150" algn="l" defTabSz="466725">
                <a:lnSpc>
                  <a:spcPct val="90000"/>
                </a:lnSpc>
                <a:spcBef>
                  <a:spcPct val="0"/>
                </a:spcBef>
                <a:spcAft>
                  <a:spcPct val="15000"/>
                </a:spcAft>
                <a:buChar char="••"/>
              </a:pPr>
              <a:r>
                <a:rPr lang="fr-FR" sz="1050" b="1" kern="1200" dirty="0" smtClean="0"/>
                <a:t>Ports</a:t>
              </a:r>
              <a:endParaRPr lang="fr-FR" sz="1050" b="1" kern="1200" dirty="0"/>
            </a:p>
            <a:p>
              <a:pPr marL="57150" lvl="1" indent="-57150" algn="l" defTabSz="466725">
                <a:lnSpc>
                  <a:spcPct val="90000"/>
                </a:lnSpc>
                <a:spcBef>
                  <a:spcPct val="0"/>
                </a:spcBef>
                <a:spcAft>
                  <a:spcPct val="15000"/>
                </a:spcAft>
                <a:buChar char="••"/>
              </a:pPr>
              <a:r>
                <a:rPr lang="fr-FR" sz="1050" kern="1200" dirty="0" err="1" smtClean="0">
                  <a:solidFill>
                    <a:schemeClr val="tx1">
                      <a:lumMod val="50000"/>
                      <a:lumOff val="50000"/>
                    </a:schemeClr>
                  </a:solidFill>
                </a:rPr>
                <a:t>Airports</a:t>
              </a:r>
              <a:endParaRPr lang="fr-FR" sz="1050" kern="1200" dirty="0">
                <a:solidFill>
                  <a:schemeClr val="tx1">
                    <a:lumMod val="50000"/>
                    <a:lumOff val="50000"/>
                  </a:schemeClr>
                </a:solidFill>
              </a:endParaRPr>
            </a:p>
            <a:p>
              <a:pPr marL="57150" lvl="1" indent="-57150" algn="l" defTabSz="466725">
                <a:lnSpc>
                  <a:spcPct val="90000"/>
                </a:lnSpc>
                <a:spcBef>
                  <a:spcPct val="0"/>
                </a:spcBef>
                <a:spcAft>
                  <a:spcPct val="15000"/>
                </a:spcAft>
                <a:buChar char="••"/>
              </a:pPr>
              <a:r>
                <a:rPr lang="fr-FR" sz="1050" kern="1200" dirty="0" err="1" smtClean="0">
                  <a:solidFill>
                    <a:schemeClr val="tx1">
                      <a:lumMod val="50000"/>
                      <a:lumOff val="50000"/>
                    </a:schemeClr>
                  </a:solidFill>
                </a:rPr>
                <a:t>Roads</a:t>
              </a:r>
              <a:endParaRPr lang="fr-FR" sz="1050" kern="1200" dirty="0">
                <a:solidFill>
                  <a:schemeClr val="tx1">
                    <a:lumMod val="50000"/>
                    <a:lumOff val="50000"/>
                  </a:schemeClr>
                </a:solidFill>
              </a:endParaRPr>
            </a:p>
            <a:p>
              <a:pPr marL="57150" lvl="1" indent="-57150" algn="l" defTabSz="466725">
                <a:lnSpc>
                  <a:spcPct val="90000"/>
                </a:lnSpc>
                <a:spcBef>
                  <a:spcPct val="0"/>
                </a:spcBef>
                <a:spcAft>
                  <a:spcPct val="15000"/>
                </a:spcAft>
                <a:buChar char="••"/>
              </a:pPr>
              <a:r>
                <a:rPr lang="fr-FR" sz="1050" kern="1200" dirty="0" err="1" smtClean="0">
                  <a:solidFill>
                    <a:schemeClr val="tx1">
                      <a:lumMod val="50000"/>
                      <a:lumOff val="50000"/>
                    </a:schemeClr>
                  </a:solidFill>
                </a:rPr>
                <a:t>Railways</a:t>
              </a:r>
              <a:endParaRPr lang="fr-FR" sz="1050" kern="1200" dirty="0" smtClean="0">
                <a:solidFill>
                  <a:schemeClr val="tx1">
                    <a:lumMod val="50000"/>
                    <a:lumOff val="50000"/>
                  </a:schemeClr>
                </a:solidFill>
              </a:endParaRPr>
            </a:p>
            <a:p>
              <a:pPr marL="57150" lvl="1" indent="-57150" algn="l" defTabSz="466725">
                <a:lnSpc>
                  <a:spcPct val="90000"/>
                </a:lnSpc>
                <a:spcBef>
                  <a:spcPct val="0"/>
                </a:spcBef>
                <a:spcAft>
                  <a:spcPct val="15000"/>
                </a:spcAft>
                <a:buChar char="••"/>
              </a:pPr>
              <a:r>
                <a:rPr lang="fr-FR" sz="1050" dirty="0" err="1" smtClean="0">
                  <a:solidFill>
                    <a:schemeClr val="tx1">
                      <a:lumMod val="50000"/>
                      <a:lumOff val="50000"/>
                    </a:schemeClr>
                  </a:solidFill>
                </a:rPr>
                <a:t>Logistics</a:t>
              </a:r>
              <a:r>
                <a:rPr lang="fr-FR" sz="1050" dirty="0" smtClean="0">
                  <a:solidFill>
                    <a:schemeClr val="tx1">
                      <a:lumMod val="50000"/>
                      <a:lumOff val="50000"/>
                    </a:schemeClr>
                  </a:solidFill>
                </a:rPr>
                <a:t> </a:t>
              </a:r>
              <a:r>
                <a:rPr lang="fr-FR" sz="1050" dirty="0" err="1" smtClean="0">
                  <a:solidFill>
                    <a:schemeClr val="tx1">
                      <a:lumMod val="50000"/>
                      <a:lumOff val="50000"/>
                    </a:schemeClr>
                  </a:solidFill>
                </a:rPr>
                <a:t>activities</a:t>
              </a:r>
              <a:r>
                <a:rPr lang="fr-FR" sz="1050" dirty="0" smtClean="0">
                  <a:solidFill>
                    <a:schemeClr val="tx1">
                      <a:lumMod val="50000"/>
                      <a:lumOff val="50000"/>
                    </a:schemeClr>
                  </a:solidFill>
                </a:rPr>
                <a:t> zones</a:t>
              </a:r>
              <a:endParaRPr lang="fr-FR" sz="1050" kern="1200" dirty="0">
                <a:solidFill>
                  <a:schemeClr val="tx1">
                    <a:lumMod val="50000"/>
                    <a:lumOff val="50000"/>
                  </a:schemeClr>
                </a:solidFill>
              </a:endParaRPr>
            </a:p>
          </p:txBody>
        </p:sp>
        <p:sp>
          <p:nvSpPr>
            <p:cNvPr id="54" name="Forme libre 53"/>
            <p:cNvSpPr/>
            <p:nvPr/>
          </p:nvSpPr>
          <p:spPr>
            <a:xfrm>
              <a:off x="453390" y="772064"/>
              <a:ext cx="2080260" cy="265680"/>
            </a:xfrm>
            <a:custGeom>
              <a:avLst/>
              <a:gdLst>
                <a:gd name="connsiteX0" fmla="*/ 0 w 2080260"/>
                <a:gd name="connsiteY0" fmla="*/ 44281 h 265680"/>
                <a:gd name="connsiteX1" fmla="*/ 44281 w 2080260"/>
                <a:gd name="connsiteY1" fmla="*/ 0 h 265680"/>
                <a:gd name="connsiteX2" fmla="*/ 2035979 w 2080260"/>
                <a:gd name="connsiteY2" fmla="*/ 0 h 265680"/>
                <a:gd name="connsiteX3" fmla="*/ 2080260 w 2080260"/>
                <a:gd name="connsiteY3" fmla="*/ 44281 h 265680"/>
                <a:gd name="connsiteX4" fmla="*/ 2080260 w 2080260"/>
                <a:gd name="connsiteY4" fmla="*/ 221399 h 265680"/>
                <a:gd name="connsiteX5" fmla="*/ 2035979 w 2080260"/>
                <a:gd name="connsiteY5" fmla="*/ 265680 h 265680"/>
                <a:gd name="connsiteX6" fmla="*/ 44281 w 2080260"/>
                <a:gd name="connsiteY6" fmla="*/ 265680 h 265680"/>
                <a:gd name="connsiteX7" fmla="*/ 0 w 2080260"/>
                <a:gd name="connsiteY7" fmla="*/ 221399 h 265680"/>
                <a:gd name="connsiteX8" fmla="*/ 0 w 2080260"/>
                <a:gd name="connsiteY8" fmla="*/ 44281 h 26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0260" h="265680">
                  <a:moveTo>
                    <a:pt x="0" y="44281"/>
                  </a:moveTo>
                  <a:cubicBezTo>
                    <a:pt x="0" y="19825"/>
                    <a:pt x="19825" y="0"/>
                    <a:pt x="44281" y="0"/>
                  </a:cubicBezTo>
                  <a:lnTo>
                    <a:pt x="2035979" y="0"/>
                  </a:lnTo>
                  <a:cubicBezTo>
                    <a:pt x="2060435" y="0"/>
                    <a:pt x="2080260" y="19825"/>
                    <a:pt x="2080260" y="44281"/>
                  </a:cubicBezTo>
                  <a:lnTo>
                    <a:pt x="2080260" y="221399"/>
                  </a:lnTo>
                  <a:cubicBezTo>
                    <a:pt x="2080260" y="245855"/>
                    <a:pt x="2060435" y="265680"/>
                    <a:pt x="2035979" y="265680"/>
                  </a:cubicBezTo>
                  <a:lnTo>
                    <a:pt x="44281" y="265680"/>
                  </a:lnTo>
                  <a:cubicBezTo>
                    <a:pt x="19825" y="265680"/>
                    <a:pt x="0" y="245855"/>
                    <a:pt x="0" y="221399"/>
                  </a:cubicBezTo>
                  <a:lnTo>
                    <a:pt x="0" y="44281"/>
                  </a:lnTo>
                  <a:close/>
                </a:path>
              </a:pathLst>
            </a:custGeom>
          </p:spPr>
          <p:style>
            <a:lnRef idx="0">
              <a:schemeClr val="lt1">
                <a:hueOff val="0"/>
                <a:satOff val="0"/>
                <a:lumOff val="0"/>
                <a:alphaOff val="0"/>
              </a:schemeClr>
            </a:lnRef>
            <a:fillRef idx="3">
              <a:schemeClr val="accent5">
                <a:shade val="50000"/>
                <a:hueOff val="0"/>
                <a:satOff val="0"/>
                <a:lumOff val="0"/>
                <a:alphaOff val="0"/>
              </a:schemeClr>
            </a:fillRef>
            <a:effectRef idx="2">
              <a:schemeClr val="accent5">
                <a:shade val="50000"/>
                <a:hueOff val="0"/>
                <a:satOff val="0"/>
                <a:lumOff val="0"/>
                <a:alphaOff val="0"/>
              </a:schemeClr>
            </a:effectRef>
            <a:fontRef idx="minor">
              <a:schemeClr val="lt1"/>
            </a:fontRef>
          </p:style>
          <p:txBody>
            <a:bodyPr spcFirstLastPara="0" vert="horz" wrap="square" lIns="91598" tIns="12969" rIns="91598" bIns="12969" numCol="1" spcCol="1270" anchor="ctr" anchorCtr="0">
              <a:noAutofit/>
            </a:bodyPr>
            <a:lstStyle/>
            <a:p>
              <a:pPr lvl="0" algn="l" defTabSz="466725">
                <a:lnSpc>
                  <a:spcPct val="90000"/>
                </a:lnSpc>
                <a:spcBef>
                  <a:spcPct val="0"/>
                </a:spcBef>
                <a:spcAft>
                  <a:spcPct val="35000"/>
                </a:spcAft>
              </a:pPr>
              <a:r>
                <a:rPr lang="fr-FR" sz="1050" b="1" kern="1200" dirty="0" smtClean="0"/>
                <a:t>Infrastructure</a:t>
              </a:r>
              <a:endParaRPr lang="fr-FR" sz="1050" b="1" kern="1200" dirty="0"/>
            </a:p>
          </p:txBody>
        </p:sp>
        <p:sp>
          <p:nvSpPr>
            <p:cNvPr id="55" name="Rectangle 54"/>
            <p:cNvSpPr/>
            <p:nvPr/>
          </p:nvSpPr>
          <p:spPr>
            <a:xfrm>
              <a:off x="304800" y="2108160"/>
              <a:ext cx="2971800" cy="226800"/>
            </a:xfrm>
            <a:prstGeom prst="rect">
              <a:avLst/>
            </a:prstGeom>
          </p:spPr>
          <p:style>
            <a:lnRef idx="1">
              <a:schemeClr val="accent5">
                <a:shade val="50000"/>
                <a:hueOff val="168648"/>
                <a:satOff val="-3730"/>
                <a:lumOff val="2799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56" name="Forme libre 55"/>
            <p:cNvSpPr/>
            <p:nvPr/>
          </p:nvSpPr>
          <p:spPr>
            <a:xfrm>
              <a:off x="453390" y="1975319"/>
              <a:ext cx="2080260" cy="265680"/>
            </a:xfrm>
            <a:custGeom>
              <a:avLst/>
              <a:gdLst>
                <a:gd name="connsiteX0" fmla="*/ 0 w 2080260"/>
                <a:gd name="connsiteY0" fmla="*/ 44281 h 265680"/>
                <a:gd name="connsiteX1" fmla="*/ 44281 w 2080260"/>
                <a:gd name="connsiteY1" fmla="*/ 0 h 265680"/>
                <a:gd name="connsiteX2" fmla="*/ 2035979 w 2080260"/>
                <a:gd name="connsiteY2" fmla="*/ 0 h 265680"/>
                <a:gd name="connsiteX3" fmla="*/ 2080260 w 2080260"/>
                <a:gd name="connsiteY3" fmla="*/ 44281 h 265680"/>
                <a:gd name="connsiteX4" fmla="*/ 2080260 w 2080260"/>
                <a:gd name="connsiteY4" fmla="*/ 221399 h 265680"/>
                <a:gd name="connsiteX5" fmla="*/ 2035979 w 2080260"/>
                <a:gd name="connsiteY5" fmla="*/ 265680 h 265680"/>
                <a:gd name="connsiteX6" fmla="*/ 44281 w 2080260"/>
                <a:gd name="connsiteY6" fmla="*/ 265680 h 265680"/>
                <a:gd name="connsiteX7" fmla="*/ 0 w 2080260"/>
                <a:gd name="connsiteY7" fmla="*/ 221399 h 265680"/>
                <a:gd name="connsiteX8" fmla="*/ 0 w 2080260"/>
                <a:gd name="connsiteY8" fmla="*/ 44281 h 26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0260" h="265680">
                  <a:moveTo>
                    <a:pt x="0" y="44281"/>
                  </a:moveTo>
                  <a:cubicBezTo>
                    <a:pt x="0" y="19825"/>
                    <a:pt x="19825" y="0"/>
                    <a:pt x="44281" y="0"/>
                  </a:cubicBezTo>
                  <a:lnTo>
                    <a:pt x="2035979" y="0"/>
                  </a:lnTo>
                  <a:cubicBezTo>
                    <a:pt x="2060435" y="0"/>
                    <a:pt x="2080260" y="19825"/>
                    <a:pt x="2080260" y="44281"/>
                  </a:cubicBezTo>
                  <a:lnTo>
                    <a:pt x="2080260" y="221399"/>
                  </a:lnTo>
                  <a:cubicBezTo>
                    <a:pt x="2080260" y="245855"/>
                    <a:pt x="2060435" y="265680"/>
                    <a:pt x="2035979" y="265680"/>
                  </a:cubicBezTo>
                  <a:lnTo>
                    <a:pt x="44281" y="265680"/>
                  </a:lnTo>
                  <a:cubicBezTo>
                    <a:pt x="19825" y="265680"/>
                    <a:pt x="0" y="245855"/>
                    <a:pt x="0" y="221399"/>
                  </a:cubicBezTo>
                  <a:lnTo>
                    <a:pt x="0" y="44281"/>
                  </a:lnTo>
                  <a:close/>
                </a:path>
              </a:pathLst>
            </a:custGeom>
          </p:spPr>
          <p:style>
            <a:lnRef idx="0">
              <a:schemeClr val="lt1">
                <a:hueOff val="0"/>
                <a:satOff val="0"/>
                <a:lumOff val="0"/>
                <a:alphaOff val="0"/>
              </a:schemeClr>
            </a:lnRef>
            <a:fillRef idx="3">
              <a:schemeClr val="accent5">
                <a:shade val="50000"/>
                <a:hueOff val="168648"/>
                <a:satOff val="-3730"/>
                <a:lumOff val="27991"/>
                <a:alphaOff val="0"/>
              </a:schemeClr>
            </a:fillRef>
            <a:effectRef idx="2">
              <a:schemeClr val="accent5">
                <a:shade val="50000"/>
                <a:hueOff val="168648"/>
                <a:satOff val="-3730"/>
                <a:lumOff val="27991"/>
                <a:alphaOff val="0"/>
              </a:schemeClr>
            </a:effectRef>
            <a:fontRef idx="minor">
              <a:schemeClr val="lt1"/>
            </a:fontRef>
          </p:style>
          <p:txBody>
            <a:bodyPr spcFirstLastPara="0" vert="horz" wrap="square" lIns="91598" tIns="12969" rIns="91598" bIns="12969" numCol="1" spcCol="1270" anchor="ctr" anchorCtr="0">
              <a:noAutofit/>
            </a:bodyPr>
            <a:lstStyle/>
            <a:p>
              <a:pPr lvl="0" algn="l" defTabSz="466725">
                <a:lnSpc>
                  <a:spcPct val="90000"/>
                </a:lnSpc>
                <a:spcBef>
                  <a:spcPct val="0"/>
                </a:spcBef>
                <a:spcAft>
                  <a:spcPct val="35000"/>
                </a:spcAft>
              </a:pPr>
              <a:r>
                <a:rPr lang="fr-FR" sz="1050" b="1" kern="1200" dirty="0" smtClean="0">
                  <a:solidFill>
                    <a:srgbClr val="7F7F7F"/>
                  </a:solidFill>
                </a:rPr>
                <a:t>VALS</a:t>
              </a:r>
              <a:endParaRPr lang="fr-FR" sz="1050" b="1" kern="1200" dirty="0">
                <a:solidFill>
                  <a:srgbClr val="7F7F7F"/>
                </a:solidFill>
              </a:endParaRPr>
            </a:p>
          </p:txBody>
        </p:sp>
        <p:sp>
          <p:nvSpPr>
            <p:cNvPr id="57" name="Rectangle 56"/>
            <p:cNvSpPr/>
            <p:nvPr/>
          </p:nvSpPr>
          <p:spPr>
            <a:xfrm>
              <a:off x="304800" y="2516400"/>
              <a:ext cx="2971800" cy="226800"/>
            </a:xfrm>
            <a:prstGeom prst="rect">
              <a:avLst/>
            </a:prstGeom>
          </p:spPr>
          <p:style>
            <a:lnRef idx="1">
              <a:schemeClr val="accent5">
                <a:shade val="50000"/>
                <a:hueOff val="168648"/>
                <a:satOff val="-3730"/>
                <a:lumOff val="2799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58" name="Forme libre 57"/>
            <p:cNvSpPr/>
            <p:nvPr/>
          </p:nvSpPr>
          <p:spPr>
            <a:xfrm>
              <a:off x="453390" y="2383560"/>
              <a:ext cx="2080260" cy="265680"/>
            </a:xfrm>
            <a:custGeom>
              <a:avLst/>
              <a:gdLst>
                <a:gd name="connsiteX0" fmla="*/ 0 w 2080260"/>
                <a:gd name="connsiteY0" fmla="*/ 44281 h 265680"/>
                <a:gd name="connsiteX1" fmla="*/ 44281 w 2080260"/>
                <a:gd name="connsiteY1" fmla="*/ 0 h 265680"/>
                <a:gd name="connsiteX2" fmla="*/ 2035979 w 2080260"/>
                <a:gd name="connsiteY2" fmla="*/ 0 h 265680"/>
                <a:gd name="connsiteX3" fmla="*/ 2080260 w 2080260"/>
                <a:gd name="connsiteY3" fmla="*/ 44281 h 265680"/>
                <a:gd name="connsiteX4" fmla="*/ 2080260 w 2080260"/>
                <a:gd name="connsiteY4" fmla="*/ 221399 h 265680"/>
                <a:gd name="connsiteX5" fmla="*/ 2035979 w 2080260"/>
                <a:gd name="connsiteY5" fmla="*/ 265680 h 265680"/>
                <a:gd name="connsiteX6" fmla="*/ 44281 w 2080260"/>
                <a:gd name="connsiteY6" fmla="*/ 265680 h 265680"/>
                <a:gd name="connsiteX7" fmla="*/ 0 w 2080260"/>
                <a:gd name="connsiteY7" fmla="*/ 221399 h 265680"/>
                <a:gd name="connsiteX8" fmla="*/ 0 w 2080260"/>
                <a:gd name="connsiteY8" fmla="*/ 44281 h 26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0260" h="265680">
                  <a:moveTo>
                    <a:pt x="0" y="44281"/>
                  </a:moveTo>
                  <a:cubicBezTo>
                    <a:pt x="0" y="19825"/>
                    <a:pt x="19825" y="0"/>
                    <a:pt x="44281" y="0"/>
                  </a:cubicBezTo>
                  <a:lnTo>
                    <a:pt x="2035979" y="0"/>
                  </a:lnTo>
                  <a:cubicBezTo>
                    <a:pt x="2060435" y="0"/>
                    <a:pt x="2080260" y="19825"/>
                    <a:pt x="2080260" y="44281"/>
                  </a:cubicBezTo>
                  <a:lnTo>
                    <a:pt x="2080260" y="221399"/>
                  </a:lnTo>
                  <a:cubicBezTo>
                    <a:pt x="2080260" y="245855"/>
                    <a:pt x="2060435" y="265680"/>
                    <a:pt x="2035979" y="265680"/>
                  </a:cubicBezTo>
                  <a:lnTo>
                    <a:pt x="44281" y="265680"/>
                  </a:lnTo>
                  <a:cubicBezTo>
                    <a:pt x="19825" y="265680"/>
                    <a:pt x="0" y="245855"/>
                    <a:pt x="0" y="221399"/>
                  </a:cubicBezTo>
                  <a:lnTo>
                    <a:pt x="0" y="44281"/>
                  </a:lnTo>
                  <a:close/>
                </a:path>
              </a:pathLst>
            </a:custGeom>
          </p:spPr>
          <p:style>
            <a:lnRef idx="0">
              <a:schemeClr val="lt1">
                <a:hueOff val="0"/>
                <a:satOff val="0"/>
                <a:lumOff val="0"/>
                <a:alphaOff val="0"/>
              </a:schemeClr>
            </a:lnRef>
            <a:fillRef idx="3">
              <a:schemeClr val="accent5">
                <a:shade val="50000"/>
                <a:hueOff val="168648"/>
                <a:satOff val="-3730"/>
                <a:lumOff val="27991"/>
                <a:alphaOff val="0"/>
              </a:schemeClr>
            </a:fillRef>
            <a:effectRef idx="2">
              <a:schemeClr val="accent5">
                <a:shade val="50000"/>
                <a:hueOff val="168648"/>
                <a:satOff val="-3730"/>
                <a:lumOff val="27991"/>
                <a:alphaOff val="0"/>
              </a:schemeClr>
            </a:effectRef>
            <a:fontRef idx="minor">
              <a:schemeClr val="lt1"/>
            </a:fontRef>
          </p:style>
          <p:txBody>
            <a:bodyPr spcFirstLastPara="0" vert="horz" wrap="square" lIns="91598" tIns="12969" rIns="91598" bIns="12969" numCol="1" spcCol="1270" anchor="ctr" anchorCtr="0">
              <a:noAutofit/>
            </a:bodyPr>
            <a:lstStyle/>
            <a:p>
              <a:pPr lvl="0" algn="l" defTabSz="466725">
                <a:lnSpc>
                  <a:spcPct val="90000"/>
                </a:lnSpc>
                <a:spcBef>
                  <a:spcPct val="0"/>
                </a:spcBef>
                <a:spcAft>
                  <a:spcPct val="35000"/>
                </a:spcAft>
              </a:pPr>
              <a:r>
                <a:rPr lang="fr-FR" sz="1050" b="1" kern="1200" dirty="0" smtClean="0">
                  <a:solidFill>
                    <a:srgbClr val="7F7F7F"/>
                  </a:solidFill>
                </a:rPr>
                <a:t>Land</a:t>
              </a:r>
              <a:r>
                <a:rPr lang="fr-FR" sz="1050" kern="1200" dirty="0" smtClean="0">
                  <a:solidFill>
                    <a:srgbClr val="7F7F7F"/>
                  </a:solidFill>
                </a:rPr>
                <a:t> </a:t>
              </a:r>
              <a:r>
                <a:rPr lang="fr-FR" sz="1050" b="1" kern="1200" dirty="0" smtClean="0">
                  <a:solidFill>
                    <a:srgbClr val="7F7F7F"/>
                  </a:solidFill>
                </a:rPr>
                <a:t>Use</a:t>
              </a:r>
              <a:endParaRPr lang="fr-FR" sz="1050" b="1" kern="1200" dirty="0">
                <a:solidFill>
                  <a:srgbClr val="7F7F7F"/>
                </a:solidFill>
              </a:endParaRPr>
            </a:p>
          </p:txBody>
        </p:sp>
      </p:grpSp>
    </p:spTree>
    <p:extLst>
      <p:ext uri="{BB962C8B-B14F-4D97-AF65-F5344CB8AC3E}">
        <p14:creationId xmlns:p14="http://schemas.microsoft.com/office/powerpoint/2010/main" val="3661433332"/>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3"/>
          <a:stretch>
            <a:fillRect/>
          </a:stretch>
        </p:blipFill>
        <p:spPr>
          <a:xfrm>
            <a:off x="-9497" y="4724400"/>
            <a:ext cx="6858000" cy="3866849"/>
          </a:xfrm>
          <a:prstGeom prst="rect">
            <a:avLst/>
          </a:prstGeom>
        </p:spPr>
      </p:pic>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dirty="0" smtClean="0">
                <a:solidFill>
                  <a:srgbClr val="595959"/>
                </a:solidFill>
              </a:rPr>
              <a:t>Objectives</a:t>
            </a:r>
            <a:endParaRPr lang="en-US" sz="1400" kern="0" spc="100" dirty="0">
              <a:solidFill>
                <a:srgbClr val="595959"/>
              </a:solidFill>
            </a:endParaRPr>
          </a:p>
        </p:txBody>
      </p:sp>
      <p:sp>
        <p:nvSpPr>
          <p:cNvPr id="8" name="Text Placeholder 7"/>
          <p:cNvSpPr>
            <a:spLocks noGrp="1"/>
          </p:cNvSpPr>
          <p:nvPr>
            <p:ph type="body" sz="quarter" idx="11"/>
          </p:nvPr>
        </p:nvSpPr>
        <p:spPr>
          <a:xfrm>
            <a:off x="4572000" y="990600"/>
            <a:ext cx="2085631" cy="1676400"/>
          </a:xfrm>
        </p:spPr>
        <p:txBody>
          <a:bodyPr/>
          <a:lstStyle/>
          <a:p>
            <a:pPr>
              <a:buClr>
                <a:srgbClr val="800000"/>
              </a:buClr>
            </a:pPr>
            <a:r>
              <a:rPr lang="en-US" sz="1200" dirty="0" smtClean="0"/>
              <a:t>Overcome short-term capacity constraints and generate additional capacity to serve current demand growth and demand generated by new logistics segments under the optimal scenario</a:t>
            </a:r>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3"/>
            </a:pPr>
            <a:r>
              <a:rPr lang="en-US" dirty="0" smtClean="0"/>
              <a:t>Action Plan</a:t>
            </a:r>
            <a:endParaRPr lang="en-US" dirty="0"/>
          </a:p>
        </p:txBody>
      </p:sp>
      <p:sp>
        <p:nvSpPr>
          <p:cNvPr id="39" name="ZoneTexte 38"/>
          <p:cNvSpPr txBox="1"/>
          <p:nvPr/>
        </p:nvSpPr>
        <p:spPr>
          <a:xfrm>
            <a:off x="304800" y="2895600"/>
            <a:ext cx="2743200" cy="228600"/>
          </a:xfrm>
          <a:prstGeom prst="rect">
            <a:avLst/>
          </a:prstGeom>
        </p:spPr>
        <p:txBody>
          <a:bodyPr vert="horz" lIns="91440" tIns="45720" rIns="91440" bIns="45720" rtlCol="0" anchor="ctr" anchorCtr="0">
            <a:noAutofit/>
          </a:bodyPr>
          <a:lstStyle>
            <a:defPPr>
              <a:defRPr lang="en-US"/>
            </a:defPPr>
            <a:lvl1pPr>
              <a:spcBef>
                <a:spcPct val="0"/>
              </a:spcBef>
              <a:buNone/>
              <a:defRPr sz="1200" b="1" kern="0" spc="100" baseline="0">
                <a:solidFill>
                  <a:srgbClr val="595959"/>
                </a:solidFill>
                <a:latin typeface="+mj-lt"/>
                <a:ea typeface="+mj-ea"/>
                <a:cs typeface="+mj-cs"/>
              </a:defRPr>
            </a:lvl1pPr>
          </a:lstStyle>
          <a:p>
            <a:r>
              <a:rPr lang="fr-FR" dirty="0" smtClean="0"/>
              <a:t>Gap </a:t>
            </a:r>
            <a:r>
              <a:rPr lang="fr-FR" dirty="0" err="1" smtClean="0"/>
              <a:t>analysis</a:t>
            </a:r>
            <a:endParaRPr lang="fr-FR" dirty="0"/>
          </a:p>
        </p:txBody>
      </p:sp>
      <p:grpSp>
        <p:nvGrpSpPr>
          <p:cNvPr id="6" name="Grouper 5"/>
          <p:cNvGrpSpPr/>
          <p:nvPr/>
        </p:nvGrpSpPr>
        <p:grpSpPr>
          <a:xfrm>
            <a:off x="304800" y="685800"/>
            <a:ext cx="2971800" cy="1971136"/>
            <a:chOff x="304800" y="772064"/>
            <a:chExt cx="2971800" cy="1971136"/>
          </a:xfrm>
        </p:grpSpPr>
        <p:sp>
          <p:nvSpPr>
            <p:cNvPr id="25" name="Forme libre 24"/>
            <p:cNvSpPr/>
            <p:nvPr/>
          </p:nvSpPr>
          <p:spPr>
            <a:xfrm>
              <a:off x="304800" y="904904"/>
              <a:ext cx="2971800" cy="1000096"/>
            </a:xfrm>
            <a:custGeom>
              <a:avLst/>
              <a:gdLst>
                <a:gd name="connsiteX0" fmla="*/ 0 w 2971800"/>
                <a:gd name="connsiteY0" fmla="*/ 0 h 935550"/>
                <a:gd name="connsiteX1" fmla="*/ 2971800 w 2971800"/>
                <a:gd name="connsiteY1" fmla="*/ 0 h 935550"/>
                <a:gd name="connsiteX2" fmla="*/ 2971800 w 2971800"/>
                <a:gd name="connsiteY2" fmla="*/ 935550 h 935550"/>
                <a:gd name="connsiteX3" fmla="*/ 0 w 2971800"/>
                <a:gd name="connsiteY3" fmla="*/ 935550 h 935550"/>
                <a:gd name="connsiteX4" fmla="*/ 0 w 2971800"/>
                <a:gd name="connsiteY4" fmla="*/ 0 h 935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1800" h="935550">
                  <a:moveTo>
                    <a:pt x="0" y="0"/>
                  </a:moveTo>
                  <a:lnTo>
                    <a:pt x="2971800" y="0"/>
                  </a:lnTo>
                  <a:lnTo>
                    <a:pt x="2971800" y="935550"/>
                  </a:lnTo>
                  <a:lnTo>
                    <a:pt x="0" y="935550"/>
                  </a:lnTo>
                  <a:lnTo>
                    <a:pt x="0" y="0"/>
                  </a:lnTo>
                  <a:close/>
                </a:path>
              </a:pathLst>
            </a:custGeom>
          </p:spPr>
          <p:style>
            <a:lnRef idx="1">
              <a:schemeClr val="accent5">
                <a:shade val="5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30645" tIns="187452" rIns="230645" bIns="78232" numCol="1" spcCol="1270" anchor="t" anchorCtr="0">
              <a:noAutofit/>
            </a:bodyPr>
            <a:lstStyle/>
            <a:p>
              <a:pPr marL="57150" lvl="1" indent="-57150" algn="l" defTabSz="466725">
                <a:lnSpc>
                  <a:spcPct val="90000"/>
                </a:lnSpc>
                <a:spcBef>
                  <a:spcPct val="0"/>
                </a:spcBef>
                <a:spcAft>
                  <a:spcPct val="15000"/>
                </a:spcAft>
                <a:buChar char="••"/>
              </a:pPr>
              <a:r>
                <a:rPr lang="fr-FR" sz="1050" b="1" kern="1200" dirty="0" smtClean="0"/>
                <a:t>Ports</a:t>
              </a:r>
              <a:endParaRPr lang="fr-FR" sz="1050" b="1" kern="1200" dirty="0"/>
            </a:p>
            <a:p>
              <a:pPr marL="57150" lvl="1" indent="-57150" algn="l" defTabSz="466725">
                <a:lnSpc>
                  <a:spcPct val="90000"/>
                </a:lnSpc>
                <a:spcBef>
                  <a:spcPct val="0"/>
                </a:spcBef>
                <a:spcAft>
                  <a:spcPct val="15000"/>
                </a:spcAft>
                <a:buChar char="••"/>
              </a:pPr>
              <a:r>
                <a:rPr lang="fr-FR" sz="1050" kern="1200" dirty="0" err="1" smtClean="0">
                  <a:solidFill>
                    <a:schemeClr val="tx1">
                      <a:lumMod val="50000"/>
                      <a:lumOff val="50000"/>
                    </a:schemeClr>
                  </a:solidFill>
                </a:rPr>
                <a:t>Airports</a:t>
              </a:r>
              <a:endParaRPr lang="fr-FR" sz="1050" kern="1200" dirty="0">
                <a:solidFill>
                  <a:schemeClr val="tx1">
                    <a:lumMod val="50000"/>
                    <a:lumOff val="50000"/>
                  </a:schemeClr>
                </a:solidFill>
              </a:endParaRPr>
            </a:p>
            <a:p>
              <a:pPr marL="57150" lvl="1" indent="-57150" algn="l" defTabSz="466725">
                <a:lnSpc>
                  <a:spcPct val="90000"/>
                </a:lnSpc>
                <a:spcBef>
                  <a:spcPct val="0"/>
                </a:spcBef>
                <a:spcAft>
                  <a:spcPct val="15000"/>
                </a:spcAft>
                <a:buChar char="••"/>
              </a:pPr>
              <a:r>
                <a:rPr lang="fr-FR" sz="1050" kern="1200" dirty="0" err="1" smtClean="0">
                  <a:solidFill>
                    <a:schemeClr val="tx1">
                      <a:lumMod val="50000"/>
                      <a:lumOff val="50000"/>
                    </a:schemeClr>
                  </a:solidFill>
                </a:rPr>
                <a:t>Roads</a:t>
              </a:r>
              <a:endParaRPr lang="fr-FR" sz="1050" kern="1200" dirty="0">
                <a:solidFill>
                  <a:schemeClr val="tx1">
                    <a:lumMod val="50000"/>
                    <a:lumOff val="50000"/>
                  </a:schemeClr>
                </a:solidFill>
              </a:endParaRPr>
            </a:p>
            <a:p>
              <a:pPr marL="57150" lvl="1" indent="-57150" algn="l" defTabSz="466725">
                <a:lnSpc>
                  <a:spcPct val="90000"/>
                </a:lnSpc>
                <a:spcBef>
                  <a:spcPct val="0"/>
                </a:spcBef>
                <a:spcAft>
                  <a:spcPct val="15000"/>
                </a:spcAft>
                <a:buChar char="••"/>
              </a:pPr>
              <a:r>
                <a:rPr lang="fr-FR" sz="1050" kern="1200" dirty="0" err="1" smtClean="0">
                  <a:solidFill>
                    <a:schemeClr val="tx1">
                      <a:lumMod val="50000"/>
                      <a:lumOff val="50000"/>
                    </a:schemeClr>
                  </a:solidFill>
                </a:rPr>
                <a:t>Railways</a:t>
              </a:r>
              <a:endParaRPr lang="fr-FR" sz="1050" kern="1200" dirty="0" smtClean="0">
                <a:solidFill>
                  <a:schemeClr val="tx1">
                    <a:lumMod val="50000"/>
                    <a:lumOff val="50000"/>
                  </a:schemeClr>
                </a:solidFill>
              </a:endParaRPr>
            </a:p>
            <a:p>
              <a:pPr marL="57150" lvl="1" indent="-57150" algn="l" defTabSz="466725">
                <a:lnSpc>
                  <a:spcPct val="90000"/>
                </a:lnSpc>
                <a:spcBef>
                  <a:spcPct val="0"/>
                </a:spcBef>
                <a:spcAft>
                  <a:spcPct val="15000"/>
                </a:spcAft>
                <a:buChar char="••"/>
              </a:pPr>
              <a:r>
                <a:rPr lang="fr-FR" sz="1050" dirty="0" err="1" smtClean="0">
                  <a:solidFill>
                    <a:schemeClr val="tx1">
                      <a:lumMod val="50000"/>
                      <a:lumOff val="50000"/>
                    </a:schemeClr>
                  </a:solidFill>
                </a:rPr>
                <a:t>Logistics</a:t>
              </a:r>
              <a:r>
                <a:rPr lang="fr-FR" sz="1050" dirty="0" smtClean="0">
                  <a:solidFill>
                    <a:schemeClr val="tx1">
                      <a:lumMod val="50000"/>
                      <a:lumOff val="50000"/>
                    </a:schemeClr>
                  </a:solidFill>
                </a:rPr>
                <a:t> </a:t>
              </a:r>
              <a:r>
                <a:rPr lang="fr-FR" sz="1050" dirty="0" err="1" smtClean="0">
                  <a:solidFill>
                    <a:schemeClr val="tx1">
                      <a:lumMod val="50000"/>
                      <a:lumOff val="50000"/>
                    </a:schemeClr>
                  </a:solidFill>
                </a:rPr>
                <a:t>activities</a:t>
              </a:r>
              <a:r>
                <a:rPr lang="fr-FR" sz="1050" dirty="0" smtClean="0">
                  <a:solidFill>
                    <a:schemeClr val="tx1">
                      <a:lumMod val="50000"/>
                      <a:lumOff val="50000"/>
                    </a:schemeClr>
                  </a:solidFill>
                </a:rPr>
                <a:t> zones</a:t>
              </a:r>
              <a:endParaRPr lang="fr-FR" sz="1050" kern="1200" dirty="0">
                <a:solidFill>
                  <a:schemeClr val="tx1">
                    <a:lumMod val="50000"/>
                    <a:lumOff val="50000"/>
                  </a:schemeClr>
                </a:solidFill>
              </a:endParaRPr>
            </a:p>
          </p:txBody>
        </p:sp>
        <p:sp>
          <p:nvSpPr>
            <p:cNvPr id="46" name="Forme libre 45"/>
            <p:cNvSpPr/>
            <p:nvPr/>
          </p:nvSpPr>
          <p:spPr>
            <a:xfrm>
              <a:off x="453390" y="772064"/>
              <a:ext cx="2080260" cy="265680"/>
            </a:xfrm>
            <a:custGeom>
              <a:avLst/>
              <a:gdLst>
                <a:gd name="connsiteX0" fmla="*/ 0 w 2080260"/>
                <a:gd name="connsiteY0" fmla="*/ 44281 h 265680"/>
                <a:gd name="connsiteX1" fmla="*/ 44281 w 2080260"/>
                <a:gd name="connsiteY1" fmla="*/ 0 h 265680"/>
                <a:gd name="connsiteX2" fmla="*/ 2035979 w 2080260"/>
                <a:gd name="connsiteY2" fmla="*/ 0 h 265680"/>
                <a:gd name="connsiteX3" fmla="*/ 2080260 w 2080260"/>
                <a:gd name="connsiteY3" fmla="*/ 44281 h 265680"/>
                <a:gd name="connsiteX4" fmla="*/ 2080260 w 2080260"/>
                <a:gd name="connsiteY4" fmla="*/ 221399 h 265680"/>
                <a:gd name="connsiteX5" fmla="*/ 2035979 w 2080260"/>
                <a:gd name="connsiteY5" fmla="*/ 265680 h 265680"/>
                <a:gd name="connsiteX6" fmla="*/ 44281 w 2080260"/>
                <a:gd name="connsiteY6" fmla="*/ 265680 h 265680"/>
                <a:gd name="connsiteX7" fmla="*/ 0 w 2080260"/>
                <a:gd name="connsiteY7" fmla="*/ 221399 h 265680"/>
                <a:gd name="connsiteX8" fmla="*/ 0 w 2080260"/>
                <a:gd name="connsiteY8" fmla="*/ 44281 h 26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0260" h="265680">
                  <a:moveTo>
                    <a:pt x="0" y="44281"/>
                  </a:moveTo>
                  <a:cubicBezTo>
                    <a:pt x="0" y="19825"/>
                    <a:pt x="19825" y="0"/>
                    <a:pt x="44281" y="0"/>
                  </a:cubicBezTo>
                  <a:lnTo>
                    <a:pt x="2035979" y="0"/>
                  </a:lnTo>
                  <a:cubicBezTo>
                    <a:pt x="2060435" y="0"/>
                    <a:pt x="2080260" y="19825"/>
                    <a:pt x="2080260" y="44281"/>
                  </a:cubicBezTo>
                  <a:lnTo>
                    <a:pt x="2080260" y="221399"/>
                  </a:lnTo>
                  <a:cubicBezTo>
                    <a:pt x="2080260" y="245855"/>
                    <a:pt x="2060435" y="265680"/>
                    <a:pt x="2035979" y="265680"/>
                  </a:cubicBezTo>
                  <a:lnTo>
                    <a:pt x="44281" y="265680"/>
                  </a:lnTo>
                  <a:cubicBezTo>
                    <a:pt x="19825" y="265680"/>
                    <a:pt x="0" y="245855"/>
                    <a:pt x="0" y="221399"/>
                  </a:cubicBezTo>
                  <a:lnTo>
                    <a:pt x="0" y="44281"/>
                  </a:lnTo>
                  <a:close/>
                </a:path>
              </a:pathLst>
            </a:custGeom>
          </p:spPr>
          <p:style>
            <a:lnRef idx="0">
              <a:schemeClr val="lt1">
                <a:hueOff val="0"/>
                <a:satOff val="0"/>
                <a:lumOff val="0"/>
                <a:alphaOff val="0"/>
              </a:schemeClr>
            </a:lnRef>
            <a:fillRef idx="3">
              <a:schemeClr val="accent5">
                <a:shade val="50000"/>
                <a:hueOff val="0"/>
                <a:satOff val="0"/>
                <a:lumOff val="0"/>
                <a:alphaOff val="0"/>
              </a:schemeClr>
            </a:fillRef>
            <a:effectRef idx="2">
              <a:schemeClr val="accent5">
                <a:shade val="50000"/>
                <a:hueOff val="0"/>
                <a:satOff val="0"/>
                <a:lumOff val="0"/>
                <a:alphaOff val="0"/>
              </a:schemeClr>
            </a:effectRef>
            <a:fontRef idx="minor">
              <a:schemeClr val="lt1"/>
            </a:fontRef>
          </p:style>
          <p:txBody>
            <a:bodyPr spcFirstLastPara="0" vert="horz" wrap="square" lIns="91598" tIns="12969" rIns="91598" bIns="12969" numCol="1" spcCol="1270" anchor="ctr" anchorCtr="0">
              <a:noAutofit/>
            </a:bodyPr>
            <a:lstStyle/>
            <a:p>
              <a:pPr lvl="0" algn="l" defTabSz="466725">
                <a:lnSpc>
                  <a:spcPct val="90000"/>
                </a:lnSpc>
                <a:spcBef>
                  <a:spcPct val="0"/>
                </a:spcBef>
                <a:spcAft>
                  <a:spcPct val="35000"/>
                </a:spcAft>
              </a:pPr>
              <a:r>
                <a:rPr lang="fr-FR" sz="1050" b="1" kern="1200" dirty="0" smtClean="0"/>
                <a:t>Infrastructure</a:t>
              </a:r>
              <a:endParaRPr lang="fr-FR" sz="1050" b="1" kern="1200" dirty="0"/>
            </a:p>
          </p:txBody>
        </p:sp>
        <p:sp>
          <p:nvSpPr>
            <p:cNvPr id="47" name="Rectangle 46"/>
            <p:cNvSpPr/>
            <p:nvPr/>
          </p:nvSpPr>
          <p:spPr>
            <a:xfrm>
              <a:off x="304800" y="2108160"/>
              <a:ext cx="2971800" cy="226800"/>
            </a:xfrm>
            <a:prstGeom prst="rect">
              <a:avLst/>
            </a:prstGeom>
          </p:spPr>
          <p:style>
            <a:lnRef idx="1">
              <a:schemeClr val="accent5">
                <a:shade val="50000"/>
                <a:hueOff val="168648"/>
                <a:satOff val="-3730"/>
                <a:lumOff val="2799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8" name="Forme libre 47"/>
            <p:cNvSpPr/>
            <p:nvPr/>
          </p:nvSpPr>
          <p:spPr>
            <a:xfrm>
              <a:off x="453390" y="1975319"/>
              <a:ext cx="2080260" cy="265680"/>
            </a:xfrm>
            <a:custGeom>
              <a:avLst/>
              <a:gdLst>
                <a:gd name="connsiteX0" fmla="*/ 0 w 2080260"/>
                <a:gd name="connsiteY0" fmla="*/ 44281 h 265680"/>
                <a:gd name="connsiteX1" fmla="*/ 44281 w 2080260"/>
                <a:gd name="connsiteY1" fmla="*/ 0 h 265680"/>
                <a:gd name="connsiteX2" fmla="*/ 2035979 w 2080260"/>
                <a:gd name="connsiteY2" fmla="*/ 0 h 265680"/>
                <a:gd name="connsiteX3" fmla="*/ 2080260 w 2080260"/>
                <a:gd name="connsiteY3" fmla="*/ 44281 h 265680"/>
                <a:gd name="connsiteX4" fmla="*/ 2080260 w 2080260"/>
                <a:gd name="connsiteY4" fmla="*/ 221399 h 265680"/>
                <a:gd name="connsiteX5" fmla="*/ 2035979 w 2080260"/>
                <a:gd name="connsiteY5" fmla="*/ 265680 h 265680"/>
                <a:gd name="connsiteX6" fmla="*/ 44281 w 2080260"/>
                <a:gd name="connsiteY6" fmla="*/ 265680 h 265680"/>
                <a:gd name="connsiteX7" fmla="*/ 0 w 2080260"/>
                <a:gd name="connsiteY7" fmla="*/ 221399 h 265680"/>
                <a:gd name="connsiteX8" fmla="*/ 0 w 2080260"/>
                <a:gd name="connsiteY8" fmla="*/ 44281 h 26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0260" h="265680">
                  <a:moveTo>
                    <a:pt x="0" y="44281"/>
                  </a:moveTo>
                  <a:cubicBezTo>
                    <a:pt x="0" y="19825"/>
                    <a:pt x="19825" y="0"/>
                    <a:pt x="44281" y="0"/>
                  </a:cubicBezTo>
                  <a:lnTo>
                    <a:pt x="2035979" y="0"/>
                  </a:lnTo>
                  <a:cubicBezTo>
                    <a:pt x="2060435" y="0"/>
                    <a:pt x="2080260" y="19825"/>
                    <a:pt x="2080260" y="44281"/>
                  </a:cubicBezTo>
                  <a:lnTo>
                    <a:pt x="2080260" y="221399"/>
                  </a:lnTo>
                  <a:cubicBezTo>
                    <a:pt x="2080260" y="245855"/>
                    <a:pt x="2060435" y="265680"/>
                    <a:pt x="2035979" y="265680"/>
                  </a:cubicBezTo>
                  <a:lnTo>
                    <a:pt x="44281" y="265680"/>
                  </a:lnTo>
                  <a:cubicBezTo>
                    <a:pt x="19825" y="265680"/>
                    <a:pt x="0" y="245855"/>
                    <a:pt x="0" y="221399"/>
                  </a:cubicBezTo>
                  <a:lnTo>
                    <a:pt x="0" y="44281"/>
                  </a:lnTo>
                  <a:close/>
                </a:path>
              </a:pathLst>
            </a:custGeom>
          </p:spPr>
          <p:style>
            <a:lnRef idx="0">
              <a:schemeClr val="lt1">
                <a:hueOff val="0"/>
                <a:satOff val="0"/>
                <a:lumOff val="0"/>
                <a:alphaOff val="0"/>
              </a:schemeClr>
            </a:lnRef>
            <a:fillRef idx="3">
              <a:schemeClr val="accent5">
                <a:shade val="50000"/>
                <a:hueOff val="168648"/>
                <a:satOff val="-3730"/>
                <a:lumOff val="27991"/>
                <a:alphaOff val="0"/>
              </a:schemeClr>
            </a:fillRef>
            <a:effectRef idx="2">
              <a:schemeClr val="accent5">
                <a:shade val="50000"/>
                <a:hueOff val="168648"/>
                <a:satOff val="-3730"/>
                <a:lumOff val="27991"/>
                <a:alphaOff val="0"/>
              </a:schemeClr>
            </a:effectRef>
            <a:fontRef idx="minor">
              <a:schemeClr val="lt1"/>
            </a:fontRef>
          </p:style>
          <p:txBody>
            <a:bodyPr spcFirstLastPara="0" vert="horz" wrap="square" lIns="91598" tIns="12969" rIns="91598" bIns="12969" numCol="1" spcCol="1270" anchor="ctr" anchorCtr="0">
              <a:noAutofit/>
            </a:bodyPr>
            <a:lstStyle/>
            <a:p>
              <a:pPr lvl="0" algn="l" defTabSz="466725">
                <a:lnSpc>
                  <a:spcPct val="90000"/>
                </a:lnSpc>
                <a:spcBef>
                  <a:spcPct val="0"/>
                </a:spcBef>
                <a:spcAft>
                  <a:spcPct val="35000"/>
                </a:spcAft>
              </a:pPr>
              <a:r>
                <a:rPr lang="fr-FR" sz="1050" b="1" kern="1200" dirty="0" smtClean="0">
                  <a:solidFill>
                    <a:srgbClr val="7F7F7F"/>
                  </a:solidFill>
                </a:rPr>
                <a:t>VALS</a:t>
              </a:r>
              <a:endParaRPr lang="fr-FR" sz="1050" b="1" kern="1200" dirty="0">
                <a:solidFill>
                  <a:srgbClr val="7F7F7F"/>
                </a:solidFill>
              </a:endParaRPr>
            </a:p>
          </p:txBody>
        </p:sp>
        <p:sp>
          <p:nvSpPr>
            <p:cNvPr id="49" name="Rectangle 48"/>
            <p:cNvSpPr/>
            <p:nvPr/>
          </p:nvSpPr>
          <p:spPr>
            <a:xfrm>
              <a:off x="304800" y="2516400"/>
              <a:ext cx="2971800" cy="226800"/>
            </a:xfrm>
            <a:prstGeom prst="rect">
              <a:avLst/>
            </a:prstGeom>
          </p:spPr>
          <p:style>
            <a:lnRef idx="1">
              <a:schemeClr val="accent5">
                <a:shade val="50000"/>
                <a:hueOff val="168648"/>
                <a:satOff val="-3730"/>
                <a:lumOff val="2799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50" name="Forme libre 49"/>
            <p:cNvSpPr/>
            <p:nvPr/>
          </p:nvSpPr>
          <p:spPr>
            <a:xfrm>
              <a:off x="453390" y="2383560"/>
              <a:ext cx="2080260" cy="265680"/>
            </a:xfrm>
            <a:custGeom>
              <a:avLst/>
              <a:gdLst>
                <a:gd name="connsiteX0" fmla="*/ 0 w 2080260"/>
                <a:gd name="connsiteY0" fmla="*/ 44281 h 265680"/>
                <a:gd name="connsiteX1" fmla="*/ 44281 w 2080260"/>
                <a:gd name="connsiteY1" fmla="*/ 0 h 265680"/>
                <a:gd name="connsiteX2" fmla="*/ 2035979 w 2080260"/>
                <a:gd name="connsiteY2" fmla="*/ 0 h 265680"/>
                <a:gd name="connsiteX3" fmla="*/ 2080260 w 2080260"/>
                <a:gd name="connsiteY3" fmla="*/ 44281 h 265680"/>
                <a:gd name="connsiteX4" fmla="*/ 2080260 w 2080260"/>
                <a:gd name="connsiteY4" fmla="*/ 221399 h 265680"/>
                <a:gd name="connsiteX5" fmla="*/ 2035979 w 2080260"/>
                <a:gd name="connsiteY5" fmla="*/ 265680 h 265680"/>
                <a:gd name="connsiteX6" fmla="*/ 44281 w 2080260"/>
                <a:gd name="connsiteY6" fmla="*/ 265680 h 265680"/>
                <a:gd name="connsiteX7" fmla="*/ 0 w 2080260"/>
                <a:gd name="connsiteY7" fmla="*/ 221399 h 265680"/>
                <a:gd name="connsiteX8" fmla="*/ 0 w 2080260"/>
                <a:gd name="connsiteY8" fmla="*/ 44281 h 26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0260" h="265680">
                  <a:moveTo>
                    <a:pt x="0" y="44281"/>
                  </a:moveTo>
                  <a:cubicBezTo>
                    <a:pt x="0" y="19825"/>
                    <a:pt x="19825" y="0"/>
                    <a:pt x="44281" y="0"/>
                  </a:cubicBezTo>
                  <a:lnTo>
                    <a:pt x="2035979" y="0"/>
                  </a:lnTo>
                  <a:cubicBezTo>
                    <a:pt x="2060435" y="0"/>
                    <a:pt x="2080260" y="19825"/>
                    <a:pt x="2080260" y="44281"/>
                  </a:cubicBezTo>
                  <a:lnTo>
                    <a:pt x="2080260" y="221399"/>
                  </a:lnTo>
                  <a:cubicBezTo>
                    <a:pt x="2080260" y="245855"/>
                    <a:pt x="2060435" y="265680"/>
                    <a:pt x="2035979" y="265680"/>
                  </a:cubicBezTo>
                  <a:lnTo>
                    <a:pt x="44281" y="265680"/>
                  </a:lnTo>
                  <a:cubicBezTo>
                    <a:pt x="19825" y="265680"/>
                    <a:pt x="0" y="245855"/>
                    <a:pt x="0" y="221399"/>
                  </a:cubicBezTo>
                  <a:lnTo>
                    <a:pt x="0" y="44281"/>
                  </a:lnTo>
                  <a:close/>
                </a:path>
              </a:pathLst>
            </a:custGeom>
          </p:spPr>
          <p:style>
            <a:lnRef idx="0">
              <a:schemeClr val="lt1">
                <a:hueOff val="0"/>
                <a:satOff val="0"/>
                <a:lumOff val="0"/>
                <a:alphaOff val="0"/>
              </a:schemeClr>
            </a:lnRef>
            <a:fillRef idx="3">
              <a:schemeClr val="accent5">
                <a:shade val="50000"/>
                <a:hueOff val="168648"/>
                <a:satOff val="-3730"/>
                <a:lumOff val="27991"/>
                <a:alphaOff val="0"/>
              </a:schemeClr>
            </a:fillRef>
            <a:effectRef idx="2">
              <a:schemeClr val="accent5">
                <a:shade val="50000"/>
                <a:hueOff val="168648"/>
                <a:satOff val="-3730"/>
                <a:lumOff val="27991"/>
                <a:alphaOff val="0"/>
              </a:schemeClr>
            </a:effectRef>
            <a:fontRef idx="minor">
              <a:schemeClr val="lt1"/>
            </a:fontRef>
          </p:style>
          <p:txBody>
            <a:bodyPr spcFirstLastPara="0" vert="horz" wrap="square" lIns="91598" tIns="12969" rIns="91598" bIns="12969" numCol="1" spcCol="1270" anchor="ctr" anchorCtr="0">
              <a:noAutofit/>
            </a:bodyPr>
            <a:lstStyle/>
            <a:p>
              <a:pPr lvl="0" algn="l" defTabSz="466725">
                <a:lnSpc>
                  <a:spcPct val="90000"/>
                </a:lnSpc>
                <a:spcBef>
                  <a:spcPct val="0"/>
                </a:spcBef>
                <a:spcAft>
                  <a:spcPct val="35000"/>
                </a:spcAft>
              </a:pPr>
              <a:r>
                <a:rPr lang="fr-FR" sz="1050" b="1" kern="1200" dirty="0" smtClean="0">
                  <a:solidFill>
                    <a:srgbClr val="7F7F7F"/>
                  </a:solidFill>
                </a:rPr>
                <a:t>Land</a:t>
              </a:r>
              <a:r>
                <a:rPr lang="fr-FR" sz="1050" kern="1200" dirty="0" smtClean="0">
                  <a:solidFill>
                    <a:srgbClr val="7F7F7F"/>
                  </a:solidFill>
                </a:rPr>
                <a:t> </a:t>
              </a:r>
              <a:r>
                <a:rPr lang="fr-FR" sz="1050" b="1" kern="1200" dirty="0" smtClean="0">
                  <a:solidFill>
                    <a:srgbClr val="7F7F7F"/>
                  </a:solidFill>
                </a:rPr>
                <a:t>Use</a:t>
              </a:r>
              <a:endParaRPr lang="fr-FR" sz="1050" b="1" kern="1200" dirty="0">
                <a:solidFill>
                  <a:srgbClr val="7F7F7F"/>
                </a:solidFill>
              </a:endParaRPr>
            </a:p>
          </p:txBody>
        </p:sp>
      </p:grpSp>
      <p:sp>
        <p:nvSpPr>
          <p:cNvPr id="41" name="Text Placeholder 8"/>
          <p:cNvSpPr>
            <a:spLocks noGrp="1"/>
          </p:cNvSpPr>
          <p:nvPr>
            <p:ph type="body" sz="quarter" idx="18"/>
          </p:nvPr>
        </p:nvSpPr>
        <p:spPr>
          <a:xfrm>
            <a:off x="304800" y="3276600"/>
            <a:ext cx="2590800" cy="685800"/>
          </a:xfrm>
        </p:spPr>
        <p:txBody>
          <a:bodyPr>
            <a:noAutofit/>
          </a:bodyPr>
          <a:lstStyle/>
          <a:p>
            <a:pPr>
              <a:buClr>
                <a:srgbClr val="C2002F"/>
              </a:buClr>
            </a:pPr>
            <a:r>
              <a:rPr lang="en-US" sz="1000" dirty="0" smtClean="0"/>
              <a:t>25.4 Million TEU of containerized cargo has been estimated for the “achievable” scenario, and 21,6 Million TEU of transshipment cargo in the same scenario</a:t>
            </a:r>
            <a:endParaRPr lang="en-US" sz="1000" dirty="0"/>
          </a:p>
          <a:p>
            <a:pPr>
              <a:buClr>
                <a:srgbClr val="C2002F"/>
              </a:buClr>
            </a:pPr>
            <a:endParaRPr lang="en-US" sz="1000" dirty="0" smtClean="0"/>
          </a:p>
          <a:p>
            <a:pPr>
              <a:buClr>
                <a:srgbClr val="C2002F"/>
              </a:buClr>
            </a:pPr>
            <a:endParaRPr lang="en-US" sz="1000" dirty="0"/>
          </a:p>
          <a:p>
            <a:pPr>
              <a:buClr>
                <a:srgbClr val="C2002F"/>
              </a:buClr>
            </a:pPr>
            <a:endParaRPr lang="en-US" sz="1000" dirty="0" smtClean="0"/>
          </a:p>
          <a:p>
            <a:pPr>
              <a:buClr>
                <a:srgbClr val="C2002F"/>
              </a:buClr>
            </a:pPr>
            <a:endParaRPr lang="en-US" sz="1000" dirty="0"/>
          </a:p>
        </p:txBody>
      </p:sp>
      <p:pic>
        <p:nvPicPr>
          <p:cNvPr id="26" name="Picture 7"/>
          <p:cNvPicPr>
            <a:picLocks noChangeAspect="1"/>
          </p:cNvPicPr>
          <p:nvPr/>
        </p:nvPicPr>
        <p:blipFill>
          <a:blip r:embed="rId4"/>
          <a:stretch>
            <a:fillRect/>
          </a:stretch>
        </p:blipFill>
        <p:spPr>
          <a:xfrm>
            <a:off x="2973456" y="2743200"/>
            <a:ext cx="3884544" cy="2068305"/>
          </a:xfrm>
          <a:prstGeom prst="rect">
            <a:avLst/>
          </a:prstGeom>
        </p:spPr>
      </p:pic>
      <p:sp>
        <p:nvSpPr>
          <p:cNvPr id="120" name="ZoneTexte 119"/>
          <p:cNvSpPr txBox="1"/>
          <p:nvPr/>
        </p:nvSpPr>
        <p:spPr>
          <a:xfrm>
            <a:off x="2592086" y="4876800"/>
            <a:ext cx="1673828" cy="246221"/>
          </a:xfrm>
          <a:prstGeom prst="rect">
            <a:avLst/>
          </a:prstGeom>
          <a:noFill/>
        </p:spPr>
        <p:txBody>
          <a:bodyPr wrap="square" rtlCol="0">
            <a:spAutoFit/>
          </a:bodyPr>
          <a:lstStyle/>
          <a:p>
            <a:pPr algn="ctr"/>
            <a:r>
              <a:rPr lang="es-CO" sz="1000" b="1" dirty="0" smtClean="0">
                <a:latin typeface="+mj-lt"/>
                <a:ea typeface="+mj-ea"/>
                <a:cs typeface="+mj-cs"/>
              </a:rPr>
              <a:t>Port Projects</a:t>
            </a:r>
            <a:endParaRPr lang="es-CO" sz="1000" b="1" dirty="0">
              <a:latin typeface="+mj-lt"/>
              <a:ea typeface="+mj-ea"/>
              <a:cs typeface="+mj-cs"/>
            </a:endParaRPr>
          </a:p>
        </p:txBody>
      </p:sp>
      <p:pic>
        <p:nvPicPr>
          <p:cNvPr id="5" name="Image 4"/>
          <p:cNvPicPr>
            <a:picLocks noChangeAspect="1"/>
          </p:cNvPicPr>
          <p:nvPr/>
        </p:nvPicPr>
        <p:blipFill>
          <a:blip r:embed="rId5"/>
          <a:stretch>
            <a:fillRect/>
          </a:stretch>
        </p:blipFill>
        <p:spPr>
          <a:xfrm>
            <a:off x="76200" y="6858000"/>
            <a:ext cx="1752600" cy="1752600"/>
          </a:xfrm>
          <a:prstGeom prst="rect">
            <a:avLst/>
          </a:prstGeom>
        </p:spPr>
      </p:pic>
    </p:spTree>
    <p:extLst>
      <p:ext uri="{BB962C8B-B14F-4D97-AF65-F5344CB8AC3E}">
        <p14:creationId xmlns:p14="http://schemas.microsoft.com/office/powerpoint/2010/main" val="2351978972"/>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Image 25"/>
          <p:cNvPicPr>
            <a:picLocks noChangeAspect="1"/>
          </p:cNvPicPr>
          <p:nvPr/>
        </p:nvPicPr>
        <p:blipFill rotWithShape="1">
          <a:blip r:embed="rId3"/>
          <a:srcRect r="27930"/>
          <a:stretch/>
        </p:blipFill>
        <p:spPr>
          <a:xfrm>
            <a:off x="255613" y="4724400"/>
            <a:ext cx="4302840" cy="2568868"/>
          </a:xfrm>
          <a:prstGeom prst="rect">
            <a:avLst/>
          </a:prstGeom>
        </p:spPr>
      </p:pic>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dirty="0" smtClean="0">
                <a:solidFill>
                  <a:srgbClr val="595959"/>
                </a:solidFill>
              </a:rPr>
              <a:t>Objectives</a:t>
            </a:r>
            <a:endParaRPr lang="en-US" sz="1400" kern="0" spc="100" dirty="0">
              <a:solidFill>
                <a:srgbClr val="595959"/>
              </a:solidFill>
            </a:endParaRPr>
          </a:p>
        </p:txBody>
      </p:sp>
      <p:sp>
        <p:nvSpPr>
          <p:cNvPr id="8" name="Text Placeholder 7"/>
          <p:cNvSpPr>
            <a:spLocks noGrp="1"/>
          </p:cNvSpPr>
          <p:nvPr>
            <p:ph type="body" sz="quarter" idx="11"/>
          </p:nvPr>
        </p:nvSpPr>
        <p:spPr>
          <a:xfrm>
            <a:off x="4572000" y="914400"/>
            <a:ext cx="2085631" cy="1676400"/>
          </a:xfrm>
        </p:spPr>
        <p:txBody>
          <a:bodyPr/>
          <a:lstStyle/>
          <a:p>
            <a:pPr marL="171450" indent="-171450">
              <a:buClr>
                <a:srgbClr val="800000"/>
              </a:buClr>
              <a:buFont typeface="Courier New"/>
              <a:buChar char="o"/>
            </a:pPr>
            <a:r>
              <a:rPr lang="en-US" sz="1200" dirty="0" smtClean="0"/>
              <a:t>Provide additional capacity at </a:t>
            </a:r>
            <a:r>
              <a:rPr lang="en-US" sz="1200" dirty="0" err="1" smtClean="0"/>
              <a:t>Tocumen</a:t>
            </a:r>
            <a:r>
              <a:rPr lang="en-US" sz="1200" dirty="0" smtClean="0"/>
              <a:t> for cargo generated by new logistics segments</a:t>
            </a:r>
          </a:p>
          <a:p>
            <a:pPr marL="171450" indent="-171450">
              <a:buClr>
                <a:srgbClr val="800000"/>
              </a:buClr>
              <a:buFont typeface="Courier New"/>
              <a:buChar char="o"/>
            </a:pPr>
            <a:r>
              <a:rPr lang="en-US" sz="1200" dirty="0" smtClean="0"/>
              <a:t>Utilize bellies capacity in passengers’ aircrafts moving through other ZIC’s airports for short-distance cargo flows</a:t>
            </a:r>
          </a:p>
          <a:p>
            <a:pPr>
              <a:buClr>
                <a:srgbClr val="800000"/>
              </a:buClr>
            </a:pPr>
            <a:endParaRPr lang="en-US" sz="1200" dirty="0" smtClean="0"/>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3"/>
            </a:pPr>
            <a:r>
              <a:rPr lang="en-US" dirty="0" smtClean="0"/>
              <a:t>Action Plan</a:t>
            </a:r>
            <a:endParaRPr lang="en-US" dirty="0"/>
          </a:p>
        </p:txBody>
      </p:sp>
      <p:sp>
        <p:nvSpPr>
          <p:cNvPr id="20" name="Text Placeholder 8"/>
          <p:cNvSpPr>
            <a:spLocks noGrp="1"/>
          </p:cNvSpPr>
          <p:nvPr>
            <p:ph type="body" sz="quarter" idx="18"/>
          </p:nvPr>
        </p:nvSpPr>
        <p:spPr>
          <a:xfrm>
            <a:off x="4572000" y="3200400"/>
            <a:ext cx="2286000" cy="2895600"/>
          </a:xfrm>
        </p:spPr>
        <p:txBody>
          <a:bodyPr>
            <a:noAutofit/>
          </a:bodyPr>
          <a:lstStyle/>
          <a:p>
            <a:pPr marL="171450" lvl="0" indent="-171450">
              <a:buClr>
                <a:srgbClr val="800000"/>
              </a:buClr>
              <a:buFont typeface="Courier New"/>
              <a:buChar char="o"/>
            </a:pPr>
            <a:r>
              <a:rPr lang="en-US" sz="1000" dirty="0" err="1" smtClean="0"/>
              <a:t>Tocumen</a:t>
            </a:r>
            <a:r>
              <a:rPr lang="en-US" sz="1000" dirty="0" smtClean="0"/>
              <a:t> is </a:t>
            </a:r>
            <a:r>
              <a:rPr lang="en-US" sz="1000" dirty="0"/>
              <a:t>the main cargo airport handling over 98% of total air cargo. There is a need to improve facilities and better configuration to optimize cargo operations</a:t>
            </a:r>
          </a:p>
          <a:p>
            <a:pPr marL="171450" lvl="0" indent="-171450">
              <a:buClr>
                <a:srgbClr val="800000"/>
              </a:buClr>
              <a:buFont typeface="Courier New"/>
              <a:buChar char="o"/>
            </a:pPr>
            <a:r>
              <a:rPr lang="en-US" sz="1000" dirty="0" err="1" smtClean="0"/>
              <a:t>Tocumen</a:t>
            </a:r>
            <a:r>
              <a:rPr lang="en-US" sz="1000" dirty="0" smtClean="0"/>
              <a:t> is being expanded by current estimates did not include the demand of new logistics segments and VALS identified in the PM-ZIC</a:t>
            </a:r>
          </a:p>
          <a:p>
            <a:pPr marL="171450" lvl="0" indent="-171450">
              <a:buClr>
                <a:srgbClr val="800000"/>
              </a:buClr>
              <a:buFont typeface="Courier New"/>
              <a:buChar char="o"/>
            </a:pPr>
            <a:r>
              <a:rPr lang="en-US" sz="1000" dirty="0" smtClean="0"/>
              <a:t>There are 3 additional airports at the ZIC not handling </a:t>
            </a:r>
            <a:r>
              <a:rPr lang="en-US" sz="1000" dirty="0"/>
              <a:t>cargo operations. With the increase of passenger operations those airports might develop specialized cargo services using the available space within the passenger’s aircraft.</a:t>
            </a:r>
          </a:p>
        </p:txBody>
      </p:sp>
      <p:sp>
        <p:nvSpPr>
          <p:cNvPr id="21" name="ZoneTexte 20"/>
          <p:cNvSpPr txBox="1"/>
          <p:nvPr/>
        </p:nvSpPr>
        <p:spPr>
          <a:xfrm>
            <a:off x="4572000" y="2819400"/>
            <a:ext cx="2133600" cy="381000"/>
          </a:xfrm>
          <a:prstGeom prst="rect">
            <a:avLst/>
          </a:prstGeom>
        </p:spPr>
        <p:txBody>
          <a:bodyPr vert="horz" lIns="91440" tIns="45720" rIns="91440" bIns="45720" rtlCol="0" anchor="ctr" anchorCtr="0">
            <a:noAutofit/>
          </a:bodyPr>
          <a:lstStyle>
            <a:defPPr>
              <a:defRPr lang="en-US"/>
            </a:defPPr>
            <a:lvl1pPr>
              <a:spcBef>
                <a:spcPct val="0"/>
              </a:spcBef>
              <a:buNone/>
              <a:defRPr sz="1200" b="1" kern="0" spc="100" baseline="0">
                <a:solidFill>
                  <a:srgbClr val="595959"/>
                </a:solidFill>
                <a:latin typeface="+mj-lt"/>
                <a:ea typeface="+mj-ea"/>
                <a:cs typeface="+mj-cs"/>
              </a:defRPr>
            </a:lvl1pPr>
          </a:lstStyle>
          <a:p>
            <a:r>
              <a:rPr lang="en-US" dirty="0" smtClean="0"/>
              <a:t>Current situation</a:t>
            </a:r>
            <a:endParaRPr lang="en-US" dirty="0"/>
          </a:p>
        </p:txBody>
      </p:sp>
      <p:sp>
        <p:nvSpPr>
          <p:cNvPr id="39" name="ZoneTexte 38"/>
          <p:cNvSpPr txBox="1"/>
          <p:nvPr/>
        </p:nvSpPr>
        <p:spPr>
          <a:xfrm>
            <a:off x="304800" y="2895600"/>
            <a:ext cx="2743200" cy="228600"/>
          </a:xfrm>
          <a:prstGeom prst="rect">
            <a:avLst/>
          </a:prstGeom>
        </p:spPr>
        <p:txBody>
          <a:bodyPr vert="horz" lIns="91440" tIns="45720" rIns="91440" bIns="45720" rtlCol="0" anchor="ctr" anchorCtr="0">
            <a:noAutofit/>
          </a:bodyPr>
          <a:lstStyle>
            <a:defPPr>
              <a:defRPr lang="en-US"/>
            </a:defPPr>
            <a:lvl1pPr>
              <a:spcBef>
                <a:spcPct val="0"/>
              </a:spcBef>
              <a:buNone/>
              <a:defRPr sz="1200" b="1" kern="0" spc="100" baseline="0">
                <a:solidFill>
                  <a:srgbClr val="595959"/>
                </a:solidFill>
                <a:latin typeface="+mj-lt"/>
                <a:ea typeface="+mj-ea"/>
                <a:cs typeface="+mj-cs"/>
              </a:defRPr>
            </a:lvl1pPr>
          </a:lstStyle>
          <a:p>
            <a:r>
              <a:rPr lang="fr-FR" dirty="0" err="1" smtClean="0"/>
              <a:t>Demand</a:t>
            </a:r>
            <a:endParaRPr lang="fr-FR" dirty="0"/>
          </a:p>
        </p:txBody>
      </p:sp>
      <p:sp>
        <p:nvSpPr>
          <p:cNvPr id="41" name="Text Placeholder 8"/>
          <p:cNvSpPr>
            <a:spLocks noGrp="1"/>
          </p:cNvSpPr>
          <p:nvPr>
            <p:ph type="body" sz="quarter" idx="18"/>
          </p:nvPr>
        </p:nvSpPr>
        <p:spPr>
          <a:xfrm>
            <a:off x="304800" y="3200400"/>
            <a:ext cx="4191000" cy="1447800"/>
          </a:xfrm>
        </p:spPr>
        <p:txBody>
          <a:bodyPr>
            <a:noAutofit/>
          </a:bodyPr>
          <a:lstStyle/>
          <a:p>
            <a:pPr>
              <a:buClr>
                <a:srgbClr val="C2002F"/>
              </a:buClr>
            </a:pPr>
            <a:r>
              <a:rPr lang="en-US" sz="1000" dirty="0" smtClean="0"/>
              <a:t>Future demand estimations include growth trends for existing segments and new logistics segments as well</a:t>
            </a:r>
          </a:p>
          <a:p>
            <a:pPr>
              <a:buClr>
                <a:srgbClr val="C2002F"/>
              </a:buClr>
            </a:pPr>
            <a:endParaRPr lang="en-US" sz="1000" dirty="0"/>
          </a:p>
          <a:p>
            <a:pPr>
              <a:buClr>
                <a:srgbClr val="C2002F"/>
              </a:buClr>
            </a:pPr>
            <a:r>
              <a:rPr lang="en-US" sz="1000" dirty="0" smtClean="0"/>
              <a:t>New logistics segments incoming and outgoing flows will more than double the future demand of existing segments thus implying that </a:t>
            </a:r>
            <a:r>
              <a:rPr lang="en-US" sz="1000" dirty="0" err="1" smtClean="0"/>
              <a:t>Tocumen’s</a:t>
            </a:r>
            <a:r>
              <a:rPr lang="en-US" sz="1000" dirty="0" smtClean="0"/>
              <a:t> current estimates will fall far behind future estimated demand. </a:t>
            </a:r>
          </a:p>
          <a:p>
            <a:pPr>
              <a:buClr>
                <a:srgbClr val="C2002F"/>
              </a:buClr>
            </a:pPr>
            <a:endParaRPr lang="en-US" sz="1000" dirty="0"/>
          </a:p>
          <a:p>
            <a:pPr>
              <a:buClr>
                <a:srgbClr val="C2002F"/>
              </a:buClr>
            </a:pPr>
            <a:endParaRPr lang="en-US" sz="1000" dirty="0" smtClean="0"/>
          </a:p>
          <a:p>
            <a:pPr>
              <a:buClr>
                <a:srgbClr val="C2002F"/>
              </a:buClr>
            </a:pPr>
            <a:endParaRPr lang="en-US" sz="1000" dirty="0"/>
          </a:p>
        </p:txBody>
      </p:sp>
      <p:pic>
        <p:nvPicPr>
          <p:cNvPr id="16" name="Image 15"/>
          <p:cNvPicPr>
            <a:picLocks noChangeAspect="1"/>
          </p:cNvPicPr>
          <p:nvPr/>
        </p:nvPicPr>
        <p:blipFill>
          <a:blip r:embed="rId4"/>
          <a:stretch>
            <a:fillRect/>
          </a:stretch>
        </p:blipFill>
        <p:spPr>
          <a:xfrm>
            <a:off x="4724400" y="6553200"/>
            <a:ext cx="1612900" cy="1638300"/>
          </a:xfrm>
          <a:prstGeom prst="rect">
            <a:avLst/>
          </a:prstGeom>
        </p:spPr>
      </p:pic>
      <p:grpSp>
        <p:nvGrpSpPr>
          <p:cNvPr id="27" name="Grouper 26"/>
          <p:cNvGrpSpPr/>
          <p:nvPr/>
        </p:nvGrpSpPr>
        <p:grpSpPr>
          <a:xfrm>
            <a:off x="304800" y="685800"/>
            <a:ext cx="2971800" cy="1971136"/>
            <a:chOff x="304800" y="772064"/>
            <a:chExt cx="2971800" cy="1971136"/>
          </a:xfrm>
        </p:grpSpPr>
        <p:sp>
          <p:nvSpPr>
            <p:cNvPr id="28" name="Forme libre 27"/>
            <p:cNvSpPr/>
            <p:nvPr/>
          </p:nvSpPr>
          <p:spPr>
            <a:xfrm>
              <a:off x="304800" y="904904"/>
              <a:ext cx="2971800" cy="1000096"/>
            </a:xfrm>
            <a:custGeom>
              <a:avLst/>
              <a:gdLst>
                <a:gd name="connsiteX0" fmla="*/ 0 w 2971800"/>
                <a:gd name="connsiteY0" fmla="*/ 0 h 935550"/>
                <a:gd name="connsiteX1" fmla="*/ 2971800 w 2971800"/>
                <a:gd name="connsiteY1" fmla="*/ 0 h 935550"/>
                <a:gd name="connsiteX2" fmla="*/ 2971800 w 2971800"/>
                <a:gd name="connsiteY2" fmla="*/ 935550 h 935550"/>
                <a:gd name="connsiteX3" fmla="*/ 0 w 2971800"/>
                <a:gd name="connsiteY3" fmla="*/ 935550 h 935550"/>
                <a:gd name="connsiteX4" fmla="*/ 0 w 2971800"/>
                <a:gd name="connsiteY4" fmla="*/ 0 h 935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1800" h="935550">
                  <a:moveTo>
                    <a:pt x="0" y="0"/>
                  </a:moveTo>
                  <a:lnTo>
                    <a:pt x="2971800" y="0"/>
                  </a:lnTo>
                  <a:lnTo>
                    <a:pt x="2971800" y="935550"/>
                  </a:lnTo>
                  <a:lnTo>
                    <a:pt x="0" y="935550"/>
                  </a:lnTo>
                  <a:lnTo>
                    <a:pt x="0" y="0"/>
                  </a:lnTo>
                  <a:close/>
                </a:path>
              </a:pathLst>
            </a:custGeom>
          </p:spPr>
          <p:style>
            <a:lnRef idx="1">
              <a:schemeClr val="accent5">
                <a:shade val="5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30645" tIns="187452" rIns="230645" bIns="78232" numCol="1" spcCol="1270" anchor="t" anchorCtr="0">
              <a:noAutofit/>
            </a:bodyPr>
            <a:lstStyle/>
            <a:p>
              <a:pPr marL="57150" lvl="1" indent="-57150" algn="l" defTabSz="466725">
                <a:lnSpc>
                  <a:spcPct val="90000"/>
                </a:lnSpc>
                <a:spcBef>
                  <a:spcPct val="0"/>
                </a:spcBef>
                <a:spcAft>
                  <a:spcPct val="15000"/>
                </a:spcAft>
                <a:buChar char="••"/>
              </a:pPr>
              <a:r>
                <a:rPr lang="fr-FR" sz="1050" dirty="0">
                  <a:solidFill>
                    <a:schemeClr val="tx1">
                      <a:lumMod val="50000"/>
                      <a:lumOff val="50000"/>
                    </a:schemeClr>
                  </a:solidFill>
                </a:rPr>
                <a:t>Ports</a:t>
              </a:r>
            </a:p>
            <a:p>
              <a:pPr marL="57150" lvl="1" indent="-57150" algn="l" defTabSz="466725">
                <a:lnSpc>
                  <a:spcPct val="90000"/>
                </a:lnSpc>
                <a:spcBef>
                  <a:spcPct val="0"/>
                </a:spcBef>
                <a:spcAft>
                  <a:spcPct val="15000"/>
                </a:spcAft>
                <a:buChar char="••"/>
              </a:pPr>
              <a:r>
                <a:rPr lang="fr-FR" sz="1050" b="1" kern="1200" dirty="0" err="1" smtClean="0">
                  <a:solidFill>
                    <a:srgbClr val="000000"/>
                  </a:solidFill>
                </a:rPr>
                <a:t>Airports</a:t>
              </a:r>
              <a:endParaRPr lang="fr-FR" sz="1050" b="1" kern="1200" dirty="0">
                <a:solidFill>
                  <a:srgbClr val="000000"/>
                </a:solidFill>
              </a:endParaRPr>
            </a:p>
            <a:p>
              <a:pPr marL="57150" lvl="1" indent="-57150" algn="l" defTabSz="466725">
                <a:lnSpc>
                  <a:spcPct val="90000"/>
                </a:lnSpc>
                <a:spcBef>
                  <a:spcPct val="0"/>
                </a:spcBef>
                <a:spcAft>
                  <a:spcPct val="15000"/>
                </a:spcAft>
                <a:buChar char="••"/>
              </a:pPr>
              <a:r>
                <a:rPr lang="fr-FR" sz="1050" kern="1200" dirty="0" err="1" smtClean="0">
                  <a:solidFill>
                    <a:schemeClr val="tx1">
                      <a:lumMod val="50000"/>
                      <a:lumOff val="50000"/>
                    </a:schemeClr>
                  </a:solidFill>
                </a:rPr>
                <a:t>Roads</a:t>
              </a:r>
              <a:endParaRPr lang="fr-FR" sz="1050" kern="1200" dirty="0">
                <a:solidFill>
                  <a:schemeClr val="tx1">
                    <a:lumMod val="50000"/>
                    <a:lumOff val="50000"/>
                  </a:schemeClr>
                </a:solidFill>
              </a:endParaRPr>
            </a:p>
            <a:p>
              <a:pPr marL="57150" lvl="1" indent="-57150" algn="l" defTabSz="466725">
                <a:lnSpc>
                  <a:spcPct val="90000"/>
                </a:lnSpc>
                <a:spcBef>
                  <a:spcPct val="0"/>
                </a:spcBef>
                <a:spcAft>
                  <a:spcPct val="15000"/>
                </a:spcAft>
                <a:buChar char="••"/>
              </a:pPr>
              <a:r>
                <a:rPr lang="fr-FR" sz="1050" kern="1200" dirty="0" err="1" smtClean="0">
                  <a:solidFill>
                    <a:schemeClr val="tx1">
                      <a:lumMod val="50000"/>
                      <a:lumOff val="50000"/>
                    </a:schemeClr>
                  </a:solidFill>
                </a:rPr>
                <a:t>Railways</a:t>
              </a:r>
              <a:endParaRPr lang="fr-FR" sz="1050" kern="1200" dirty="0" smtClean="0">
                <a:solidFill>
                  <a:schemeClr val="tx1">
                    <a:lumMod val="50000"/>
                    <a:lumOff val="50000"/>
                  </a:schemeClr>
                </a:solidFill>
              </a:endParaRPr>
            </a:p>
            <a:p>
              <a:pPr marL="57150" lvl="1" indent="-57150" algn="l" defTabSz="466725">
                <a:lnSpc>
                  <a:spcPct val="90000"/>
                </a:lnSpc>
                <a:spcBef>
                  <a:spcPct val="0"/>
                </a:spcBef>
                <a:spcAft>
                  <a:spcPct val="15000"/>
                </a:spcAft>
                <a:buChar char="••"/>
              </a:pPr>
              <a:r>
                <a:rPr lang="fr-FR" sz="1050" dirty="0" err="1" smtClean="0">
                  <a:solidFill>
                    <a:schemeClr val="tx1">
                      <a:lumMod val="50000"/>
                      <a:lumOff val="50000"/>
                    </a:schemeClr>
                  </a:solidFill>
                </a:rPr>
                <a:t>Logistics</a:t>
              </a:r>
              <a:r>
                <a:rPr lang="fr-FR" sz="1050" dirty="0" smtClean="0">
                  <a:solidFill>
                    <a:schemeClr val="tx1">
                      <a:lumMod val="50000"/>
                      <a:lumOff val="50000"/>
                    </a:schemeClr>
                  </a:solidFill>
                </a:rPr>
                <a:t> </a:t>
              </a:r>
              <a:r>
                <a:rPr lang="fr-FR" sz="1050" dirty="0" err="1" smtClean="0">
                  <a:solidFill>
                    <a:schemeClr val="tx1">
                      <a:lumMod val="50000"/>
                      <a:lumOff val="50000"/>
                    </a:schemeClr>
                  </a:solidFill>
                </a:rPr>
                <a:t>activities</a:t>
              </a:r>
              <a:r>
                <a:rPr lang="fr-FR" sz="1050" dirty="0" smtClean="0">
                  <a:solidFill>
                    <a:schemeClr val="tx1">
                      <a:lumMod val="50000"/>
                      <a:lumOff val="50000"/>
                    </a:schemeClr>
                  </a:solidFill>
                </a:rPr>
                <a:t> zones</a:t>
              </a:r>
              <a:endParaRPr lang="fr-FR" sz="1050" kern="1200" dirty="0">
                <a:solidFill>
                  <a:schemeClr val="tx1">
                    <a:lumMod val="50000"/>
                    <a:lumOff val="50000"/>
                  </a:schemeClr>
                </a:solidFill>
              </a:endParaRPr>
            </a:p>
          </p:txBody>
        </p:sp>
        <p:sp>
          <p:nvSpPr>
            <p:cNvPr id="29" name="Forme libre 28"/>
            <p:cNvSpPr/>
            <p:nvPr/>
          </p:nvSpPr>
          <p:spPr>
            <a:xfrm>
              <a:off x="453390" y="772064"/>
              <a:ext cx="2080260" cy="265680"/>
            </a:xfrm>
            <a:custGeom>
              <a:avLst/>
              <a:gdLst>
                <a:gd name="connsiteX0" fmla="*/ 0 w 2080260"/>
                <a:gd name="connsiteY0" fmla="*/ 44281 h 265680"/>
                <a:gd name="connsiteX1" fmla="*/ 44281 w 2080260"/>
                <a:gd name="connsiteY1" fmla="*/ 0 h 265680"/>
                <a:gd name="connsiteX2" fmla="*/ 2035979 w 2080260"/>
                <a:gd name="connsiteY2" fmla="*/ 0 h 265680"/>
                <a:gd name="connsiteX3" fmla="*/ 2080260 w 2080260"/>
                <a:gd name="connsiteY3" fmla="*/ 44281 h 265680"/>
                <a:gd name="connsiteX4" fmla="*/ 2080260 w 2080260"/>
                <a:gd name="connsiteY4" fmla="*/ 221399 h 265680"/>
                <a:gd name="connsiteX5" fmla="*/ 2035979 w 2080260"/>
                <a:gd name="connsiteY5" fmla="*/ 265680 h 265680"/>
                <a:gd name="connsiteX6" fmla="*/ 44281 w 2080260"/>
                <a:gd name="connsiteY6" fmla="*/ 265680 h 265680"/>
                <a:gd name="connsiteX7" fmla="*/ 0 w 2080260"/>
                <a:gd name="connsiteY7" fmla="*/ 221399 h 265680"/>
                <a:gd name="connsiteX8" fmla="*/ 0 w 2080260"/>
                <a:gd name="connsiteY8" fmla="*/ 44281 h 26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0260" h="265680">
                  <a:moveTo>
                    <a:pt x="0" y="44281"/>
                  </a:moveTo>
                  <a:cubicBezTo>
                    <a:pt x="0" y="19825"/>
                    <a:pt x="19825" y="0"/>
                    <a:pt x="44281" y="0"/>
                  </a:cubicBezTo>
                  <a:lnTo>
                    <a:pt x="2035979" y="0"/>
                  </a:lnTo>
                  <a:cubicBezTo>
                    <a:pt x="2060435" y="0"/>
                    <a:pt x="2080260" y="19825"/>
                    <a:pt x="2080260" y="44281"/>
                  </a:cubicBezTo>
                  <a:lnTo>
                    <a:pt x="2080260" y="221399"/>
                  </a:lnTo>
                  <a:cubicBezTo>
                    <a:pt x="2080260" y="245855"/>
                    <a:pt x="2060435" y="265680"/>
                    <a:pt x="2035979" y="265680"/>
                  </a:cubicBezTo>
                  <a:lnTo>
                    <a:pt x="44281" y="265680"/>
                  </a:lnTo>
                  <a:cubicBezTo>
                    <a:pt x="19825" y="265680"/>
                    <a:pt x="0" y="245855"/>
                    <a:pt x="0" y="221399"/>
                  </a:cubicBezTo>
                  <a:lnTo>
                    <a:pt x="0" y="44281"/>
                  </a:lnTo>
                  <a:close/>
                </a:path>
              </a:pathLst>
            </a:custGeom>
          </p:spPr>
          <p:style>
            <a:lnRef idx="0">
              <a:schemeClr val="lt1">
                <a:hueOff val="0"/>
                <a:satOff val="0"/>
                <a:lumOff val="0"/>
                <a:alphaOff val="0"/>
              </a:schemeClr>
            </a:lnRef>
            <a:fillRef idx="3">
              <a:schemeClr val="accent5">
                <a:shade val="50000"/>
                <a:hueOff val="0"/>
                <a:satOff val="0"/>
                <a:lumOff val="0"/>
                <a:alphaOff val="0"/>
              </a:schemeClr>
            </a:fillRef>
            <a:effectRef idx="2">
              <a:schemeClr val="accent5">
                <a:shade val="50000"/>
                <a:hueOff val="0"/>
                <a:satOff val="0"/>
                <a:lumOff val="0"/>
                <a:alphaOff val="0"/>
              </a:schemeClr>
            </a:effectRef>
            <a:fontRef idx="minor">
              <a:schemeClr val="lt1"/>
            </a:fontRef>
          </p:style>
          <p:txBody>
            <a:bodyPr spcFirstLastPara="0" vert="horz" wrap="square" lIns="91598" tIns="12969" rIns="91598" bIns="12969" numCol="1" spcCol="1270" anchor="ctr" anchorCtr="0">
              <a:noAutofit/>
            </a:bodyPr>
            <a:lstStyle/>
            <a:p>
              <a:pPr lvl="0" algn="l" defTabSz="466725">
                <a:lnSpc>
                  <a:spcPct val="90000"/>
                </a:lnSpc>
                <a:spcBef>
                  <a:spcPct val="0"/>
                </a:spcBef>
                <a:spcAft>
                  <a:spcPct val="35000"/>
                </a:spcAft>
              </a:pPr>
              <a:r>
                <a:rPr lang="fr-FR" sz="1050" b="1" kern="1200" dirty="0" smtClean="0"/>
                <a:t>Infrastructure</a:t>
              </a:r>
              <a:endParaRPr lang="fr-FR" sz="1050" b="1" kern="1200" dirty="0"/>
            </a:p>
          </p:txBody>
        </p:sp>
        <p:sp>
          <p:nvSpPr>
            <p:cNvPr id="30" name="Rectangle 29"/>
            <p:cNvSpPr/>
            <p:nvPr/>
          </p:nvSpPr>
          <p:spPr>
            <a:xfrm>
              <a:off x="304800" y="2108160"/>
              <a:ext cx="2971800" cy="226800"/>
            </a:xfrm>
            <a:prstGeom prst="rect">
              <a:avLst/>
            </a:prstGeom>
          </p:spPr>
          <p:style>
            <a:lnRef idx="1">
              <a:schemeClr val="accent5">
                <a:shade val="50000"/>
                <a:hueOff val="168648"/>
                <a:satOff val="-3730"/>
                <a:lumOff val="2799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1" name="Forme libre 30"/>
            <p:cNvSpPr/>
            <p:nvPr/>
          </p:nvSpPr>
          <p:spPr>
            <a:xfrm>
              <a:off x="453390" y="1975319"/>
              <a:ext cx="2080260" cy="265680"/>
            </a:xfrm>
            <a:custGeom>
              <a:avLst/>
              <a:gdLst>
                <a:gd name="connsiteX0" fmla="*/ 0 w 2080260"/>
                <a:gd name="connsiteY0" fmla="*/ 44281 h 265680"/>
                <a:gd name="connsiteX1" fmla="*/ 44281 w 2080260"/>
                <a:gd name="connsiteY1" fmla="*/ 0 h 265680"/>
                <a:gd name="connsiteX2" fmla="*/ 2035979 w 2080260"/>
                <a:gd name="connsiteY2" fmla="*/ 0 h 265680"/>
                <a:gd name="connsiteX3" fmla="*/ 2080260 w 2080260"/>
                <a:gd name="connsiteY3" fmla="*/ 44281 h 265680"/>
                <a:gd name="connsiteX4" fmla="*/ 2080260 w 2080260"/>
                <a:gd name="connsiteY4" fmla="*/ 221399 h 265680"/>
                <a:gd name="connsiteX5" fmla="*/ 2035979 w 2080260"/>
                <a:gd name="connsiteY5" fmla="*/ 265680 h 265680"/>
                <a:gd name="connsiteX6" fmla="*/ 44281 w 2080260"/>
                <a:gd name="connsiteY6" fmla="*/ 265680 h 265680"/>
                <a:gd name="connsiteX7" fmla="*/ 0 w 2080260"/>
                <a:gd name="connsiteY7" fmla="*/ 221399 h 265680"/>
                <a:gd name="connsiteX8" fmla="*/ 0 w 2080260"/>
                <a:gd name="connsiteY8" fmla="*/ 44281 h 26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0260" h="265680">
                  <a:moveTo>
                    <a:pt x="0" y="44281"/>
                  </a:moveTo>
                  <a:cubicBezTo>
                    <a:pt x="0" y="19825"/>
                    <a:pt x="19825" y="0"/>
                    <a:pt x="44281" y="0"/>
                  </a:cubicBezTo>
                  <a:lnTo>
                    <a:pt x="2035979" y="0"/>
                  </a:lnTo>
                  <a:cubicBezTo>
                    <a:pt x="2060435" y="0"/>
                    <a:pt x="2080260" y="19825"/>
                    <a:pt x="2080260" y="44281"/>
                  </a:cubicBezTo>
                  <a:lnTo>
                    <a:pt x="2080260" y="221399"/>
                  </a:lnTo>
                  <a:cubicBezTo>
                    <a:pt x="2080260" y="245855"/>
                    <a:pt x="2060435" y="265680"/>
                    <a:pt x="2035979" y="265680"/>
                  </a:cubicBezTo>
                  <a:lnTo>
                    <a:pt x="44281" y="265680"/>
                  </a:lnTo>
                  <a:cubicBezTo>
                    <a:pt x="19825" y="265680"/>
                    <a:pt x="0" y="245855"/>
                    <a:pt x="0" y="221399"/>
                  </a:cubicBezTo>
                  <a:lnTo>
                    <a:pt x="0" y="44281"/>
                  </a:lnTo>
                  <a:close/>
                </a:path>
              </a:pathLst>
            </a:custGeom>
          </p:spPr>
          <p:style>
            <a:lnRef idx="0">
              <a:schemeClr val="lt1">
                <a:hueOff val="0"/>
                <a:satOff val="0"/>
                <a:lumOff val="0"/>
                <a:alphaOff val="0"/>
              </a:schemeClr>
            </a:lnRef>
            <a:fillRef idx="3">
              <a:schemeClr val="accent5">
                <a:shade val="50000"/>
                <a:hueOff val="168648"/>
                <a:satOff val="-3730"/>
                <a:lumOff val="27991"/>
                <a:alphaOff val="0"/>
              </a:schemeClr>
            </a:fillRef>
            <a:effectRef idx="2">
              <a:schemeClr val="accent5">
                <a:shade val="50000"/>
                <a:hueOff val="168648"/>
                <a:satOff val="-3730"/>
                <a:lumOff val="27991"/>
                <a:alphaOff val="0"/>
              </a:schemeClr>
            </a:effectRef>
            <a:fontRef idx="minor">
              <a:schemeClr val="lt1"/>
            </a:fontRef>
          </p:style>
          <p:txBody>
            <a:bodyPr spcFirstLastPara="0" vert="horz" wrap="square" lIns="91598" tIns="12969" rIns="91598" bIns="12969" numCol="1" spcCol="1270" anchor="ctr" anchorCtr="0">
              <a:noAutofit/>
            </a:bodyPr>
            <a:lstStyle/>
            <a:p>
              <a:pPr lvl="0" algn="l" defTabSz="466725">
                <a:lnSpc>
                  <a:spcPct val="90000"/>
                </a:lnSpc>
                <a:spcBef>
                  <a:spcPct val="0"/>
                </a:spcBef>
                <a:spcAft>
                  <a:spcPct val="35000"/>
                </a:spcAft>
              </a:pPr>
              <a:r>
                <a:rPr lang="fr-FR" sz="1050" b="1" kern="1200" dirty="0" smtClean="0">
                  <a:solidFill>
                    <a:srgbClr val="7F7F7F"/>
                  </a:solidFill>
                </a:rPr>
                <a:t>VALS</a:t>
              </a:r>
              <a:endParaRPr lang="fr-FR" sz="1050" b="1" kern="1200" dirty="0">
                <a:solidFill>
                  <a:srgbClr val="7F7F7F"/>
                </a:solidFill>
              </a:endParaRPr>
            </a:p>
          </p:txBody>
        </p:sp>
        <p:sp>
          <p:nvSpPr>
            <p:cNvPr id="32" name="Rectangle 31"/>
            <p:cNvSpPr/>
            <p:nvPr/>
          </p:nvSpPr>
          <p:spPr>
            <a:xfrm>
              <a:off x="304800" y="2516400"/>
              <a:ext cx="2971800" cy="226800"/>
            </a:xfrm>
            <a:prstGeom prst="rect">
              <a:avLst/>
            </a:prstGeom>
          </p:spPr>
          <p:style>
            <a:lnRef idx="1">
              <a:schemeClr val="accent5">
                <a:shade val="50000"/>
                <a:hueOff val="168648"/>
                <a:satOff val="-3730"/>
                <a:lumOff val="2799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3" name="Forme libre 32"/>
            <p:cNvSpPr/>
            <p:nvPr/>
          </p:nvSpPr>
          <p:spPr>
            <a:xfrm>
              <a:off x="453390" y="2383560"/>
              <a:ext cx="2080260" cy="265680"/>
            </a:xfrm>
            <a:custGeom>
              <a:avLst/>
              <a:gdLst>
                <a:gd name="connsiteX0" fmla="*/ 0 w 2080260"/>
                <a:gd name="connsiteY0" fmla="*/ 44281 h 265680"/>
                <a:gd name="connsiteX1" fmla="*/ 44281 w 2080260"/>
                <a:gd name="connsiteY1" fmla="*/ 0 h 265680"/>
                <a:gd name="connsiteX2" fmla="*/ 2035979 w 2080260"/>
                <a:gd name="connsiteY2" fmla="*/ 0 h 265680"/>
                <a:gd name="connsiteX3" fmla="*/ 2080260 w 2080260"/>
                <a:gd name="connsiteY3" fmla="*/ 44281 h 265680"/>
                <a:gd name="connsiteX4" fmla="*/ 2080260 w 2080260"/>
                <a:gd name="connsiteY4" fmla="*/ 221399 h 265680"/>
                <a:gd name="connsiteX5" fmla="*/ 2035979 w 2080260"/>
                <a:gd name="connsiteY5" fmla="*/ 265680 h 265680"/>
                <a:gd name="connsiteX6" fmla="*/ 44281 w 2080260"/>
                <a:gd name="connsiteY6" fmla="*/ 265680 h 265680"/>
                <a:gd name="connsiteX7" fmla="*/ 0 w 2080260"/>
                <a:gd name="connsiteY7" fmla="*/ 221399 h 265680"/>
                <a:gd name="connsiteX8" fmla="*/ 0 w 2080260"/>
                <a:gd name="connsiteY8" fmla="*/ 44281 h 26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0260" h="265680">
                  <a:moveTo>
                    <a:pt x="0" y="44281"/>
                  </a:moveTo>
                  <a:cubicBezTo>
                    <a:pt x="0" y="19825"/>
                    <a:pt x="19825" y="0"/>
                    <a:pt x="44281" y="0"/>
                  </a:cubicBezTo>
                  <a:lnTo>
                    <a:pt x="2035979" y="0"/>
                  </a:lnTo>
                  <a:cubicBezTo>
                    <a:pt x="2060435" y="0"/>
                    <a:pt x="2080260" y="19825"/>
                    <a:pt x="2080260" y="44281"/>
                  </a:cubicBezTo>
                  <a:lnTo>
                    <a:pt x="2080260" y="221399"/>
                  </a:lnTo>
                  <a:cubicBezTo>
                    <a:pt x="2080260" y="245855"/>
                    <a:pt x="2060435" y="265680"/>
                    <a:pt x="2035979" y="265680"/>
                  </a:cubicBezTo>
                  <a:lnTo>
                    <a:pt x="44281" y="265680"/>
                  </a:lnTo>
                  <a:cubicBezTo>
                    <a:pt x="19825" y="265680"/>
                    <a:pt x="0" y="245855"/>
                    <a:pt x="0" y="221399"/>
                  </a:cubicBezTo>
                  <a:lnTo>
                    <a:pt x="0" y="44281"/>
                  </a:lnTo>
                  <a:close/>
                </a:path>
              </a:pathLst>
            </a:custGeom>
          </p:spPr>
          <p:style>
            <a:lnRef idx="0">
              <a:schemeClr val="lt1">
                <a:hueOff val="0"/>
                <a:satOff val="0"/>
                <a:lumOff val="0"/>
                <a:alphaOff val="0"/>
              </a:schemeClr>
            </a:lnRef>
            <a:fillRef idx="3">
              <a:schemeClr val="accent5">
                <a:shade val="50000"/>
                <a:hueOff val="168648"/>
                <a:satOff val="-3730"/>
                <a:lumOff val="27991"/>
                <a:alphaOff val="0"/>
              </a:schemeClr>
            </a:fillRef>
            <a:effectRef idx="2">
              <a:schemeClr val="accent5">
                <a:shade val="50000"/>
                <a:hueOff val="168648"/>
                <a:satOff val="-3730"/>
                <a:lumOff val="27991"/>
                <a:alphaOff val="0"/>
              </a:schemeClr>
            </a:effectRef>
            <a:fontRef idx="minor">
              <a:schemeClr val="lt1"/>
            </a:fontRef>
          </p:style>
          <p:txBody>
            <a:bodyPr spcFirstLastPara="0" vert="horz" wrap="square" lIns="91598" tIns="12969" rIns="91598" bIns="12969" numCol="1" spcCol="1270" anchor="ctr" anchorCtr="0">
              <a:noAutofit/>
            </a:bodyPr>
            <a:lstStyle/>
            <a:p>
              <a:pPr lvl="0" algn="l" defTabSz="466725">
                <a:lnSpc>
                  <a:spcPct val="90000"/>
                </a:lnSpc>
                <a:spcBef>
                  <a:spcPct val="0"/>
                </a:spcBef>
                <a:spcAft>
                  <a:spcPct val="35000"/>
                </a:spcAft>
              </a:pPr>
              <a:r>
                <a:rPr lang="fr-FR" sz="1050" b="1" kern="1200" dirty="0" smtClean="0">
                  <a:solidFill>
                    <a:srgbClr val="7F7F7F"/>
                  </a:solidFill>
                </a:rPr>
                <a:t>Land</a:t>
              </a:r>
              <a:r>
                <a:rPr lang="fr-FR" sz="1050" kern="1200" dirty="0" smtClean="0">
                  <a:solidFill>
                    <a:srgbClr val="7F7F7F"/>
                  </a:solidFill>
                </a:rPr>
                <a:t> </a:t>
              </a:r>
              <a:r>
                <a:rPr lang="fr-FR" sz="1050" b="1" kern="1200" dirty="0" smtClean="0">
                  <a:solidFill>
                    <a:srgbClr val="7F7F7F"/>
                  </a:solidFill>
                </a:rPr>
                <a:t>Use</a:t>
              </a:r>
              <a:endParaRPr lang="fr-FR" sz="1050" b="1" kern="1200" dirty="0">
                <a:solidFill>
                  <a:srgbClr val="7F7F7F"/>
                </a:solidFill>
              </a:endParaRPr>
            </a:p>
          </p:txBody>
        </p:sp>
      </p:grpSp>
    </p:spTree>
    <p:extLst>
      <p:ext uri="{BB962C8B-B14F-4D97-AF65-F5344CB8AC3E}">
        <p14:creationId xmlns:p14="http://schemas.microsoft.com/office/powerpoint/2010/main" val="369787408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dirty="0" smtClean="0">
                <a:solidFill>
                  <a:srgbClr val="595959"/>
                </a:solidFill>
              </a:rPr>
              <a:t>Objectives</a:t>
            </a:r>
            <a:endParaRPr lang="en-US" sz="1400" kern="0" spc="100" dirty="0">
              <a:solidFill>
                <a:srgbClr val="595959"/>
              </a:solidFill>
            </a:endParaRPr>
          </a:p>
        </p:txBody>
      </p:sp>
      <p:sp>
        <p:nvSpPr>
          <p:cNvPr id="8" name="Text Placeholder 7"/>
          <p:cNvSpPr>
            <a:spLocks noGrp="1"/>
          </p:cNvSpPr>
          <p:nvPr>
            <p:ph type="body" sz="quarter" idx="11"/>
          </p:nvPr>
        </p:nvSpPr>
        <p:spPr>
          <a:xfrm>
            <a:off x="4572000" y="914400"/>
            <a:ext cx="2085631" cy="1676400"/>
          </a:xfrm>
        </p:spPr>
        <p:txBody>
          <a:bodyPr/>
          <a:lstStyle/>
          <a:p>
            <a:pPr marL="171450" indent="-171450">
              <a:buClr>
                <a:srgbClr val="800000"/>
              </a:buClr>
              <a:buFont typeface="Courier New"/>
              <a:buChar char="o"/>
            </a:pPr>
            <a:r>
              <a:rPr lang="en-US" sz="1200" dirty="0" smtClean="0"/>
              <a:t>Provide additional capacity at </a:t>
            </a:r>
            <a:r>
              <a:rPr lang="en-US" sz="1200" dirty="0" err="1" smtClean="0"/>
              <a:t>Tocumen</a:t>
            </a:r>
            <a:r>
              <a:rPr lang="en-US" sz="1200" dirty="0" smtClean="0"/>
              <a:t> for cargo generated by new logistics segments</a:t>
            </a:r>
          </a:p>
          <a:p>
            <a:pPr marL="171450" indent="-171450">
              <a:buClr>
                <a:srgbClr val="800000"/>
              </a:buClr>
              <a:buFont typeface="Courier New"/>
              <a:buChar char="o"/>
            </a:pPr>
            <a:r>
              <a:rPr lang="en-US" sz="1200" dirty="0" smtClean="0"/>
              <a:t>Utilize bellies capacity in passengers’ aircrafts moving through other ZIC’s airports for short-distance cargo flows</a:t>
            </a:r>
          </a:p>
          <a:p>
            <a:pPr>
              <a:buClr>
                <a:srgbClr val="800000"/>
              </a:buClr>
            </a:pPr>
            <a:endParaRPr lang="en-US" sz="1200" dirty="0" smtClean="0"/>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3"/>
            </a:pPr>
            <a:r>
              <a:rPr lang="en-US" dirty="0" smtClean="0"/>
              <a:t>Action Plan</a:t>
            </a:r>
            <a:endParaRPr lang="en-US" dirty="0"/>
          </a:p>
        </p:txBody>
      </p:sp>
      <p:sp>
        <p:nvSpPr>
          <p:cNvPr id="91" name="ZoneTexte 1"/>
          <p:cNvSpPr txBox="1"/>
          <p:nvPr/>
        </p:nvSpPr>
        <p:spPr>
          <a:xfrm>
            <a:off x="2339979" y="3124200"/>
            <a:ext cx="2178042" cy="246221"/>
          </a:xfrm>
          <a:prstGeom prst="rect">
            <a:avLst/>
          </a:prstGeom>
          <a:noFill/>
        </p:spPr>
        <p:txBody>
          <a:bodyPr wrap="square" rtlCol="0">
            <a:spAutoFit/>
          </a:bodyPr>
          <a:lstStyle/>
          <a:p>
            <a:pPr algn="ctr"/>
            <a:r>
              <a:rPr lang="es-CO" sz="1000" b="1" dirty="0" smtClean="0">
                <a:latin typeface="+mj-lt"/>
                <a:ea typeface="+mj-ea"/>
                <a:cs typeface="+mj-cs"/>
              </a:rPr>
              <a:t>Aiport projects</a:t>
            </a:r>
            <a:endParaRPr lang="es-CO" sz="1000" b="1" dirty="0">
              <a:latin typeface="+mj-lt"/>
              <a:ea typeface="+mj-ea"/>
              <a:cs typeface="+mj-cs"/>
            </a:endParaRPr>
          </a:p>
        </p:txBody>
      </p:sp>
      <p:pic>
        <p:nvPicPr>
          <p:cNvPr id="15" name="Image 14"/>
          <p:cNvPicPr>
            <a:picLocks noChangeAspect="1"/>
          </p:cNvPicPr>
          <p:nvPr/>
        </p:nvPicPr>
        <p:blipFill>
          <a:blip r:embed="rId3"/>
          <a:stretch>
            <a:fillRect/>
          </a:stretch>
        </p:blipFill>
        <p:spPr>
          <a:xfrm>
            <a:off x="-8548" y="3581400"/>
            <a:ext cx="6858000" cy="3895948"/>
          </a:xfrm>
          <a:prstGeom prst="rect">
            <a:avLst/>
          </a:prstGeom>
        </p:spPr>
      </p:pic>
      <p:pic>
        <p:nvPicPr>
          <p:cNvPr id="92" name="Image 91"/>
          <p:cNvPicPr>
            <a:picLocks noChangeAspect="1"/>
          </p:cNvPicPr>
          <p:nvPr/>
        </p:nvPicPr>
        <p:blipFill>
          <a:blip r:embed="rId4"/>
          <a:stretch>
            <a:fillRect/>
          </a:stretch>
        </p:blipFill>
        <p:spPr>
          <a:xfrm>
            <a:off x="76200" y="6858000"/>
            <a:ext cx="1752600" cy="1752600"/>
          </a:xfrm>
          <a:prstGeom prst="rect">
            <a:avLst/>
          </a:prstGeom>
        </p:spPr>
      </p:pic>
      <p:grpSp>
        <p:nvGrpSpPr>
          <p:cNvPr id="93" name="Grouper 92"/>
          <p:cNvGrpSpPr/>
          <p:nvPr/>
        </p:nvGrpSpPr>
        <p:grpSpPr>
          <a:xfrm>
            <a:off x="304800" y="685800"/>
            <a:ext cx="2971800" cy="1971136"/>
            <a:chOff x="304800" y="772064"/>
            <a:chExt cx="2971800" cy="1971136"/>
          </a:xfrm>
        </p:grpSpPr>
        <p:sp>
          <p:nvSpPr>
            <p:cNvPr id="94" name="Forme libre 93"/>
            <p:cNvSpPr/>
            <p:nvPr/>
          </p:nvSpPr>
          <p:spPr>
            <a:xfrm>
              <a:off x="304800" y="904904"/>
              <a:ext cx="2971800" cy="1000096"/>
            </a:xfrm>
            <a:custGeom>
              <a:avLst/>
              <a:gdLst>
                <a:gd name="connsiteX0" fmla="*/ 0 w 2971800"/>
                <a:gd name="connsiteY0" fmla="*/ 0 h 935550"/>
                <a:gd name="connsiteX1" fmla="*/ 2971800 w 2971800"/>
                <a:gd name="connsiteY1" fmla="*/ 0 h 935550"/>
                <a:gd name="connsiteX2" fmla="*/ 2971800 w 2971800"/>
                <a:gd name="connsiteY2" fmla="*/ 935550 h 935550"/>
                <a:gd name="connsiteX3" fmla="*/ 0 w 2971800"/>
                <a:gd name="connsiteY3" fmla="*/ 935550 h 935550"/>
                <a:gd name="connsiteX4" fmla="*/ 0 w 2971800"/>
                <a:gd name="connsiteY4" fmla="*/ 0 h 935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1800" h="935550">
                  <a:moveTo>
                    <a:pt x="0" y="0"/>
                  </a:moveTo>
                  <a:lnTo>
                    <a:pt x="2971800" y="0"/>
                  </a:lnTo>
                  <a:lnTo>
                    <a:pt x="2971800" y="935550"/>
                  </a:lnTo>
                  <a:lnTo>
                    <a:pt x="0" y="935550"/>
                  </a:lnTo>
                  <a:lnTo>
                    <a:pt x="0" y="0"/>
                  </a:lnTo>
                  <a:close/>
                </a:path>
              </a:pathLst>
            </a:custGeom>
          </p:spPr>
          <p:style>
            <a:lnRef idx="1">
              <a:schemeClr val="accent5">
                <a:shade val="5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30645" tIns="187452" rIns="230645" bIns="78232" numCol="1" spcCol="1270" anchor="t" anchorCtr="0">
              <a:noAutofit/>
            </a:bodyPr>
            <a:lstStyle/>
            <a:p>
              <a:pPr marL="57150" lvl="1" indent="-57150" algn="l" defTabSz="466725">
                <a:lnSpc>
                  <a:spcPct val="90000"/>
                </a:lnSpc>
                <a:spcBef>
                  <a:spcPct val="0"/>
                </a:spcBef>
                <a:spcAft>
                  <a:spcPct val="15000"/>
                </a:spcAft>
                <a:buChar char="••"/>
              </a:pPr>
              <a:r>
                <a:rPr lang="fr-FR" sz="1050" dirty="0">
                  <a:solidFill>
                    <a:schemeClr val="tx1">
                      <a:lumMod val="50000"/>
                      <a:lumOff val="50000"/>
                    </a:schemeClr>
                  </a:solidFill>
                </a:rPr>
                <a:t>Ports</a:t>
              </a:r>
            </a:p>
            <a:p>
              <a:pPr marL="57150" lvl="1" indent="-57150" algn="l" defTabSz="466725">
                <a:lnSpc>
                  <a:spcPct val="90000"/>
                </a:lnSpc>
                <a:spcBef>
                  <a:spcPct val="0"/>
                </a:spcBef>
                <a:spcAft>
                  <a:spcPct val="15000"/>
                </a:spcAft>
                <a:buChar char="••"/>
              </a:pPr>
              <a:r>
                <a:rPr lang="fr-FR" sz="1050" b="1" kern="1200" dirty="0" err="1" smtClean="0">
                  <a:solidFill>
                    <a:srgbClr val="000000"/>
                  </a:solidFill>
                </a:rPr>
                <a:t>Airports</a:t>
              </a:r>
              <a:endParaRPr lang="fr-FR" sz="1050" b="1" kern="1200" dirty="0">
                <a:solidFill>
                  <a:srgbClr val="000000"/>
                </a:solidFill>
              </a:endParaRPr>
            </a:p>
            <a:p>
              <a:pPr marL="57150" lvl="1" indent="-57150" algn="l" defTabSz="466725">
                <a:lnSpc>
                  <a:spcPct val="90000"/>
                </a:lnSpc>
                <a:spcBef>
                  <a:spcPct val="0"/>
                </a:spcBef>
                <a:spcAft>
                  <a:spcPct val="15000"/>
                </a:spcAft>
                <a:buChar char="••"/>
              </a:pPr>
              <a:r>
                <a:rPr lang="fr-FR" sz="1050" kern="1200" dirty="0" err="1" smtClean="0">
                  <a:solidFill>
                    <a:schemeClr val="tx1">
                      <a:lumMod val="50000"/>
                      <a:lumOff val="50000"/>
                    </a:schemeClr>
                  </a:solidFill>
                </a:rPr>
                <a:t>Roads</a:t>
              </a:r>
              <a:endParaRPr lang="fr-FR" sz="1050" kern="1200" dirty="0">
                <a:solidFill>
                  <a:schemeClr val="tx1">
                    <a:lumMod val="50000"/>
                    <a:lumOff val="50000"/>
                  </a:schemeClr>
                </a:solidFill>
              </a:endParaRPr>
            </a:p>
            <a:p>
              <a:pPr marL="57150" lvl="1" indent="-57150" algn="l" defTabSz="466725">
                <a:lnSpc>
                  <a:spcPct val="90000"/>
                </a:lnSpc>
                <a:spcBef>
                  <a:spcPct val="0"/>
                </a:spcBef>
                <a:spcAft>
                  <a:spcPct val="15000"/>
                </a:spcAft>
                <a:buChar char="••"/>
              </a:pPr>
              <a:r>
                <a:rPr lang="fr-FR" sz="1050" kern="1200" dirty="0" err="1" smtClean="0">
                  <a:solidFill>
                    <a:schemeClr val="tx1">
                      <a:lumMod val="50000"/>
                      <a:lumOff val="50000"/>
                    </a:schemeClr>
                  </a:solidFill>
                </a:rPr>
                <a:t>Railways</a:t>
              </a:r>
              <a:endParaRPr lang="fr-FR" sz="1050" kern="1200" dirty="0" smtClean="0">
                <a:solidFill>
                  <a:schemeClr val="tx1">
                    <a:lumMod val="50000"/>
                    <a:lumOff val="50000"/>
                  </a:schemeClr>
                </a:solidFill>
              </a:endParaRPr>
            </a:p>
            <a:p>
              <a:pPr marL="57150" lvl="1" indent="-57150" algn="l" defTabSz="466725">
                <a:lnSpc>
                  <a:spcPct val="90000"/>
                </a:lnSpc>
                <a:spcBef>
                  <a:spcPct val="0"/>
                </a:spcBef>
                <a:spcAft>
                  <a:spcPct val="15000"/>
                </a:spcAft>
                <a:buChar char="••"/>
              </a:pPr>
              <a:r>
                <a:rPr lang="fr-FR" sz="1050" dirty="0" err="1" smtClean="0">
                  <a:solidFill>
                    <a:schemeClr val="tx1">
                      <a:lumMod val="50000"/>
                      <a:lumOff val="50000"/>
                    </a:schemeClr>
                  </a:solidFill>
                </a:rPr>
                <a:t>Logistics</a:t>
              </a:r>
              <a:r>
                <a:rPr lang="fr-FR" sz="1050" dirty="0" smtClean="0">
                  <a:solidFill>
                    <a:schemeClr val="tx1">
                      <a:lumMod val="50000"/>
                      <a:lumOff val="50000"/>
                    </a:schemeClr>
                  </a:solidFill>
                </a:rPr>
                <a:t> </a:t>
              </a:r>
              <a:r>
                <a:rPr lang="fr-FR" sz="1050" dirty="0" err="1" smtClean="0">
                  <a:solidFill>
                    <a:schemeClr val="tx1">
                      <a:lumMod val="50000"/>
                      <a:lumOff val="50000"/>
                    </a:schemeClr>
                  </a:solidFill>
                </a:rPr>
                <a:t>activities</a:t>
              </a:r>
              <a:r>
                <a:rPr lang="fr-FR" sz="1050" dirty="0" smtClean="0">
                  <a:solidFill>
                    <a:schemeClr val="tx1">
                      <a:lumMod val="50000"/>
                      <a:lumOff val="50000"/>
                    </a:schemeClr>
                  </a:solidFill>
                </a:rPr>
                <a:t> zones</a:t>
              </a:r>
              <a:endParaRPr lang="fr-FR" sz="1050" kern="1200" dirty="0">
                <a:solidFill>
                  <a:schemeClr val="tx1">
                    <a:lumMod val="50000"/>
                    <a:lumOff val="50000"/>
                  </a:schemeClr>
                </a:solidFill>
              </a:endParaRPr>
            </a:p>
          </p:txBody>
        </p:sp>
        <p:sp>
          <p:nvSpPr>
            <p:cNvPr id="95" name="Forme libre 94"/>
            <p:cNvSpPr/>
            <p:nvPr/>
          </p:nvSpPr>
          <p:spPr>
            <a:xfrm>
              <a:off x="453390" y="772064"/>
              <a:ext cx="2080260" cy="265680"/>
            </a:xfrm>
            <a:custGeom>
              <a:avLst/>
              <a:gdLst>
                <a:gd name="connsiteX0" fmla="*/ 0 w 2080260"/>
                <a:gd name="connsiteY0" fmla="*/ 44281 h 265680"/>
                <a:gd name="connsiteX1" fmla="*/ 44281 w 2080260"/>
                <a:gd name="connsiteY1" fmla="*/ 0 h 265680"/>
                <a:gd name="connsiteX2" fmla="*/ 2035979 w 2080260"/>
                <a:gd name="connsiteY2" fmla="*/ 0 h 265680"/>
                <a:gd name="connsiteX3" fmla="*/ 2080260 w 2080260"/>
                <a:gd name="connsiteY3" fmla="*/ 44281 h 265680"/>
                <a:gd name="connsiteX4" fmla="*/ 2080260 w 2080260"/>
                <a:gd name="connsiteY4" fmla="*/ 221399 h 265680"/>
                <a:gd name="connsiteX5" fmla="*/ 2035979 w 2080260"/>
                <a:gd name="connsiteY5" fmla="*/ 265680 h 265680"/>
                <a:gd name="connsiteX6" fmla="*/ 44281 w 2080260"/>
                <a:gd name="connsiteY6" fmla="*/ 265680 h 265680"/>
                <a:gd name="connsiteX7" fmla="*/ 0 w 2080260"/>
                <a:gd name="connsiteY7" fmla="*/ 221399 h 265680"/>
                <a:gd name="connsiteX8" fmla="*/ 0 w 2080260"/>
                <a:gd name="connsiteY8" fmla="*/ 44281 h 26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0260" h="265680">
                  <a:moveTo>
                    <a:pt x="0" y="44281"/>
                  </a:moveTo>
                  <a:cubicBezTo>
                    <a:pt x="0" y="19825"/>
                    <a:pt x="19825" y="0"/>
                    <a:pt x="44281" y="0"/>
                  </a:cubicBezTo>
                  <a:lnTo>
                    <a:pt x="2035979" y="0"/>
                  </a:lnTo>
                  <a:cubicBezTo>
                    <a:pt x="2060435" y="0"/>
                    <a:pt x="2080260" y="19825"/>
                    <a:pt x="2080260" y="44281"/>
                  </a:cubicBezTo>
                  <a:lnTo>
                    <a:pt x="2080260" y="221399"/>
                  </a:lnTo>
                  <a:cubicBezTo>
                    <a:pt x="2080260" y="245855"/>
                    <a:pt x="2060435" y="265680"/>
                    <a:pt x="2035979" y="265680"/>
                  </a:cubicBezTo>
                  <a:lnTo>
                    <a:pt x="44281" y="265680"/>
                  </a:lnTo>
                  <a:cubicBezTo>
                    <a:pt x="19825" y="265680"/>
                    <a:pt x="0" y="245855"/>
                    <a:pt x="0" y="221399"/>
                  </a:cubicBezTo>
                  <a:lnTo>
                    <a:pt x="0" y="44281"/>
                  </a:lnTo>
                  <a:close/>
                </a:path>
              </a:pathLst>
            </a:custGeom>
          </p:spPr>
          <p:style>
            <a:lnRef idx="0">
              <a:schemeClr val="lt1">
                <a:hueOff val="0"/>
                <a:satOff val="0"/>
                <a:lumOff val="0"/>
                <a:alphaOff val="0"/>
              </a:schemeClr>
            </a:lnRef>
            <a:fillRef idx="3">
              <a:schemeClr val="accent5">
                <a:shade val="50000"/>
                <a:hueOff val="0"/>
                <a:satOff val="0"/>
                <a:lumOff val="0"/>
                <a:alphaOff val="0"/>
              </a:schemeClr>
            </a:fillRef>
            <a:effectRef idx="2">
              <a:schemeClr val="accent5">
                <a:shade val="50000"/>
                <a:hueOff val="0"/>
                <a:satOff val="0"/>
                <a:lumOff val="0"/>
                <a:alphaOff val="0"/>
              </a:schemeClr>
            </a:effectRef>
            <a:fontRef idx="minor">
              <a:schemeClr val="lt1"/>
            </a:fontRef>
          </p:style>
          <p:txBody>
            <a:bodyPr spcFirstLastPara="0" vert="horz" wrap="square" lIns="91598" tIns="12969" rIns="91598" bIns="12969" numCol="1" spcCol="1270" anchor="ctr" anchorCtr="0">
              <a:noAutofit/>
            </a:bodyPr>
            <a:lstStyle/>
            <a:p>
              <a:pPr lvl="0" algn="l" defTabSz="466725">
                <a:lnSpc>
                  <a:spcPct val="90000"/>
                </a:lnSpc>
                <a:spcBef>
                  <a:spcPct val="0"/>
                </a:spcBef>
                <a:spcAft>
                  <a:spcPct val="35000"/>
                </a:spcAft>
              </a:pPr>
              <a:r>
                <a:rPr lang="fr-FR" sz="1050" b="1" kern="1200" dirty="0" smtClean="0"/>
                <a:t>Infrastructure</a:t>
              </a:r>
              <a:endParaRPr lang="fr-FR" sz="1050" b="1" kern="1200" dirty="0"/>
            </a:p>
          </p:txBody>
        </p:sp>
        <p:sp>
          <p:nvSpPr>
            <p:cNvPr id="96" name="Rectangle 95"/>
            <p:cNvSpPr/>
            <p:nvPr/>
          </p:nvSpPr>
          <p:spPr>
            <a:xfrm>
              <a:off x="304800" y="2108160"/>
              <a:ext cx="2971800" cy="226800"/>
            </a:xfrm>
            <a:prstGeom prst="rect">
              <a:avLst/>
            </a:prstGeom>
          </p:spPr>
          <p:style>
            <a:lnRef idx="1">
              <a:schemeClr val="accent5">
                <a:shade val="50000"/>
                <a:hueOff val="168648"/>
                <a:satOff val="-3730"/>
                <a:lumOff val="2799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97" name="Forme libre 96"/>
            <p:cNvSpPr/>
            <p:nvPr/>
          </p:nvSpPr>
          <p:spPr>
            <a:xfrm>
              <a:off x="453390" y="1975319"/>
              <a:ext cx="2080260" cy="265680"/>
            </a:xfrm>
            <a:custGeom>
              <a:avLst/>
              <a:gdLst>
                <a:gd name="connsiteX0" fmla="*/ 0 w 2080260"/>
                <a:gd name="connsiteY0" fmla="*/ 44281 h 265680"/>
                <a:gd name="connsiteX1" fmla="*/ 44281 w 2080260"/>
                <a:gd name="connsiteY1" fmla="*/ 0 h 265680"/>
                <a:gd name="connsiteX2" fmla="*/ 2035979 w 2080260"/>
                <a:gd name="connsiteY2" fmla="*/ 0 h 265680"/>
                <a:gd name="connsiteX3" fmla="*/ 2080260 w 2080260"/>
                <a:gd name="connsiteY3" fmla="*/ 44281 h 265680"/>
                <a:gd name="connsiteX4" fmla="*/ 2080260 w 2080260"/>
                <a:gd name="connsiteY4" fmla="*/ 221399 h 265680"/>
                <a:gd name="connsiteX5" fmla="*/ 2035979 w 2080260"/>
                <a:gd name="connsiteY5" fmla="*/ 265680 h 265680"/>
                <a:gd name="connsiteX6" fmla="*/ 44281 w 2080260"/>
                <a:gd name="connsiteY6" fmla="*/ 265680 h 265680"/>
                <a:gd name="connsiteX7" fmla="*/ 0 w 2080260"/>
                <a:gd name="connsiteY7" fmla="*/ 221399 h 265680"/>
                <a:gd name="connsiteX8" fmla="*/ 0 w 2080260"/>
                <a:gd name="connsiteY8" fmla="*/ 44281 h 26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0260" h="265680">
                  <a:moveTo>
                    <a:pt x="0" y="44281"/>
                  </a:moveTo>
                  <a:cubicBezTo>
                    <a:pt x="0" y="19825"/>
                    <a:pt x="19825" y="0"/>
                    <a:pt x="44281" y="0"/>
                  </a:cubicBezTo>
                  <a:lnTo>
                    <a:pt x="2035979" y="0"/>
                  </a:lnTo>
                  <a:cubicBezTo>
                    <a:pt x="2060435" y="0"/>
                    <a:pt x="2080260" y="19825"/>
                    <a:pt x="2080260" y="44281"/>
                  </a:cubicBezTo>
                  <a:lnTo>
                    <a:pt x="2080260" y="221399"/>
                  </a:lnTo>
                  <a:cubicBezTo>
                    <a:pt x="2080260" y="245855"/>
                    <a:pt x="2060435" y="265680"/>
                    <a:pt x="2035979" y="265680"/>
                  </a:cubicBezTo>
                  <a:lnTo>
                    <a:pt x="44281" y="265680"/>
                  </a:lnTo>
                  <a:cubicBezTo>
                    <a:pt x="19825" y="265680"/>
                    <a:pt x="0" y="245855"/>
                    <a:pt x="0" y="221399"/>
                  </a:cubicBezTo>
                  <a:lnTo>
                    <a:pt x="0" y="44281"/>
                  </a:lnTo>
                  <a:close/>
                </a:path>
              </a:pathLst>
            </a:custGeom>
          </p:spPr>
          <p:style>
            <a:lnRef idx="0">
              <a:schemeClr val="lt1">
                <a:hueOff val="0"/>
                <a:satOff val="0"/>
                <a:lumOff val="0"/>
                <a:alphaOff val="0"/>
              </a:schemeClr>
            </a:lnRef>
            <a:fillRef idx="3">
              <a:schemeClr val="accent5">
                <a:shade val="50000"/>
                <a:hueOff val="168648"/>
                <a:satOff val="-3730"/>
                <a:lumOff val="27991"/>
                <a:alphaOff val="0"/>
              </a:schemeClr>
            </a:fillRef>
            <a:effectRef idx="2">
              <a:schemeClr val="accent5">
                <a:shade val="50000"/>
                <a:hueOff val="168648"/>
                <a:satOff val="-3730"/>
                <a:lumOff val="27991"/>
                <a:alphaOff val="0"/>
              </a:schemeClr>
            </a:effectRef>
            <a:fontRef idx="minor">
              <a:schemeClr val="lt1"/>
            </a:fontRef>
          </p:style>
          <p:txBody>
            <a:bodyPr spcFirstLastPara="0" vert="horz" wrap="square" lIns="91598" tIns="12969" rIns="91598" bIns="12969" numCol="1" spcCol="1270" anchor="ctr" anchorCtr="0">
              <a:noAutofit/>
            </a:bodyPr>
            <a:lstStyle/>
            <a:p>
              <a:pPr lvl="0" algn="l" defTabSz="466725">
                <a:lnSpc>
                  <a:spcPct val="90000"/>
                </a:lnSpc>
                <a:spcBef>
                  <a:spcPct val="0"/>
                </a:spcBef>
                <a:spcAft>
                  <a:spcPct val="35000"/>
                </a:spcAft>
              </a:pPr>
              <a:r>
                <a:rPr lang="fr-FR" sz="1050" b="1" kern="1200" dirty="0" smtClean="0">
                  <a:solidFill>
                    <a:srgbClr val="7F7F7F"/>
                  </a:solidFill>
                </a:rPr>
                <a:t>VALS</a:t>
              </a:r>
              <a:endParaRPr lang="fr-FR" sz="1050" b="1" kern="1200" dirty="0">
                <a:solidFill>
                  <a:srgbClr val="7F7F7F"/>
                </a:solidFill>
              </a:endParaRPr>
            </a:p>
          </p:txBody>
        </p:sp>
        <p:sp>
          <p:nvSpPr>
            <p:cNvPr id="98" name="Rectangle 97"/>
            <p:cNvSpPr/>
            <p:nvPr/>
          </p:nvSpPr>
          <p:spPr>
            <a:xfrm>
              <a:off x="304800" y="2516400"/>
              <a:ext cx="2971800" cy="226800"/>
            </a:xfrm>
            <a:prstGeom prst="rect">
              <a:avLst/>
            </a:prstGeom>
          </p:spPr>
          <p:style>
            <a:lnRef idx="1">
              <a:schemeClr val="accent5">
                <a:shade val="50000"/>
                <a:hueOff val="168648"/>
                <a:satOff val="-3730"/>
                <a:lumOff val="2799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99" name="Forme libre 98"/>
            <p:cNvSpPr/>
            <p:nvPr/>
          </p:nvSpPr>
          <p:spPr>
            <a:xfrm>
              <a:off x="453390" y="2383560"/>
              <a:ext cx="2080260" cy="265680"/>
            </a:xfrm>
            <a:custGeom>
              <a:avLst/>
              <a:gdLst>
                <a:gd name="connsiteX0" fmla="*/ 0 w 2080260"/>
                <a:gd name="connsiteY0" fmla="*/ 44281 h 265680"/>
                <a:gd name="connsiteX1" fmla="*/ 44281 w 2080260"/>
                <a:gd name="connsiteY1" fmla="*/ 0 h 265680"/>
                <a:gd name="connsiteX2" fmla="*/ 2035979 w 2080260"/>
                <a:gd name="connsiteY2" fmla="*/ 0 h 265680"/>
                <a:gd name="connsiteX3" fmla="*/ 2080260 w 2080260"/>
                <a:gd name="connsiteY3" fmla="*/ 44281 h 265680"/>
                <a:gd name="connsiteX4" fmla="*/ 2080260 w 2080260"/>
                <a:gd name="connsiteY4" fmla="*/ 221399 h 265680"/>
                <a:gd name="connsiteX5" fmla="*/ 2035979 w 2080260"/>
                <a:gd name="connsiteY5" fmla="*/ 265680 h 265680"/>
                <a:gd name="connsiteX6" fmla="*/ 44281 w 2080260"/>
                <a:gd name="connsiteY6" fmla="*/ 265680 h 265680"/>
                <a:gd name="connsiteX7" fmla="*/ 0 w 2080260"/>
                <a:gd name="connsiteY7" fmla="*/ 221399 h 265680"/>
                <a:gd name="connsiteX8" fmla="*/ 0 w 2080260"/>
                <a:gd name="connsiteY8" fmla="*/ 44281 h 26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0260" h="265680">
                  <a:moveTo>
                    <a:pt x="0" y="44281"/>
                  </a:moveTo>
                  <a:cubicBezTo>
                    <a:pt x="0" y="19825"/>
                    <a:pt x="19825" y="0"/>
                    <a:pt x="44281" y="0"/>
                  </a:cubicBezTo>
                  <a:lnTo>
                    <a:pt x="2035979" y="0"/>
                  </a:lnTo>
                  <a:cubicBezTo>
                    <a:pt x="2060435" y="0"/>
                    <a:pt x="2080260" y="19825"/>
                    <a:pt x="2080260" y="44281"/>
                  </a:cubicBezTo>
                  <a:lnTo>
                    <a:pt x="2080260" y="221399"/>
                  </a:lnTo>
                  <a:cubicBezTo>
                    <a:pt x="2080260" y="245855"/>
                    <a:pt x="2060435" y="265680"/>
                    <a:pt x="2035979" y="265680"/>
                  </a:cubicBezTo>
                  <a:lnTo>
                    <a:pt x="44281" y="265680"/>
                  </a:lnTo>
                  <a:cubicBezTo>
                    <a:pt x="19825" y="265680"/>
                    <a:pt x="0" y="245855"/>
                    <a:pt x="0" y="221399"/>
                  </a:cubicBezTo>
                  <a:lnTo>
                    <a:pt x="0" y="44281"/>
                  </a:lnTo>
                  <a:close/>
                </a:path>
              </a:pathLst>
            </a:custGeom>
          </p:spPr>
          <p:style>
            <a:lnRef idx="0">
              <a:schemeClr val="lt1">
                <a:hueOff val="0"/>
                <a:satOff val="0"/>
                <a:lumOff val="0"/>
                <a:alphaOff val="0"/>
              </a:schemeClr>
            </a:lnRef>
            <a:fillRef idx="3">
              <a:schemeClr val="accent5">
                <a:shade val="50000"/>
                <a:hueOff val="168648"/>
                <a:satOff val="-3730"/>
                <a:lumOff val="27991"/>
                <a:alphaOff val="0"/>
              </a:schemeClr>
            </a:fillRef>
            <a:effectRef idx="2">
              <a:schemeClr val="accent5">
                <a:shade val="50000"/>
                <a:hueOff val="168648"/>
                <a:satOff val="-3730"/>
                <a:lumOff val="27991"/>
                <a:alphaOff val="0"/>
              </a:schemeClr>
            </a:effectRef>
            <a:fontRef idx="minor">
              <a:schemeClr val="lt1"/>
            </a:fontRef>
          </p:style>
          <p:txBody>
            <a:bodyPr spcFirstLastPara="0" vert="horz" wrap="square" lIns="91598" tIns="12969" rIns="91598" bIns="12969" numCol="1" spcCol="1270" anchor="ctr" anchorCtr="0">
              <a:noAutofit/>
            </a:bodyPr>
            <a:lstStyle/>
            <a:p>
              <a:pPr lvl="0" algn="l" defTabSz="466725">
                <a:lnSpc>
                  <a:spcPct val="90000"/>
                </a:lnSpc>
                <a:spcBef>
                  <a:spcPct val="0"/>
                </a:spcBef>
                <a:spcAft>
                  <a:spcPct val="35000"/>
                </a:spcAft>
              </a:pPr>
              <a:r>
                <a:rPr lang="fr-FR" sz="1050" b="1" kern="1200" dirty="0" smtClean="0">
                  <a:solidFill>
                    <a:srgbClr val="7F7F7F"/>
                  </a:solidFill>
                </a:rPr>
                <a:t>Land</a:t>
              </a:r>
              <a:r>
                <a:rPr lang="fr-FR" sz="1050" kern="1200" dirty="0" smtClean="0">
                  <a:solidFill>
                    <a:srgbClr val="7F7F7F"/>
                  </a:solidFill>
                </a:rPr>
                <a:t> </a:t>
              </a:r>
              <a:r>
                <a:rPr lang="fr-FR" sz="1050" b="1" kern="1200" dirty="0" smtClean="0">
                  <a:solidFill>
                    <a:srgbClr val="7F7F7F"/>
                  </a:solidFill>
                </a:rPr>
                <a:t>Use</a:t>
              </a:r>
              <a:endParaRPr lang="fr-FR" sz="1050" b="1" kern="1200" dirty="0">
                <a:solidFill>
                  <a:srgbClr val="7F7F7F"/>
                </a:solidFill>
              </a:endParaRPr>
            </a:p>
          </p:txBody>
        </p:sp>
      </p:grpSp>
    </p:spTree>
    <p:extLst>
      <p:ext uri="{BB962C8B-B14F-4D97-AF65-F5344CB8AC3E}">
        <p14:creationId xmlns:p14="http://schemas.microsoft.com/office/powerpoint/2010/main" val="1309797973"/>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3"/>
          <a:stretch>
            <a:fillRect/>
          </a:stretch>
        </p:blipFill>
        <p:spPr>
          <a:xfrm>
            <a:off x="20708" y="4800600"/>
            <a:ext cx="6858000" cy="3917502"/>
          </a:xfrm>
          <a:prstGeom prst="rect">
            <a:avLst/>
          </a:prstGeom>
        </p:spPr>
      </p:pic>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dirty="0" smtClean="0">
                <a:solidFill>
                  <a:srgbClr val="595959"/>
                </a:solidFill>
              </a:rPr>
              <a:t>Objectives</a:t>
            </a:r>
            <a:endParaRPr lang="en-US" sz="1400" kern="0" spc="100" dirty="0">
              <a:solidFill>
                <a:srgbClr val="595959"/>
              </a:solidFill>
            </a:endParaRPr>
          </a:p>
        </p:txBody>
      </p:sp>
      <p:sp>
        <p:nvSpPr>
          <p:cNvPr id="8" name="Text Placeholder 7"/>
          <p:cNvSpPr>
            <a:spLocks noGrp="1"/>
          </p:cNvSpPr>
          <p:nvPr>
            <p:ph type="body" sz="quarter" idx="11"/>
          </p:nvPr>
        </p:nvSpPr>
        <p:spPr>
          <a:xfrm>
            <a:off x="4572000" y="914400"/>
            <a:ext cx="2085631" cy="1828800"/>
          </a:xfrm>
        </p:spPr>
        <p:txBody>
          <a:bodyPr/>
          <a:lstStyle/>
          <a:p>
            <a:pPr marL="171450" indent="-171450">
              <a:buClr>
                <a:srgbClr val="800000"/>
              </a:buClr>
              <a:buFont typeface="Courier New"/>
              <a:buChar char="o"/>
            </a:pPr>
            <a:r>
              <a:rPr lang="en-US" sz="1200" dirty="0" smtClean="0"/>
              <a:t>Overcome capacity constraints and low service levels </a:t>
            </a:r>
          </a:p>
          <a:p>
            <a:pPr marL="171450" indent="-171450">
              <a:buClr>
                <a:srgbClr val="800000"/>
              </a:buClr>
              <a:buFont typeface="Courier New"/>
              <a:buChar char="o"/>
            </a:pPr>
            <a:r>
              <a:rPr lang="en-US" sz="1200" dirty="0" smtClean="0"/>
              <a:t>Upgrade design standards at local connections to implement and arterial network</a:t>
            </a:r>
          </a:p>
          <a:p>
            <a:pPr marL="171450" indent="-171450">
              <a:buClr>
                <a:srgbClr val="800000"/>
              </a:buClr>
              <a:buFont typeface="Courier New"/>
              <a:buChar char="o"/>
            </a:pPr>
            <a:r>
              <a:rPr lang="en-US" sz="1200" dirty="0" smtClean="0"/>
              <a:t>Complement with nodal facilities</a:t>
            </a:r>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3"/>
            </a:pPr>
            <a:r>
              <a:rPr lang="en-US" dirty="0" smtClean="0"/>
              <a:t>Action Plan</a:t>
            </a:r>
            <a:endParaRPr lang="en-US" dirty="0"/>
          </a:p>
        </p:txBody>
      </p:sp>
      <p:pic>
        <p:nvPicPr>
          <p:cNvPr id="16" name="Image 15"/>
          <p:cNvPicPr>
            <a:picLocks noChangeAspect="1"/>
          </p:cNvPicPr>
          <p:nvPr/>
        </p:nvPicPr>
        <p:blipFill>
          <a:blip r:embed="rId4"/>
          <a:stretch>
            <a:fillRect/>
          </a:stretch>
        </p:blipFill>
        <p:spPr>
          <a:xfrm>
            <a:off x="1647592" y="3124200"/>
            <a:ext cx="2718999" cy="1676400"/>
          </a:xfrm>
          <a:prstGeom prst="rect">
            <a:avLst/>
          </a:prstGeom>
        </p:spPr>
      </p:pic>
      <p:sp>
        <p:nvSpPr>
          <p:cNvPr id="17" name="ZoneTexte 16"/>
          <p:cNvSpPr txBox="1"/>
          <p:nvPr/>
        </p:nvSpPr>
        <p:spPr>
          <a:xfrm>
            <a:off x="304800" y="2895600"/>
            <a:ext cx="2743200" cy="228600"/>
          </a:xfrm>
          <a:prstGeom prst="rect">
            <a:avLst/>
          </a:prstGeom>
        </p:spPr>
        <p:txBody>
          <a:bodyPr vert="horz" lIns="91440" tIns="45720" rIns="91440" bIns="45720" rtlCol="0" anchor="ctr" anchorCtr="0">
            <a:noAutofit/>
          </a:bodyPr>
          <a:lstStyle>
            <a:defPPr>
              <a:defRPr lang="en-US"/>
            </a:defPPr>
            <a:lvl1pPr>
              <a:spcBef>
                <a:spcPct val="0"/>
              </a:spcBef>
              <a:buNone/>
              <a:defRPr sz="1200" b="1" kern="0" spc="100" baseline="0">
                <a:solidFill>
                  <a:srgbClr val="595959"/>
                </a:solidFill>
                <a:latin typeface="+mj-lt"/>
                <a:ea typeface="+mj-ea"/>
                <a:cs typeface="+mj-cs"/>
              </a:defRPr>
            </a:lvl1pPr>
          </a:lstStyle>
          <a:p>
            <a:r>
              <a:rPr lang="fr-FR" dirty="0" err="1" smtClean="0"/>
              <a:t>Demand</a:t>
            </a:r>
            <a:endParaRPr lang="fr-FR" dirty="0"/>
          </a:p>
        </p:txBody>
      </p:sp>
      <p:sp>
        <p:nvSpPr>
          <p:cNvPr id="18" name="Text Placeholder 8"/>
          <p:cNvSpPr>
            <a:spLocks noGrp="1"/>
          </p:cNvSpPr>
          <p:nvPr>
            <p:ph type="body" sz="quarter" idx="18"/>
          </p:nvPr>
        </p:nvSpPr>
        <p:spPr>
          <a:xfrm>
            <a:off x="304800" y="3200400"/>
            <a:ext cx="1447800" cy="1752600"/>
          </a:xfrm>
        </p:spPr>
        <p:txBody>
          <a:bodyPr>
            <a:noAutofit/>
          </a:bodyPr>
          <a:lstStyle/>
          <a:p>
            <a:pPr>
              <a:buClr>
                <a:srgbClr val="C2002F"/>
              </a:buClr>
            </a:pPr>
            <a:r>
              <a:rPr lang="en-US" sz="1000" dirty="0" smtClean="0"/>
              <a:t>PIMUS Panama </a:t>
            </a:r>
            <a:r>
              <a:rPr lang="mr-IN" sz="1000" dirty="0" smtClean="0"/>
              <a:t>–</a:t>
            </a:r>
            <a:r>
              <a:rPr lang="en-US" sz="1000" dirty="0" smtClean="0"/>
              <a:t>  Integral Plan of sustainable urban mobility </a:t>
            </a:r>
            <a:r>
              <a:rPr lang="mr-IN" sz="1000" dirty="0" smtClean="0"/>
              <a:t>–</a:t>
            </a:r>
            <a:r>
              <a:rPr lang="en-US" sz="1000" dirty="0" smtClean="0"/>
              <a:t> identified that most urban roads serving freight flows were operating at E (capacity) and F (congestion) service levels</a:t>
            </a:r>
          </a:p>
          <a:p>
            <a:pPr>
              <a:buClr>
                <a:srgbClr val="C2002F"/>
              </a:buClr>
            </a:pPr>
            <a:endParaRPr lang="en-US" sz="1000" dirty="0"/>
          </a:p>
          <a:p>
            <a:pPr>
              <a:buClr>
                <a:srgbClr val="C2002F"/>
              </a:buClr>
            </a:pPr>
            <a:endParaRPr lang="en-US" sz="1000" dirty="0" smtClean="0"/>
          </a:p>
          <a:p>
            <a:pPr>
              <a:buClr>
                <a:srgbClr val="C2002F"/>
              </a:buClr>
            </a:pPr>
            <a:endParaRPr lang="en-US" sz="1000" dirty="0"/>
          </a:p>
        </p:txBody>
      </p:sp>
      <p:sp>
        <p:nvSpPr>
          <p:cNvPr id="19" name="Text Placeholder 8"/>
          <p:cNvSpPr>
            <a:spLocks noGrp="1"/>
          </p:cNvSpPr>
          <p:nvPr>
            <p:ph type="body" sz="quarter" idx="18"/>
          </p:nvPr>
        </p:nvSpPr>
        <p:spPr>
          <a:xfrm>
            <a:off x="4572000" y="3200400"/>
            <a:ext cx="2286000" cy="1905000"/>
          </a:xfrm>
        </p:spPr>
        <p:txBody>
          <a:bodyPr>
            <a:noAutofit/>
          </a:bodyPr>
          <a:lstStyle/>
          <a:p>
            <a:pPr marL="171450" lvl="0" indent="-171450">
              <a:buClr>
                <a:srgbClr val="800000"/>
              </a:buClr>
              <a:buFont typeface="Courier New"/>
              <a:buChar char="o"/>
            </a:pPr>
            <a:r>
              <a:rPr lang="en-US" sz="1000" dirty="0" smtClean="0"/>
              <a:t>The ZIC’s arterial network is highly congested</a:t>
            </a:r>
          </a:p>
          <a:p>
            <a:pPr marL="171450" lvl="0" indent="-171450">
              <a:buClr>
                <a:srgbClr val="800000"/>
              </a:buClr>
              <a:buFont typeface="Courier New"/>
              <a:buChar char="o"/>
            </a:pPr>
            <a:r>
              <a:rPr lang="en-US" sz="1000" dirty="0" smtClean="0"/>
              <a:t>Local connectivity to ports and cargo generators needs also to be addressed since their design is not adapted to heavy cargo vehicles.</a:t>
            </a:r>
          </a:p>
          <a:p>
            <a:pPr marL="171450" lvl="0" indent="-171450">
              <a:buClr>
                <a:srgbClr val="800000"/>
              </a:buClr>
              <a:buFont typeface="Courier New"/>
              <a:buChar char="o"/>
            </a:pPr>
            <a:r>
              <a:rPr lang="en-US" sz="1000" dirty="0" smtClean="0"/>
              <a:t>Parking facilities and truck centers are inexistent thus generating congestion during peak hours</a:t>
            </a:r>
            <a:endParaRPr lang="en-US" sz="1000" dirty="0"/>
          </a:p>
        </p:txBody>
      </p:sp>
      <p:sp>
        <p:nvSpPr>
          <p:cNvPr id="20" name="ZoneTexte 19"/>
          <p:cNvSpPr txBox="1"/>
          <p:nvPr/>
        </p:nvSpPr>
        <p:spPr>
          <a:xfrm>
            <a:off x="4572000" y="2819400"/>
            <a:ext cx="2133600" cy="381000"/>
          </a:xfrm>
          <a:prstGeom prst="rect">
            <a:avLst/>
          </a:prstGeom>
        </p:spPr>
        <p:txBody>
          <a:bodyPr vert="horz" lIns="91440" tIns="45720" rIns="91440" bIns="45720" rtlCol="0" anchor="ctr" anchorCtr="0">
            <a:noAutofit/>
          </a:bodyPr>
          <a:lstStyle>
            <a:defPPr>
              <a:defRPr lang="en-US"/>
            </a:defPPr>
            <a:lvl1pPr>
              <a:spcBef>
                <a:spcPct val="0"/>
              </a:spcBef>
              <a:buNone/>
              <a:defRPr sz="1200" b="1" kern="0" spc="100" baseline="0">
                <a:solidFill>
                  <a:srgbClr val="595959"/>
                </a:solidFill>
                <a:latin typeface="+mj-lt"/>
                <a:ea typeface="+mj-ea"/>
                <a:cs typeface="+mj-cs"/>
              </a:defRPr>
            </a:lvl1pPr>
          </a:lstStyle>
          <a:p>
            <a:r>
              <a:rPr lang="en-US" dirty="0" smtClean="0"/>
              <a:t>Current situation</a:t>
            </a:r>
            <a:endParaRPr lang="en-US" dirty="0"/>
          </a:p>
        </p:txBody>
      </p:sp>
      <p:sp>
        <p:nvSpPr>
          <p:cNvPr id="105" name="ZoneTexte 1"/>
          <p:cNvSpPr txBox="1"/>
          <p:nvPr/>
        </p:nvSpPr>
        <p:spPr>
          <a:xfrm>
            <a:off x="2339979" y="4876800"/>
            <a:ext cx="2178042" cy="246221"/>
          </a:xfrm>
          <a:prstGeom prst="rect">
            <a:avLst/>
          </a:prstGeom>
          <a:solidFill>
            <a:srgbClr val="FFFFFF"/>
          </a:solidFill>
        </p:spPr>
        <p:txBody>
          <a:bodyPr wrap="square" rtlCol="0">
            <a:spAutoFit/>
          </a:bodyPr>
          <a:lstStyle/>
          <a:p>
            <a:pPr algn="ctr"/>
            <a:r>
              <a:rPr lang="es-CO" sz="1000" b="1" dirty="0">
                <a:latin typeface="+mj-lt"/>
                <a:ea typeface="+mj-ea"/>
                <a:cs typeface="+mj-cs"/>
              </a:rPr>
              <a:t>Proyectos Viales</a:t>
            </a:r>
          </a:p>
        </p:txBody>
      </p:sp>
      <p:pic>
        <p:nvPicPr>
          <p:cNvPr id="106" name="Image 105"/>
          <p:cNvPicPr>
            <a:picLocks noChangeAspect="1"/>
          </p:cNvPicPr>
          <p:nvPr/>
        </p:nvPicPr>
        <p:blipFill>
          <a:blip r:embed="rId5"/>
          <a:stretch>
            <a:fillRect/>
          </a:stretch>
        </p:blipFill>
        <p:spPr>
          <a:xfrm>
            <a:off x="76200" y="7010400"/>
            <a:ext cx="1752600" cy="1752600"/>
          </a:xfrm>
          <a:prstGeom prst="rect">
            <a:avLst/>
          </a:prstGeom>
        </p:spPr>
      </p:pic>
      <p:grpSp>
        <p:nvGrpSpPr>
          <p:cNvPr id="107" name="Grouper 106"/>
          <p:cNvGrpSpPr/>
          <p:nvPr/>
        </p:nvGrpSpPr>
        <p:grpSpPr>
          <a:xfrm>
            <a:off x="304800" y="685800"/>
            <a:ext cx="2971800" cy="1971136"/>
            <a:chOff x="304800" y="772064"/>
            <a:chExt cx="2971800" cy="1971136"/>
          </a:xfrm>
        </p:grpSpPr>
        <p:sp>
          <p:nvSpPr>
            <p:cNvPr id="108" name="Forme libre 107"/>
            <p:cNvSpPr/>
            <p:nvPr/>
          </p:nvSpPr>
          <p:spPr>
            <a:xfrm>
              <a:off x="304800" y="904904"/>
              <a:ext cx="2971800" cy="1000096"/>
            </a:xfrm>
            <a:custGeom>
              <a:avLst/>
              <a:gdLst>
                <a:gd name="connsiteX0" fmla="*/ 0 w 2971800"/>
                <a:gd name="connsiteY0" fmla="*/ 0 h 935550"/>
                <a:gd name="connsiteX1" fmla="*/ 2971800 w 2971800"/>
                <a:gd name="connsiteY1" fmla="*/ 0 h 935550"/>
                <a:gd name="connsiteX2" fmla="*/ 2971800 w 2971800"/>
                <a:gd name="connsiteY2" fmla="*/ 935550 h 935550"/>
                <a:gd name="connsiteX3" fmla="*/ 0 w 2971800"/>
                <a:gd name="connsiteY3" fmla="*/ 935550 h 935550"/>
                <a:gd name="connsiteX4" fmla="*/ 0 w 2971800"/>
                <a:gd name="connsiteY4" fmla="*/ 0 h 935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1800" h="935550">
                  <a:moveTo>
                    <a:pt x="0" y="0"/>
                  </a:moveTo>
                  <a:lnTo>
                    <a:pt x="2971800" y="0"/>
                  </a:lnTo>
                  <a:lnTo>
                    <a:pt x="2971800" y="935550"/>
                  </a:lnTo>
                  <a:lnTo>
                    <a:pt x="0" y="935550"/>
                  </a:lnTo>
                  <a:lnTo>
                    <a:pt x="0" y="0"/>
                  </a:lnTo>
                  <a:close/>
                </a:path>
              </a:pathLst>
            </a:custGeom>
          </p:spPr>
          <p:style>
            <a:lnRef idx="1">
              <a:schemeClr val="accent5">
                <a:shade val="5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30645" tIns="187452" rIns="230645" bIns="78232" numCol="1" spcCol="1270" anchor="t" anchorCtr="0">
              <a:noAutofit/>
            </a:bodyPr>
            <a:lstStyle/>
            <a:p>
              <a:pPr marL="57150" lvl="1" indent="-57150" algn="l" defTabSz="466725">
                <a:lnSpc>
                  <a:spcPct val="90000"/>
                </a:lnSpc>
                <a:spcBef>
                  <a:spcPct val="0"/>
                </a:spcBef>
                <a:spcAft>
                  <a:spcPct val="15000"/>
                </a:spcAft>
                <a:buChar char="••"/>
              </a:pPr>
              <a:r>
                <a:rPr lang="fr-FR" sz="1050" dirty="0">
                  <a:solidFill>
                    <a:schemeClr val="tx1">
                      <a:lumMod val="50000"/>
                      <a:lumOff val="50000"/>
                    </a:schemeClr>
                  </a:solidFill>
                </a:rPr>
                <a:t>Ports</a:t>
              </a:r>
            </a:p>
            <a:p>
              <a:pPr marL="57150" lvl="1" indent="-57150" algn="l" defTabSz="466725">
                <a:lnSpc>
                  <a:spcPct val="90000"/>
                </a:lnSpc>
                <a:spcBef>
                  <a:spcPct val="0"/>
                </a:spcBef>
                <a:spcAft>
                  <a:spcPct val="15000"/>
                </a:spcAft>
                <a:buChar char="••"/>
              </a:pPr>
              <a:r>
                <a:rPr lang="fr-FR" sz="1050" kern="1200" dirty="0" err="1" smtClean="0">
                  <a:solidFill>
                    <a:schemeClr val="tx1">
                      <a:lumMod val="50000"/>
                      <a:lumOff val="50000"/>
                    </a:schemeClr>
                  </a:solidFill>
                </a:rPr>
                <a:t>Airports</a:t>
              </a:r>
              <a:endParaRPr lang="fr-FR" sz="1050" kern="1200" dirty="0">
                <a:solidFill>
                  <a:schemeClr val="tx1">
                    <a:lumMod val="50000"/>
                    <a:lumOff val="50000"/>
                  </a:schemeClr>
                </a:solidFill>
              </a:endParaRPr>
            </a:p>
            <a:p>
              <a:pPr marL="57150" lvl="1" indent="-57150" algn="l" defTabSz="466725">
                <a:lnSpc>
                  <a:spcPct val="90000"/>
                </a:lnSpc>
                <a:spcBef>
                  <a:spcPct val="0"/>
                </a:spcBef>
                <a:spcAft>
                  <a:spcPct val="15000"/>
                </a:spcAft>
                <a:buChar char="••"/>
              </a:pPr>
              <a:r>
                <a:rPr lang="fr-FR" sz="1050" b="1" kern="1200" dirty="0" err="1" smtClean="0">
                  <a:solidFill>
                    <a:srgbClr val="000000"/>
                  </a:solidFill>
                </a:rPr>
                <a:t>Roads</a:t>
              </a:r>
              <a:endParaRPr lang="fr-FR" sz="1050" b="1" kern="1200" dirty="0">
                <a:solidFill>
                  <a:srgbClr val="000000"/>
                </a:solidFill>
              </a:endParaRPr>
            </a:p>
            <a:p>
              <a:pPr marL="57150" lvl="1" indent="-57150" algn="l" defTabSz="466725">
                <a:lnSpc>
                  <a:spcPct val="90000"/>
                </a:lnSpc>
                <a:spcBef>
                  <a:spcPct val="0"/>
                </a:spcBef>
                <a:spcAft>
                  <a:spcPct val="15000"/>
                </a:spcAft>
                <a:buChar char="••"/>
              </a:pPr>
              <a:r>
                <a:rPr lang="fr-FR" sz="1050" kern="1200" dirty="0" err="1" smtClean="0">
                  <a:solidFill>
                    <a:schemeClr val="tx1">
                      <a:lumMod val="50000"/>
                      <a:lumOff val="50000"/>
                    </a:schemeClr>
                  </a:solidFill>
                </a:rPr>
                <a:t>Railways</a:t>
              </a:r>
              <a:endParaRPr lang="fr-FR" sz="1050" kern="1200" dirty="0" smtClean="0">
                <a:solidFill>
                  <a:schemeClr val="tx1">
                    <a:lumMod val="50000"/>
                    <a:lumOff val="50000"/>
                  </a:schemeClr>
                </a:solidFill>
              </a:endParaRPr>
            </a:p>
            <a:p>
              <a:pPr marL="57150" lvl="1" indent="-57150" algn="l" defTabSz="466725">
                <a:lnSpc>
                  <a:spcPct val="90000"/>
                </a:lnSpc>
                <a:spcBef>
                  <a:spcPct val="0"/>
                </a:spcBef>
                <a:spcAft>
                  <a:spcPct val="15000"/>
                </a:spcAft>
                <a:buChar char="••"/>
              </a:pPr>
              <a:r>
                <a:rPr lang="fr-FR" sz="1050" dirty="0" err="1" smtClean="0">
                  <a:solidFill>
                    <a:schemeClr val="tx1">
                      <a:lumMod val="50000"/>
                      <a:lumOff val="50000"/>
                    </a:schemeClr>
                  </a:solidFill>
                </a:rPr>
                <a:t>Logistics</a:t>
              </a:r>
              <a:r>
                <a:rPr lang="fr-FR" sz="1050" dirty="0" smtClean="0">
                  <a:solidFill>
                    <a:schemeClr val="tx1">
                      <a:lumMod val="50000"/>
                      <a:lumOff val="50000"/>
                    </a:schemeClr>
                  </a:solidFill>
                </a:rPr>
                <a:t> </a:t>
              </a:r>
              <a:r>
                <a:rPr lang="fr-FR" sz="1050" dirty="0" err="1" smtClean="0">
                  <a:solidFill>
                    <a:schemeClr val="tx1">
                      <a:lumMod val="50000"/>
                      <a:lumOff val="50000"/>
                    </a:schemeClr>
                  </a:solidFill>
                </a:rPr>
                <a:t>activities</a:t>
              </a:r>
              <a:r>
                <a:rPr lang="fr-FR" sz="1050" dirty="0" smtClean="0">
                  <a:solidFill>
                    <a:schemeClr val="tx1">
                      <a:lumMod val="50000"/>
                      <a:lumOff val="50000"/>
                    </a:schemeClr>
                  </a:solidFill>
                </a:rPr>
                <a:t> zones</a:t>
              </a:r>
              <a:endParaRPr lang="fr-FR" sz="1050" kern="1200" dirty="0">
                <a:solidFill>
                  <a:schemeClr val="tx1">
                    <a:lumMod val="50000"/>
                    <a:lumOff val="50000"/>
                  </a:schemeClr>
                </a:solidFill>
              </a:endParaRPr>
            </a:p>
          </p:txBody>
        </p:sp>
        <p:sp>
          <p:nvSpPr>
            <p:cNvPr id="109" name="Forme libre 108"/>
            <p:cNvSpPr/>
            <p:nvPr/>
          </p:nvSpPr>
          <p:spPr>
            <a:xfrm>
              <a:off x="453390" y="772064"/>
              <a:ext cx="2080260" cy="265680"/>
            </a:xfrm>
            <a:custGeom>
              <a:avLst/>
              <a:gdLst>
                <a:gd name="connsiteX0" fmla="*/ 0 w 2080260"/>
                <a:gd name="connsiteY0" fmla="*/ 44281 h 265680"/>
                <a:gd name="connsiteX1" fmla="*/ 44281 w 2080260"/>
                <a:gd name="connsiteY1" fmla="*/ 0 h 265680"/>
                <a:gd name="connsiteX2" fmla="*/ 2035979 w 2080260"/>
                <a:gd name="connsiteY2" fmla="*/ 0 h 265680"/>
                <a:gd name="connsiteX3" fmla="*/ 2080260 w 2080260"/>
                <a:gd name="connsiteY3" fmla="*/ 44281 h 265680"/>
                <a:gd name="connsiteX4" fmla="*/ 2080260 w 2080260"/>
                <a:gd name="connsiteY4" fmla="*/ 221399 h 265680"/>
                <a:gd name="connsiteX5" fmla="*/ 2035979 w 2080260"/>
                <a:gd name="connsiteY5" fmla="*/ 265680 h 265680"/>
                <a:gd name="connsiteX6" fmla="*/ 44281 w 2080260"/>
                <a:gd name="connsiteY6" fmla="*/ 265680 h 265680"/>
                <a:gd name="connsiteX7" fmla="*/ 0 w 2080260"/>
                <a:gd name="connsiteY7" fmla="*/ 221399 h 265680"/>
                <a:gd name="connsiteX8" fmla="*/ 0 w 2080260"/>
                <a:gd name="connsiteY8" fmla="*/ 44281 h 26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0260" h="265680">
                  <a:moveTo>
                    <a:pt x="0" y="44281"/>
                  </a:moveTo>
                  <a:cubicBezTo>
                    <a:pt x="0" y="19825"/>
                    <a:pt x="19825" y="0"/>
                    <a:pt x="44281" y="0"/>
                  </a:cubicBezTo>
                  <a:lnTo>
                    <a:pt x="2035979" y="0"/>
                  </a:lnTo>
                  <a:cubicBezTo>
                    <a:pt x="2060435" y="0"/>
                    <a:pt x="2080260" y="19825"/>
                    <a:pt x="2080260" y="44281"/>
                  </a:cubicBezTo>
                  <a:lnTo>
                    <a:pt x="2080260" y="221399"/>
                  </a:lnTo>
                  <a:cubicBezTo>
                    <a:pt x="2080260" y="245855"/>
                    <a:pt x="2060435" y="265680"/>
                    <a:pt x="2035979" y="265680"/>
                  </a:cubicBezTo>
                  <a:lnTo>
                    <a:pt x="44281" y="265680"/>
                  </a:lnTo>
                  <a:cubicBezTo>
                    <a:pt x="19825" y="265680"/>
                    <a:pt x="0" y="245855"/>
                    <a:pt x="0" y="221399"/>
                  </a:cubicBezTo>
                  <a:lnTo>
                    <a:pt x="0" y="44281"/>
                  </a:lnTo>
                  <a:close/>
                </a:path>
              </a:pathLst>
            </a:custGeom>
          </p:spPr>
          <p:style>
            <a:lnRef idx="0">
              <a:schemeClr val="lt1">
                <a:hueOff val="0"/>
                <a:satOff val="0"/>
                <a:lumOff val="0"/>
                <a:alphaOff val="0"/>
              </a:schemeClr>
            </a:lnRef>
            <a:fillRef idx="3">
              <a:schemeClr val="accent5">
                <a:shade val="50000"/>
                <a:hueOff val="0"/>
                <a:satOff val="0"/>
                <a:lumOff val="0"/>
                <a:alphaOff val="0"/>
              </a:schemeClr>
            </a:fillRef>
            <a:effectRef idx="2">
              <a:schemeClr val="accent5">
                <a:shade val="50000"/>
                <a:hueOff val="0"/>
                <a:satOff val="0"/>
                <a:lumOff val="0"/>
                <a:alphaOff val="0"/>
              </a:schemeClr>
            </a:effectRef>
            <a:fontRef idx="minor">
              <a:schemeClr val="lt1"/>
            </a:fontRef>
          </p:style>
          <p:txBody>
            <a:bodyPr spcFirstLastPara="0" vert="horz" wrap="square" lIns="91598" tIns="12969" rIns="91598" bIns="12969" numCol="1" spcCol="1270" anchor="ctr" anchorCtr="0">
              <a:noAutofit/>
            </a:bodyPr>
            <a:lstStyle/>
            <a:p>
              <a:pPr lvl="0" algn="l" defTabSz="466725">
                <a:lnSpc>
                  <a:spcPct val="90000"/>
                </a:lnSpc>
                <a:spcBef>
                  <a:spcPct val="0"/>
                </a:spcBef>
                <a:spcAft>
                  <a:spcPct val="35000"/>
                </a:spcAft>
              </a:pPr>
              <a:r>
                <a:rPr lang="fr-FR" sz="1050" b="1" kern="1200" dirty="0" smtClean="0"/>
                <a:t>Infrastructure</a:t>
              </a:r>
              <a:endParaRPr lang="fr-FR" sz="1050" b="1" kern="1200" dirty="0"/>
            </a:p>
          </p:txBody>
        </p:sp>
        <p:sp>
          <p:nvSpPr>
            <p:cNvPr id="110" name="Rectangle 109"/>
            <p:cNvSpPr/>
            <p:nvPr/>
          </p:nvSpPr>
          <p:spPr>
            <a:xfrm>
              <a:off x="304800" y="2108160"/>
              <a:ext cx="2971800" cy="226800"/>
            </a:xfrm>
            <a:prstGeom prst="rect">
              <a:avLst/>
            </a:prstGeom>
          </p:spPr>
          <p:style>
            <a:lnRef idx="1">
              <a:schemeClr val="accent5">
                <a:shade val="50000"/>
                <a:hueOff val="168648"/>
                <a:satOff val="-3730"/>
                <a:lumOff val="2799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11" name="Forme libre 110"/>
            <p:cNvSpPr/>
            <p:nvPr/>
          </p:nvSpPr>
          <p:spPr>
            <a:xfrm>
              <a:off x="453390" y="1975319"/>
              <a:ext cx="2080260" cy="265680"/>
            </a:xfrm>
            <a:custGeom>
              <a:avLst/>
              <a:gdLst>
                <a:gd name="connsiteX0" fmla="*/ 0 w 2080260"/>
                <a:gd name="connsiteY0" fmla="*/ 44281 h 265680"/>
                <a:gd name="connsiteX1" fmla="*/ 44281 w 2080260"/>
                <a:gd name="connsiteY1" fmla="*/ 0 h 265680"/>
                <a:gd name="connsiteX2" fmla="*/ 2035979 w 2080260"/>
                <a:gd name="connsiteY2" fmla="*/ 0 h 265680"/>
                <a:gd name="connsiteX3" fmla="*/ 2080260 w 2080260"/>
                <a:gd name="connsiteY3" fmla="*/ 44281 h 265680"/>
                <a:gd name="connsiteX4" fmla="*/ 2080260 w 2080260"/>
                <a:gd name="connsiteY4" fmla="*/ 221399 h 265680"/>
                <a:gd name="connsiteX5" fmla="*/ 2035979 w 2080260"/>
                <a:gd name="connsiteY5" fmla="*/ 265680 h 265680"/>
                <a:gd name="connsiteX6" fmla="*/ 44281 w 2080260"/>
                <a:gd name="connsiteY6" fmla="*/ 265680 h 265680"/>
                <a:gd name="connsiteX7" fmla="*/ 0 w 2080260"/>
                <a:gd name="connsiteY7" fmla="*/ 221399 h 265680"/>
                <a:gd name="connsiteX8" fmla="*/ 0 w 2080260"/>
                <a:gd name="connsiteY8" fmla="*/ 44281 h 26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0260" h="265680">
                  <a:moveTo>
                    <a:pt x="0" y="44281"/>
                  </a:moveTo>
                  <a:cubicBezTo>
                    <a:pt x="0" y="19825"/>
                    <a:pt x="19825" y="0"/>
                    <a:pt x="44281" y="0"/>
                  </a:cubicBezTo>
                  <a:lnTo>
                    <a:pt x="2035979" y="0"/>
                  </a:lnTo>
                  <a:cubicBezTo>
                    <a:pt x="2060435" y="0"/>
                    <a:pt x="2080260" y="19825"/>
                    <a:pt x="2080260" y="44281"/>
                  </a:cubicBezTo>
                  <a:lnTo>
                    <a:pt x="2080260" y="221399"/>
                  </a:lnTo>
                  <a:cubicBezTo>
                    <a:pt x="2080260" y="245855"/>
                    <a:pt x="2060435" y="265680"/>
                    <a:pt x="2035979" y="265680"/>
                  </a:cubicBezTo>
                  <a:lnTo>
                    <a:pt x="44281" y="265680"/>
                  </a:lnTo>
                  <a:cubicBezTo>
                    <a:pt x="19825" y="265680"/>
                    <a:pt x="0" y="245855"/>
                    <a:pt x="0" y="221399"/>
                  </a:cubicBezTo>
                  <a:lnTo>
                    <a:pt x="0" y="44281"/>
                  </a:lnTo>
                  <a:close/>
                </a:path>
              </a:pathLst>
            </a:custGeom>
          </p:spPr>
          <p:style>
            <a:lnRef idx="0">
              <a:schemeClr val="lt1">
                <a:hueOff val="0"/>
                <a:satOff val="0"/>
                <a:lumOff val="0"/>
                <a:alphaOff val="0"/>
              </a:schemeClr>
            </a:lnRef>
            <a:fillRef idx="3">
              <a:schemeClr val="accent5">
                <a:shade val="50000"/>
                <a:hueOff val="168648"/>
                <a:satOff val="-3730"/>
                <a:lumOff val="27991"/>
                <a:alphaOff val="0"/>
              </a:schemeClr>
            </a:fillRef>
            <a:effectRef idx="2">
              <a:schemeClr val="accent5">
                <a:shade val="50000"/>
                <a:hueOff val="168648"/>
                <a:satOff val="-3730"/>
                <a:lumOff val="27991"/>
                <a:alphaOff val="0"/>
              </a:schemeClr>
            </a:effectRef>
            <a:fontRef idx="minor">
              <a:schemeClr val="lt1"/>
            </a:fontRef>
          </p:style>
          <p:txBody>
            <a:bodyPr spcFirstLastPara="0" vert="horz" wrap="square" lIns="91598" tIns="12969" rIns="91598" bIns="12969" numCol="1" spcCol="1270" anchor="ctr" anchorCtr="0">
              <a:noAutofit/>
            </a:bodyPr>
            <a:lstStyle/>
            <a:p>
              <a:pPr lvl="0" algn="l" defTabSz="466725">
                <a:lnSpc>
                  <a:spcPct val="90000"/>
                </a:lnSpc>
                <a:spcBef>
                  <a:spcPct val="0"/>
                </a:spcBef>
                <a:spcAft>
                  <a:spcPct val="35000"/>
                </a:spcAft>
              </a:pPr>
              <a:r>
                <a:rPr lang="fr-FR" sz="1050" b="1" kern="1200" dirty="0" smtClean="0">
                  <a:solidFill>
                    <a:srgbClr val="7F7F7F"/>
                  </a:solidFill>
                </a:rPr>
                <a:t>VALS</a:t>
              </a:r>
              <a:endParaRPr lang="fr-FR" sz="1050" b="1" kern="1200" dirty="0">
                <a:solidFill>
                  <a:srgbClr val="7F7F7F"/>
                </a:solidFill>
              </a:endParaRPr>
            </a:p>
          </p:txBody>
        </p:sp>
        <p:sp>
          <p:nvSpPr>
            <p:cNvPr id="112" name="Rectangle 111"/>
            <p:cNvSpPr/>
            <p:nvPr/>
          </p:nvSpPr>
          <p:spPr>
            <a:xfrm>
              <a:off x="304800" y="2516400"/>
              <a:ext cx="2971800" cy="226800"/>
            </a:xfrm>
            <a:prstGeom prst="rect">
              <a:avLst/>
            </a:prstGeom>
          </p:spPr>
          <p:style>
            <a:lnRef idx="1">
              <a:schemeClr val="accent5">
                <a:shade val="50000"/>
                <a:hueOff val="168648"/>
                <a:satOff val="-3730"/>
                <a:lumOff val="2799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13" name="Forme libre 112"/>
            <p:cNvSpPr/>
            <p:nvPr/>
          </p:nvSpPr>
          <p:spPr>
            <a:xfrm>
              <a:off x="453390" y="2383560"/>
              <a:ext cx="2080260" cy="265680"/>
            </a:xfrm>
            <a:custGeom>
              <a:avLst/>
              <a:gdLst>
                <a:gd name="connsiteX0" fmla="*/ 0 w 2080260"/>
                <a:gd name="connsiteY0" fmla="*/ 44281 h 265680"/>
                <a:gd name="connsiteX1" fmla="*/ 44281 w 2080260"/>
                <a:gd name="connsiteY1" fmla="*/ 0 h 265680"/>
                <a:gd name="connsiteX2" fmla="*/ 2035979 w 2080260"/>
                <a:gd name="connsiteY2" fmla="*/ 0 h 265680"/>
                <a:gd name="connsiteX3" fmla="*/ 2080260 w 2080260"/>
                <a:gd name="connsiteY3" fmla="*/ 44281 h 265680"/>
                <a:gd name="connsiteX4" fmla="*/ 2080260 w 2080260"/>
                <a:gd name="connsiteY4" fmla="*/ 221399 h 265680"/>
                <a:gd name="connsiteX5" fmla="*/ 2035979 w 2080260"/>
                <a:gd name="connsiteY5" fmla="*/ 265680 h 265680"/>
                <a:gd name="connsiteX6" fmla="*/ 44281 w 2080260"/>
                <a:gd name="connsiteY6" fmla="*/ 265680 h 265680"/>
                <a:gd name="connsiteX7" fmla="*/ 0 w 2080260"/>
                <a:gd name="connsiteY7" fmla="*/ 221399 h 265680"/>
                <a:gd name="connsiteX8" fmla="*/ 0 w 2080260"/>
                <a:gd name="connsiteY8" fmla="*/ 44281 h 26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0260" h="265680">
                  <a:moveTo>
                    <a:pt x="0" y="44281"/>
                  </a:moveTo>
                  <a:cubicBezTo>
                    <a:pt x="0" y="19825"/>
                    <a:pt x="19825" y="0"/>
                    <a:pt x="44281" y="0"/>
                  </a:cubicBezTo>
                  <a:lnTo>
                    <a:pt x="2035979" y="0"/>
                  </a:lnTo>
                  <a:cubicBezTo>
                    <a:pt x="2060435" y="0"/>
                    <a:pt x="2080260" y="19825"/>
                    <a:pt x="2080260" y="44281"/>
                  </a:cubicBezTo>
                  <a:lnTo>
                    <a:pt x="2080260" y="221399"/>
                  </a:lnTo>
                  <a:cubicBezTo>
                    <a:pt x="2080260" y="245855"/>
                    <a:pt x="2060435" y="265680"/>
                    <a:pt x="2035979" y="265680"/>
                  </a:cubicBezTo>
                  <a:lnTo>
                    <a:pt x="44281" y="265680"/>
                  </a:lnTo>
                  <a:cubicBezTo>
                    <a:pt x="19825" y="265680"/>
                    <a:pt x="0" y="245855"/>
                    <a:pt x="0" y="221399"/>
                  </a:cubicBezTo>
                  <a:lnTo>
                    <a:pt x="0" y="44281"/>
                  </a:lnTo>
                  <a:close/>
                </a:path>
              </a:pathLst>
            </a:custGeom>
          </p:spPr>
          <p:style>
            <a:lnRef idx="0">
              <a:schemeClr val="lt1">
                <a:hueOff val="0"/>
                <a:satOff val="0"/>
                <a:lumOff val="0"/>
                <a:alphaOff val="0"/>
              </a:schemeClr>
            </a:lnRef>
            <a:fillRef idx="3">
              <a:schemeClr val="accent5">
                <a:shade val="50000"/>
                <a:hueOff val="168648"/>
                <a:satOff val="-3730"/>
                <a:lumOff val="27991"/>
                <a:alphaOff val="0"/>
              </a:schemeClr>
            </a:fillRef>
            <a:effectRef idx="2">
              <a:schemeClr val="accent5">
                <a:shade val="50000"/>
                <a:hueOff val="168648"/>
                <a:satOff val="-3730"/>
                <a:lumOff val="27991"/>
                <a:alphaOff val="0"/>
              </a:schemeClr>
            </a:effectRef>
            <a:fontRef idx="minor">
              <a:schemeClr val="lt1"/>
            </a:fontRef>
          </p:style>
          <p:txBody>
            <a:bodyPr spcFirstLastPara="0" vert="horz" wrap="square" lIns="91598" tIns="12969" rIns="91598" bIns="12969" numCol="1" spcCol="1270" anchor="ctr" anchorCtr="0">
              <a:noAutofit/>
            </a:bodyPr>
            <a:lstStyle/>
            <a:p>
              <a:pPr lvl="0" algn="l" defTabSz="466725">
                <a:lnSpc>
                  <a:spcPct val="90000"/>
                </a:lnSpc>
                <a:spcBef>
                  <a:spcPct val="0"/>
                </a:spcBef>
                <a:spcAft>
                  <a:spcPct val="35000"/>
                </a:spcAft>
              </a:pPr>
              <a:r>
                <a:rPr lang="fr-FR" sz="1050" b="1" kern="1200" dirty="0" smtClean="0">
                  <a:solidFill>
                    <a:srgbClr val="7F7F7F"/>
                  </a:solidFill>
                </a:rPr>
                <a:t>Land</a:t>
              </a:r>
              <a:r>
                <a:rPr lang="fr-FR" sz="1050" kern="1200" dirty="0" smtClean="0">
                  <a:solidFill>
                    <a:srgbClr val="7F7F7F"/>
                  </a:solidFill>
                </a:rPr>
                <a:t> </a:t>
              </a:r>
              <a:r>
                <a:rPr lang="fr-FR" sz="1050" b="1" kern="1200" dirty="0" smtClean="0">
                  <a:solidFill>
                    <a:srgbClr val="7F7F7F"/>
                  </a:solidFill>
                </a:rPr>
                <a:t>Use</a:t>
              </a:r>
              <a:endParaRPr lang="fr-FR" sz="1050" b="1" kern="1200" dirty="0">
                <a:solidFill>
                  <a:srgbClr val="7F7F7F"/>
                </a:solidFill>
              </a:endParaRPr>
            </a:p>
          </p:txBody>
        </p:sp>
      </p:grpSp>
    </p:spTree>
    <p:extLst>
      <p:ext uri="{BB962C8B-B14F-4D97-AF65-F5344CB8AC3E}">
        <p14:creationId xmlns:p14="http://schemas.microsoft.com/office/powerpoint/2010/main" val="3369833797"/>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dirty="0" smtClean="0">
                <a:solidFill>
                  <a:srgbClr val="595959"/>
                </a:solidFill>
              </a:rPr>
              <a:t>Objectives</a:t>
            </a:r>
            <a:endParaRPr lang="en-US" sz="1400" kern="0" spc="100" dirty="0">
              <a:solidFill>
                <a:srgbClr val="595959"/>
              </a:solidFill>
            </a:endParaRPr>
          </a:p>
        </p:txBody>
      </p:sp>
      <p:sp>
        <p:nvSpPr>
          <p:cNvPr id="8" name="Text Placeholder 7"/>
          <p:cNvSpPr>
            <a:spLocks noGrp="1"/>
          </p:cNvSpPr>
          <p:nvPr>
            <p:ph type="body" sz="quarter" idx="11"/>
          </p:nvPr>
        </p:nvSpPr>
        <p:spPr>
          <a:xfrm>
            <a:off x="4572000" y="914400"/>
            <a:ext cx="2085631" cy="1752600"/>
          </a:xfrm>
        </p:spPr>
        <p:txBody>
          <a:bodyPr/>
          <a:lstStyle/>
          <a:p>
            <a:pPr marL="171450" indent="-171450">
              <a:buClr>
                <a:srgbClr val="800000"/>
              </a:buClr>
              <a:buFont typeface="Courier New"/>
              <a:buChar char="o"/>
            </a:pPr>
            <a:r>
              <a:rPr lang="en-US" sz="1200" dirty="0" smtClean="0"/>
              <a:t>Enhance </a:t>
            </a:r>
            <a:r>
              <a:rPr lang="en-US" sz="1200" dirty="0"/>
              <a:t>rail access and modal transfer facilities to address terminal operations issues</a:t>
            </a:r>
            <a:r>
              <a:rPr lang="fr-FR" sz="1200" dirty="0"/>
              <a:t> </a:t>
            </a:r>
            <a:endParaRPr lang="en-US" sz="1200" dirty="0" smtClean="0"/>
          </a:p>
          <a:p>
            <a:pPr marL="171450" indent="-171450">
              <a:buClr>
                <a:srgbClr val="800000"/>
              </a:buClr>
              <a:buFont typeface="Courier New"/>
              <a:buChar char="o"/>
            </a:pPr>
            <a:r>
              <a:rPr lang="en-US" sz="1200" dirty="0" smtClean="0"/>
              <a:t>Generate additional capacity to face future needs </a:t>
            </a:r>
          </a:p>
          <a:p>
            <a:pPr marL="171450" indent="-171450">
              <a:buClr>
                <a:srgbClr val="800000"/>
              </a:buClr>
              <a:buFont typeface="Courier New"/>
              <a:buChar char="o"/>
            </a:pPr>
            <a:r>
              <a:rPr lang="en-US" sz="1200" dirty="0" smtClean="0"/>
              <a:t>Provide access to the west bank</a:t>
            </a:r>
          </a:p>
          <a:p>
            <a:pPr>
              <a:buClr>
                <a:srgbClr val="800000"/>
              </a:buClr>
            </a:pPr>
            <a:endParaRPr lang="en-US" sz="1200" dirty="0" smtClean="0"/>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3"/>
            </a:pPr>
            <a:r>
              <a:rPr lang="en-US" dirty="0" smtClean="0"/>
              <a:t>Action Plan</a:t>
            </a:r>
            <a:endParaRPr lang="en-US" dirty="0"/>
          </a:p>
        </p:txBody>
      </p:sp>
      <p:sp>
        <p:nvSpPr>
          <p:cNvPr id="91" name="ZoneTexte 1"/>
          <p:cNvSpPr txBox="1"/>
          <p:nvPr/>
        </p:nvSpPr>
        <p:spPr>
          <a:xfrm>
            <a:off x="2514600" y="4191000"/>
            <a:ext cx="2178042" cy="246221"/>
          </a:xfrm>
          <a:prstGeom prst="rect">
            <a:avLst/>
          </a:prstGeom>
          <a:noFill/>
        </p:spPr>
        <p:txBody>
          <a:bodyPr wrap="square" rtlCol="0">
            <a:spAutoFit/>
          </a:bodyPr>
          <a:lstStyle/>
          <a:p>
            <a:pPr algn="ctr"/>
            <a:r>
              <a:rPr lang="es-CO" sz="1000" b="1" dirty="0" smtClean="0">
                <a:latin typeface="+mj-lt"/>
                <a:ea typeface="+mj-ea"/>
                <a:cs typeface="+mj-cs"/>
              </a:rPr>
              <a:t>Railway projects</a:t>
            </a:r>
            <a:endParaRPr lang="es-CO" sz="1000" b="1" dirty="0">
              <a:latin typeface="+mj-lt"/>
              <a:ea typeface="+mj-ea"/>
              <a:cs typeface="+mj-cs"/>
            </a:endParaRPr>
          </a:p>
        </p:txBody>
      </p:sp>
      <p:sp>
        <p:nvSpPr>
          <p:cNvPr id="16" name="Text Placeholder 8"/>
          <p:cNvSpPr>
            <a:spLocks noGrp="1"/>
          </p:cNvSpPr>
          <p:nvPr>
            <p:ph type="body" sz="quarter" idx="18"/>
          </p:nvPr>
        </p:nvSpPr>
        <p:spPr>
          <a:xfrm>
            <a:off x="4572000" y="3200400"/>
            <a:ext cx="2286000" cy="1905000"/>
          </a:xfrm>
        </p:spPr>
        <p:txBody>
          <a:bodyPr>
            <a:noAutofit/>
          </a:bodyPr>
          <a:lstStyle/>
          <a:p>
            <a:pPr marL="171450" lvl="0" indent="-171450">
              <a:buClr>
                <a:srgbClr val="800000"/>
              </a:buClr>
              <a:buFont typeface="Courier New"/>
              <a:buChar char="o"/>
            </a:pPr>
            <a:r>
              <a:rPr lang="en-US" sz="1000" dirty="0"/>
              <a:t>Because of the variability in vessel arrivals and the inefficiencies of ground operations, the railroad limits </a:t>
            </a:r>
            <a:r>
              <a:rPr lang="en-US" sz="1000" dirty="0" smtClean="0"/>
              <a:t>port capacity</a:t>
            </a:r>
          </a:p>
          <a:p>
            <a:pPr marL="171450" lvl="0" indent="-171450">
              <a:buClr>
                <a:srgbClr val="800000"/>
              </a:buClr>
              <a:buFont typeface="Courier New"/>
              <a:buChar char="o"/>
            </a:pPr>
            <a:r>
              <a:rPr lang="en-US" sz="1000" dirty="0" smtClean="0"/>
              <a:t>Design capacity is estimated at 1 Million Tons. However, actual capacity is 0,7 Million tons </a:t>
            </a:r>
          </a:p>
          <a:p>
            <a:pPr marL="171450" lvl="0" indent="-171450">
              <a:buClr>
                <a:srgbClr val="800000"/>
              </a:buClr>
              <a:buFont typeface="Courier New"/>
              <a:buChar char="o"/>
            </a:pPr>
            <a:r>
              <a:rPr lang="en-US" sz="1000" dirty="0" smtClean="0"/>
              <a:t>Railway service is restricted to transshipment and has limited connectivity</a:t>
            </a:r>
          </a:p>
        </p:txBody>
      </p:sp>
      <p:sp>
        <p:nvSpPr>
          <p:cNvPr id="17" name="ZoneTexte 16"/>
          <p:cNvSpPr txBox="1"/>
          <p:nvPr/>
        </p:nvSpPr>
        <p:spPr>
          <a:xfrm>
            <a:off x="4572000" y="2819400"/>
            <a:ext cx="2133600" cy="381000"/>
          </a:xfrm>
          <a:prstGeom prst="rect">
            <a:avLst/>
          </a:prstGeom>
        </p:spPr>
        <p:txBody>
          <a:bodyPr vert="horz" lIns="91440" tIns="45720" rIns="91440" bIns="45720" rtlCol="0" anchor="ctr" anchorCtr="0">
            <a:noAutofit/>
          </a:bodyPr>
          <a:lstStyle>
            <a:defPPr>
              <a:defRPr lang="en-US"/>
            </a:defPPr>
            <a:lvl1pPr>
              <a:spcBef>
                <a:spcPct val="0"/>
              </a:spcBef>
              <a:buNone/>
              <a:defRPr sz="1200" b="1" kern="0" spc="100" baseline="0">
                <a:solidFill>
                  <a:srgbClr val="595959"/>
                </a:solidFill>
                <a:latin typeface="+mj-lt"/>
                <a:ea typeface="+mj-ea"/>
                <a:cs typeface="+mj-cs"/>
              </a:defRPr>
            </a:lvl1pPr>
          </a:lstStyle>
          <a:p>
            <a:r>
              <a:rPr lang="en-US" dirty="0" smtClean="0"/>
              <a:t>Current situation</a:t>
            </a:r>
            <a:endParaRPr lang="en-US" dirty="0"/>
          </a:p>
        </p:txBody>
      </p:sp>
      <p:sp>
        <p:nvSpPr>
          <p:cNvPr id="18" name="ZoneTexte 17"/>
          <p:cNvSpPr txBox="1"/>
          <p:nvPr/>
        </p:nvSpPr>
        <p:spPr>
          <a:xfrm>
            <a:off x="304800" y="2895600"/>
            <a:ext cx="2743200" cy="228600"/>
          </a:xfrm>
          <a:prstGeom prst="rect">
            <a:avLst/>
          </a:prstGeom>
        </p:spPr>
        <p:txBody>
          <a:bodyPr vert="horz" lIns="91440" tIns="45720" rIns="91440" bIns="45720" rtlCol="0" anchor="ctr" anchorCtr="0">
            <a:noAutofit/>
          </a:bodyPr>
          <a:lstStyle>
            <a:defPPr>
              <a:defRPr lang="en-US"/>
            </a:defPPr>
            <a:lvl1pPr>
              <a:spcBef>
                <a:spcPct val="0"/>
              </a:spcBef>
              <a:buNone/>
              <a:defRPr sz="1200" b="1" kern="0" spc="100" baseline="0">
                <a:solidFill>
                  <a:srgbClr val="595959"/>
                </a:solidFill>
                <a:latin typeface="+mj-lt"/>
                <a:ea typeface="+mj-ea"/>
                <a:cs typeface="+mj-cs"/>
              </a:defRPr>
            </a:lvl1pPr>
          </a:lstStyle>
          <a:p>
            <a:r>
              <a:rPr lang="fr-FR" dirty="0" err="1" smtClean="0"/>
              <a:t>Demand</a:t>
            </a:r>
            <a:endParaRPr lang="fr-FR" dirty="0"/>
          </a:p>
        </p:txBody>
      </p:sp>
      <p:sp>
        <p:nvSpPr>
          <p:cNvPr id="19" name="Text Placeholder 8"/>
          <p:cNvSpPr>
            <a:spLocks noGrp="1"/>
          </p:cNvSpPr>
          <p:nvPr>
            <p:ph type="body" sz="quarter" idx="18"/>
          </p:nvPr>
        </p:nvSpPr>
        <p:spPr>
          <a:xfrm>
            <a:off x="304800" y="3200400"/>
            <a:ext cx="4191000" cy="609600"/>
          </a:xfrm>
        </p:spPr>
        <p:txBody>
          <a:bodyPr>
            <a:noAutofit/>
          </a:bodyPr>
          <a:lstStyle/>
          <a:p>
            <a:pPr lvl="0">
              <a:buClr>
                <a:srgbClr val="800000"/>
              </a:buClr>
            </a:pPr>
            <a:r>
              <a:rPr lang="en-US" sz="1000" dirty="0"/>
              <a:t>Current operations fully occupy current capacity. Investing in a double track is needed to handle future volumes of traffic, not restricted to transshipment but including re-export and local cargo</a:t>
            </a:r>
          </a:p>
          <a:p>
            <a:pPr>
              <a:buClr>
                <a:srgbClr val="C2002F"/>
              </a:buClr>
            </a:pPr>
            <a:endParaRPr lang="en-US" sz="1000" dirty="0"/>
          </a:p>
          <a:p>
            <a:pPr>
              <a:buClr>
                <a:srgbClr val="C2002F"/>
              </a:buClr>
            </a:pPr>
            <a:endParaRPr lang="en-US" sz="1000" dirty="0" smtClean="0"/>
          </a:p>
          <a:p>
            <a:pPr>
              <a:buClr>
                <a:srgbClr val="C2002F"/>
              </a:buClr>
            </a:pPr>
            <a:endParaRPr lang="en-US" sz="1000" dirty="0"/>
          </a:p>
        </p:txBody>
      </p:sp>
      <p:pic>
        <p:nvPicPr>
          <p:cNvPr id="9" name="Image 8"/>
          <p:cNvPicPr>
            <a:picLocks noChangeAspect="1"/>
          </p:cNvPicPr>
          <p:nvPr/>
        </p:nvPicPr>
        <p:blipFill>
          <a:blip r:embed="rId3"/>
          <a:stretch>
            <a:fillRect/>
          </a:stretch>
        </p:blipFill>
        <p:spPr>
          <a:xfrm>
            <a:off x="381000" y="4635464"/>
            <a:ext cx="6248400" cy="3594136"/>
          </a:xfrm>
          <a:prstGeom prst="rect">
            <a:avLst/>
          </a:prstGeom>
        </p:spPr>
      </p:pic>
      <p:pic>
        <p:nvPicPr>
          <p:cNvPr id="111" name="Image 110"/>
          <p:cNvPicPr>
            <a:picLocks noChangeAspect="1"/>
          </p:cNvPicPr>
          <p:nvPr/>
        </p:nvPicPr>
        <p:blipFill>
          <a:blip r:embed="rId4"/>
          <a:stretch>
            <a:fillRect/>
          </a:stretch>
        </p:blipFill>
        <p:spPr>
          <a:xfrm>
            <a:off x="76200" y="6934200"/>
            <a:ext cx="1752600" cy="1752600"/>
          </a:xfrm>
          <a:prstGeom prst="rect">
            <a:avLst/>
          </a:prstGeom>
        </p:spPr>
      </p:pic>
      <p:grpSp>
        <p:nvGrpSpPr>
          <p:cNvPr id="112" name="Grouper 111"/>
          <p:cNvGrpSpPr/>
          <p:nvPr/>
        </p:nvGrpSpPr>
        <p:grpSpPr>
          <a:xfrm>
            <a:off x="304800" y="685800"/>
            <a:ext cx="2971800" cy="1971136"/>
            <a:chOff x="304800" y="772064"/>
            <a:chExt cx="2971800" cy="1971136"/>
          </a:xfrm>
        </p:grpSpPr>
        <p:sp>
          <p:nvSpPr>
            <p:cNvPr id="113" name="Forme libre 112"/>
            <p:cNvSpPr/>
            <p:nvPr/>
          </p:nvSpPr>
          <p:spPr>
            <a:xfrm>
              <a:off x="304800" y="904904"/>
              <a:ext cx="2971800" cy="1000096"/>
            </a:xfrm>
            <a:custGeom>
              <a:avLst/>
              <a:gdLst>
                <a:gd name="connsiteX0" fmla="*/ 0 w 2971800"/>
                <a:gd name="connsiteY0" fmla="*/ 0 h 935550"/>
                <a:gd name="connsiteX1" fmla="*/ 2971800 w 2971800"/>
                <a:gd name="connsiteY1" fmla="*/ 0 h 935550"/>
                <a:gd name="connsiteX2" fmla="*/ 2971800 w 2971800"/>
                <a:gd name="connsiteY2" fmla="*/ 935550 h 935550"/>
                <a:gd name="connsiteX3" fmla="*/ 0 w 2971800"/>
                <a:gd name="connsiteY3" fmla="*/ 935550 h 935550"/>
                <a:gd name="connsiteX4" fmla="*/ 0 w 2971800"/>
                <a:gd name="connsiteY4" fmla="*/ 0 h 935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1800" h="935550">
                  <a:moveTo>
                    <a:pt x="0" y="0"/>
                  </a:moveTo>
                  <a:lnTo>
                    <a:pt x="2971800" y="0"/>
                  </a:lnTo>
                  <a:lnTo>
                    <a:pt x="2971800" y="935550"/>
                  </a:lnTo>
                  <a:lnTo>
                    <a:pt x="0" y="935550"/>
                  </a:lnTo>
                  <a:lnTo>
                    <a:pt x="0" y="0"/>
                  </a:lnTo>
                  <a:close/>
                </a:path>
              </a:pathLst>
            </a:custGeom>
          </p:spPr>
          <p:style>
            <a:lnRef idx="1">
              <a:schemeClr val="accent5">
                <a:shade val="5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30645" tIns="187452" rIns="230645" bIns="78232" numCol="1" spcCol="1270" anchor="t" anchorCtr="0">
              <a:noAutofit/>
            </a:bodyPr>
            <a:lstStyle/>
            <a:p>
              <a:pPr marL="57150" lvl="1" indent="-57150" algn="l" defTabSz="466725">
                <a:lnSpc>
                  <a:spcPct val="90000"/>
                </a:lnSpc>
                <a:spcBef>
                  <a:spcPct val="0"/>
                </a:spcBef>
                <a:spcAft>
                  <a:spcPct val="15000"/>
                </a:spcAft>
                <a:buChar char="••"/>
              </a:pPr>
              <a:r>
                <a:rPr lang="fr-FR" sz="1050" dirty="0">
                  <a:solidFill>
                    <a:schemeClr val="tx1">
                      <a:lumMod val="50000"/>
                      <a:lumOff val="50000"/>
                    </a:schemeClr>
                  </a:solidFill>
                </a:rPr>
                <a:t>Ports</a:t>
              </a:r>
            </a:p>
            <a:p>
              <a:pPr marL="57150" lvl="1" indent="-57150" algn="l" defTabSz="466725">
                <a:lnSpc>
                  <a:spcPct val="90000"/>
                </a:lnSpc>
                <a:spcBef>
                  <a:spcPct val="0"/>
                </a:spcBef>
                <a:spcAft>
                  <a:spcPct val="15000"/>
                </a:spcAft>
                <a:buChar char="••"/>
              </a:pPr>
              <a:r>
                <a:rPr lang="fr-FR" sz="1050" dirty="0" err="1">
                  <a:solidFill>
                    <a:schemeClr val="tx1">
                      <a:lumMod val="50000"/>
                      <a:lumOff val="50000"/>
                    </a:schemeClr>
                  </a:solidFill>
                </a:rPr>
                <a:t>Airports</a:t>
              </a:r>
              <a:endParaRPr lang="fr-FR" sz="1050" dirty="0">
                <a:solidFill>
                  <a:schemeClr val="tx1">
                    <a:lumMod val="50000"/>
                    <a:lumOff val="50000"/>
                  </a:schemeClr>
                </a:solidFill>
              </a:endParaRPr>
            </a:p>
            <a:p>
              <a:pPr marL="57150" lvl="1" indent="-57150" algn="l" defTabSz="466725">
                <a:lnSpc>
                  <a:spcPct val="90000"/>
                </a:lnSpc>
                <a:spcBef>
                  <a:spcPct val="0"/>
                </a:spcBef>
                <a:spcAft>
                  <a:spcPct val="15000"/>
                </a:spcAft>
                <a:buChar char="••"/>
              </a:pPr>
              <a:r>
                <a:rPr lang="fr-FR" sz="1050" kern="1200" dirty="0" err="1" smtClean="0">
                  <a:solidFill>
                    <a:schemeClr val="tx1">
                      <a:lumMod val="50000"/>
                      <a:lumOff val="50000"/>
                    </a:schemeClr>
                  </a:solidFill>
                </a:rPr>
                <a:t>Roads</a:t>
              </a:r>
              <a:endParaRPr lang="fr-FR" sz="1050" kern="1200" dirty="0">
                <a:solidFill>
                  <a:schemeClr val="tx1">
                    <a:lumMod val="50000"/>
                    <a:lumOff val="50000"/>
                  </a:schemeClr>
                </a:solidFill>
              </a:endParaRPr>
            </a:p>
            <a:p>
              <a:pPr marL="57150" lvl="1" indent="-57150" algn="l" defTabSz="466725">
                <a:lnSpc>
                  <a:spcPct val="90000"/>
                </a:lnSpc>
                <a:spcBef>
                  <a:spcPct val="0"/>
                </a:spcBef>
                <a:spcAft>
                  <a:spcPct val="15000"/>
                </a:spcAft>
                <a:buChar char="••"/>
              </a:pPr>
              <a:r>
                <a:rPr lang="fr-FR" sz="1050" b="1" kern="1200" dirty="0" err="1" smtClean="0">
                  <a:solidFill>
                    <a:srgbClr val="000000"/>
                  </a:solidFill>
                </a:rPr>
                <a:t>Railways</a:t>
              </a:r>
              <a:endParaRPr lang="fr-FR" sz="1050" b="1" kern="1200" dirty="0" smtClean="0">
                <a:solidFill>
                  <a:srgbClr val="000000"/>
                </a:solidFill>
              </a:endParaRPr>
            </a:p>
            <a:p>
              <a:pPr marL="57150" lvl="1" indent="-57150" algn="l" defTabSz="466725">
                <a:lnSpc>
                  <a:spcPct val="90000"/>
                </a:lnSpc>
                <a:spcBef>
                  <a:spcPct val="0"/>
                </a:spcBef>
                <a:spcAft>
                  <a:spcPct val="15000"/>
                </a:spcAft>
                <a:buChar char="••"/>
              </a:pPr>
              <a:r>
                <a:rPr lang="fr-FR" sz="1050" dirty="0" err="1" smtClean="0">
                  <a:solidFill>
                    <a:schemeClr val="tx1">
                      <a:lumMod val="50000"/>
                      <a:lumOff val="50000"/>
                    </a:schemeClr>
                  </a:solidFill>
                </a:rPr>
                <a:t>Logistics</a:t>
              </a:r>
              <a:r>
                <a:rPr lang="fr-FR" sz="1050" dirty="0" smtClean="0">
                  <a:solidFill>
                    <a:schemeClr val="tx1">
                      <a:lumMod val="50000"/>
                      <a:lumOff val="50000"/>
                    </a:schemeClr>
                  </a:solidFill>
                </a:rPr>
                <a:t> </a:t>
              </a:r>
              <a:r>
                <a:rPr lang="fr-FR" sz="1050" dirty="0" err="1" smtClean="0">
                  <a:solidFill>
                    <a:schemeClr val="tx1">
                      <a:lumMod val="50000"/>
                      <a:lumOff val="50000"/>
                    </a:schemeClr>
                  </a:solidFill>
                </a:rPr>
                <a:t>activities</a:t>
              </a:r>
              <a:r>
                <a:rPr lang="fr-FR" sz="1050" dirty="0" smtClean="0">
                  <a:solidFill>
                    <a:schemeClr val="tx1">
                      <a:lumMod val="50000"/>
                      <a:lumOff val="50000"/>
                    </a:schemeClr>
                  </a:solidFill>
                </a:rPr>
                <a:t> zones</a:t>
              </a:r>
              <a:endParaRPr lang="fr-FR" sz="1050" kern="1200" dirty="0">
                <a:solidFill>
                  <a:schemeClr val="tx1">
                    <a:lumMod val="50000"/>
                    <a:lumOff val="50000"/>
                  </a:schemeClr>
                </a:solidFill>
              </a:endParaRPr>
            </a:p>
          </p:txBody>
        </p:sp>
        <p:sp>
          <p:nvSpPr>
            <p:cNvPr id="114" name="Forme libre 113"/>
            <p:cNvSpPr/>
            <p:nvPr/>
          </p:nvSpPr>
          <p:spPr>
            <a:xfrm>
              <a:off x="453390" y="772064"/>
              <a:ext cx="2080260" cy="265680"/>
            </a:xfrm>
            <a:custGeom>
              <a:avLst/>
              <a:gdLst>
                <a:gd name="connsiteX0" fmla="*/ 0 w 2080260"/>
                <a:gd name="connsiteY0" fmla="*/ 44281 h 265680"/>
                <a:gd name="connsiteX1" fmla="*/ 44281 w 2080260"/>
                <a:gd name="connsiteY1" fmla="*/ 0 h 265680"/>
                <a:gd name="connsiteX2" fmla="*/ 2035979 w 2080260"/>
                <a:gd name="connsiteY2" fmla="*/ 0 h 265680"/>
                <a:gd name="connsiteX3" fmla="*/ 2080260 w 2080260"/>
                <a:gd name="connsiteY3" fmla="*/ 44281 h 265680"/>
                <a:gd name="connsiteX4" fmla="*/ 2080260 w 2080260"/>
                <a:gd name="connsiteY4" fmla="*/ 221399 h 265680"/>
                <a:gd name="connsiteX5" fmla="*/ 2035979 w 2080260"/>
                <a:gd name="connsiteY5" fmla="*/ 265680 h 265680"/>
                <a:gd name="connsiteX6" fmla="*/ 44281 w 2080260"/>
                <a:gd name="connsiteY6" fmla="*/ 265680 h 265680"/>
                <a:gd name="connsiteX7" fmla="*/ 0 w 2080260"/>
                <a:gd name="connsiteY7" fmla="*/ 221399 h 265680"/>
                <a:gd name="connsiteX8" fmla="*/ 0 w 2080260"/>
                <a:gd name="connsiteY8" fmla="*/ 44281 h 26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0260" h="265680">
                  <a:moveTo>
                    <a:pt x="0" y="44281"/>
                  </a:moveTo>
                  <a:cubicBezTo>
                    <a:pt x="0" y="19825"/>
                    <a:pt x="19825" y="0"/>
                    <a:pt x="44281" y="0"/>
                  </a:cubicBezTo>
                  <a:lnTo>
                    <a:pt x="2035979" y="0"/>
                  </a:lnTo>
                  <a:cubicBezTo>
                    <a:pt x="2060435" y="0"/>
                    <a:pt x="2080260" y="19825"/>
                    <a:pt x="2080260" y="44281"/>
                  </a:cubicBezTo>
                  <a:lnTo>
                    <a:pt x="2080260" y="221399"/>
                  </a:lnTo>
                  <a:cubicBezTo>
                    <a:pt x="2080260" y="245855"/>
                    <a:pt x="2060435" y="265680"/>
                    <a:pt x="2035979" y="265680"/>
                  </a:cubicBezTo>
                  <a:lnTo>
                    <a:pt x="44281" y="265680"/>
                  </a:lnTo>
                  <a:cubicBezTo>
                    <a:pt x="19825" y="265680"/>
                    <a:pt x="0" y="245855"/>
                    <a:pt x="0" y="221399"/>
                  </a:cubicBezTo>
                  <a:lnTo>
                    <a:pt x="0" y="44281"/>
                  </a:lnTo>
                  <a:close/>
                </a:path>
              </a:pathLst>
            </a:custGeom>
          </p:spPr>
          <p:style>
            <a:lnRef idx="0">
              <a:schemeClr val="lt1">
                <a:hueOff val="0"/>
                <a:satOff val="0"/>
                <a:lumOff val="0"/>
                <a:alphaOff val="0"/>
              </a:schemeClr>
            </a:lnRef>
            <a:fillRef idx="3">
              <a:schemeClr val="accent5">
                <a:shade val="50000"/>
                <a:hueOff val="0"/>
                <a:satOff val="0"/>
                <a:lumOff val="0"/>
                <a:alphaOff val="0"/>
              </a:schemeClr>
            </a:fillRef>
            <a:effectRef idx="2">
              <a:schemeClr val="accent5">
                <a:shade val="50000"/>
                <a:hueOff val="0"/>
                <a:satOff val="0"/>
                <a:lumOff val="0"/>
                <a:alphaOff val="0"/>
              </a:schemeClr>
            </a:effectRef>
            <a:fontRef idx="minor">
              <a:schemeClr val="lt1"/>
            </a:fontRef>
          </p:style>
          <p:txBody>
            <a:bodyPr spcFirstLastPara="0" vert="horz" wrap="square" lIns="91598" tIns="12969" rIns="91598" bIns="12969" numCol="1" spcCol="1270" anchor="ctr" anchorCtr="0">
              <a:noAutofit/>
            </a:bodyPr>
            <a:lstStyle/>
            <a:p>
              <a:pPr lvl="0" algn="l" defTabSz="466725">
                <a:lnSpc>
                  <a:spcPct val="90000"/>
                </a:lnSpc>
                <a:spcBef>
                  <a:spcPct val="0"/>
                </a:spcBef>
                <a:spcAft>
                  <a:spcPct val="35000"/>
                </a:spcAft>
              </a:pPr>
              <a:r>
                <a:rPr lang="fr-FR" sz="1050" b="1" kern="1200" dirty="0" smtClean="0"/>
                <a:t>Infrastructure</a:t>
              </a:r>
              <a:endParaRPr lang="fr-FR" sz="1050" b="1" kern="1200" dirty="0"/>
            </a:p>
          </p:txBody>
        </p:sp>
        <p:sp>
          <p:nvSpPr>
            <p:cNvPr id="115" name="Rectangle 114"/>
            <p:cNvSpPr/>
            <p:nvPr/>
          </p:nvSpPr>
          <p:spPr>
            <a:xfrm>
              <a:off x="304800" y="2108160"/>
              <a:ext cx="2971800" cy="226800"/>
            </a:xfrm>
            <a:prstGeom prst="rect">
              <a:avLst/>
            </a:prstGeom>
          </p:spPr>
          <p:style>
            <a:lnRef idx="1">
              <a:schemeClr val="accent5">
                <a:shade val="50000"/>
                <a:hueOff val="168648"/>
                <a:satOff val="-3730"/>
                <a:lumOff val="2799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16" name="Forme libre 115"/>
            <p:cNvSpPr/>
            <p:nvPr/>
          </p:nvSpPr>
          <p:spPr>
            <a:xfrm>
              <a:off x="453390" y="1975319"/>
              <a:ext cx="2080260" cy="265680"/>
            </a:xfrm>
            <a:custGeom>
              <a:avLst/>
              <a:gdLst>
                <a:gd name="connsiteX0" fmla="*/ 0 w 2080260"/>
                <a:gd name="connsiteY0" fmla="*/ 44281 h 265680"/>
                <a:gd name="connsiteX1" fmla="*/ 44281 w 2080260"/>
                <a:gd name="connsiteY1" fmla="*/ 0 h 265680"/>
                <a:gd name="connsiteX2" fmla="*/ 2035979 w 2080260"/>
                <a:gd name="connsiteY2" fmla="*/ 0 h 265680"/>
                <a:gd name="connsiteX3" fmla="*/ 2080260 w 2080260"/>
                <a:gd name="connsiteY3" fmla="*/ 44281 h 265680"/>
                <a:gd name="connsiteX4" fmla="*/ 2080260 w 2080260"/>
                <a:gd name="connsiteY4" fmla="*/ 221399 h 265680"/>
                <a:gd name="connsiteX5" fmla="*/ 2035979 w 2080260"/>
                <a:gd name="connsiteY5" fmla="*/ 265680 h 265680"/>
                <a:gd name="connsiteX6" fmla="*/ 44281 w 2080260"/>
                <a:gd name="connsiteY6" fmla="*/ 265680 h 265680"/>
                <a:gd name="connsiteX7" fmla="*/ 0 w 2080260"/>
                <a:gd name="connsiteY7" fmla="*/ 221399 h 265680"/>
                <a:gd name="connsiteX8" fmla="*/ 0 w 2080260"/>
                <a:gd name="connsiteY8" fmla="*/ 44281 h 26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0260" h="265680">
                  <a:moveTo>
                    <a:pt x="0" y="44281"/>
                  </a:moveTo>
                  <a:cubicBezTo>
                    <a:pt x="0" y="19825"/>
                    <a:pt x="19825" y="0"/>
                    <a:pt x="44281" y="0"/>
                  </a:cubicBezTo>
                  <a:lnTo>
                    <a:pt x="2035979" y="0"/>
                  </a:lnTo>
                  <a:cubicBezTo>
                    <a:pt x="2060435" y="0"/>
                    <a:pt x="2080260" y="19825"/>
                    <a:pt x="2080260" y="44281"/>
                  </a:cubicBezTo>
                  <a:lnTo>
                    <a:pt x="2080260" y="221399"/>
                  </a:lnTo>
                  <a:cubicBezTo>
                    <a:pt x="2080260" y="245855"/>
                    <a:pt x="2060435" y="265680"/>
                    <a:pt x="2035979" y="265680"/>
                  </a:cubicBezTo>
                  <a:lnTo>
                    <a:pt x="44281" y="265680"/>
                  </a:lnTo>
                  <a:cubicBezTo>
                    <a:pt x="19825" y="265680"/>
                    <a:pt x="0" y="245855"/>
                    <a:pt x="0" y="221399"/>
                  </a:cubicBezTo>
                  <a:lnTo>
                    <a:pt x="0" y="44281"/>
                  </a:lnTo>
                  <a:close/>
                </a:path>
              </a:pathLst>
            </a:custGeom>
          </p:spPr>
          <p:style>
            <a:lnRef idx="0">
              <a:schemeClr val="lt1">
                <a:hueOff val="0"/>
                <a:satOff val="0"/>
                <a:lumOff val="0"/>
                <a:alphaOff val="0"/>
              </a:schemeClr>
            </a:lnRef>
            <a:fillRef idx="3">
              <a:schemeClr val="accent5">
                <a:shade val="50000"/>
                <a:hueOff val="168648"/>
                <a:satOff val="-3730"/>
                <a:lumOff val="27991"/>
                <a:alphaOff val="0"/>
              </a:schemeClr>
            </a:fillRef>
            <a:effectRef idx="2">
              <a:schemeClr val="accent5">
                <a:shade val="50000"/>
                <a:hueOff val="168648"/>
                <a:satOff val="-3730"/>
                <a:lumOff val="27991"/>
                <a:alphaOff val="0"/>
              </a:schemeClr>
            </a:effectRef>
            <a:fontRef idx="minor">
              <a:schemeClr val="lt1"/>
            </a:fontRef>
          </p:style>
          <p:txBody>
            <a:bodyPr spcFirstLastPara="0" vert="horz" wrap="square" lIns="91598" tIns="12969" rIns="91598" bIns="12969" numCol="1" spcCol="1270" anchor="ctr" anchorCtr="0">
              <a:noAutofit/>
            </a:bodyPr>
            <a:lstStyle/>
            <a:p>
              <a:pPr lvl="0" algn="l" defTabSz="466725">
                <a:lnSpc>
                  <a:spcPct val="90000"/>
                </a:lnSpc>
                <a:spcBef>
                  <a:spcPct val="0"/>
                </a:spcBef>
                <a:spcAft>
                  <a:spcPct val="35000"/>
                </a:spcAft>
              </a:pPr>
              <a:r>
                <a:rPr lang="fr-FR" sz="1050" b="1" kern="1200" dirty="0" smtClean="0">
                  <a:solidFill>
                    <a:srgbClr val="7F7F7F"/>
                  </a:solidFill>
                </a:rPr>
                <a:t>VALS</a:t>
              </a:r>
              <a:endParaRPr lang="fr-FR" sz="1050" b="1" kern="1200" dirty="0">
                <a:solidFill>
                  <a:srgbClr val="7F7F7F"/>
                </a:solidFill>
              </a:endParaRPr>
            </a:p>
          </p:txBody>
        </p:sp>
        <p:sp>
          <p:nvSpPr>
            <p:cNvPr id="117" name="Rectangle 116"/>
            <p:cNvSpPr/>
            <p:nvPr/>
          </p:nvSpPr>
          <p:spPr>
            <a:xfrm>
              <a:off x="304800" y="2516400"/>
              <a:ext cx="2971800" cy="226800"/>
            </a:xfrm>
            <a:prstGeom prst="rect">
              <a:avLst/>
            </a:prstGeom>
          </p:spPr>
          <p:style>
            <a:lnRef idx="1">
              <a:schemeClr val="accent5">
                <a:shade val="50000"/>
                <a:hueOff val="168648"/>
                <a:satOff val="-3730"/>
                <a:lumOff val="2799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18" name="Forme libre 117"/>
            <p:cNvSpPr/>
            <p:nvPr/>
          </p:nvSpPr>
          <p:spPr>
            <a:xfrm>
              <a:off x="453390" y="2383560"/>
              <a:ext cx="2080260" cy="265680"/>
            </a:xfrm>
            <a:custGeom>
              <a:avLst/>
              <a:gdLst>
                <a:gd name="connsiteX0" fmla="*/ 0 w 2080260"/>
                <a:gd name="connsiteY0" fmla="*/ 44281 h 265680"/>
                <a:gd name="connsiteX1" fmla="*/ 44281 w 2080260"/>
                <a:gd name="connsiteY1" fmla="*/ 0 h 265680"/>
                <a:gd name="connsiteX2" fmla="*/ 2035979 w 2080260"/>
                <a:gd name="connsiteY2" fmla="*/ 0 h 265680"/>
                <a:gd name="connsiteX3" fmla="*/ 2080260 w 2080260"/>
                <a:gd name="connsiteY3" fmla="*/ 44281 h 265680"/>
                <a:gd name="connsiteX4" fmla="*/ 2080260 w 2080260"/>
                <a:gd name="connsiteY4" fmla="*/ 221399 h 265680"/>
                <a:gd name="connsiteX5" fmla="*/ 2035979 w 2080260"/>
                <a:gd name="connsiteY5" fmla="*/ 265680 h 265680"/>
                <a:gd name="connsiteX6" fmla="*/ 44281 w 2080260"/>
                <a:gd name="connsiteY6" fmla="*/ 265680 h 265680"/>
                <a:gd name="connsiteX7" fmla="*/ 0 w 2080260"/>
                <a:gd name="connsiteY7" fmla="*/ 221399 h 265680"/>
                <a:gd name="connsiteX8" fmla="*/ 0 w 2080260"/>
                <a:gd name="connsiteY8" fmla="*/ 44281 h 26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0260" h="265680">
                  <a:moveTo>
                    <a:pt x="0" y="44281"/>
                  </a:moveTo>
                  <a:cubicBezTo>
                    <a:pt x="0" y="19825"/>
                    <a:pt x="19825" y="0"/>
                    <a:pt x="44281" y="0"/>
                  </a:cubicBezTo>
                  <a:lnTo>
                    <a:pt x="2035979" y="0"/>
                  </a:lnTo>
                  <a:cubicBezTo>
                    <a:pt x="2060435" y="0"/>
                    <a:pt x="2080260" y="19825"/>
                    <a:pt x="2080260" y="44281"/>
                  </a:cubicBezTo>
                  <a:lnTo>
                    <a:pt x="2080260" y="221399"/>
                  </a:lnTo>
                  <a:cubicBezTo>
                    <a:pt x="2080260" y="245855"/>
                    <a:pt x="2060435" y="265680"/>
                    <a:pt x="2035979" y="265680"/>
                  </a:cubicBezTo>
                  <a:lnTo>
                    <a:pt x="44281" y="265680"/>
                  </a:lnTo>
                  <a:cubicBezTo>
                    <a:pt x="19825" y="265680"/>
                    <a:pt x="0" y="245855"/>
                    <a:pt x="0" y="221399"/>
                  </a:cubicBezTo>
                  <a:lnTo>
                    <a:pt x="0" y="44281"/>
                  </a:lnTo>
                  <a:close/>
                </a:path>
              </a:pathLst>
            </a:custGeom>
          </p:spPr>
          <p:style>
            <a:lnRef idx="0">
              <a:schemeClr val="lt1">
                <a:hueOff val="0"/>
                <a:satOff val="0"/>
                <a:lumOff val="0"/>
                <a:alphaOff val="0"/>
              </a:schemeClr>
            </a:lnRef>
            <a:fillRef idx="3">
              <a:schemeClr val="accent5">
                <a:shade val="50000"/>
                <a:hueOff val="168648"/>
                <a:satOff val="-3730"/>
                <a:lumOff val="27991"/>
                <a:alphaOff val="0"/>
              </a:schemeClr>
            </a:fillRef>
            <a:effectRef idx="2">
              <a:schemeClr val="accent5">
                <a:shade val="50000"/>
                <a:hueOff val="168648"/>
                <a:satOff val="-3730"/>
                <a:lumOff val="27991"/>
                <a:alphaOff val="0"/>
              </a:schemeClr>
            </a:effectRef>
            <a:fontRef idx="minor">
              <a:schemeClr val="lt1"/>
            </a:fontRef>
          </p:style>
          <p:txBody>
            <a:bodyPr spcFirstLastPara="0" vert="horz" wrap="square" lIns="91598" tIns="12969" rIns="91598" bIns="12969" numCol="1" spcCol="1270" anchor="ctr" anchorCtr="0">
              <a:noAutofit/>
            </a:bodyPr>
            <a:lstStyle/>
            <a:p>
              <a:pPr lvl="0" algn="l" defTabSz="466725">
                <a:lnSpc>
                  <a:spcPct val="90000"/>
                </a:lnSpc>
                <a:spcBef>
                  <a:spcPct val="0"/>
                </a:spcBef>
                <a:spcAft>
                  <a:spcPct val="35000"/>
                </a:spcAft>
              </a:pPr>
              <a:r>
                <a:rPr lang="fr-FR" sz="1050" b="1" kern="1200" dirty="0" smtClean="0">
                  <a:solidFill>
                    <a:srgbClr val="7F7F7F"/>
                  </a:solidFill>
                </a:rPr>
                <a:t>Land</a:t>
              </a:r>
              <a:r>
                <a:rPr lang="fr-FR" sz="1050" kern="1200" dirty="0" smtClean="0">
                  <a:solidFill>
                    <a:srgbClr val="7F7F7F"/>
                  </a:solidFill>
                </a:rPr>
                <a:t> </a:t>
              </a:r>
              <a:r>
                <a:rPr lang="fr-FR" sz="1050" b="1" kern="1200" dirty="0" smtClean="0">
                  <a:solidFill>
                    <a:srgbClr val="7F7F7F"/>
                  </a:solidFill>
                </a:rPr>
                <a:t>Use</a:t>
              </a:r>
              <a:endParaRPr lang="fr-FR" sz="1050" b="1" kern="1200" dirty="0">
                <a:solidFill>
                  <a:srgbClr val="7F7F7F"/>
                </a:solidFill>
              </a:endParaRPr>
            </a:p>
          </p:txBody>
        </p:sp>
      </p:grpSp>
    </p:spTree>
    <p:extLst>
      <p:ext uri="{BB962C8B-B14F-4D97-AF65-F5344CB8AC3E}">
        <p14:creationId xmlns:p14="http://schemas.microsoft.com/office/powerpoint/2010/main" val="155295014"/>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8"/>
          <p:cNvSpPr>
            <a:spLocks noGrp="1"/>
          </p:cNvSpPr>
          <p:nvPr>
            <p:ph type="body" sz="quarter" idx="18"/>
          </p:nvPr>
        </p:nvSpPr>
        <p:spPr>
          <a:xfrm>
            <a:off x="304800" y="3200400"/>
            <a:ext cx="4191000" cy="1600200"/>
          </a:xfrm>
        </p:spPr>
        <p:txBody>
          <a:bodyPr>
            <a:noAutofit/>
          </a:bodyPr>
          <a:lstStyle/>
          <a:p>
            <a:pPr lvl="0">
              <a:buClr>
                <a:srgbClr val="800000"/>
              </a:buClr>
            </a:pPr>
            <a:r>
              <a:rPr lang="en-US" sz="1000" dirty="0" smtClean="0"/>
              <a:t>Estimates and functional requirements of future demand highlight the need for specialized logistics zones for the perishables and dry bulks segments. The zone </a:t>
            </a:r>
            <a:r>
              <a:rPr lang="en-US" sz="1000" dirty="0"/>
              <a:t>belonging to ACP </a:t>
            </a:r>
            <a:r>
              <a:rPr lang="en-US" sz="1000" dirty="0" smtClean="0"/>
              <a:t>reserved </a:t>
            </a:r>
            <a:r>
              <a:rPr lang="en-US" sz="1000" dirty="0"/>
              <a:t>for a </a:t>
            </a:r>
            <a:r>
              <a:rPr lang="en-US" sz="1000" dirty="0" smtClean="0"/>
              <a:t>ZAL </a:t>
            </a:r>
            <a:r>
              <a:rPr lang="en-US" sz="1000" dirty="0"/>
              <a:t>can host VALS to different </a:t>
            </a:r>
            <a:r>
              <a:rPr lang="en-US" sz="1000" dirty="0" smtClean="0"/>
              <a:t>segments</a:t>
            </a:r>
            <a:r>
              <a:rPr lang="en-US" sz="1000" dirty="0"/>
              <a:t> </a:t>
            </a:r>
            <a:r>
              <a:rPr lang="en-US" sz="1000" dirty="0" smtClean="0"/>
              <a:t>given </a:t>
            </a:r>
            <a:r>
              <a:rPr lang="en-US" sz="1000" dirty="0"/>
              <a:t>its </a:t>
            </a:r>
            <a:r>
              <a:rPr lang="en-US" sz="1000" dirty="0" smtClean="0"/>
              <a:t>dimension, but in particular perishables goods.</a:t>
            </a:r>
          </a:p>
          <a:p>
            <a:pPr lvl="0">
              <a:buClr>
                <a:srgbClr val="800000"/>
              </a:buClr>
            </a:pPr>
            <a:endParaRPr lang="en-US" sz="1000" dirty="0"/>
          </a:p>
          <a:p>
            <a:pPr>
              <a:buClr>
                <a:srgbClr val="800000"/>
              </a:buClr>
            </a:pPr>
            <a:r>
              <a:rPr lang="en-US" sz="1000" dirty="0"/>
              <a:t>The new </a:t>
            </a:r>
            <a:r>
              <a:rPr lang="en-US" sz="1000" dirty="0" err="1"/>
              <a:t>Tocumen</a:t>
            </a:r>
            <a:r>
              <a:rPr lang="en-US" sz="1000" dirty="0"/>
              <a:t> FTZ </a:t>
            </a:r>
            <a:r>
              <a:rPr lang="en-US" sz="1000" dirty="0" smtClean="0"/>
              <a:t>conceived </a:t>
            </a:r>
            <a:r>
              <a:rPr lang="en-US" sz="1000" dirty="0"/>
              <a:t>for VALS to high-value cargo </a:t>
            </a:r>
            <a:r>
              <a:rPr lang="en-US" sz="1000" dirty="0" smtClean="0"/>
              <a:t>needs </a:t>
            </a:r>
            <a:r>
              <a:rPr lang="en-US" sz="1000" dirty="0"/>
              <a:t>to include the needs of perishable goods’ chains </a:t>
            </a:r>
            <a:r>
              <a:rPr lang="en-US" sz="1000" dirty="0" smtClean="0"/>
              <a:t>operating on </a:t>
            </a:r>
            <a:r>
              <a:rPr lang="en-US" sz="1000" dirty="0"/>
              <a:t>intermodal patterns (air-air, road-air and sea-air)</a:t>
            </a:r>
            <a:r>
              <a:rPr lang="en-US" sz="1000" dirty="0" smtClean="0"/>
              <a:t>.</a:t>
            </a:r>
            <a:endParaRPr lang="en-US" sz="1000" dirty="0"/>
          </a:p>
          <a:p>
            <a:pPr>
              <a:buClr>
                <a:srgbClr val="C2002F"/>
              </a:buClr>
            </a:pPr>
            <a:endParaRPr lang="en-US" sz="1000" dirty="0" smtClean="0"/>
          </a:p>
          <a:p>
            <a:pPr>
              <a:buClr>
                <a:srgbClr val="C2002F"/>
              </a:buClr>
            </a:pPr>
            <a:endParaRPr lang="en-US" sz="1000" dirty="0"/>
          </a:p>
        </p:txBody>
      </p:sp>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dirty="0" smtClean="0">
                <a:solidFill>
                  <a:srgbClr val="595959"/>
                </a:solidFill>
              </a:rPr>
              <a:t>Objectives</a:t>
            </a:r>
            <a:endParaRPr lang="en-US" sz="1400" kern="0" spc="100" dirty="0">
              <a:solidFill>
                <a:srgbClr val="595959"/>
              </a:solidFill>
            </a:endParaRPr>
          </a:p>
        </p:txBody>
      </p:sp>
      <p:sp>
        <p:nvSpPr>
          <p:cNvPr id="8" name="Text Placeholder 7"/>
          <p:cNvSpPr>
            <a:spLocks noGrp="1"/>
          </p:cNvSpPr>
          <p:nvPr>
            <p:ph type="body" sz="quarter" idx="11"/>
          </p:nvPr>
        </p:nvSpPr>
        <p:spPr>
          <a:xfrm>
            <a:off x="4572000" y="914400"/>
            <a:ext cx="2085631" cy="1752600"/>
          </a:xfrm>
        </p:spPr>
        <p:txBody>
          <a:bodyPr/>
          <a:lstStyle/>
          <a:p>
            <a:pPr marL="171450" indent="-171450">
              <a:buClr>
                <a:srgbClr val="800000"/>
              </a:buClr>
              <a:buFont typeface="Courier New"/>
              <a:buChar char="o"/>
            </a:pPr>
            <a:r>
              <a:rPr lang="es-ES_tradnl" sz="1200" dirty="0" err="1" smtClean="0"/>
              <a:t>Generate</a:t>
            </a:r>
            <a:r>
              <a:rPr lang="es-ES_tradnl" sz="1200" dirty="0" smtClean="0"/>
              <a:t> </a:t>
            </a:r>
            <a:r>
              <a:rPr lang="es-ES_tradnl" sz="1200" dirty="0" err="1" smtClean="0"/>
              <a:t>specialized</a:t>
            </a:r>
            <a:r>
              <a:rPr lang="es-ES_tradnl" sz="1200" dirty="0" smtClean="0"/>
              <a:t> </a:t>
            </a:r>
            <a:r>
              <a:rPr lang="es-ES_tradnl" sz="1200" dirty="0" err="1" smtClean="0"/>
              <a:t>infrastructure</a:t>
            </a:r>
            <a:r>
              <a:rPr lang="es-ES_tradnl" sz="1200" dirty="0" smtClean="0"/>
              <a:t> </a:t>
            </a:r>
            <a:r>
              <a:rPr lang="es-ES_tradnl" sz="1200" dirty="0" err="1" smtClean="0"/>
              <a:t>for</a:t>
            </a:r>
            <a:r>
              <a:rPr lang="es-ES_tradnl" sz="1200" dirty="0" smtClean="0"/>
              <a:t> </a:t>
            </a:r>
            <a:r>
              <a:rPr lang="es-ES_tradnl" sz="1200" dirty="0" err="1" smtClean="0"/>
              <a:t>perishables</a:t>
            </a:r>
            <a:r>
              <a:rPr lang="es-ES_tradnl" sz="1200" dirty="0" smtClean="0"/>
              <a:t> and </a:t>
            </a:r>
            <a:r>
              <a:rPr lang="es-ES_tradnl" sz="1200" dirty="0" err="1" smtClean="0"/>
              <a:t>dry</a:t>
            </a:r>
            <a:r>
              <a:rPr lang="es-ES_tradnl" sz="1200" dirty="0" smtClean="0"/>
              <a:t> </a:t>
            </a:r>
            <a:r>
              <a:rPr lang="es-ES_tradnl" sz="1200" dirty="0" err="1" smtClean="0"/>
              <a:t>bulks</a:t>
            </a:r>
            <a:endParaRPr lang="es-ES_tradnl" sz="1200" dirty="0" smtClean="0"/>
          </a:p>
          <a:p>
            <a:pPr marL="171450" indent="-171450">
              <a:buClr>
                <a:srgbClr val="800000"/>
              </a:buClr>
              <a:buFont typeface="Courier New"/>
              <a:buChar char="o"/>
            </a:pPr>
            <a:r>
              <a:rPr lang="es-ES_tradnl" sz="1200" dirty="0" err="1" smtClean="0"/>
              <a:t>Implement</a:t>
            </a:r>
            <a:r>
              <a:rPr lang="es-ES_tradnl" sz="1200" dirty="0" smtClean="0"/>
              <a:t> </a:t>
            </a:r>
            <a:r>
              <a:rPr lang="es-ES_tradnl" sz="1200" dirty="0" err="1" smtClean="0"/>
              <a:t>logistics</a:t>
            </a:r>
            <a:r>
              <a:rPr lang="es-ES_tradnl" sz="1200" dirty="0" smtClean="0"/>
              <a:t> </a:t>
            </a:r>
            <a:r>
              <a:rPr lang="es-ES_tradnl" sz="1200" dirty="0" err="1" smtClean="0"/>
              <a:t>zones</a:t>
            </a:r>
            <a:r>
              <a:rPr lang="es-ES_tradnl" sz="1200" dirty="0" smtClean="0"/>
              <a:t> at </a:t>
            </a:r>
            <a:r>
              <a:rPr lang="es-ES_tradnl" sz="1200" dirty="0" err="1" smtClean="0"/>
              <a:t>Tocumen</a:t>
            </a:r>
            <a:r>
              <a:rPr lang="es-ES_tradnl" sz="1200" dirty="0" smtClean="0"/>
              <a:t> and ACP </a:t>
            </a:r>
            <a:r>
              <a:rPr lang="es-ES_tradnl" sz="1200" dirty="0" err="1" smtClean="0"/>
              <a:t>zone</a:t>
            </a:r>
            <a:r>
              <a:rPr lang="es-ES_tradnl" sz="1200" dirty="0" smtClean="0"/>
              <a:t> (</a:t>
            </a:r>
            <a:r>
              <a:rPr lang="es-ES_tradnl" sz="1200" dirty="0" err="1" smtClean="0"/>
              <a:t>west</a:t>
            </a:r>
            <a:r>
              <a:rPr lang="es-ES_tradnl" sz="1200" dirty="0" smtClean="0"/>
              <a:t> </a:t>
            </a:r>
            <a:r>
              <a:rPr lang="es-ES_tradnl" sz="1200" dirty="0" err="1" smtClean="0"/>
              <a:t>bank</a:t>
            </a:r>
            <a:r>
              <a:rPr lang="es-ES_tradnl" sz="1200" dirty="0" smtClean="0"/>
              <a:t>)</a:t>
            </a:r>
          </a:p>
          <a:p>
            <a:pPr marL="171450" indent="-171450">
              <a:buClr>
                <a:srgbClr val="800000"/>
              </a:buClr>
              <a:buFont typeface="Courier New"/>
              <a:buChar char="o"/>
            </a:pPr>
            <a:r>
              <a:rPr lang="es-ES_tradnl" sz="1200" dirty="0" err="1"/>
              <a:t>Promote</a:t>
            </a:r>
            <a:r>
              <a:rPr lang="es-ES_tradnl" sz="1200" dirty="0"/>
              <a:t> </a:t>
            </a:r>
            <a:r>
              <a:rPr lang="es-ES_tradnl" sz="1200" dirty="0" err="1"/>
              <a:t>world-class</a:t>
            </a:r>
            <a:r>
              <a:rPr lang="es-ES_tradnl" sz="1200" dirty="0"/>
              <a:t> </a:t>
            </a:r>
            <a:r>
              <a:rPr lang="es-ES_tradnl" sz="1200" dirty="0" err="1"/>
              <a:t>logistics</a:t>
            </a:r>
            <a:r>
              <a:rPr lang="es-ES_tradnl" sz="1200" dirty="0"/>
              <a:t> </a:t>
            </a:r>
            <a:r>
              <a:rPr lang="es-ES_tradnl" sz="1200" dirty="0" err="1"/>
              <a:t>zones</a:t>
            </a:r>
            <a:r>
              <a:rPr lang="es-ES_tradnl" sz="1200" dirty="0"/>
              <a:t> </a:t>
            </a:r>
            <a:r>
              <a:rPr lang="es-ES_tradnl" sz="1200" dirty="0" err="1"/>
              <a:t>thorugh</a:t>
            </a:r>
            <a:r>
              <a:rPr lang="es-ES_tradnl" sz="1200" dirty="0"/>
              <a:t> new </a:t>
            </a:r>
            <a:r>
              <a:rPr lang="es-ES_tradnl" sz="1200" dirty="0" err="1"/>
              <a:t>standards</a:t>
            </a:r>
            <a:r>
              <a:rPr lang="es-ES_tradnl" sz="1200" dirty="0"/>
              <a:t> </a:t>
            </a:r>
            <a:endParaRPr lang="es-ES_tradnl" sz="1200" dirty="0" smtClean="0"/>
          </a:p>
          <a:p>
            <a:pPr marL="171450" indent="-171450">
              <a:buClr>
                <a:srgbClr val="800000"/>
              </a:buClr>
              <a:buFont typeface="Courier New"/>
              <a:buChar char="o"/>
            </a:pPr>
            <a:endParaRPr lang="en-US" sz="1200" dirty="0" smtClean="0"/>
          </a:p>
          <a:p>
            <a:pPr>
              <a:buClr>
                <a:srgbClr val="800000"/>
              </a:buClr>
            </a:pPr>
            <a:endParaRPr lang="en-US" sz="1200" dirty="0" smtClean="0"/>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3"/>
            </a:pPr>
            <a:r>
              <a:rPr lang="en-US" dirty="0" smtClean="0"/>
              <a:t>Action Plan</a:t>
            </a:r>
            <a:endParaRPr lang="en-US" dirty="0"/>
          </a:p>
        </p:txBody>
      </p:sp>
      <p:sp>
        <p:nvSpPr>
          <p:cNvPr id="16" name="Text Placeholder 8"/>
          <p:cNvSpPr>
            <a:spLocks noGrp="1"/>
          </p:cNvSpPr>
          <p:nvPr>
            <p:ph type="body" sz="quarter" idx="18"/>
          </p:nvPr>
        </p:nvSpPr>
        <p:spPr>
          <a:xfrm>
            <a:off x="4572000" y="3200400"/>
            <a:ext cx="2286000" cy="1905000"/>
          </a:xfrm>
        </p:spPr>
        <p:txBody>
          <a:bodyPr>
            <a:noAutofit/>
          </a:bodyPr>
          <a:lstStyle/>
          <a:p>
            <a:pPr marL="171450" lvl="0" indent="-171450">
              <a:buClr>
                <a:srgbClr val="800000"/>
              </a:buClr>
              <a:buFont typeface="Courier New"/>
              <a:buChar char="o"/>
            </a:pPr>
            <a:r>
              <a:rPr lang="en-US" sz="1000" dirty="0" smtClean="0"/>
              <a:t>Logistics supply is highly fragmented</a:t>
            </a:r>
          </a:p>
          <a:p>
            <a:pPr marL="171450" lvl="0" indent="-171450">
              <a:buClr>
                <a:srgbClr val="800000"/>
              </a:buClr>
              <a:buFont typeface="Courier New"/>
              <a:buChar char="o"/>
            </a:pPr>
            <a:r>
              <a:rPr lang="en-US" sz="1000" dirty="0" smtClean="0"/>
              <a:t>Existing infrastructure is adapted only to the traditional channel for durable goods’ distribution segment</a:t>
            </a:r>
          </a:p>
          <a:p>
            <a:pPr marL="171450" lvl="0" indent="-171450">
              <a:buClr>
                <a:srgbClr val="800000"/>
              </a:buClr>
              <a:buFont typeface="Courier New"/>
              <a:buChar char="o"/>
            </a:pPr>
            <a:r>
              <a:rPr lang="en-US" sz="1000" dirty="0" smtClean="0"/>
              <a:t>Main offer at CFZ was conceived for a trade center, not for a world-class logistics activity zone thus suffering from </a:t>
            </a:r>
            <a:r>
              <a:rPr lang="en-US" sz="1000" dirty="0" err="1" smtClean="0"/>
              <a:t>innefficiencies</a:t>
            </a:r>
            <a:endParaRPr lang="en-US" sz="1000" dirty="0" smtClean="0"/>
          </a:p>
        </p:txBody>
      </p:sp>
      <p:sp>
        <p:nvSpPr>
          <p:cNvPr id="17" name="ZoneTexte 16"/>
          <p:cNvSpPr txBox="1"/>
          <p:nvPr/>
        </p:nvSpPr>
        <p:spPr>
          <a:xfrm>
            <a:off x="4572000" y="2819400"/>
            <a:ext cx="2133600" cy="381000"/>
          </a:xfrm>
          <a:prstGeom prst="rect">
            <a:avLst/>
          </a:prstGeom>
        </p:spPr>
        <p:txBody>
          <a:bodyPr vert="horz" lIns="91440" tIns="45720" rIns="91440" bIns="45720" rtlCol="0" anchor="ctr" anchorCtr="0">
            <a:noAutofit/>
          </a:bodyPr>
          <a:lstStyle>
            <a:defPPr>
              <a:defRPr lang="en-US"/>
            </a:defPPr>
            <a:lvl1pPr>
              <a:spcBef>
                <a:spcPct val="0"/>
              </a:spcBef>
              <a:buNone/>
              <a:defRPr sz="1200" b="1" kern="0" spc="100" baseline="0">
                <a:solidFill>
                  <a:srgbClr val="595959"/>
                </a:solidFill>
                <a:latin typeface="+mj-lt"/>
                <a:ea typeface="+mj-ea"/>
                <a:cs typeface="+mj-cs"/>
              </a:defRPr>
            </a:lvl1pPr>
          </a:lstStyle>
          <a:p>
            <a:r>
              <a:rPr lang="en-US" dirty="0" smtClean="0"/>
              <a:t>Current situation</a:t>
            </a:r>
            <a:endParaRPr lang="en-US" dirty="0"/>
          </a:p>
        </p:txBody>
      </p:sp>
      <p:sp>
        <p:nvSpPr>
          <p:cNvPr id="18" name="ZoneTexte 17"/>
          <p:cNvSpPr txBox="1"/>
          <p:nvPr/>
        </p:nvSpPr>
        <p:spPr>
          <a:xfrm>
            <a:off x="304800" y="2895600"/>
            <a:ext cx="2743200" cy="228600"/>
          </a:xfrm>
          <a:prstGeom prst="rect">
            <a:avLst/>
          </a:prstGeom>
        </p:spPr>
        <p:txBody>
          <a:bodyPr vert="horz" lIns="91440" tIns="45720" rIns="91440" bIns="45720" rtlCol="0" anchor="ctr" anchorCtr="0">
            <a:noAutofit/>
          </a:bodyPr>
          <a:lstStyle>
            <a:defPPr>
              <a:defRPr lang="en-US"/>
            </a:defPPr>
            <a:lvl1pPr>
              <a:spcBef>
                <a:spcPct val="0"/>
              </a:spcBef>
              <a:buNone/>
              <a:defRPr sz="1200" b="1" kern="0" spc="100" baseline="0">
                <a:solidFill>
                  <a:srgbClr val="595959"/>
                </a:solidFill>
                <a:latin typeface="+mj-lt"/>
                <a:ea typeface="+mj-ea"/>
                <a:cs typeface="+mj-cs"/>
              </a:defRPr>
            </a:lvl1pPr>
          </a:lstStyle>
          <a:p>
            <a:r>
              <a:rPr lang="fr-FR" dirty="0" err="1" smtClean="0"/>
              <a:t>Demand</a:t>
            </a:r>
            <a:endParaRPr lang="fr-FR" dirty="0"/>
          </a:p>
        </p:txBody>
      </p:sp>
      <p:grpSp>
        <p:nvGrpSpPr>
          <p:cNvPr id="112" name="Grouper 111"/>
          <p:cNvGrpSpPr/>
          <p:nvPr/>
        </p:nvGrpSpPr>
        <p:grpSpPr>
          <a:xfrm>
            <a:off x="304800" y="685800"/>
            <a:ext cx="2971800" cy="1971136"/>
            <a:chOff x="304800" y="772064"/>
            <a:chExt cx="2971800" cy="1971136"/>
          </a:xfrm>
        </p:grpSpPr>
        <p:sp>
          <p:nvSpPr>
            <p:cNvPr id="113" name="Forme libre 112"/>
            <p:cNvSpPr/>
            <p:nvPr/>
          </p:nvSpPr>
          <p:spPr>
            <a:xfrm>
              <a:off x="304800" y="904904"/>
              <a:ext cx="2971800" cy="1000096"/>
            </a:xfrm>
            <a:custGeom>
              <a:avLst/>
              <a:gdLst>
                <a:gd name="connsiteX0" fmla="*/ 0 w 2971800"/>
                <a:gd name="connsiteY0" fmla="*/ 0 h 935550"/>
                <a:gd name="connsiteX1" fmla="*/ 2971800 w 2971800"/>
                <a:gd name="connsiteY1" fmla="*/ 0 h 935550"/>
                <a:gd name="connsiteX2" fmla="*/ 2971800 w 2971800"/>
                <a:gd name="connsiteY2" fmla="*/ 935550 h 935550"/>
                <a:gd name="connsiteX3" fmla="*/ 0 w 2971800"/>
                <a:gd name="connsiteY3" fmla="*/ 935550 h 935550"/>
                <a:gd name="connsiteX4" fmla="*/ 0 w 2971800"/>
                <a:gd name="connsiteY4" fmla="*/ 0 h 935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1800" h="935550">
                  <a:moveTo>
                    <a:pt x="0" y="0"/>
                  </a:moveTo>
                  <a:lnTo>
                    <a:pt x="2971800" y="0"/>
                  </a:lnTo>
                  <a:lnTo>
                    <a:pt x="2971800" y="935550"/>
                  </a:lnTo>
                  <a:lnTo>
                    <a:pt x="0" y="935550"/>
                  </a:lnTo>
                  <a:lnTo>
                    <a:pt x="0" y="0"/>
                  </a:lnTo>
                  <a:close/>
                </a:path>
              </a:pathLst>
            </a:custGeom>
          </p:spPr>
          <p:style>
            <a:lnRef idx="1">
              <a:schemeClr val="accent5">
                <a:shade val="5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30645" tIns="187452" rIns="230645" bIns="78232" numCol="1" spcCol="1270" anchor="t" anchorCtr="0">
              <a:noAutofit/>
            </a:bodyPr>
            <a:lstStyle/>
            <a:p>
              <a:pPr marL="57150" lvl="1" indent="-57150" algn="l" defTabSz="466725">
                <a:lnSpc>
                  <a:spcPct val="90000"/>
                </a:lnSpc>
                <a:spcBef>
                  <a:spcPct val="0"/>
                </a:spcBef>
                <a:spcAft>
                  <a:spcPct val="15000"/>
                </a:spcAft>
                <a:buChar char="••"/>
              </a:pPr>
              <a:r>
                <a:rPr lang="fr-FR" sz="1050" dirty="0">
                  <a:solidFill>
                    <a:schemeClr val="tx1">
                      <a:lumMod val="50000"/>
                      <a:lumOff val="50000"/>
                    </a:schemeClr>
                  </a:solidFill>
                </a:rPr>
                <a:t>Ports</a:t>
              </a:r>
            </a:p>
            <a:p>
              <a:pPr marL="57150" lvl="1" indent="-57150" algn="l" defTabSz="466725">
                <a:lnSpc>
                  <a:spcPct val="90000"/>
                </a:lnSpc>
                <a:spcBef>
                  <a:spcPct val="0"/>
                </a:spcBef>
                <a:spcAft>
                  <a:spcPct val="15000"/>
                </a:spcAft>
                <a:buChar char="••"/>
              </a:pPr>
              <a:r>
                <a:rPr lang="fr-FR" sz="1050" dirty="0" err="1">
                  <a:solidFill>
                    <a:schemeClr val="tx1">
                      <a:lumMod val="50000"/>
                      <a:lumOff val="50000"/>
                    </a:schemeClr>
                  </a:solidFill>
                </a:rPr>
                <a:t>Airports</a:t>
              </a:r>
              <a:endParaRPr lang="fr-FR" sz="1050" dirty="0">
                <a:solidFill>
                  <a:schemeClr val="tx1">
                    <a:lumMod val="50000"/>
                    <a:lumOff val="50000"/>
                  </a:schemeClr>
                </a:solidFill>
              </a:endParaRPr>
            </a:p>
            <a:p>
              <a:pPr marL="57150" lvl="1" indent="-57150" algn="l" defTabSz="466725">
                <a:lnSpc>
                  <a:spcPct val="90000"/>
                </a:lnSpc>
                <a:spcBef>
                  <a:spcPct val="0"/>
                </a:spcBef>
                <a:spcAft>
                  <a:spcPct val="15000"/>
                </a:spcAft>
                <a:buChar char="••"/>
              </a:pPr>
              <a:r>
                <a:rPr lang="fr-FR" sz="1050" kern="1200" dirty="0" err="1" smtClean="0">
                  <a:solidFill>
                    <a:schemeClr val="tx1">
                      <a:lumMod val="50000"/>
                      <a:lumOff val="50000"/>
                    </a:schemeClr>
                  </a:solidFill>
                </a:rPr>
                <a:t>Roads</a:t>
              </a:r>
              <a:endParaRPr lang="fr-FR" sz="1050" kern="1200" dirty="0">
                <a:solidFill>
                  <a:schemeClr val="tx1">
                    <a:lumMod val="50000"/>
                    <a:lumOff val="50000"/>
                  </a:schemeClr>
                </a:solidFill>
              </a:endParaRPr>
            </a:p>
            <a:p>
              <a:pPr marL="57150" lvl="1" indent="-57150" algn="l" defTabSz="466725">
                <a:lnSpc>
                  <a:spcPct val="90000"/>
                </a:lnSpc>
                <a:spcBef>
                  <a:spcPct val="0"/>
                </a:spcBef>
                <a:spcAft>
                  <a:spcPct val="15000"/>
                </a:spcAft>
                <a:buChar char="••"/>
              </a:pPr>
              <a:r>
                <a:rPr lang="fr-FR" sz="1050" dirty="0" err="1">
                  <a:solidFill>
                    <a:schemeClr val="tx1">
                      <a:lumMod val="50000"/>
                      <a:lumOff val="50000"/>
                    </a:schemeClr>
                  </a:solidFill>
                </a:rPr>
                <a:t>Railways</a:t>
              </a:r>
              <a:endParaRPr lang="fr-FR" sz="1050" dirty="0">
                <a:solidFill>
                  <a:schemeClr val="tx1">
                    <a:lumMod val="50000"/>
                    <a:lumOff val="50000"/>
                  </a:schemeClr>
                </a:solidFill>
              </a:endParaRPr>
            </a:p>
            <a:p>
              <a:pPr marL="57150" lvl="1" indent="-57150" algn="l" defTabSz="466725">
                <a:lnSpc>
                  <a:spcPct val="90000"/>
                </a:lnSpc>
                <a:spcBef>
                  <a:spcPct val="0"/>
                </a:spcBef>
                <a:spcAft>
                  <a:spcPct val="15000"/>
                </a:spcAft>
                <a:buChar char="••"/>
              </a:pPr>
              <a:r>
                <a:rPr lang="fr-FR" sz="1050" b="1" dirty="0" err="1" smtClean="0">
                  <a:solidFill>
                    <a:srgbClr val="000000"/>
                  </a:solidFill>
                </a:rPr>
                <a:t>Logistics</a:t>
              </a:r>
              <a:r>
                <a:rPr lang="fr-FR" sz="1050" b="1" dirty="0" smtClean="0">
                  <a:solidFill>
                    <a:srgbClr val="000000"/>
                  </a:solidFill>
                </a:rPr>
                <a:t> </a:t>
              </a:r>
              <a:r>
                <a:rPr lang="fr-FR" sz="1050" b="1" dirty="0" err="1" smtClean="0">
                  <a:solidFill>
                    <a:srgbClr val="000000"/>
                  </a:solidFill>
                </a:rPr>
                <a:t>activities</a:t>
              </a:r>
              <a:r>
                <a:rPr lang="fr-FR" sz="1050" b="1" dirty="0" smtClean="0">
                  <a:solidFill>
                    <a:srgbClr val="000000"/>
                  </a:solidFill>
                </a:rPr>
                <a:t> zones</a:t>
              </a:r>
              <a:endParaRPr lang="fr-FR" sz="1050" b="1" kern="1200" dirty="0">
                <a:solidFill>
                  <a:srgbClr val="000000"/>
                </a:solidFill>
              </a:endParaRPr>
            </a:p>
          </p:txBody>
        </p:sp>
        <p:sp>
          <p:nvSpPr>
            <p:cNvPr id="114" name="Forme libre 113"/>
            <p:cNvSpPr/>
            <p:nvPr/>
          </p:nvSpPr>
          <p:spPr>
            <a:xfrm>
              <a:off x="453390" y="772064"/>
              <a:ext cx="2080260" cy="265680"/>
            </a:xfrm>
            <a:custGeom>
              <a:avLst/>
              <a:gdLst>
                <a:gd name="connsiteX0" fmla="*/ 0 w 2080260"/>
                <a:gd name="connsiteY0" fmla="*/ 44281 h 265680"/>
                <a:gd name="connsiteX1" fmla="*/ 44281 w 2080260"/>
                <a:gd name="connsiteY1" fmla="*/ 0 h 265680"/>
                <a:gd name="connsiteX2" fmla="*/ 2035979 w 2080260"/>
                <a:gd name="connsiteY2" fmla="*/ 0 h 265680"/>
                <a:gd name="connsiteX3" fmla="*/ 2080260 w 2080260"/>
                <a:gd name="connsiteY3" fmla="*/ 44281 h 265680"/>
                <a:gd name="connsiteX4" fmla="*/ 2080260 w 2080260"/>
                <a:gd name="connsiteY4" fmla="*/ 221399 h 265680"/>
                <a:gd name="connsiteX5" fmla="*/ 2035979 w 2080260"/>
                <a:gd name="connsiteY5" fmla="*/ 265680 h 265680"/>
                <a:gd name="connsiteX6" fmla="*/ 44281 w 2080260"/>
                <a:gd name="connsiteY6" fmla="*/ 265680 h 265680"/>
                <a:gd name="connsiteX7" fmla="*/ 0 w 2080260"/>
                <a:gd name="connsiteY7" fmla="*/ 221399 h 265680"/>
                <a:gd name="connsiteX8" fmla="*/ 0 w 2080260"/>
                <a:gd name="connsiteY8" fmla="*/ 44281 h 26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0260" h="265680">
                  <a:moveTo>
                    <a:pt x="0" y="44281"/>
                  </a:moveTo>
                  <a:cubicBezTo>
                    <a:pt x="0" y="19825"/>
                    <a:pt x="19825" y="0"/>
                    <a:pt x="44281" y="0"/>
                  </a:cubicBezTo>
                  <a:lnTo>
                    <a:pt x="2035979" y="0"/>
                  </a:lnTo>
                  <a:cubicBezTo>
                    <a:pt x="2060435" y="0"/>
                    <a:pt x="2080260" y="19825"/>
                    <a:pt x="2080260" y="44281"/>
                  </a:cubicBezTo>
                  <a:lnTo>
                    <a:pt x="2080260" y="221399"/>
                  </a:lnTo>
                  <a:cubicBezTo>
                    <a:pt x="2080260" y="245855"/>
                    <a:pt x="2060435" y="265680"/>
                    <a:pt x="2035979" y="265680"/>
                  </a:cubicBezTo>
                  <a:lnTo>
                    <a:pt x="44281" y="265680"/>
                  </a:lnTo>
                  <a:cubicBezTo>
                    <a:pt x="19825" y="265680"/>
                    <a:pt x="0" y="245855"/>
                    <a:pt x="0" y="221399"/>
                  </a:cubicBezTo>
                  <a:lnTo>
                    <a:pt x="0" y="44281"/>
                  </a:lnTo>
                  <a:close/>
                </a:path>
              </a:pathLst>
            </a:custGeom>
          </p:spPr>
          <p:style>
            <a:lnRef idx="0">
              <a:schemeClr val="lt1">
                <a:hueOff val="0"/>
                <a:satOff val="0"/>
                <a:lumOff val="0"/>
                <a:alphaOff val="0"/>
              </a:schemeClr>
            </a:lnRef>
            <a:fillRef idx="3">
              <a:schemeClr val="accent5">
                <a:shade val="50000"/>
                <a:hueOff val="0"/>
                <a:satOff val="0"/>
                <a:lumOff val="0"/>
                <a:alphaOff val="0"/>
              </a:schemeClr>
            </a:fillRef>
            <a:effectRef idx="2">
              <a:schemeClr val="accent5">
                <a:shade val="50000"/>
                <a:hueOff val="0"/>
                <a:satOff val="0"/>
                <a:lumOff val="0"/>
                <a:alphaOff val="0"/>
              </a:schemeClr>
            </a:effectRef>
            <a:fontRef idx="minor">
              <a:schemeClr val="lt1"/>
            </a:fontRef>
          </p:style>
          <p:txBody>
            <a:bodyPr spcFirstLastPara="0" vert="horz" wrap="square" lIns="91598" tIns="12969" rIns="91598" bIns="12969" numCol="1" spcCol="1270" anchor="ctr" anchorCtr="0">
              <a:noAutofit/>
            </a:bodyPr>
            <a:lstStyle/>
            <a:p>
              <a:pPr lvl="0" algn="l" defTabSz="466725">
                <a:lnSpc>
                  <a:spcPct val="90000"/>
                </a:lnSpc>
                <a:spcBef>
                  <a:spcPct val="0"/>
                </a:spcBef>
                <a:spcAft>
                  <a:spcPct val="35000"/>
                </a:spcAft>
              </a:pPr>
              <a:r>
                <a:rPr lang="fr-FR" sz="1050" b="1" kern="1200" dirty="0" smtClean="0"/>
                <a:t>Infrastructure</a:t>
              </a:r>
              <a:endParaRPr lang="fr-FR" sz="1050" b="1" kern="1200" dirty="0"/>
            </a:p>
          </p:txBody>
        </p:sp>
        <p:sp>
          <p:nvSpPr>
            <p:cNvPr id="115" name="Rectangle 114"/>
            <p:cNvSpPr/>
            <p:nvPr/>
          </p:nvSpPr>
          <p:spPr>
            <a:xfrm>
              <a:off x="304800" y="2108160"/>
              <a:ext cx="2971800" cy="226800"/>
            </a:xfrm>
            <a:prstGeom prst="rect">
              <a:avLst/>
            </a:prstGeom>
          </p:spPr>
          <p:style>
            <a:lnRef idx="1">
              <a:schemeClr val="accent5">
                <a:shade val="50000"/>
                <a:hueOff val="168648"/>
                <a:satOff val="-3730"/>
                <a:lumOff val="2799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16" name="Forme libre 115"/>
            <p:cNvSpPr/>
            <p:nvPr/>
          </p:nvSpPr>
          <p:spPr>
            <a:xfrm>
              <a:off x="453390" y="1975319"/>
              <a:ext cx="2080260" cy="265680"/>
            </a:xfrm>
            <a:custGeom>
              <a:avLst/>
              <a:gdLst>
                <a:gd name="connsiteX0" fmla="*/ 0 w 2080260"/>
                <a:gd name="connsiteY0" fmla="*/ 44281 h 265680"/>
                <a:gd name="connsiteX1" fmla="*/ 44281 w 2080260"/>
                <a:gd name="connsiteY1" fmla="*/ 0 h 265680"/>
                <a:gd name="connsiteX2" fmla="*/ 2035979 w 2080260"/>
                <a:gd name="connsiteY2" fmla="*/ 0 h 265680"/>
                <a:gd name="connsiteX3" fmla="*/ 2080260 w 2080260"/>
                <a:gd name="connsiteY3" fmla="*/ 44281 h 265680"/>
                <a:gd name="connsiteX4" fmla="*/ 2080260 w 2080260"/>
                <a:gd name="connsiteY4" fmla="*/ 221399 h 265680"/>
                <a:gd name="connsiteX5" fmla="*/ 2035979 w 2080260"/>
                <a:gd name="connsiteY5" fmla="*/ 265680 h 265680"/>
                <a:gd name="connsiteX6" fmla="*/ 44281 w 2080260"/>
                <a:gd name="connsiteY6" fmla="*/ 265680 h 265680"/>
                <a:gd name="connsiteX7" fmla="*/ 0 w 2080260"/>
                <a:gd name="connsiteY7" fmla="*/ 221399 h 265680"/>
                <a:gd name="connsiteX8" fmla="*/ 0 w 2080260"/>
                <a:gd name="connsiteY8" fmla="*/ 44281 h 26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0260" h="265680">
                  <a:moveTo>
                    <a:pt x="0" y="44281"/>
                  </a:moveTo>
                  <a:cubicBezTo>
                    <a:pt x="0" y="19825"/>
                    <a:pt x="19825" y="0"/>
                    <a:pt x="44281" y="0"/>
                  </a:cubicBezTo>
                  <a:lnTo>
                    <a:pt x="2035979" y="0"/>
                  </a:lnTo>
                  <a:cubicBezTo>
                    <a:pt x="2060435" y="0"/>
                    <a:pt x="2080260" y="19825"/>
                    <a:pt x="2080260" y="44281"/>
                  </a:cubicBezTo>
                  <a:lnTo>
                    <a:pt x="2080260" y="221399"/>
                  </a:lnTo>
                  <a:cubicBezTo>
                    <a:pt x="2080260" y="245855"/>
                    <a:pt x="2060435" y="265680"/>
                    <a:pt x="2035979" y="265680"/>
                  </a:cubicBezTo>
                  <a:lnTo>
                    <a:pt x="44281" y="265680"/>
                  </a:lnTo>
                  <a:cubicBezTo>
                    <a:pt x="19825" y="265680"/>
                    <a:pt x="0" y="245855"/>
                    <a:pt x="0" y="221399"/>
                  </a:cubicBezTo>
                  <a:lnTo>
                    <a:pt x="0" y="44281"/>
                  </a:lnTo>
                  <a:close/>
                </a:path>
              </a:pathLst>
            </a:custGeom>
          </p:spPr>
          <p:style>
            <a:lnRef idx="0">
              <a:schemeClr val="lt1">
                <a:hueOff val="0"/>
                <a:satOff val="0"/>
                <a:lumOff val="0"/>
                <a:alphaOff val="0"/>
              </a:schemeClr>
            </a:lnRef>
            <a:fillRef idx="3">
              <a:schemeClr val="accent5">
                <a:shade val="50000"/>
                <a:hueOff val="168648"/>
                <a:satOff val="-3730"/>
                <a:lumOff val="27991"/>
                <a:alphaOff val="0"/>
              </a:schemeClr>
            </a:fillRef>
            <a:effectRef idx="2">
              <a:schemeClr val="accent5">
                <a:shade val="50000"/>
                <a:hueOff val="168648"/>
                <a:satOff val="-3730"/>
                <a:lumOff val="27991"/>
                <a:alphaOff val="0"/>
              </a:schemeClr>
            </a:effectRef>
            <a:fontRef idx="minor">
              <a:schemeClr val="lt1"/>
            </a:fontRef>
          </p:style>
          <p:txBody>
            <a:bodyPr spcFirstLastPara="0" vert="horz" wrap="square" lIns="91598" tIns="12969" rIns="91598" bIns="12969" numCol="1" spcCol="1270" anchor="ctr" anchorCtr="0">
              <a:noAutofit/>
            </a:bodyPr>
            <a:lstStyle/>
            <a:p>
              <a:pPr lvl="0" algn="l" defTabSz="466725">
                <a:lnSpc>
                  <a:spcPct val="90000"/>
                </a:lnSpc>
                <a:spcBef>
                  <a:spcPct val="0"/>
                </a:spcBef>
                <a:spcAft>
                  <a:spcPct val="35000"/>
                </a:spcAft>
              </a:pPr>
              <a:r>
                <a:rPr lang="fr-FR" sz="1050" b="1" kern="1200" dirty="0" smtClean="0">
                  <a:solidFill>
                    <a:srgbClr val="7F7F7F"/>
                  </a:solidFill>
                </a:rPr>
                <a:t>VALS</a:t>
              </a:r>
              <a:endParaRPr lang="fr-FR" sz="1050" b="1" kern="1200" dirty="0">
                <a:solidFill>
                  <a:srgbClr val="7F7F7F"/>
                </a:solidFill>
              </a:endParaRPr>
            </a:p>
          </p:txBody>
        </p:sp>
        <p:sp>
          <p:nvSpPr>
            <p:cNvPr id="117" name="Rectangle 116"/>
            <p:cNvSpPr/>
            <p:nvPr/>
          </p:nvSpPr>
          <p:spPr>
            <a:xfrm>
              <a:off x="304800" y="2516400"/>
              <a:ext cx="2971800" cy="226800"/>
            </a:xfrm>
            <a:prstGeom prst="rect">
              <a:avLst/>
            </a:prstGeom>
          </p:spPr>
          <p:style>
            <a:lnRef idx="1">
              <a:schemeClr val="accent5">
                <a:shade val="50000"/>
                <a:hueOff val="168648"/>
                <a:satOff val="-3730"/>
                <a:lumOff val="2799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18" name="Forme libre 117"/>
            <p:cNvSpPr/>
            <p:nvPr/>
          </p:nvSpPr>
          <p:spPr>
            <a:xfrm>
              <a:off x="453390" y="2383560"/>
              <a:ext cx="2080260" cy="265680"/>
            </a:xfrm>
            <a:custGeom>
              <a:avLst/>
              <a:gdLst>
                <a:gd name="connsiteX0" fmla="*/ 0 w 2080260"/>
                <a:gd name="connsiteY0" fmla="*/ 44281 h 265680"/>
                <a:gd name="connsiteX1" fmla="*/ 44281 w 2080260"/>
                <a:gd name="connsiteY1" fmla="*/ 0 h 265680"/>
                <a:gd name="connsiteX2" fmla="*/ 2035979 w 2080260"/>
                <a:gd name="connsiteY2" fmla="*/ 0 h 265680"/>
                <a:gd name="connsiteX3" fmla="*/ 2080260 w 2080260"/>
                <a:gd name="connsiteY3" fmla="*/ 44281 h 265680"/>
                <a:gd name="connsiteX4" fmla="*/ 2080260 w 2080260"/>
                <a:gd name="connsiteY4" fmla="*/ 221399 h 265680"/>
                <a:gd name="connsiteX5" fmla="*/ 2035979 w 2080260"/>
                <a:gd name="connsiteY5" fmla="*/ 265680 h 265680"/>
                <a:gd name="connsiteX6" fmla="*/ 44281 w 2080260"/>
                <a:gd name="connsiteY6" fmla="*/ 265680 h 265680"/>
                <a:gd name="connsiteX7" fmla="*/ 0 w 2080260"/>
                <a:gd name="connsiteY7" fmla="*/ 221399 h 265680"/>
                <a:gd name="connsiteX8" fmla="*/ 0 w 2080260"/>
                <a:gd name="connsiteY8" fmla="*/ 44281 h 26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0260" h="265680">
                  <a:moveTo>
                    <a:pt x="0" y="44281"/>
                  </a:moveTo>
                  <a:cubicBezTo>
                    <a:pt x="0" y="19825"/>
                    <a:pt x="19825" y="0"/>
                    <a:pt x="44281" y="0"/>
                  </a:cubicBezTo>
                  <a:lnTo>
                    <a:pt x="2035979" y="0"/>
                  </a:lnTo>
                  <a:cubicBezTo>
                    <a:pt x="2060435" y="0"/>
                    <a:pt x="2080260" y="19825"/>
                    <a:pt x="2080260" y="44281"/>
                  </a:cubicBezTo>
                  <a:lnTo>
                    <a:pt x="2080260" y="221399"/>
                  </a:lnTo>
                  <a:cubicBezTo>
                    <a:pt x="2080260" y="245855"/>
                    <a:pt x="2060435" y="265680"/>
                    <a:pt x="2035979" y="265680"/>
                  </a:cubicBezTo>
                  <a:lnTo>
                    <a:pt x="44281" y="265680"/>
                  </a:lnTo>
                  <a:cubicBezTo>
                    <a:pt x="19825" y="265680"/>
                    <a:pt x="0" y="245855"/>
                    <a:pt x="0" y="221399"/>
                  </a:cubicBezTo>
                  <a:lnTo>
                    <a:pt x="0" y="44281"/>
                  </a:lnTo>
                  <a:close/>
                </a:path>
              </a:pathLst>
            </a:custGeom>
          </p:spPr>
          <p:style>
            <a:lnRef idx="0">
              <a:schemeClr val="lt1">
                <a:hueOff val="0"/>
                <a:satOff val="0"/>
                <a:lumOff val="0"/>
                <a:alphaOff val="0"/>
              </a:schemeClr>
            </a:lnRef>
            <a:fillRef idx="3">
              <a:schemeClr val="accent5">
                <a:shade val="50000"/>
                <a:hueOff val="168648"/>
                <a:satOff val="-3730"/>
                <a:lumOff val="27991"/>
                <a:alphaOff val="0"/>
              </a:schemeClr>
            </a:fillRef>
            <a:effectRef idx="2">
              <a:schemeClr val="accent5">
                <a:shade val="50000"/>
                <a:hueOff val="168648"/>
                <a:satOff val="-3730"/>
                <a:lumOff val="27991"/>
                <a:alphaOff val="0"/>
              </a:schemeClr>
            </a:effectRef>
            <a:fontRef idx="minor">
              <a:schemeClr val="lt1"/>
            </a:fontRef>
          </p:style>
          <p:txBody>
            <a:bodyPr spcFirstLastPara="0" vert="horz" wrap="square" lIns="91598" tIns="12969" rIns="91598" bIns="12969" numCol="1" spcCol="1270" anchor="ctr" anchorCtr="0">
              <a:noAutofit/>
            </a:bodyPr>
            <a:lstStyle/>
            <a:p>
              <a:pPr lvl="0" algn="l" defTabSz="466725">
                <a:lnSpc>
                  <a:spcPct val="90000"/>
                </a:lnSpc>
                <a:spcBef>
                  <a:spcPct val="0"/>
                </a:spcBef>
                <a:spcAft>
                  <a:spcPct val="35000"/>
                </a:spcAft>
              </a:pPr>
              <a:r>
                <a:rPr lang="fr-FR" sz="1050" b="1" kern="1200" dirty="0" smtClean="0">
                  <a:solidFill>
                    <a:srgbClr val="7F7F7F"/>
                  </a:solidFill>
                </a:rPr>
                <a:t>Land</a:t>
              </a:r>
              <a:r>
                <a:rPr lang="fr-FR" sz="1050" kern="1200" dirty="0" smtClean="0">
                  <a:solidFill>
                    <a:srgbClr val="7F7F7F"/>
                  </a:solidFill>
                </a:rPr>
                <a:t> </a:t>
              </a:r>
              <a:r>
                <a:rPr lang="fr-FR" sz="1050" b="1" kern="1200" dirty="0" smtClean="0">
                  <a:solidFill>
                    <a:srgbClr val="7F7F7F"/>
                  </a:solidFill>
                </a:rPr>
                <a:t>Use</a:t>
              </a:r>
              <a:endParaRPr lang="fr-FR" sz="1050" b="1" kern="1200" dirty="0">
                <a:solidFill>
                  <a:srgbClr val="7F7F7F"/>
                </a:solidFill>
              </a:endParaRPr>
            </a:p>
          </p:txBody>
        </p:sp>
      </p:grpSp>
      <p:pic>
        <p:nvPicPr>
          <p:cNvPr id="2" name="Image 1"/>
          <p:cNvPicPr>
            <a:picLocks noChangeAspect="1"/>
          </p:cNvPicPr>
          <p:nvPr/>
        </p:nvPicPr>
        <p:blipFill>
          <a:blip r:embed="rId3"/>
          <a:stretch>
            <a:fillRect/>
          </a:stretch>
        </p:blipFill>
        <p:spPr>
          <a:xfrm>
            <a:off x="32444" y="4693098"/>
            <a:ext cx="6858000" cy="3917502"/>
          </a:xfrm>
          <a:prstGeom prst="rect">
            <a:avLst/>
          </a:prstGeom>
        </p:spPr>
      </p:pic>
      <p:pic>
        <p:nvPicPr>
          <p:cNvPr id="78" name="Image 77"/>
          <p:cNvPicPr>
            <a:picLocks noChangeAspect="1"/>
          </p:cNvPicPr>
          <p:nvPr/>
        </p:nvPicPr>
        <p:blipFill>
          <a:blip r:embed="rId4"/>
          <a:stretch>
            <a:fillRect/>
          </a:stretch>
        </p:blipFill>
        <p:spPr>
          <a:xfrm>
            <a:off x="76200" y="6934200"/>
            <a:ext cx="1752600" cy="1752600"/>
          </a:xfrm>
          <a:prstGeom prst="rect">
            <a:avLst/>
          </a:prstGeom>
        </p:spPr>
      </p:pic>
      <p:sp>
        <p:nvSpPr>
          <p:cNvPr id="91" name="ZoneTexte 1"/>
          <p:cNvSpPr txBox="1"/>
          <p:nvPr/>
        </p:nvSpPr>
        <p:spPr>
          <a:xfrm>
            <a:off x="2339979" y="4800600"/>
            <a:ext cx="2178042" cy="246221"/>
          </a:xfrm>
          <a:prstGeom prst="rect">
            <a:avLst/>
          </a:prstGeom>
          <a:solidFill>
            <a:srgbClr val="FFFFFF"/>
          </a:solidFill>
        </p:spPr>
        <p:txBody>
          <a:bodyPr wrap="square" rtlCol="0">
            <a:spAutoFit/>
          </a:bodyPr>
          <a:lstStyle/>
          <a:p>
            <a:pPr algn="ctr"/>
            <a:r>
              <a:rPr lang="es-CO" sz="1000" b="1" dirty="0" smtClean="0">
                <a:latin typeface="+mj-lt"/>
                <a:ea typeface="+mj-ea"/>
                <a:cs typeface="+mj-cs"/>
              </a:rPr>
              <a:t>Logistics zones projects</a:t>
            </a:r>
            <a:endParaRPr lang="es-CO" sz="1000" b="1" dirty="0">
              <a:latin typeface="+mj-lt"/>
              <a:ea typeface="+mj-ea"/>
              <a:cs typeface="+mj-cs"/>
            </a:endParaRPr>
          </a:p>
        </p:txBody>
      </p:sp>
    </p:spTree>
    <p:extLst>
      <p:ext uri="{BB962C8B-B14F-4D97-AF65-F5344CB8AC3E}">
        <p14:creationId xmlns:p14="http://schemas.microsoft.com/office/powerpoint/2010/main" val="3127024308"/>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8"/>
          <p:cNvSpPr>
            <a:spLocks noGrp="1"/>
          </p:cNvSpPr>
          <p:nvPr>
            <p:ph type="body" sz="quarter" idx="18"/>
          </p:nvPr>
        </p:nvSpPr>
        <p:spPr>
          <a:xfrm>
            <a:off x="304800" y="3200400"/>
            <a:ext cx="6400800" cy="457200"/>
          </a:xfrm>
        </p:spPr>
        <p:txBody>
          <a:bodyPr>
            <a:noAutofit/>
          </a:bodyPr>
          <a:lstStyle/>
          <a:p>
            <a:pPr lvl="0">
              <a:buClr>
                <a:srgbClr val="800000"/>
              </a:buClr>
            </a:pPr>
            <a:r>
              <a:rPr lang="en-US" sz="1000" dirty="0"/>
              <a:t>Actions on VALS comprise intervention on different elements that will leverage the emergence of VALS</a:t>
            </a:r>
            <a:r>
              <a:rPr lang="fr-FR" sz="1000" dirty="0"/>
              <a:t> </a:t>
            </a:r>
            <a:endParaRPr lang="en-US" sz="1000" dirty="0"/>
          </a:p>
          <a:p>
            <a:pPr>
              <a:buClr>
                <a:srgbClr val="C2002F"/>
              </a:buClr>
            </a:pPr>
            <a:endParaRPr lang="en-US" sz="1000" dirty="0"/>
          </a:p>
        </p:txBody>
      </p:sp>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dirty="0" smtClean="0">
                <a:solidFill>
                  <a:srgbClr val="595959"/>
                </a:solidFill>
              </a:rPr>
              <a:t>Objectives</a:t>
            </a:r>
            <a:endParaRPr lang="en-US" sz="1400" kern="0" spc="100" dirty="0">
              <a:solidFill>
                <a:srgbClr val="595959"/>
              </a:solidFill>
            </a:endParaRPr>
          </a:p>
        </p:txBody>
      </p:sp>
      <p:sp>
        <p:nvSpPr>
          <p:cNvPr id="8" name="Text Placeholder 7"/>
          <p:cNvSpPr>
            <a:spLocks noGrp="1"/>
          </p:cNvSpPr>
          <p:nvPr>
            <p:ph type="body" sz="quarter" idx="11"/>
          </p:nvPr>
        </p:nvSpPr>
        <p:spPr>
          <a:xfrm>
            <a:off x="4572000" y="1066800"/>
            <a:ext cx="2085631" cy="1447800"/>
          </a:xfrm>
        </p:spPr>
        <p:txBody>
          <a:bodyPr/>
          <a:lstStyle/>
          <a:p>
            <a:pPr marL="171450" indent="-171450">
              <a:buClr>
                <a:srgbClr val="800000"/>
              </a:buClr>
              <a:buFont typeface="Courier New"/>
              <a:buChar char="o"/>
            </a:pPr>
            <a:r>
              <a:rPr lang="es-ES_tradnl" sz="1200" dirty="0" err="1" smtClean="0"/>
              <a:t>Ensure</a:t>
            </a:r>
            <a:r>
              <a:rPr lang="es-ES_tradnl" sz="1200" dirty="0" smtClean="0"/>
              <a:t> </a:t>
            </a:r>
            <a:r>
              <a:rPr lang="es-ES_tradnl" sz="1200" dirty="0" err="1"/>
              <a:t>the</a:t>
            </a:r>
            <a:r>
              <a:rPr lang="es-ES_tradnl" sz="1200" dirty="0"/>
              <a:t> gradual </a:t>
            </a:r>
            <a:r>
              <a:rPr lang="es-ES_tradnl" sz="1200" dirty="0" err="1"/>
              <a:t>development</a:t>
            </a:r>
            <a:r>
              <a:rPr lang="es-ES_tradnl" sz="1200" dirty="0"/>
              <a:t> of </a:t>
            </a:r>
            <a:r>
              <a:rPr lang="es-ES_tradnl" sz="1200" dirty="0" err="1"/>
              <a:t>an</a:t>
            </a:r>
            <a:r>
              <a:rPr lang="es-ES_tradnl" sz="1200" dirty="0"/>
              <a:t> </a:t>
            </a:r>
            <a:r>
              <a:rPr lang="es-ES_tradnl" sz="1200" dirty="0" err="1"/>
              <a:t>stable</a:t>
            </a:r>
            <a:r>
              <a:rPr lang="es-ES_tradnl" sz="1200" dirty="0"/>
              <a:t> and </a:t>
            </a:r>
            <a:r>
              <a:rPr lang="es-ES_tradnl" sz="1200" dirty="0" err="1"/>
              <a:t>sustainable</a:t>
            </a:r>
            <a:r>
              <a:rPr lang="es-ES_tradnl" sz="1200" dirty="0"/>
              <a:t> </a:t>
            </a:r>
            <a:r>
              <a:rPr lang="es-ES_tradnl" sz="1200" dirty="0" err="1"/>
              <a:t>supply</a:t>
            </a:r>
            <a:r>
              <a:rPr lang="es-ES_tradnl" sz="1200" dirty="0"/>
              <a:t> of </a:t>
            </a:r>
            <a:r>
              <a:rPr lang="es-ES_tradnl" sz="1200" dirty="0" err="1"/>
              <a:t>logistics</a:t>
            </a:r>
            <a:r>
              <a:rPr lang="es-ES_tradnl" sz="1200" dirty="0"/>
              <a:t> </a:t>
            </a:r>
            <a:r>
              <a:rPr lang="es-ES_tradnl" sz="1200" dirty="0" err="1" smtClean="0"/>
              <a:t>services</a:t>
            </a:r>
            <a:endParaRPr lang="es-ES_tradnl" sz="1200" dirty="0" smtClean="0"/>
          </a:p>
          <a:p>
            <a:pPr marL="171450" indent="-171450">
              <a:buClr>
                <a:srgbClr val="800000"/>
              </a:buClr>
              <a:buFont typeface="Courier New"/>
              <a:buChar char="o"/>
            </a:pPr>
            <a:r>
              <a:rPr lang="es-ES_tradnl" sz="1200" dirty="0" err="1" smtClean="0"/>
              <a:t>Generate</a:t>
            </a:r>
            <a:r>
              <a:rPr lang="es-ES_tradnl" sz="1200" dirty="0" smtClean="0"/>
              <a:t> a </a:t>
            </a:r>
            <a:r>
              <a:rPr lang="es-ES_tradnl" sz="1200" dirty="0" err="1" smtClean="0"/>
              <a:t>sound</a:t>
            </a:r>
            <a:r>
              <a:rPr lang="es-ES_tradnl" sz="1200" dirty="0" smtClean="0"/>
              <a:t> </a:t>
            </a:r>
            <a:r>
              <a:rPr lang="es-ES_tradnl" sz="1200" dirty="0" err="1" smtClean="0"/>
              <a:t>value</a:t>
            </a:r>
            <a:r>
              <a:rPr lang="es-ES_tradnl" sz="1200" dirty="0" smtClean="0"/>
              <a:t> </a:t>
            </a:r>
            <a:r>
              <a:rPr lang="es-ES_tradnl" sz="1200" dirty="0" err="1" smtClean="0"/>
              <a:t>proposition</a:t>
            </a:r>
            <a:r>
              <a:rPr lang="es-ES_tradnl" sz="1200" dirty="0" smtClean="0"/>
              <a:t> of VALS </a:t>
            </a:r>
            <a:r>
              <a:rPr lang="es-ES_tradnl" sz="1200" dirty="0" err="1" smtClean="0"/>
              <a:t>to</a:t>
            </a:r>
            <a:r>
              <a:rPr lang="es-ES_tradnl" sz="1200" dirty="0" smtClean="0"/>
              <a:t> new target </a:t>
            </a:r>
            <a:r>
              <a:rPr lang="es-ES_tradnl" sz="1200" dirty="0" err="1" smtClean="0"/>
              <a:t>segments</a:t>
            </a:r>
            <a:endParaRPr lang="en-US" sz="1200" dirty="0" smtClean="0"/>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3"/>
            </a:pPr>
            <a:r>
              <a:rPr lang="en-US" dirty="0" smtClean="0"/>
              <a:t>Action Plan</a:t>
            </a:r>
            <a:endParaRPr lang="en-US" dirty="0"/>
          </a:p>
        </p:txBody>
      </p:sp>
      <p:sp>
        <p:nvSpPr>
          <p:cNvPr id="18" name="ZoneTexte 17"/>
          <p:cNvSpPr txBox="1"/>
          <p:nvPr/>
        </p:nvSpPr>
        <p:spPr>
          <a:xfrm>
            <a:off x="304800" y="2895600"/>
            <a:ext cx="2743200" cy="228600"/>
          </a:xfrm>
          <a:prstGeom prst="rect">
            <a:avLst/>
          </a:prstGeom>
        </p:spPr>
        <p:txBody>
          <a:bodyPr vert="horz" lIns="91440" tIns="45720" rIns="91440" bIns="45720" rtlCol="0" anchor="ctr" anchorCtr="0">
            <a:noAutofit/>
          </a:bodyPr>
          <a:lstStyle>
            <a:defPPr>
              <a:defRPr lang="en-US"/>
            </a:defPPr>
            <a:lvl1pPr>
              <a:spcBef>
                <a:spcPct val="0"/>
              </a:spcBef>
              <a:buNone/>
              <a:defRPr sz="1200" b="1" kern="0" spc="100" baseline="0">
                <a:solidFill>
                  <a:srgbClr val="595959"/>
                </a:solidFill>
                <a:latin typeface="+mj-lt"/>
                <a:ea typeface="+mj-ea"/>
                <a:cs typeface="+mj-cs"/>
              </a:defRPr>
            </a:lvl1pPr>
          </a:lstStyle>
          <a:p>
            <a:r>
              <a:rPr lang="fr-FR" dirty="0" smtClean="0"/>
              <a:t>Actions on VALS</a:t>
            </a:r>
            <a:endParaRPr lang="fr-FR" dirty="0"/>
          </a:p>
        </p:txBody>
      </p:sp>
      <p:grpSp>
        <p:nvGrpSpPr>
          <p:cNvPr id="112" name="Grouper 111"/>
          <p:cNvGrpSpPr/>
          <p:nvPr/>
        </p:nvGrpSpPr>
        <p:grpSpPr>
          <a:xfrm>
            <a:off x="304800" y="685800"/>
            <a:ext cx="2971800" cy="1971136"/>
            <a:chOff x="304800" y="772064"/>
            <a:chExt cx="2971800" cy="1971136"/>
          </a:xfrm>
        </p:grpSpPr>
        <p:sp>
          <p:nvSpPr>
            <p:cNvPr id="113" name="Forme libre 112"/>
            <p:cNvSpPr/>
            <p:nvPr/>
          </p:nvSpPr>
          <p:spPr>
            <a:xfrm>
              <a:off x="304800" y="904904"/>
              <a:ext cx="2971800" cy="1000096"/>
            </a:xfrm>
            <a:custGeom>
              <a:avLst/>
              <a:gdLst>
                <a:gd name="connsiteX0" fmla="*/ 0 w 2971800"/>
                <a:gd name="connsiteY0" fmla="*/ 0 h 935550"/>
                <a:gd name="connsiteX1" fmla="*/ 2971800 w 2971800"/>
                <a:gd name="connsiteY1" fmla="*/ 0 h 935550"/>
                <a:gd name="connsiteX2" fmla="*/ 2971800 w 2971800"/>
                <a:gd name="connsiteY2" fmla="*/ 935550 h 935550"/>
                <a:gd name="connsiteX3" fmla="*/ 0 w 2971800"/>
                <a:gd name="connsiteY3" fmla="*/ 935550 h 935550"/>
                <a:gd name="connsiteX4" fmla="*/ 0 w 2971800"/>
                <a:gd name="connsiteY4" fmla="*/ 0 h 935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1800" h="935550">
                  <a:moveTo>
                    <a:pt x="0" y="0"/>
                  </a:moveTo>
                  <a:lnTo>
                    <a:pt x="2971800" y="0"/>
                  </a:lnTo>
                  <a:lnTo>
                    <a:pt x="2971800" y="935550"/>
                  </a:lnTo>
                  <a:lnTo>
                    <a:pt x="0" y="935550"/>
                  </a:lnTo>
                  <a:lnTo>
                    <a:pt x="0" y="0"/>
                  </a:lnTo>
                  <a:close/>
                </a:path>
              </a:pathLst>
            </a:custGeom>
          </p:spPr>
          <p:style>
            <a:lnRef idx="1">
              <a:schemeClr val="accent5">
                <a:shade val="5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30645" tIns="187452" rIns="230645" bIns="78232" numCol="1" spcCol="1270" anchor="t" anchorCtr="0">
              <a:noAutofit/>
            </a:bodyPr>
            <a:lstStyle/>
            <a:p>
              <a:pPr marL="57150" lvl="1" indent="-57150" algn="l" defTabSz="466725">
                <a:lnSpc>
                  <a:spcPct val="90000"/>
                </a:lnSpc>
                <a:spcBef>
                  <a:spcPct val="0"/>
                </a:spcBef>
                <a:spcAft>
                  <a:spcPct val="15000"/>
                </a:spcAft>
                <a:buChar char="••"/>
              </a:pPr>
              <a:r>
                <a:rPr lang="fr-FR" sz="1050" dirty="0">
                  <a:solidFill>
                    <a:schemeClr val="tx1">
                      <a:lumMod val="50000"/>
                      <a:lumOff val="50000"/>
                    </a:schemeClr>
                  </a:solidFill>
                </a:rPr>
                <a:t>Ports</a:t>
              </a:r>
            </a:p>
            <a:p>
              <a:pPr marL="57150" lvl="1" indent="-57150" algn="l" defTabSz="466725">
                <a:lnSpc>
                  <a:spcPct val="90000"/>
                </a:lnSpc>
                <a:spcBef>
                  <a:spcPct val="0"/>
                </a:spcBef>
                <a:spcAft>
                  <a:spcPct val="15000"/>
                </a:spcAft>
                <a:buChar char="••"/>
              </a:pPr>
              <a:r>
                <a:rPr lang="fr-FR" sz="1050" dirty="0" err="1">
                  <a:solidFill>
                    <a:schemeClr val="tx1">
                      <a:lumMod val="50000"/>
                      <a:lumOff val="50000"/>
                    </a:schemeClr>
                  </a:solidFill>
                </a:rPr>
                <a:t>Airports</a:t>
              </a:r>
              <a:endParaRPr lang="fr-FR" sz="1050" dirty="0">
                <a:solidFill>
                  <a:schemeClr val="tx1">
                    <a:lumMod val="50000"/>
                    <a:lumOff val="50000"/>
                  </a:schemeClr>
                </a:solidFill>
              </a:endParaRPr>
            </a:p>
            <a:p>
              <a:pPr marL="57150" lvl="1" indent="-57150" algn="l" defTabSz="466725">
                <a:lnSpc>
                  <a:spcPct val="90000"/>
                </a:lnSpc>
                <a:spcBef>
                  <a:spcPct val="0"/>
                </a:spcBef>
                <a:spcAft>
                  <a:spcPct val="15000"/>
                </a:spcAft>
                <a:buChar char="••"/>
              </a:pPr>
              <a:r>
                <a:rPr lang="fr-FR" sz="1050" kern="1200" dirty="0" err="1" smtClean="0">
                  <a:solidFill>
                    <a:schemeClr val="tx1">
                      <a:lumMod val="50000"/>
                      <a:lumOff val="50000"/>
                    </a:schemeClr>
                  </a:solidFill>
                </a:rPr>
                <a:t>Roads</a:t>
              </a:r>
              <a:endParaRPr lang="fr-FR" sz="1050" kern="1200" dirty="0">
                <a:solidFill>
                  <a:schemeClr val="tx1">
                    <a:lumMod val="50000"/>
                    <a:lumOff val="50000"/>
                  </a:schemeClr>
                </a:solidFill>
              </a:endParaRPr>
            </a:p>
            <a:p>
              <a:pPr marL="57150" lvl="1" indent="-57150" algn="l" defTabSz="466725">
                <a:lnSpc>
                  <a:spcPct val="90000"/>
                </a:lnSpc>
                <a:spcBef>
                  <a:spcPct val="0"/>
                </a:spcBef>
                <a:spcAft>
                  <a:spcPct val="15000"/>
                </a:spcAft>
                <a:buChar char="••"/>
              </a:pPr>
              <a:r>
                <a:rPr lang="fr-FR" sz="1050" dirty="0" err="1">
                  <a:solidFill>
                    <a:schemeClr val="tx1">
                      <a:lumMod val="50000"/>
                      <a:lumOff val="50000"/>
                    </a:schemeClr>
                  </a:solidFill>
                </a:rPr>
                <a:t>Railways</a:t>
              </a:r>
              <a:endParaRPr lang="fr-FR" sz="1050" dirty="0">
                <a:solidFill>
                  <a:schemeClr val="tx1">
                    <a:lumMod val="50000"/>
                    <a:lumOff val="50000"/>
                  </a:schemeClr>
                </a:solidFill>
              </a:endParaRPr>
            </a:p>
            <a:p>
              <a:pPr marL="57150" lvl="1" indent="-57150" algn="l" defTabSz="466725">
                <a:lnSpc>
                  <a:spcPct val="90000"/>
                </a:lnSpc>
                <a:spcBef>
                  <a:spcPct val="0"/>
                </a:spcBef>
                <a:spcAft>
                  <a:spcPct val="15000"/>
                </a:spcAft>
                <a:buChar char="••"/>
              </a:pPr>
              <a:r>
                <a:rPr lang="fr-FR" sz="1050" dirty="0" err="1" smtClean="0">
                  <a:solidFill>
                    <a:schemeClr val="tx1">
                      <a:lumMod val="50000"/>
                      <a:lumOff val="50000"/>
                    </a:schemeClr>
                  </a:solidFill>
                </a:rPr>
                <a:t>Logistics</a:t>
              </a:r>
              <a:r>
                <a:rPr lang="fr-FR" sz="1050" dirty="0" smtClean="0">
                  <a:solidFill>
                    <a:schemeClr val="tx1">
                      <a:lumMod val="50000"/>
                      <a:lumOff val="50000"/>
                    </a:schemeClr>
                  </a:solidFill>
                </a:rPr>
                <a:t> </a:t>
              </a:r>
              <a:r>
                <a:rPr lang="fr-FR" sz="1050" dirty="0" err="1" smtClean="0">
                  <a:solidFill>
                    <a:schemeClr val="tx1">
                      <a:lumMod val="50000"/>
                      <a:lumOff val="50000"/>
                    </a:schemeClr>
                  </a:solidFill>
                </a:rPr>
                <a:t>activities</a:t>
              </a:r>
              <a:r>
                <a:rPr lang="fr-FR" sz="1050" dirty="0" smtClean="0">
                  <a:solidFill>
                    <a:schemeClr val="tx1">
                      <a:lumMod val="50000"/>
                      <a:lumOff val="50000"/>
                    </a:schemeClr>
                  </a:solidFill>
                </a:rPr>
                <a:t> zones</a:t>
              </a:r>
              <a:endParaRPr lang="fr-FR" sz="1050" kern="1200" dirty="0">
                <a:solidFill>
                  <a:schemeClr val="tx1">
                    <a:lumMod val="50000"/>
                    <a:lumOff val="50000"/>
                  </a:schemeClr>
                </a:solidFill>
              </a:endParaRPr>
            </a:p>
          </p:txBody>
        </p:sp>
        <p:sp>
          <p:nvSpPr>
            <p:cNvPr id="114" name="Forme libre 113"/>
            <p:cNvSpPr/>
            <p:nvPr/>
          </p:nvSpPr>
          <p:spPr>
            <a:xfrm>
              <a:off x="453390" y="772064"/>
              <a:ext cx="2080260" cy="265680"/>
            </a:xfrm>
            <a:custGeom>
              <a:avLst/>
              <a:gdLst>
                <a:gd name="connsiteX0" fmla="*/ 0 w 2080260"/>
                <a:gd name="connsiteY0" fmla="*/ 44281 h 265680"/>
                <a:gd name="connsiteX1" fmla="*/ 44281 w 2080260"/>
                <a:gd name="connsiteY1" fmla="*/ 0 h 265680"/>
                <a:gd name="connsiteX2" fmla="*/ 2035979 w 2080260"/>
                <a:gd name="connsiteY2" fmla="*/ 0 h 265680"/>
                <a:gd name="connsiteX3" fmla="*/ 2080260 w 2080260"/>
                <a:gd name="connsiteY3" fmla="*/ 44281 h 265680"/>
                <a:gd name="connsiteX4" fmla="*/ 2080260 w 2080260"/>
                <a:gd name="connsiteY4" fmla="*/ 221399 h 265680"/>
                <a:gd name="connsiteX5" fmla="*/ 2035979 w 2080260"/>
                <a:gd name="connsiteY5" fmla="*/ 265680 h 265680"/>
                <a:gd name="connsiteX6" fmla="*/ 44281 w 2080260"/>
                <a:gd name="connsiteY6" fmla="*/ 265680 h 265680"/>
                <a:gd name="connsiteX7" fmla="*/ 0 w 2080260"/>
                <a:gd name="connsiteY7" fmla="*/ 221399 h 265680"/>
                <a:gd name="connsiteX8" fmla="*/ 0 w 2080260"/>
                <a:gd name="connsiteY8" fmla="*/ 44281 h 26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0260" h="265680">
                  <a:moveTo>
                    <a:pt x="0" y="44281"/>
                  </a:moveTo>
                  <a:cubicBezTo>
                    <a:pt x="0" y="19825"/>
                    <a:pt x="19825" y="0"/>
                    <a:pt x="44281" y="0"/>
                  </a:cubicBezTo>
                  <a:lnTo>
                    <a:pt x="2035979" y="0"/>
                  </a:lnTo>
                  <a:cubicBezTo>
                    <a:pt x="2060435" y="0"/>
                    <a:pt x="2080260" y="19825"/>
                    <a:pt x="2080260" y="44281"/>
                  </a:cubicBezTo>
                  <a:lnTo>
                    <a:pt x="2080260" y="221399"/>
                  </a:lnTo>
                  <a:cubicBezTo>
                    <a:pt x="2080260" y="245855"/>
                    <a:pt x="2060435" y="265680"/>
                    <a:pt x="2035979" y="265680"/>
                  </a:cubicBezTo>
                  <a:lnTo>
                    <a:pt x="44281" y="265680"/>
                  </a:lnTo>
                  <a:cubicBezTo>
                    <a:pt x="19825" y="265680"/>
                    <a:pt x="0" y="245855"/>
                    <a:pt x="0" y="221399"/>
                  </a:cubicBezTo>
                  <a:lnTo>
                    <a:pt x="0" y="44281"/>
                  </a:lnTo>
                  <a:close/>
                </a:path>
              </a:pathLst>
            </a:custGeom>
          </p:spPr>
          <p:style>
            <a:lnRef idx="0">
              <a:schemeClr val="lt1">
                <a:hueOff val="0"/>
                <a:satOff val="0"/>
                <a:lumOff val="0"/>
                <a:alphaOff val="0"/>
              </a:schemeClr>
            </a:lnRef>
            <a:fillRef idx="3">
              <a:schemeClr val="accent5">
                <a:shade val="50000"/>
                <a:hueOff val="0"/>
                <a:satOff val="0"/>
                <a:lumOff val="0"/>
                <a:alphaOff val="0"/>
              </a:schemeClr>
            </a:fillRef>
            <a:effectRef idx="2">
              <a:schemeClr val="accent5">
                <a:shade val="50000"/>
                <a:hueOff val="0"/>
                <a:satOff val="0"/>
                <a:lumOff val="0"/>
                <a:alphaOff val="0"/>
              </a:schemeClr>
            </a:effectRef>
            <a:fontRef idx="minor">
              <a:schemeClr val="lt1"/>
            </a:fontRef>
          </p:style>
          <p:txBody>
            <a:bodyPr spcFirstLastPara="0" vert="horz" wrap="square" lIns="91598" tIns="12969" rIns="91598" bIns="12969" numCol="1" spcCol="1270" anchor="ctr" anchorCtr="0">
              <a:noAutofit/>
            </a:bodyPr>
            <a:lstStyle/>
            <a:p>
              <a:pPr lvl="0" algn="l" defTabSz="466725">
                <a:lnSpc>
                  <a:spcPct val="90000"/>
                </a:lnSpc>
                <a:spcBef>
                  <a:spcPct val="0"/>
                </a:spcBef>
                <a:spcAft>
                  <a:spcPct val="35000"/>
                </a:spcAft>
              </a:pPr>
              <a:r>
                <a:rPr lang="fr-FR" sz="1050" b="1" kern="1200" dirty="0" smtClean="0"/>
                <a:t>Infrastructure</a:t>
              </a:r>
              <a:endParaRPr lang="fr-FR" sz="1050" b="1" kern="1200" dirty="0"/>
            </a:p>
          </p:txBody>
        </p:sp>
        <p:sp>
          <p:nvSpPr>
            <p:cNvPr id="115" name="Rectangle 114"/>
            <p:cNvSpPr/>
            <p:nvPr/>
          </p:nvSpPr>
          <p:spPr>
            <a:xfrm>
              <a:off x="304800" y="2108160"/>
              <a:ext cx="2971800" cy="226800"/>
            </a:xfrm>
            <a:prstGeom prst="rect">
              <a:avLst/>
            </a:prstGeom>
          </p:spPr>
          <p:style>
            <a:lnRef idx="1">
              <a:schemeClr val="accent5">
                <a:shade val="50000"/>
                <a:hueOff val="168648"/>
                <a:satOff val="-3730"/>
                <a:lumOff val="2799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16" name="Forme libre 115"/>
            <p:cNvSpPr/>
            <p:nvPr/>
          </p:nvSpPr>
          <p:spPr>
            <a:xfrm>
              <a:off x="453390" y="1975319"/>
              <a:ext cx="2080260" cy="265680"/>
            </a:xfrm>
            <a:custGeom>
              <a:avLst/>
              <a:gdLst>
                <a:gd name="connsiteX0" fmla="*/ 0 w 2080260"/>
                <a:gd name="connsiteY0" fmla="*/ 44281 h 265680"/>
                <a:gd name="connsiteX1" fmla="*/ 44281 w 2080260"/>
                <a:gd name="connsiteY1" fmla="*/ 0 h 265680"/>
                <a:gd name="connsiteX2" fmla="*/ 2035979 w 2080260"/>
                <a:gd name="connsiteY2" fmla="*/ 0 h 265680"/>
                <a:gd name="connsiteX3" fmla="*/ 2080260 w 2080260"/>
                <a:gd name="connsiteY3" fmla="*/ 44281 h 265680"/>
                <a:gd name="connsiteX4" fmla="*/ 2080260 w 2080260"/>
                <a:gd name="connsiteY4" fmla="*/ 221399 h 265680"/>
                <a:gd name="connsiteX5" fmla="*/ 2035979 w 2080260"/>
                <a:gd name="connsiteY5" fmla="*/ 265680 h 265680"/>
                <a:gd name="connsiteX6" fmla="*/ 44281 w 2080260"/>
                <a:gd name="connsiteY6" fmla="*/ 265680 h 265680"/>
                <a:gd name="connsiteX7" fmla="*/ 0 w 2080260"/>
                <a:gd name="connsiteY7" fmla="*/ 221399 h 265680"/>
                <a:gd name="connsiteX8" fmla="*/ 0 w 2080260"/>
                <a:gd name="connsiteY8" fmla="*/ 44281 h 26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0260" h="265680">
                  <a:moveTo>
                    <a:pt x="0" y="44281"/>
                  </a:moveTo>
                  <a:cubicBezTo>
                    <a:pt x="0" y="19825"/>
                    <a:pt x="19825" y="0"/>
                    <a:pt x="44281" y="0"/>
                  </a:cubicBezTo>
                  <a:lnTo>
                    <a:pt x="2035979" y="0"/>
                  </a:lnTo>
                  <a:cubicBezTo>
                    <a:pt x="2060435" y="0"/>
                    <a:pt x="2080260" y="19825"/>
                    <a:pt x="2080260" y="44281"/>
                  </a:cubicBezTo>
                  <a:lnTo>
                    <a:pt x="2080260" y="221399"/>
                  </a:lnTo>
                  <a:cubicBezTo>
                    <a:pt x="2080260" y="245855"/>
                    <a:pt x="2060435" y="265680"/>
                    <a:pt x="2035979" y="265680"/>
                  </a:cubicBezTo>
                  <a:lnTo>
                    <a:pt x="44281" y="265680"/>
                  </a:lnTo>
                  <a:cubicBezTo>
                    <a:pt x="19825" y="265680"/>
                    <a:pt x="0" y="245855"/>
                    <a:pt x="0" y="221399"/>
                  </a:cubicBezTo>
                  <a:lnTo>
                    <a:pt x="0" y="44281"/>
                  </a:lnTo>
                  <a:close/>
                </a:path>
              </a:pathLst>
            </a:custGeom>
          </p:spPr>
          <p:style>
            <a:lnRef idx="0">
              <a:schemeClr val="lt1">
                <a:hueOff val="0"/>
                <a:satOff val="0"/>
                <a:lumOff val="0"/>
                <a:alphaOff val="0"/>
              </a:schemeClr>
            </a:lnRef>
            <a:fillRef idx="3">
              <a:schemeClr val="accent5">
                <a:shade val="50000"/>
                <a:hueOff val="168648"/>
                <a:satOff val="-3730"/>
                <a:lumOff val="27991"/>
                <a:alphaOff val="0"/>
              </a:schemeClr>
            </a:fillRef>
            <a:effectRef idx="2">
              <a:schemeClr val="accent5">
                <a:shade val="50000"/>
                <a:hueOff val="168648"/>
                <a:satOff val="-3730"/>
                <a:lumOff val="27991"/>
                <a:alphaOff val="0"/>
              </a:schemeClr>
            </a:effectRef>
            <a:fontRef idx="minor">
              <a:schemeClr val="lt1"/>
            </a:fontRef>
          </p:style>
          <p:txBody>
            <a:bodyPr spcFirstLastPara="0" vert="horz" wrap="square" lIns="91598" tIns="12969" rIns="91598" bIns="12969" numCol="1" spcCol="1270" anchor="ctr" anchorCtr="0">
              <a:noAutofit/>
            </a:bodyPr>
            <a:lstStyle/>
            <a:p>
              <a:pPr lvl="0" algn="l" defTabSz="466725">
                <a:lnSpc>
                  <a:spcPct val="90000"/>
                </a:lnSpc>
                <a:spcBef>
                  <a:spcPct val="0"/>
                </a:spcBef>
                <a:spcAft>
                  <a:spcPct val="35000"/>
                </a:spcAft>
              </a:pPr>
              <a:r>
                <a:rPr lang="fr-FR" sz="1050" b="1" kern="1200" dirty="0" smtClean="0">
                  <a:solidFill>
                    <a:schemeClr val="tx1"/>
                  </a:solidFill>
                </a:rPr>
                <a:t>VALS</a:t>
              </a:r>
              <a:endParaRPr lang="fr-FR" sz="1050" b="1" kern="1200" dirty="0">
                <a:solidFill>
                  <a:schemeClr val="tx1"/>
                </a:solidFill>
              </a:endParaRPr>
            </a:p>
          </p:txBody>
        </p:sp>
        <p:sp>
          <p:nvSpPr>
            <p:cNvPr id="117" name="Rectangle 116"/>
            <p:cNvSpPr/>
            <p:nvPr/>
          </p:nvSpPr>
          <p:spPr>
            <a:xfrm>
              <a:off x="304800" y="2516400"/>
              <a:ext cx="2971800" cy="226800"/>
            </a:xfrm>
            <a:prstGeom prst="rect">
              <a:avLst/>
            </a:prstGeom>
          </p:spPr>
          <p:style>
            <a:lnRef idx="1">
              <a:schemeClr val="accent5">
                <a:shade val="50000"/>
                <a:hueOff val="168648"/>
                <a:satOff val="-3730"/>
                <a:lumOff val="2799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18" name="Forme libre 117"/>
            <p:cNvSpPr/>
            <p:nvPr/>
          </p:nvSpPr>
          <p:spPr>
            <a:xfrm>
              <a:off x="453390" y="2383560"/>
              <a:ext cx="2080260" cy="265680"/>
            </a:xfrm>
            <a:custGeom>
              <a:avLst/>
              <a:gdLst>
                <a:gd name="connsiteX0" fmla="*/ 0 w 2080260"/>
                <a:gd name="connsiteY0" fmla="*/ 44281 h 265680"/>
                <a:gd name="connsiteX1" fmla="*/ 44281 w 2080260"/>
                <a:gd name="connsiteY1" fmla="*/ 0 h 265680"/>
                <a:gd name="connsiteX2" fmla="*/ 2035979 w 2080260"/>
                <a:gd name="connsiteY2" fmla="*/ 0 h 265680"/>
                <a:gd name="connsiteX3" fmla="*/ 2080260 w 2080260"/>
                <a:gd name="connsiteY3" fmla="*/ 44281 h 265680"/>
                <a:gd name="connsiteX4" fmla="*/ 2080260 w 2080260"/>
                <a:gd name="connsiteY4" fmla="*/ 221399 h 265680"/>
                <a:gd name="connsiteX5" fmla="*/ 2035979 w 2080260"/>
                <a:gd name="connsiteY5" fmla="*/ 265680 h 265680"/>
                <a:gd name="connsiteX6" fmla="*/ 44281 w 2080260"/>
                <a:gd name="connsiteY6" fmla="*/ 265680 h 265680"/>
                <a:gd name="connsiteX7" fmla="*/ 0 w 2080260"/>
                <a:gd name="connsiteY7" fmla="*/ 221399 h 265680"/>
                <a:gd name="connsiteX8" fmla="*/ 0 w 2080260"/>
                <a:gd name="connsiteY8" fmla="*/ 44281 h 26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0260" h="265680">
                  <a:moveTo>
                    <a:pt x="0" y="44281"/>
                  </a:moveTo>
                  <a:cubicBezTo>
                    <a:pt x="0" y="19825"/>
                    <a:pt x="19825" y="0"/>
                    <a:pt x="44281" y="0"/>
                  </a:cubicBezTo>
                  <a:lnTo>
                    <a:pt x="2035979" y="0"/>
                  </a:lnTo>
                  <a:cubicBezTo>
                    <a:pt x="2060435" y="0"/>
                    <a:pt x="2080260" y="19825"/>
                    <a:pt x="2080260" y="44281"/>
                  </a:cubicBezTo>
                  <a:lnTo>
                    <a:pt x="2080260" y="221399"/>
                  </a:lnTo>
                  <a:cubicBezTo>
                    <a:pt x="2080260" y="245855"/>
                    <a:pt x="2060435" y="265680"/>
                    <a:pt x="2035979" y="265680"/>
                  </a:cubicBezTo>
                  <a:lnTo>
                    <a:pt x="44281" y="265680"/>
                  </a:lnTo>
                  <a:cubicBezTo>
                    <a:pt x="19825" y="265680"/>
                    <a:pt x="0" y="245855"/>
                    <a:pt x="0" y="221399"/>
                  </a:cubicBezTo>
                  <a:lnTo>
                    <a:pt x="0" y="44281"/>
                  </a:lnTo>
                  <a:close/>
                </a:path>
              </a:pathLst>
            </a:custGeom>
          </p:spPr>
          <p:style>
            <a:lnRef idx="0">
              <a:schemeClr val="lt1">
                <a:hueOff val="0"/>
                <a:satOff val="0"/>
                <a:lumOff val="0"/>
                <a:alphaOff val="0"/>
              </a:schemeClr>
            </a:lnRef>
            <a:fillRef idx="3">
              <a:schemeClr val="accent5">
                <a:shade val="50000"/>
                <a:hueOff val="168648"/>
                <a:satOff val="-3730"/>
                <a:lumOff val="27991"/>
                <a:alphaOff val="0"/>
              </a:schemeClr>
            </a:fillRef>
            <a:effectRef idx="2">
              <a:schemeClr val="accent5">
                <a:shade val="50000"/>
                <a:hueOff val="168648"/>
                <a:satOff val="-3730"/>
                <a:lumOff val="27991"/>
                <a:alphaOff val="0"/>
              </a:schemeClr>
            </a:effectRef>
            <a:fontRef idx="minor">
              <a:schemeClr val="lt1"/>
            </a:fontRef>
          </p:style>
          <p:txBody>
            <a:bodyPr spcFirstLastPara="0" vert="horz" wrap="square" lIns="91598" tIns="12969" rIns="91598" bIns="12969" numCol="1" spcCol="1270" anchor="ctr" anchorCtr="0">
              <a:noAutofit/>
            </a:bodyPr>
            <a:lstStyle/>
            <a:p>
              <a:pPr lvl="0" algn="l" defTabSz="466725">
                <a:lnSpc>
                  <a:spcPct val="90000"/>
                </a:lnSpc>
                <a:spcBef>
                  <a:spcPct val="0"/>
                </a:spcBef>
                <a:spcAft>
                  <a:spcPct val="35000"/>
                </a:spcAft>
              </a:pPr>
              <a:r>
                <a:rPr lang="fr-FR" sz="1050" b="1" kern="1200" dirty="0" smtClean="0">
                  <a:solidFill>
                    <a:srgbClr val="7F7F7F"/>
                  </a:solidFill>
                </a:rPr>
                <a:t>Land</a:t>
              </a:r>
              <a:r>
                <a:rPr lang="fr-FR" sz="1050" kern="1200" dirty="0" smtClean="0">
                  <a:solidFill>
                    <a:srgbClr val="7F7F7F"/>
                  </a:solidFill>
                </a:rPr>
                <a:t> </a:t>
              </a:r>
              <a:r>
                <a:rPr lang="fr-FR" sz="1050" b="1" kern="1200" dirty="0" smtClean="0">
                  <a:solidFill>
                    <a:srgbClr val="7F7F7F"/>
                  </a:solidFill>
                </a:rPr>
                <a:t>Use</a:t>
              </a:r>
              <a:endParaRPr lang="fr-FR" sz="1050" b="1" kern="1200" dirty="0">
                <a:solidFill>
                  <a:srgbClr val="7F7F7F"/>
                </a:solidFill>
              </a:endParaRPr>
            </a:p>
          </p:txBody>
        </p:sp>
      </p:grpSp>
      <p:pic>
        <p:nvPicPr>
          <p:cNvPr id="4" name="Image 3"/>
          <p:cNvPicPr>
            <a:picLocks noChangeAspect="1"/>
          </p:cNvPicPr>
          <p:nvPr/>
        </p:nvPicPr>
        <p:blipFill>
          <a:blip r:embed="rId3"/>
          <a:stretch>
            <a:fillRect/>
          </a:stretch>
        </p:blipFill>
        <p:spPr>
          <a:xfrm>
            <a:off x="0" y="3581400"/>
            <a:ext cx="6858000" cy="2942303"/>
          </a:xfrm>
          <a:prstGeom prst="rect">
            <a:avLst/>
          </a:prstGeom>
        </p:spPr>
      </p:pic>
    </p:spTree>
    <p:extLst>
      <p:ext uri="{BB962C8B-B14F-4D97-AF65-F5344CB8AC3E}">
        <p14:creationId xmlns:p14="http://schemas.microsoft.com/office/powerpoint/2010/main" val="39082458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a:solidFill>
                  <a:srgbClr val="595959"/>
                </a:solidFill>
              </a:rPr>
              <a:t>Objectives</a:t>
            </a:r>
          </a:p>
        </p:txBody>
      </p:sp>
      <p:sp>
        <p:nvSpPr>
          <p:cNvPr id="8" name="Text Placeholder 7"/>
          <p:cNvSpPr>
            <a:spLocks noGrp="1"/>
          </p:cNvSpPr>
          <p:nvPr>
            <p:ph type="body" sz="quarter" idx="11"/>
          </p:nvPr>
        </p:nvSpPr>
        <p:spPr>
          <a:xfrm>
            <a:off x="4543770" y="914400"/>
            <a:ext cx="2085631" cy="1752600"/>
          </a:xfrm>
        </p:spPr>
        <p:txBody>
          <a:bodyPr/>
          <a:lstStyle/>
          <a:p>
            <a:r>
              <a:rPr lang="en-US" sz="1200" dirty="0" smtClean="0"/>
              <a:t>Consolidate Panama as an international Value-Added Logistics Hub </a:t>
            </a:r>
            <a:endParaRPr lang="en-US" sz="1200" dirty="0"/>
          </a:p>
          <a:p>
            <a:r>
              <a:rPr lang="en-US" sz="1200" dirty="0" smtClean="0"/>
              <a:t>During the formulation, the study was continuously validated through workshops aiming at the appropriation of the plan by relevant stakeholders</a:t>
            </a:r>
          </a:p>
        </p:txBody>
      </p:sp>
      <p:sp>
        <p:nvSpPr>
          <p:cNvPr id="9" name="Text Placeholder 8"/>
          <p:cNvSpPr>
            <a:spLocks noGrp="1"/>
          </p:cNvSpPr>
          <p:nvPr>
            <p:ph type="body" sz="quarter" idx="18"/>
          </p:nvPr>
        </p:nvSpPr>
        <p:spPr>
          <a:xfrm>
            <a:off x="4533900" y="3124200"/>
            <a:ext cx="2324100" cy="2057400"/>
          </a:xfrm>
        </p:spPr>
        <p:txBody>
          <a:bodyPr>
            <a:noAutofit/>
          </a:bodyPr>
          <a:lstStyle/>
          <a:p>
            <a:pPr>
              <a:buClr>
                <a:srgbClr val="C2002F"/>
              </a:buClr>
            </a:pPr>
            <a:r>
              <a:rPr lang="en-US" sz="1000" dirty="0" smtClean="0"/>
              <a:t>Workshop </a:t>
            </a:r>
            <a:r>
              <a:rPr lang="en-US" sz="1000" dirty="0"/>
              <a:t>1: </a:t>
            </a:r>
          </a:p>
          <a:p>
            <a:pPr marL="285750" indent="-285750">
              <a:buClr>
                <a:srgbClr val="C2002F"/>
              </a:buClr>
              <a:buFont typeface="Courier New"/>
              <a:buChar char="o"/>
            </a:pPr>
            <a:r>
              <a:rPr lang="en-US" sz="1000" dirty="0"/>
              <a:t>October 6th to 7th 2016. October 11th, 2016 Focus Group</a:t>
            </a:r>
          </a:p>
          <a:p>
            <a:pPr>
              <a:buClr>
                <a:srgbClr val="C2002F"/>
              </a:buClr>
            </a:pPr>
            <a:r>
              <a:rPr lang="en-US" sz="1000" dirty="0"/>
              <a:t>Workshop 2: </a:t>
            </a:r>
            <a:endParaRPr lang="en-US" sz="1000" dirty="0" smtClean="0"/>
          </a:p>
          <a:p>
            <a:pPr marL="285750" indent="-285750">
              <a:buClr>
                <a:srgbClr val="C2002F"/>
              </a:buClr>
              <a:buFont typeface="Courier New"/>
              <a:buChar char="o"/>
            </a:pPr>
            <a:r>
              <a:rPr lang="en-US" sz="1000" dirty="0"/>
              <a:t>December 6th, 2016</a:t>
            </a:r>
          </a:p>
          <a:p>
            <a:pPr>
              <a:buClr>
                <a:srgbClr val="C2002F"/>
              </a:buClr>
            </a:pPr>
            <a:r>
              <a:rPr lang="en-US" sz="1000" dirty="0"/>
              <a:t>Workshop </a:t>
            </a:r>
            <a:r>
              <a:rPr lang="en-US" sz="1000" dirty="0" smtClean="0"/>
              <a:t>3</a:t>
            </a:r>
          </a:p>
          <a:p>
            <a:pPr marL="285750" indent="-285750">
              <a:buClr>
                <a:srgbClr val="C2002F"/>
              </a:buClr>
              <a:buFont typeface="Courier New"/>
              <a:buChar char="o"/>
            </a:pPr>
            <a:r>
              <a:rPr lang="en-US" sz="1000" dirty="0" smtClean="0"/>
              <a:t>January 31</a:t>
            </a:r>
            <a:r>
              <a:rPr lang="en-US" sz="1000" baseline="30000" dirty="0" smtClean="0"/>
              <a:t>st</a:t>
            </a:r>
            <a:r>
              <a:rPr lang="en-US" sz="1000" dirty="0" smtClean="0"/>
              <a:t> to February 2</a:t>
            </a:r>
            <a:r>
              <a:rPr lang="en-US" sz="1000" baseline="30000" dirty="0" smtClean="0"/>
              <a:t>nd</a:t>
            </a:r>
            <a:r>
              <a:rPr lang="en-US" sz="1000" dirty="0" smtClean="0"/>
              <a:t>, 2017</a:t>
            </a:r>
            <a:endParaRPr lang="en-US" sz="1000" dirty="0"/>
          </a:p>
          <a:p>
            <a:pPr>
              <a:buClr>
                <a:srgbClr val="C2002F"/>
              </a:buClr>
            </a:pPr>
            <a:r>
              <a:rPr lang="en-US" sz="1000" dirty="0"/>
              <a:t>Workshop </a:t>
            </a:r>
            <a:r>
              <a:rPr lang="en-US" sz="1000" dirty="0" smtClean="0"/>
              <a:t>4</a:t>
            </a:r>
          </a:p>
          <a:p>
            <a:pPr marL="285750" indent="-285750">
              <a:buClr>
                <a:srgbClr val="C2002F"/>
              </a:buClr>
              <a:buFont typeface="Courier New"/>
              <a:buChar char="o"/>
            </a:pPr>
            <a:r>
              <a:rPr lang="en-US" sz="1000" dirty="0" smtClean="0"/>
              <a:t>April 7</a:t>
            </a:r>
            <a:r>
              <a:rPr lang="en-US" sz="1000" baseline="30000" dirty="0" smtClean="0"/>
              <a:t>th</a:t>
            </a:r>
            <a:r>
              <a:rPr lang="en-US" sz="1000" dirty="0" smtClean="0"/>
              <a:t>, 2016</a:t>
            </a:r>
            <a:endParaRPr lang="en-US" sz="1000" dirty="0"/>
          </a:p>
        </p:txBody>
      </p:sp>
      <p:sp>
        <p:nvSpPr>
          <p:cNvPr id="11" name="Title 6"/>
          <p:cNvSpPr txBox="1">
            <a:spLocks/>
          </p:cNvSpPr>
          <p:nvPr/>
        </p:nvSpPr>
        <p:spPr>
          <a:xfrm>
            <a:off x="228600" y="0"/>
            <a:ext cx="52578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a:pPr>
            <a:r>
              <a:rPr lang="en-US" smtClean="0"/>
              <a:t>Objectives, scope and methodology</a:t>
            </a:r>
            <a:endParaRPr lang="en-US"/>
          </a:p>
        </p:txBody>
      </p:sp>
      <p:sp>
        <p:nvSpPr>
          <p:cNvPr id="3" name="ZoneTexte 2"/>
          <p:cNvSpPr txBox="1"/>
          <p:nvPr/>
        </p:nvSpPr>
        <p:spPr>
          <a:xfrm>
            <a:off x="4648200" y="2785647"/>
            <a:ext cx="1295400" cy="262353"/>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r>
              <a:rPr lang="en-US" dirty="0" smtClean="0"/>
              <a:t>Workshops</a:t>
            </a:r>
            <a:endParaRPr lang="en-US" dirty="0"/>
          </a:p>
        </p:txBody>
      </p:sp>
      <p:sp>
        <p:nvSpPr>
          <p:cNvPr id="13" name="ZoneTexte 12"/>
          <p:cNvSpPr txBox="1"/>
          <p:nvPr/>
        </p:nvSpPr>
        <p:spPr>
          <a:xfrm>
            <a:off x="228600" y="2743200"/>
            <a:ext cx="1447800" cy="304800"/>
          </a:xfrm>
          <a:prstGeom prst="rect">
            <a:avLst/>
          </a:prstGeom>
        </p:spPr>
        <p:txBody>
          <a:bodyPr vert="horz" lIns="91440" tIns="45720" rIns="91440" bIns="45720" rtlCol="0" anchor="ctr" anchorCtr="0">
            <a:noAutofit/>
          </a:bodyPr>
          <a:lstStyle>
            <a:lvl1pPr>
              <a:spcBef>
                <a:spcPct val="0"/>
              </a:spcBef>
              <a:buNone/>
              <a:defRPr sz="1600" b="1" baseline="0">
                <a:solidFill>
                  <a:srgbClr val="C2002F"/>
                </a:solidFill>
                <a:latin typeface="+mj-lt"/>
                <a:ea typeface="+mj-ea"/>
                <a:cs typeface="+mj-cs"/>
              </a:defRPr>
            </a:lvl1pPr>
          </a:lstStyle>
          <a:p>
            <a:r>
              <a:rPr lang="en-US" sz="1400" kern="0" spc="100" dirty="0" smtClean="0">
                <a:solidFill>
                  <a:srgbClr val="595959"/>
                </a:solidFill>
              </a:rPr>
              <a:t>Methodology</a:t>
            </a:r>
            <a:endParaRPr lang="en-US" sz="1400" kern="0" spc="100" dirty="0">
              <a:solidFill>
                <a:srgbClr val="595959"/>
              </a:solidFill>
            </a:endParaRPr>
          </a:p>
        </p:txBody>
      </p:sp>
      <p:sp>
        <p:nvSpPr>
          <p:cNvPr id="16" name="Text Placeholder 7"/>
          <p:cNvSpPr>
            <a:spLocks noGrp="1"/>
          </p:cNvSpPr>
          <p:nvPr>
            <p:ph type="body" sz="quarter" idx="11"/>
          </p:nvPr>
        </p:nvSpPr>
        <p:spPr>
          <a:xfrm>
            <a:off x="228600" y="3048000"/>
            <a:ext cx="4191000" cy="1676400"/>
          </a:xfrm>
        </p:spPr>
        <p:txBody>
          <a:bodyPr/>
          <a:lstStyle/>
          <a:p>
            <a:r>
              <a:rPr lang="en-US" sz="1050" dirty="0" smtClean="0"/>
              <a:t>Four main blocks of analysis composed the PM-ZIC. </a:t>
            </a:r>
            <a:r>
              <a:rPr lang="en-US" sz="1050" dirty="0"/>
              <a:t> </a:t>
            </a:r>
            <a:r>
              <a:rPr lang="en-US" sz="1050" b="1" dirty="0" smtClean="0"/>
              <a:t>Current situation assessment</a:t>
            </a:r>
            <a:r>
              <a:rPr lang="en-US" sz="1050" dirty="0" smtClean="0"/>
              <a:t> was based on the analysis of information gathered through physical and digital inventories, interviews to relevant stakeholders, secondary information and databases, namely customs and ports’. </a:t>
            </a:r>
            <a:r>
              <a:rPr lang="en-US" sz="1050" b="1" dirty="0" smtClean="0"/>
              <a:t>Future situation modeling </a:t>
            </a:r>
            <a:r>
              <a:rPr lang="en-US" sz="1050" dirty="0" smtClean="0"/>
              <a:t>comprised the definition of forecasting scenarios </a:t>
            </a:r>
            <a:r>
              <a:rPr lang="mr-IN" sz="1050" dirty="0" smtClean="0"/>
              <a:t>–</a:t>
            </a:r>
            <a:r>
              <a:rPr lang="en-US" sz="1050" dirty="0" smtClean="0"/>
              <a:t> probable, status quo and achievable </a:t>
            </a:r>
            <a:r>
              <a:rPr lang="mr-IN" sz="1050" dirty="0" smtClean="0"/>
              <a:t>–</a:t>
            </a:r>
            <a:r>
              <a:rPr lang="en-US" sz="1050" dirty="0" smtClean="0"/>
              <a:t>, modeling future trends of existing segments, and the identification of new segments and modeling future demand. A modular excel model comprised of a </a:t>
            </a:r>
            <a:r>
              <a:rPr lang="en-US" sz="1050" dirty="0" err="1" smtClean="0"/>
              <a:t>time&amp;cost</a:t>
            </a:r>
            <a:r>
              <a:rPr lang="en-US" sz="1050" dirty="0" smtClean="0"/>
              <a:t>, market demand, assignment sub-models was the tool utilized in this case. The </a:t>
            </a:r>
            <a:r>
              <a:rPr lang="en-US" sz="1050" b="1" dirty="0" smtClean="0"/>
              <a:t>action plan</a:t>
            </a:r>
            <a:r>
              <a:rPr lang="en-US" sz="1050" dirty="0" smtClean="0"/>
              <a:t> was formulated based on five strategies, and projects for all components of the logistics system </a:t>
            </a:r>
            <a:r>
              <a:rPr lang="mr-IN" sz="1050" dirty="0" smtClean="0"/>
              <a:t>–</a:t>
            </a:r>
            <a:r>
              <a:rPr lang="en-US" sz="1050" dirty="0" smtClean="0"/>
              <a:t> infrastructure, services, processes </a:t>
            </a:r>
            <a:r>
              <a:rPr lang="mr-IN" sz="1050" dirty="0" smtClean="0"/>
              <a:t>–</a:t>
            </a:r>
            <a:r>
              <a:rPr lang="en-US" sz="1050" dirty="0" smtClean="0"/>
              <a:t> were organized in an immediate, medium and long term action plans. Finally </a:t>
            </a:r>
            <a:r>
              <a:rPr lang="en-US" sz="1050" b="1" dirty="0" err="1" smtClean="0"/>
              <a:t>interinstitutional</a:t>
            </a:r>
            <a:r>
              <a:rPr lang="en-US" sz="1050" dirty="0" smtClean="0"/>
              <a:t> </a:t>
            </a:r>
            <a:r>
              <a:rPr lang="en-US" sz="1050" b="1" dirty="0" smtClean="0"/>
              <a:t>cooperation schemes </a:t>
            </a:r>
            <a:r>
              <a:rPr lang="en-US" sz="1050" dirty="0" smtClean="0"/>
              <a:t>identified the main elements of the implementation strategy.  </a:t>
            </a:r>
          </a:p>
        </p:txBody>
      </p:sp>
      <p:pic>
        <p:nvPicPr>
          <p:cNvPr id="18" name="Picture 51"/>
          <p:cNvPicPr>
            <a:picLocks noChangeAspect="1"/>
          </p:cNvPicPr>
          <p:nvPr/>
        </p:nvPicPr>
        <p:blipFill>
          <a:blip r:embed="rId3"/>
          <a:stretch>
            <a:fillRect/>
          </a:stretch>
        </p:blipFill>
        <p:spPr>
          <a:xfrm>
            <a:off x="441916" y="5715000"/>
            <a:ext cx="5974168" cy="2971800"/>
          </a:xfrm>
          <a:prstGeom prst="rect">
            <a:avLst/>
          </a:prstGeom>
        </p:spPr>
      </p:pic>
      <p:pic>
        <p:nvPicPr>
          <p:cNvPr id="4" name="Image 3"/>
          <p:cNvPicPr>
            <a:picLocks noChangeAspect="1"/>
          </p:cNvPicPr>
          <p:nvPr/>
        </p:nvPicPr>
        <p:blipFill>
          <a:blip r:embed="rId4"/>
          <a:stretch>
            <a:fillRect/>
          </a:stretch>
        </p:blipFill>
        <p:spPr>
          <a:xfrm>
            <a:off x="828582" y="762000"/>
            <a:ext cx="3142695" cy="1828800"/>
          </a:xfrm>
          <a:prstGeom prst="rect">
            <a:avLst/>
          </a:prstGeom>
        </p:spPr>
      </p:pic>
      <p:pic>
        <p:nvPicPr>
          <p:cNvPr id="5" name="Image 4"/>
          <p:cNvPicPr>
            <a:picLocks noChangeAspect="1"/>
          </p:cNvPicPr>
          <p:nvPr/>
        </p:nvPicPr>
        <p:blipFill>
          <a:blip r:embed="rId5"/>
          <a:stretch>
            <a:fillRect/>
          </a:stretch>
        </p:blipFill>
        <p:spPr>
          <a:xfrm>
            <a:off x="3423234" y="685800"/>
            <a:ext cx="621132" cy="838200"/>
          </a:xfrm>
          <a:prstGeom prst="rect">
            <a:avLst/>
          </a:prstGeom>
        </p:spPr>
      </p:pic>
    </p:spTree>
    <p:extLst>
      <p:ext uri="{BB962C8B-B14F-4D97-AF65-F5344CB8AC3E}">
        <p14:creationId xmlns:p14="http://schemas.microsoft.com/office/powerpoint/2010/main" val="2041461448"/>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8"/>
          <p:cNvSpPr>
            <a:spLocks noGrp="1"/>
          </p:cNvSpPr>
          <p:nvPr>
            <p:ph type="body" sz="quarter" idx="18"/>
          </p:nvPr>
        </p:nvSpPr>
        <p:spPr>
          <a:xfrm>
            <a:off x="304800" y="3200400"/>
            <a:ext cx="6324600" cy="685800"/>
          </a:xfrm>
        </p:spPr>
        <p:txBody>
          <a:bodyPr>
            <a:noAutofit/>
          </a:bodyPr>
          <a:lstStyle/>
          <a:p>
            <a:pPr lvl="0">
              <a:buClr>
                <a:srgbClr val="800000"/>
              </a:buClr>
            </a:pPr>
            <a:r>
              <a:rPr lang="en-US" sz="1000" dirty="0" smtClean="0"/>
              <a:t>Estimates have been done for the 20-year timeframe of the PM-ZIC. However, land is one of the most important strategic asset at the ZIC along with the Canal and transport and logistics supply, therefore the PM-ZIC has considered a 50-year horizon to estimate land use requirements</a:t>
            </a:r>
          </a:p>
          <a:p>
            <a:pPr>
              <a:buClr>
                <a:srgbClr val="C2002F"/>
              </a:buClr>
            </a:pPr>
            <a:endParaRPr lang="en-US" sz="1000" dirty="0"/>
          </a:p>
        </p:txBody>
      </p:sp>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dirty="0" smtClean="0">
                <a:solidFill>
                  <a:srgbClr val="595959"/>
                </a:solidFill>
              </a:rPr>
              <a:t>Objectives</a:t>
            </a:r>
            <a:endParaRPr lang="en-US" sz="1400" kern="0" spc="100" dirty="0">
              <a:solidFill>
                <a:srgbClr val="595959"/>
              </a:solidFill>
            </a:endParaRPr>
          </a:p>
        </p:txBody>
      </p:sp>
      <p:sp>
        <p:nvSpPr>
          <p:cNvPr id="8" name="Text Placeholder 7"/>
          <p:cNvSpPr>
            <a:spLocks noGrp="1"/>
          </p:cNvSpPr>
          <p:nvPr>
            <p:ph type="body" sz="quarter" idx="11"/>
          </p:nvPr>
        </p:nvSpPr>
        <p:spPr>
          <a:xfrm>
            <a:off x="4572000" y="914400"/>
            <a:ext cx="2085631" cy="1752600"/>
          </a:xfrm>
        </p:spPr>
        <p:txBody>
          <a:bodyPr/>
          <a:lstStyle/>
          <a:p>
            <a:pPr marL="171450" indent="-171450">
              <a:buClr>
                <a:srgbClr val="800000"/>
              </a:buClr>
              <a:buFont typeface="Courier New"/>
              <a:buChar char="o"/>
            </a:pPr>
            <a:r>
              <a:rPr lang="es-ES_tradnl" sz="1200" dirty="0" err="1" smtClean="0"/>
              <a:t>Promote</a:t>
            </a:r>
            <a:r>
              <a:rPr lang="es-ES_tradnl" sz="1200" dirty="0" smtClean="0"/>
              <a:t> </a:t>
            </a:r>
            <a:r>
              <a:rPr lang="es-ES_tradnl" sz="1200" dirty="0" err="1" smtClean="0"/>
              <a:t>the</a:t>
            </a:r>
            <a:r>
              <a:rPr lang="es-ES_tradnl" sz="1200" dirty="0" smtClean="0"/>
              <a:t> </a:t>
            </a:r>
            <a:r>
              <a:rPr lang="es-ES_tradnl" sz="1200" dirty="0" err="1" smtClean="0"/>
              <a:t>harmonization</a:t>
            </a:r>
            <a:r>
              <a:rPr lang="es-ES_tradnl" sz="1200" dirty="0" smtClean="0"/>
              <a:t> of </a:t>
            </a:r>
            <a:r>
              <a:rPr lang="es-ES_tradnl" sz="1200" dirty="0" err="1" smtClean="0"/>
              <a:t>land</a:t>
            </a:r>
            <a:r>
              <a:rPr lang="es-ES_tradnl" sz="1200" dirty="0" smtClean="0"/>
              <a:t> uses at </a:t>
            </a:r>
            <a:r>
              <a:rPr lang="es-ES_tradnl" sz="1200" dirty="0" err="1" smtClean="0"/>
              <a:t>the</a:t>
            </a:r>
            <a:r>
              <a:rPr lang="es-ES_tradnl" sz="1200" dirty="0" smtClean="0"/>
              <a:t> 3 </a:t>
            </a:r>
            <a:r>
              <a:rPr lang="es-ES_tradnl" sz="1200" dirty="0" err="1" smtClean="0"/>
              <a:t>poles</a:t>
            </a:r>
            <a:endParaRPr lang="es-ES_tradnl" sz="1200" dirty="0" smtClean="0"/>
          </a:p>
          <a:p>
            <a:pPr marL="171450" indent="-171450">
              <a:buClr>
                <a:srgbClr val="800000"/>
              </a:buClr>
              <a:buFont typeface="Courier New"/>
              <a:buChar char="o"/>
            </a:pPr>
            <a:r>
              <a:rPr lang="es-ES_tradnl" sz="1200" dirty="0" smtClean="0"/>
              <a:t>Reserve </a:t>
            </a:r>
            <a:r>
              <a:rPr lang="es-ES_tradnl" sz="1200" dirty="0" err="1" smtClean="0"/>
              <a:t>space</a:t>
            </a:r>
            <a:r>
              <a:rPr lang="es-ES_tradnl" sz="1200" dirty="0" smtClean="0"/>
              <a:t> </a:t>
            </a:r>
            <a:r>
              <a:rPr lang="es-ES_tradnl" sz="1200" dirty="0" err="1" smtClean="0"/>
              <a:t>to</a:t>
            </a:r>
            <a:r>
              <a:rPr lang="es-ES_tradnl" sz="1200" dirty="0" smtClean="0"/>
              <a:t> </a:t>
            </a:r>
            <a:r>
              <a:rPr lang="es-ES_tradnl" sz="1200" dirty="0" err="1" smtClean="0"/>
              <a:t>cover</a:t>
            </a:r>
            <a:r>
              <a:rPr lang="es-ES_tradnl" sz="1200" dirty="0" smtClean="0"/>
              <a:t> </a:t>
            </a:r>
            <a:r>
              <a:rPr lang="es-ES_tradnl" sz="1200" dirty="0" err="1" smtClean="0"/>
              <a:t>the</a:t>
            </a:r>
            <a:r>
              <a:rPr lang="es-ES_tradnl" sz="1200" dirty="0"/>
              <a:t> </a:t>
            </a:r>
            <a:r>
              <a:rPr lang="es-ES_tradnl" sz="1200" dirty="0" err="1" smtClean="0"/>
              <a:t>needs</a:t>
            </a:r>
            <a:r>
              <a:rPr lang="es-ES_tradnl" sz="1200" dirty="0" smtClean="0"/>
              <a:t> up </a:t>
            </a:r>
            <a:r>
              <a:rPr lang="es-ES_tradnl" sz="1200" dirty="0" err="1" smtClean="0"/>
              <a:t>to</a:t>
            </a:r>
            <a:r>
              <a:rPr lang="es-ES_tradnl" sz="1200" dirty="0" smtClean="0"/>
              <a:t> a 50-year </a:t>
            </a:r>
            <a:r>
              <a:rPr lang="es-ES_tradnl" sz="1200" dirty="0" err="1" smtClean="0"/>
              <a:t>period</a:t>
            </a:r>
            <a:r>
              <a:rPr lang="es-ES_tradnl" sz="1200" dirty="0" smtClean="0"/>
              <a:t> and </a:t>
            </a:r>
            <a:r>
              <a:rPr lang="es-ES_tradnl" sz="1200" dirty="0" err="1" smtClean="0"/>
              <a:t>therefore</a:t>
            </a:r>
            <a:r>
              <a:rPr lang="es-ES_tradnl" sz="1200" dirty="0" smtClean="0"/>
              <a:t> preserve </a:t>
            </a:r>
            <a:r>
              <a:rPr lang="es-ES_tradnl" sz="1200" dirty="0" err="1" smtClean="0"/>
              <a:t>the</a:t>
            </a:r>
            <a:r>
              <a:rPr lang="es-ES_tradnl" sz="1200" dirty="0" smtClean="0"/>
              <a:t> </a:t>
            </a:r>
            <a:r>
              <a:rPr lang="es-ES_tradnl" sz="1200" dirty="0" err="1" smtClean="0"/>
              <a:t>strategic</a:t>
            </a:r>
            <a:r>
              <a:rPr lang="es-ES_tradnl" sz="1200" dirty="0" smtClean="0"/>
              <a:t> </a:t>
            </a:r>
            <a:r>
              <a:rPr lang="es-ES_tradnl" sz="1200" dirty="0" err="1" smtClean="0"/>
              <a:t>asset</a:t>
            </a:r>
            <a:r>
              <a:rPr lang="es-ES_tradnl" sz="1200" dirty="0" smtClean="0"/>
              <a:t> </a:t>
            </a:r>
            <a:r>
              <a:rPr lang="es-ES_tradnl" sz="1200" dirty="0" err="1" smtClean="0"/>
              <a:t>that</a:t>
            </a:r>
            <a:r>
              <a:rPr lang="es-ES_tradnl" sz="1200" dirty="0" smtClean="0"/>
              <a:t> </a:t>
            </a:r>
            <a:r>
              <a:rPr lang="es-ES_tradnl" sz="1200" dirty="0" err="1" smtClean="0"/>
              <a:t>represent</a:t>
            </a:r>
            <a:r>
              <a:rPr lang="es-ES_tradnl" sz="1200" dirty="0" smtClean="0"/>
              <a:t> </a:t>
            </a:r>
            <a:r>
              <a:rPr lang="es-ES_tradnl" sz="1200" dirty="0" err="1" smtClean="0"/>
              <a:t>the</a:t>
            </a:r>
            <a:r>
              <a:rPr lang="es-ES_tradnl" sz="1200" dirty="0" smtClean="0"/>
              <a:t> </a:t>
            </a:r>
            <a:r>
              <a:rPr lang="es-ES_tradnl" sz="1200" dirty="0" err="1" smtClean="0"/>
              <a:t>land</a:t>
            </a:r>
            <a:r>
              <a:rPr lang="es-ES_tradnl" sz="1200" dirty="0" smtClean="0"/>
              <a:t> at </a:t>
            </a:r>
            <a:r>
              <a:rPr lang="es-ES_tradnl" sz="1200" dirty="0" err="1" smtClean="0"/>
              <a:t>the</a:t>
            </a:r>
            <a:r>
              <a:rPr lang="es-ES_tradnl" sz="1200" dirty="0" smtClean="0"/>
              <a:t> ZIC</a:t>
            </a:r>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3"/>
            </a:pPr>
            <a:r>
              <a:rPr lang="en-US" dirty="0" smtClean="0"/>
              <a:t>Action Plan</a:t>
            </a:r>
            <a:endParaRPr lang="en-US" dirty="0"/>
          </a:p>
        </p:txBody>
      </p:sp>
      <p:sp>
        <p:nvSpPr>
          <p:cNvPr id="18" name="ZoneTexte 17"/>
          <p:cNvSpPr txBox="1"/>
          <p:nvPr/>
        </p:nvSpPr>
        <p:spPr>
          <a:xfrm>
            <a:off x="304800" y="2895600"/>
            <a:ext cx="2743200" cy="228600"/>
          </a:xfrm>
          <a:prstGeom prst="rect">
            <a:avLst/>
          </a:prstGeom>
        </p:spPr>
        <p:txBody>
          <a:bodyPr vert="horz" lIns="91440" tIns="45720" rIns="91440" bIns="45720" rtlCol="0" anchor="ctr" anchorCtr="0">
            <a:noAutofit/>
          </a:bodyPr>
          <a:lstStyle>
            <a:defPPr>
              <a:defRPr lang="en-US"/>
            </a:defPPr>
            <a:lvl1pPr>
              <a:spcBef>
                <a:spcPct val="0"/>
              </a:spcBef>
              <a:buNone/>
              <a:defRPr sz="1200" b="1" kern="0" spc="100" baseline="0">
                <a:solidFill>
                  <a:srgbClr val="595959"/>
                </a:solidFill>
                <a:latin typeface="+mj-lt"/>
                <a:ea typeface="+mj-ea"/>
                <a:cs typeface="+mj-cs"/>
              </a:defRPr>
            </a:lvl1pPr>
          </a:lstStyle>
          <a:p>
            <a:r>
              <a:rPr lang="fr-FR" dirty="0" smtClean="0"/>
              <a:t>Land for </a:t>
            </a:r>
            <a:r>
              <a:rPr lang="fr-FR" dirty="0" err="1" smtClean="0"/>
              <a:t>logistics</a:t>
            </a:r>
            <a:r>
              <a:rPr lang="fr-FR" dirty="0" smtClean="0"/>
              <a:t> use</a:t>
            </a:r>
            <a:endParaRPr lang="fr-FR" dirty="0"/>
          </a:p>
        </p:txBody>
      </p:sp>
      <p:grpSp>
        <p:nvGrpSpPr>
          <p:cNvPr id="112" name="Grouper 111"/>
          <p:cNvGrpSpPr/>
          <p:nvPr/>
        </p:nvGrpSpPr>
        <p:grpSpPr>
          <a:xfrm>
            <a:off x="304800" y="685800"/>
            <a:ext cx="2971800" cy="1971136"/>
            <a:chOff x="304800" y="772064"/>
            <a:chExt cx="2971800" cy="1971136"/>
          </a:xfrm>
        </p:grpSpPr>
        <p:sp>
          <p:nvSpPr>
            <p:cNvPr id="113" name="Forme libre 112"/>
            <p:cNvSpPr/>
            <p:nvPr/>
          </p:nvSpPr>
          <p:spPr>
            <a:xfrm>
              <a:off x="304800" y="904904"/>
              <a:ext cx="2971800" cy="1000096"/>
            </a:xfrm>
            <a:custGeom>
              <a:avLst/>
              <a:gdLst>
                <a:gd name="connsiteX0" fmla="*/ 0 w 2971800"/>
                <a:gd name="connsiteY0" fmla="*/ 0 h 935550"/>
                <a:gd name="connsiteX1" fmla="*/ 2971800 w 2971800"/>
                <a:gd name="connsiteY1" fmla="*/ 0 h 935550"/>
                <a:gd name="connsiteX2" fmla="*/ 2971800 w 2971800"/>
                <a:gd name="connsiteY2" fmla="*/ 935550 h 935550"/>
                <a:gd name="connsiteX3" fmla="*/ 0 w 2971800"/>
                <a:gd name="connsiteY3" fmla="*/ 935550 h 935550"/>
                <a:gd name="connsiteX4" fmla="*/ 0 w 2971800"/>
                <a:gd name="connsiteY4" fmla="*/ 0 h 935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1800" h="935550">
                  <a:moveTo>
                    <a:pt x="0" y="0"/>
                  </a:moveTo>
                  <a:lnTo>
                    <a:pt x="2971800" y="0"/>
                  </a:lnTo>
                  <a:lnTo>
                    <a:pt x="2971800" y="935550"/>
                  </a:lnTo>
                  <a:lnTo>
                    <a:pt x="0" y="935550"/>
                  </a:lnTo>
                  <a:lnTo>
                    <a:pt x="0" y="0"/>
                  </a:lnTo>
                  <a:close/>
                </a:path>
              </a:pathLst>
            </a:custGeom>
          </p:spPr>
          <p:style>
            <a:lnRef idx="1">
              <a:schemeClr val="accent5">
                <a:shade val="5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30645" tIns="187452" rIns="230645" bIns="78232" numCol="1" spcCol="1270" anchor="t" anchorCtr="0">
              <a:noAutofit/>
            </a:bodyPr>
            <a:lstStyle/>
            <a:p>
              <a:pPr marL="57150" lvl="1" indent="-57150" algn="l" defTabSz="466725">
                <a:lnSpc>
                  <a:spcPct val="90000"/>
                </a:lnSpc>
                <a:spcBef>
                  <a:spcPct val="0"/>
                </a:spcBef>
                <a:spcAft>
                  <a:spcPct val="15000"/>
                </a:spcAft>
                <a:buChar char="••"/>
              </a:pPr>
              <a:r>
                <a:rPr lang="fr-FR" sz="1050" dirty="0">
                  <a:solidFill>
                    <a:schemeClr val="tx1">
                      <a:lumMod val="50000"/>
                      <a:lumOff val="50000"/>
                    </a:schemeClr>
                  </a:solidFill>
                </a:rPr>
                <a:t>Ports</a:t>
              </a:r>
            </a:p>
            <a:p>
              <a:pPr marL="57150" lvl="1" indent="-57150" algn="l" defTabSz="466725">
                <a:lnSpc>
                  <a:spcPct val="90000"/>
                </a:lnSpc>
                <a:spcBef>
                  <a:spcPct val="0"/>
                </a:spcBef>
                <a:spcAft>
                  <a:spcPct val="15000"/>
                </a:spcAft>
                <a:buChar char="••"/>
              </a:pPr>
              <a:r>
                <a:rPr lang="fr-FR" sz="1050" dirty="0" err="1">
                  <a:solidFill>
                    <a:schemeClr val="tx1">
                      <a:lumMod val="50000"/>
                      <a:lumOff val="50000"/>
                    </a:schemeClr>
                  </a:solidFill>
                </a:rPr>
                <a:t>Airports</a:t>
              </a:r>
              <a:endParaRPr lang="fr-FR" sz="1050" dirty="0">
                <a:solidFill>
                  <a:schemeClr val="tx1">
                    <a:lumMod val="50000"/>
                    <a:lumOff val="50000"/>
                  </a:schemeClr>
                </a:solidFill>
              </a:endParaRPr>
            </a:p>
            <a:p>
              <a:pPr marL="57150" lvl="1" indent="-57150" algn="l" defTabSz="466725">
                <a:lnSpc>
                  <a:spcPct val="90000"/>
                </a:lnSpc>
                <a:spcBef>
                  <a:spcPct val="0"/>
                </a:spcBef>
                <a:spcAft>
                  <a:spcPct val="15000"/>
                </a:spcAft>
                <a:buChar char="••"/>
              </a:pPr>
              <a:r>
                <a:rPr lang="fr-FR" sz="1050" kern="1200" dirty="0" err="1" smtClean="0">
                  <a:solidFill>
                    <a:schemeClr val="tx1">
                      <a:lumMod val="50000"/>
                      <a:lumOff val="50000"/>
                    </a:schemeClr>
                  </a:solidFill>
                </a:rPr>
                <a:t>Roads</a:t>
              </a:r>
              <a:endParaRPr lang="fr-FR" sz="1050" kern="1200" dirty="0">
                <a:solidFill>
                  <a:schemeClr val="tx1">
                    <a:lumMod val="50000"/>
                    <a:lumOff val="50000"/>
                  </a:schemeClr>
                </a:solidFill>
              </a:endParaRPr>
            </a:p>
            <a:p>
              <a:pPr marL="57150" lvl="1" indent="-57150" algn="l" defTabSz="466725">
                <a:lnSpc>
                  <a:spcPct val="90000"/>
                </a:lnSpc>
                <a:spcBef>
                  <a:spcPct val="0"/>
                </a:spcBef>
                <a:spcAft>
                  <a:spcPct val="15000"/>
                </a:spcAft>
                <a:buChar char="••"/>
              </a:pPr>
              <a:r>
                <a:rPr lang="fr-FR" sz="1050" dirty="0" err="1">
                  <a:solidFill>
                    <a:schemeClr val="tx1">
                      <a:lumMod val="50000"/>
                      <a:lumOff val="50000"/>
                    </a:schemeClr>
                  </a:solidFill>
                </a:rPr>
                <a:t>Railways</a:t>
              </a:r>
              <a:endParaRPr lang="fr-FR" sz="1050" dirty="0">
                <a:solidFill>
                  <a:schemeClr val="tx1">
                    <a:lumMod val="50000"/>
                    <a:lumOff val="50000"/>
                  </a:schemeClr>
                </a:solidFill>
              </a:endParaRPr>
            </a:p>
            <a:p>
              <a:pPr marL="57150" lvl="1" indent="-57150" algn="l" defTabSz="466725">
                <a:lnSpc>
                  <a:spcPct val="90000"/>
                </a:lnSpc>
                <a:spcBef>
                  <a:spcPct val="0"/>
                </a:spcBef>
                <a:spcAft>
                  <a:spcPct val="15000"/>
                </a:spcAft>
                <a:buChar char="••"/>
              </a:pPr>
              <a:r>
                <a:rPr lang="fr-FR" sz="1050" dirty="0" err="1" smtClean="0">
                  <a:solidFill>
                    <a:schemeClr val="tx1">
                      <a:lumMod val="50000"/>
                      <a:lumOff val="50000"/>
                    </a:schemeClr>
                  </a:solidFill>
                </a:rPr>
                <a:t>Logistics</a:t>
              </a:r>
              <a:r>
                <a:rPr lang="fr-FR" sz="1050" dirty="0" smtClean="0">
                  <a:solidFill>
                    <a:schemeClr val="tx1">
                      <a:lumMod val="50000"/>
                      <a:lumOff val="50000"/>
                    </a:schemeClr>
                  </a:solidFill>
                </a:rPr>
                <a:t> </a:t>
              </a:r>
              <a:r>
                <a:rPr lang="fr-FR" sz="1050" dirty="0" err="1" smtClean="0">
                  <a:solidFill>
                    <a:schemeClr val="tx1">
                      <a:lumMod val="50000"/>
                      <a:lumOff val="50000"/>
                    </a:schemeClr>
                  </a:solidFill>
                </a:rPr>
                <a:t>activities</a:t>
              </a:r>
              <a:r>
                <a:rPr lang="fr-FR" sz="1050" dirty="0" smtClean="0">
                  <a:solidFill>
                    <a:schemeClr val="tx1">
                      <a:lumMod val="50000"/>
                      <a:lumOff val="50000"/>
                    </a:schemeClr>
                  </a:solidFill>
                </a:rPr>
                <a:t> zones</a:t>
              </a:r>
              <a:endParaRPr lang="fr-FR" sz="1050" kern="1200" dirty="0">
                <a:solidFill>
                  <a:schemeClr val="tx1">
                    <a:lumMod val="50000"/>
                    <a:lumOff val="50000"/>
                  </a:schemeClr>
                </a:solidFill>
              </a:endParaRPr>
            </a:p>
          </p:txBody>
        </p:sp>
        <p:sp>
          <p:nvSpPr>
            <p:cNvPr id="114" name="Forme libre 113"/>
            <p:cNvSpPr/>
            <p:nvPr/>
          </p:nvSpPr>
          <p:spPr>
            <a:xfrm>
              <a:off x="453390" y="772064"/>
              <a:ext cx="2080260" cy="265680"/>
            </a:xfrm>
            <a:custGeom>
              <a:avLst/>
              <a:gdLst>
                <a:gd name="connsiteX0" fmla="*/ 0 w 2080260"/>
                <a:gd name="connsiteY0" fmla="*/ 44281 h 265680"/>
                <a:gd name="connsiteX1" fmla="*/ 44281 w 2080260"/>
                <a:gd name="connsiteY1" fmla="*/ 0 h 265680"/>
                <a:gd name="connsiteX2" fmla="*/ 2035979 w 2080260"/>
                <a:gd name="connsiteY2" fmla="*/ 0 h 265680"/>
                <a:gd name="connsiteX3" fmla="*/ 2080260 w 2080260"/>
                <a:gd name="connsiteY3" fmla="*/ 44281 h 265680"/>
                <a:gd name="connsiteX4" fmla="*/ 2080260 w 2080260"/>
                <a:gd name="connsiteY4" fmla="*/ 221399 h 265680"/>
                <a:gd name="connsiteX5" fmla="*/ 2035979 w 2080260"/>
                <a:gd name="connsiteY5" fmla="*/ 265680 h 265680"/>
                <a:gd name="connsiteX6" fmla="*/ 44281 w 2080260"/>
                <a:gd name="connsiteY6" fmla="*/ 265680 h 265680"/>
                <a:gd name="connsiteX7" fmla="*/ 0 w 2080260"/>
                <a:gd name="connsiteY7" fmla="*/ 221399 h 265680"/>
                <a:gd name="connsiteX8" fmla="*/ 0 w 2080260"/>
                <a:gd name="connsiteY8" fmla="*/ 44281 h 26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0260" h="265680">
                  <a:moveTo>
                    <a:pt x="0" y="44281"/>
                  </a:moveTo>
                  <a:cubicBezTo>
                    <a:pt x="0" y="19825"/>
                    <a:pt x="19825" y="0"/>
                    <a:pt x="44281" y="0"/>
                  </a:cubicBezTo>
                  <a:lnTo>
                    <a:pt x="2035979" y="0"/>
                  </a:lnTo>
                  <a:cubicBezTo>
                    <a:pt x="2060435" y="0"/>
                    <a:pt x="2080260" y="19825"/>
                    <a:pt x="2080260" y="44281"/>
                  </a:cubicBezTo>
                  <a:lnTo>
                    <a:pt x="2080260" y="221399"/>
                  </a:lnTo>
                  <a:cubicBezTo>
                    <a:pt x="2080260" y="245855"/>
                    <a:pt x="2060435" y="265680"/>
                    <a:pt x="2035979" y="265680"/>
                  </a:cubicBezTo>
                  <a:lnTo>
                    <a:pt x="44281" y="265680"/>
                  </a:lnTo>
                  <a:cubicBezTo>
                    <a:pt x="19825" y="265680"/>
                    <a:pt x="0" y="245855"/>
                    <a:pt x="0" y="221399"/>
                  </a:cubicBezTo>
                  <a:lnTo>
                    <a:pt x="0" y="44281"/>
                  </a:lnTo>
                  <a:close/>
                </a:path>
              </a:pathLst>
            </a:custGeom>
          </p:spPr>
          <p:style>
            <a:lnRef idx="0">
              <a:schemeClr val="lt1">
                <a:hueOff val="0"/>
                <a:satOff val="0"/>
                <a:lumOff val="0"/>
                <a:alphaOff val="0"/>
              </a:schemeClr>
            </a:lnRef>
            <a:fillRef idx="3">
              <a:schemeClr val="accent5">
                <a:shade val="50000"/>
                <a:hueOff val="0"/>
                <a:satOff val="0"/>
                <a:lumOff val="0"/>
                <a:alphaOff val="0"/>
              </a:schemeClr>
            </a:fillRef>
            <a:effectRef idx="2">
              <a:schemeClr val="accent5">
                <a:shade val="50000"/>
                <a:hueOff val="0"/>
                <a:satOff val="0"/>
                <a:lumOff val="0"/>
                <a:alphaOff val="0"/>
              </a:schemeClr>
            </a:effectRef>
            <a:fontRef idx="minor">
              <a:schemeClr val="lt1"/>
            </a:fontRef>
          </p:style>
          <p:txBody>
            <a:bodyPr spcFirstLastPara="0" vert="horz" wrap="square" lIns="91598" tIns="12969" rIns="91598" bIns="12969" numCol="1" spcCol="1270" anchor="ctr" anchorCtr="0">
              <a:noAutofit/>
            </a:bodyPr>
            <a:lstStyle/>
            <a:p>
              <a:pPr lvl="0" algn="l" defTabSz="466725">
                <a:lnSpc>
                  <a:spcPct val="90000"/>
                </a:lnSpc>
                <a:spcBef>
                  <a:spcPct val="0"/>
                </a:spcBef>
                <a:spcAft>
                  <a:spcPct val="35000"/>
                </a:spcAft>
              </a:pPr>
              <a:r>
                <a:rPr lang="fr-FR" sz="1050" b="1" kern="1200" dirty="0" smtClean="0"/>
                <a:t>Infrastructure</a:t>
              </a:r>
              <a:endParaRPr lang="fr-FR" sz="1050" b="1" kern="1200" dirty="0"/>
            </a:p>
          </p:txBody>
        </p:sp>
        <p:sp>
          <p:nvSpPr>
            <p:cNvPr id="115" name="Rectangle 114"/>
            <p:cNvSpPr/>
            <p:nvPr/>
          </p:nvSpPr>
          <p:spPr>
            <a:xfrm>
              <a:off x="304800" y="2108160"/>
              <a:ext cx="2971800" cy="226800"/>
            </a:xfrm>
            <a:prstGeom prst="rect">
              <a:avLst/>
            </a:prstGeom>
          </p:spPr>
          <p:style>
            <a:lnRef idx="1">
              <a:schemeClr val="accent5">
                <a:shade val="50000"/>
                <a:hueOff val="168648"/>
                <a:satOff val="-3730"/>
                <a:lumOff val="2799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16" name="Forme libre 115"/>
            <p:cNvSpPr/>
            <p:nvPr/>
          </p:nvSpPr>
          <p:spPr>
            <a:xfrm>
              <a:off x="453390" y="1975319"/>
              <a:ext cx="2080260" cy="265680"/>
            </a:xfrm>
            <a:custGeom>
              <a:avLst/>
              <a:gdLst>
                <a:gd name="connsiteX0" fmla="*/ 0 w 2080260"/>
                <a:gd name="connsiteY0" fmla="*/ 44281 h 265680"/>
                <a:gd name="connsiteX1" fmla="*/ 44281 w 2080260"/>
                <a:gd name="connsiteY1" fmla="*/ 0 h 265680"/>
                <a:gd name="connsiteX2" fmla="*/ 2035979 w 2080260"/>
                <a:gd name="connsiteY2" fmla="*/ 0 h 265680"/>
                <a:gd name="connsiteX3" fmla="*/ 2080260 w 2080260"/>
                <a:gd name="connsiteY3" fmla="*/ 44281 h 265680"/>
                <a:gd name="connsiteX4" fmla="*/ 2080260 w 2080260"/>
                <a:gd name="connsiteY4" fmla="*/ 221399 h 265680"/>
                <a:gd name="connsiteX5" fmla="*/ 2035979 w 2080260"/>
                <a:gd name="connsiteY5" fmla="*/ 265680 h 265680"/>
                <a:gd name="connsiteX6" fmla="*/ 44281 w 2080260"/>
                <a:gd name="connsiteY6" fmla="*/ 265680 h 265680"/>
                <a:gd name="connsiteX7" fmla="*/ 0 w 2080260"/>
                <a:gd name="connsiteY7" fmla="*/ 221399 h 265680"/>
                <a:gd name="connsiteX8" fmla="*/ 0 w 2080260"/>
                <a:gd name="connsiteY8" fmla="*/ 44281 h 26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0260" h="265680">
                  <a:moveTo>
                    <a:pt x="0" y="44281"/>
                  </a:moveTo>
                  <a:cubicBezTo>
                    <a:pt x="0" y="19825"/>
                    <a:pt x="19825" y="0"/>
                    <a:pt x="44281" y="0"/>
                  </a:cubicBezTo>
                  <a:lnTo>
                    <a:pt x="2035979" y="0"/>
                  </a:lnTo>
                  <a:cubicBezTo>
                    <a:pt x="2060435" y="0"/>
                    <a:pt x="2080260" y="19825"/>
                    <a:pt x="2080260" y="44281"/>
                  </a:cubicBezTo>
                  <a:lnTo>
                    <a:pt x="2080260" y="221399"/>
                  </a:lnTo>
                  <a:cubicBezTo>
                    <a:pt x="2080260" y="245855"/>
                    <a:pt x="2060435" y="265680"/>
                    <a:pt x="2035979" y="265680"/>
                  </a:cubicBezTo>
                  <a:lnTo>
                    <a:pt x="44281" y="265680"/>
                  </a:lnTo>
                  <a:cubicBezTo>
                    <a:pt x="19825" y="265680"/>
                    <a:pt x="0" y="245855"/>
                    <a:pt x="0" y="221399"/>
                  </a:cubicBezTo>
                  <a:lnTo>
                    <a:pt x="0" y="44281"/>
                  </a:lnTo>
                  <a:close/>
                </a:path>
              </a:pathLst>
            </a:custGeom>
          </p:spPr>
          <p:style>
            <a:lnRef idx="0">
              <a:schemeClr val="lt1">
                <a:hueOff val="0"/>
                <a:satOff val="0"/>
                <a:lumOff val="0"/>
                <a:alphaOff val="0"/>
              </a:schemeClr>
            </a:lnRef>
            <a:fillRef idx="3">
              <a:schemeClr val="accent5">
                <a:shade val="50000"/>
                <a:hueOff val="168648"/>
                <a:satOff val="-3730"/>
                <a:lumOff val="27991"/>
                <a:alphaOff val="0"/>
              </a:schemeClr>
            </a:fillRef>
            <a:effectRef idx="2">
              <a:schemeClr val="accent5">
                <a:shade val="50000"/>
                <a:hueOff val="168648"/>
                <a:satOff val="-3730"/>
                <a:lumOff val="27991"/>
                <a:alphaOff val="0"/>
              </a:schemeClr>
            </a:effectRef>
            <a:fontRef idx="minor">
              <a:schemeClr val="lt1"/>
            </a:fontRef>
          </p:style>
          <p:txBody>
            <a:bodyPr spcFirstLastPara="0" vert="horz" wrap="square" lIns="91598" tIns="12969" rIns="91598" bIns="12969" numCol="1" spcCol="1270" anchor="ctr" anchorCtr="0">
              <a:noAutofit/>
            </a:bodyPr>
            <a:lstStyle/>
            <a:p>
              <a:pPr lvl="0" algn="l" defTabSz="466725">
                <a:lnSpc>
                  <a:spcPct val="90000"/>
                </a:lnSpc>
                <a:spcBef>
                  <a:spcPct val="0"/>
                </a:spcBef>
                <a:spcAft>
                  <a:spcPct val="35000"/>
                </a:spcAft>
              </a:pPr>
              <a:r>
                <a:rPr lang="fr-FR" sz="1050" b="1" kern="1200" dirty="0" smtClean="0">
                  <a:solidFill>
                    <a:schemeClr val="tx1">
                      <a:lumMod val="50000"/>
                      <a:lumOff val="50000"/>
                    </a:schemeClr>
                  </a:solidFill>
                </a:rPr>
                <a:t>VALS</a:t>
              </a:r>
              <a:endParaRPr lang="fr-FR" sz="1050" b="1" kern="1200" dirty="0">
                <a:solidFill>
                  <a:schemeClr val="tx1">
                    <a:lumMod val="50000"/>
                    <a:lumOff val="50000"/>
                  </a:schemeClr>
                </a:solidFill>
              </a:endParaRPr>
            </a:p>
          </p:txBody>
        </p:sp>
        <p:sp>
          <p:nvSpPr>
            <p:cNvPr id="117" name="Rectangle 116"/>
            <p:cNvSpPr/>
            <p:nvPr/>
          </p:nvSpPr>
          <p:spPr>
            <a:xfrm>
              <a:off x="304800" y="2516400"/>
              <a:ext cx="2971800" cy="226800"/>
            </a:xfrm>
            <a:prstGeom prst="rect">
              <a:avLst/>
            </a:prstGeom>
          </p:spPr>
          <p:style>
            <a:lnRef idx="1">
              <a:schemeClr val="accent5">
                <a:shade val="50000"/>
                <a:hueOff val="168648"/>
                <a:satOff val="-3730"/>
                <a:lumOff val="2799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18" name="Forme libre 117"/>
            <p:cNvSpPr/>
            <p:nvPr/>
          </p:nvSpPr>
          <p:spPr>
            <a:xfrm>
              <a:off x="453390" y="2383560"/>
              <a:ext cx="2080260" cy="265680"/>
            </a:xfrm>
            <a:custGeom>
              <a:avLst/>
              <a:gdLst>
                <a:gd name="connsiteX0" fmla="*/ 0 w 2080260"/>
                <a:gd name="connsiteY0" fmla="*/ 44281 h 265680"/>
                <a:gd name="connsiteX1" fmla="*/ 44281 w 2080260"/>
                <a:gd name="connsiteY1" fmla="*/ 0 h 265680"/>
                <a:gd name="connsiteX2" fmla="*/ 2035979 w 2080260"/>
                <a:gd name="connsiteY2" fmla="*/ 0 h 265680"/>
                <a:gd name="connsiteX3" fmla="*/ 2080260 w 2080260"/>
                <a:gd name="connsiteY3" fmla="*/ 44281 h 265680"/>
                <a:gd name="connsiteX4" fmla="*/ 2080260 w 2080260"/>
                <a:gd name="connsiteY4" fmla="*/ 221399 h 265680"/>
                <a:gd name="connsiteX5" fmla="*/ 2035979 w 2080260"/>
                <a:gd name="connsiteY5" fmla="*/ 265680 h 265680"/>
                <a:gd name="connsiteX6" fmla="*/ 44281 w 2080260"/>
                <a:gd name="connsiteY6" fmla="*/ 265680 h 265680"/>
                <a:gd name="connsiteX7" fmla="*/ 0 w 2080260"/>
                <a:gd name="connsiteY7" fmla="*/ 221399 h 265680"/>
                <a:gd name="connsiteX8" fmla="*/ 0 w 2080260"/>
                <a:gd name="connsiteY8" fmla="*/ 44281 h 26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0260" h="265680">
                  <a:moveTo>
                    <a:pt x="0" y="44281"/>
                  </a:moveTo>
                  <a:cubicBezTo>
                    <a:pt x="0" y="19825"/>
                    <a:pt x="19825" y="0"/>
                    <a:pt x="44281" y="0"/>
                  </a:cubicBezTo>
                  <a:lnTo>
                    <a:pt x="2035979" y="0"/>
                  </a:lnTo>
                  <a:cubicBezTo>
                    <a:pt x="2060435" y="0"/>
                    <a:pt x="2080260" y="19825"/>
                    <a:pt x="2080260" y="44281"/>
                  </a:cubicBezTo>
                  <a:lnTo>
                    <a:pt x="2080260" y="221399"/>
                  </a:lnTo>
                  <a:cubicBezTo>
                    <a:pt x="2080260" y="245855"/>
                    <a:pt x="2060435" y="265680"/>
                    <a:pt x="2035979" y="265680"/>
                  </a:cubicBezTo>
                  <a:lnTo>
                    <a:pt x="44281" y="265680"/>
                  </a:lnTo>
                  <a:cubicBezTo>
                    <a:pt x="19825" y="265680"/>
                    <a:pt x="0" y="245855"/>
                    <a:pt x="0" y="221399"/>
                  </a:cubicBezTo>
                  <a:lnTo>
                    <a:pt x="0" y="44281"/>
                  </a:lnTo>
                  <a:close/>
                </a:path>
              </a:pathLst>
            </a:custGeom>
          </p:spPr>
          <p:style>
            <a:lnRef idx="0">
              <a:schemeClr val="lt1">
                <a:hueOff val="0"/>
                <a:satOff val="0"/>
                <a:lumOff val="0"/>
                <a:alphaOff val="0"/>
              </a:schemeClr>
            </a:lnRef>
            <a:fillRef idx="3">
              <a:schemeClr val="accent5">
                <a:shade val="50000"/>
                <a:hueOff val="168648"/>
                <a:satOff val="-3730"/>
                <a:lumOff val="27991"/>
                <a:alphaOff val="0"/>
              </a:schemeClr>
            </a:fillRef>
            <a:effectRef idx="2">
              <a:schemeClr val="accent5">
                <a:shade val="50000"/>
                <a:hueOff val="168648"/>
                <a:satOff val="-3730"/>
                <a:lumOff val="27991"/>
                <a:alphaOff val="0"/>
              </a:schemeClr>
            </a:effectRef>
            <a:fontRef idx="minor">
              <a:schemeClr val="lt1"/>
            </a:fontRef>
          </p:style>
          <p:txBody>
            <a:bodyPr spcFirstLastPara="0" vert="horz" wrap="square" lIns="91598" tIns="12969" rIns="91598" bIns="12969" numCol="1" spcCol="1270" anchor="ctr" anchorCtr="0">
              <a:noAutofit/>
            </a:bodyPr>
            <a:lstStyle/>
            <a:p>
              <a:pPr lvl="0" algn="l" defTabSz="466725">
                <a:lnSpc>
                  <a:spcPct val="90000"/>
                </a:lnSpc>
                <a:spcBef>
                  <a:spcPct val="0"/>
                </a:spcBef>
                <a:spcAft>
                  <a:spcPct val="35000"/>
                </a:spcAft>
              </a:pPr>
              <a:r>
                <a:rPr lang="fr-FR" sz="1050" b="1" kern="1200" dirty="0" smtClean="0">
                  <a:solidFill>
                    <a:schemeClr val="tx1"/>
                  </a:solidFill>
                </a:rPr>
                <a:t>Land</a:t>
              </a:r>
              <a:r>
                <a:rPr lang="fr-FR" sz="1050" kern="1200" dirty="0" smtClean="0">
                  <a:solidFill>
                    <a:schemeClr val="tx1"/>
                  </a:solidFill>
                </a:rPr>
                <a:t> </a:t>
              </a:r>
              <a:r>
                <a:rPr lang="fr-FR" sz="1050" b="1" kern="1200" dirty="0" smtClean="0">
                  <a:solidFill>
                    <a:schemeClr val="tx1"/>
                  </a:solidFill>
                </a:rPr>
                <a:t>Use</a:t>
              </a:r>
              <a:endParaRPr lang="fr-FR" sz="1050" b="1" kern="1200" dirty="0">
                <a:solidFill>
                  <a:schemeClr val="tx1"/>
                </a:solidFill>
              </a:endParaRPr>
            </a:p>
          </p:txBody>
        </p:sp>
      </p:grpSp>
      <p:pic>
        <p:nvPicPr>
          <p:cNvPr id="2" name="Image 1"/>
          <p:cNvPicPr>
            <a:picLocks noChangeAspect="1"/>
          </p:cNvPicPr>
          <p:nvPr/>
        </p:nvPicPr>
        <p:blipFill>
          <a:blip r:embed="rId3"/>
          <a:stretch>
            <a:fillRect/>
          </a:stretch>
        </p:blipFill>
        <p:spPr>
          <a:xfrm>
            <a:off x="166943" y="4361021"/>
            <a:ext cx="6524114" cy="2262081"/>
          </a:xfrm>
          <a:prstGeom prst="rect">
            <a:avLst/>
          </a:prstGeom>
        </p:spPr>
      </p:pic>
      <p:sp>
        <p:nvSpPr>
          <p:cNvPr id="16" name="ZoneTexte 1"/>
          <p:cNvSpPr txBox="1"/>
          <p:nvPr/>
        </p:nvSpPr>
        <p:spPr>
          <a:xfrm>
            <a:off x="2236789" y="3962400"/>
            <a:ext cx="2384421" cy="246221"/>
          </a:xfrm>
          <a:prstGeom prst="rect">
            <a:avLst/>
          </a:prstGeom>
          <a:solidFill>
            <a:srgbClr val="FFFFFF"/>
          </a:solidFill>
        </p:spPr>
        <p:txBody>
          <a:bodyPr wrap="square" rtlCol="0">
            <a:spAutoFit/>
          </a:bodyPr>
          <a:lstStyle/>
          <a:p>
            <a:pPr algn="ctr"/>
            <a:r>
              <a:rPr lang="es-CO" sz="1000" b="1" dirty="0" smtClean="0">
                <a:latin typeface="+mj-lt"/>
                <a:ea typeface="+mj-ea"/>
                <a:cs typeface="+mj-cs"/>
              </a:rPr>
              <a:t>Total land estimates at the 3 poles</a:t>
            </a:r>
            <a:endParaRPr lang="es-CO" sz="1000" b="1" dirty="0">
              <a:latin typeface="+mj-lt"/>
              <a:ea typeface="+mj-ea"/>
              <a:cs typeface="+mj-cs"/>
            </a:endParaRPr>
          </a:p>
        </p:txBody>
      </p:sp>
    </p:spTree>
    <p:extLst>
      <p:ext uri="{BB962C8B-B14F-4D97-AF65-F5344CB8AC3E}">
        <p14:creationId xmlns:p14="http://schemas.microsoft.com/office/powerpoint/2010/main" val="29801694"/>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8"/>
          <p:cNvSpPr>
            <a:spLocks noGrp="1"/>
          </p:cNvSpPr>
          <p:nvPr>
            <p:ph type="body" sz="quarter" idx="18"/>
          </p:nvPr>
        </p:nvSpPr>
        <p:spPr>
          <a:xfrm>
            <a:off x="228600" y="3048000"/>
            <a:ext cx="6400800" cy="381000"/>
          </a:xfrm>
        </p:spPr>
        <p:txBody>
          <a:bodyPr>
            <a:noAutofit/>
          </a:bodyPr>
          <a:lstStyle/>
          <a:p>
            <a:pPr lvl="0">
              <a:buClr>
                <a:srgbClr val="800000"/>
              </a:buClr>
            </a:pPr>
            <a:r>
              <a:rPr lang="en-US" sz="1000" dirty="0" smtClean="0"/>
              <a:t>The </a:t>
            </a:r>
            <a:r>
              <a:rPr lang="en-US" sz="1000" dirty="0"/>
              <a:t>total infrastructure </a:t>
            </a:r>
            <a:r>
              <a:rPr lang="en-US" sz="1000" dirty="0" smtClean="0"/>
              <a:t>represents </a:t>
            </a:r>
            <a:r>
              <a:rPr lang="en-US" sz="1000" dirty="0"/>
              <a:t>approximately 7.5% of the total </a:t>
            </a:r>
            <a:r>
              <a:rPr lang="en-US" sz="1000" dirty="0" smtClean="0"/>
              <a:t>Action plan, </a:t>
            </a:r>
            <a:r>
              <a:rPr lang="en-US" sz="1000" dirty="0"/>
              <a:t>and that of VALS 23%</a:t>
            </a:r>
            <a:endParaRPr lang="en-US" sz="1000" dirty="0" smtClean="0"/>
          </a:p>
          <a:p>
            <a:pPr>
              <a:buClr>
                <a:srgbClr val="C2002F"/>
              </a:buClr>
            </a:pPr>
            <a:endParaRPr lang="en-US" sz="1000" dirty="0"/>
          </a:p>
        </p:txBody>
      </p:sp>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dirty="0" smtClean="0">
                <a:solidFill>
                  <a:srgbClr val="595959"/>
                </a:solidFill>
              </a:rPr>
              <a:t>Objectives</a:t>
            </a:r>
            <a:endParaRPr lang="en-US" sz="1400" kern="0" spc="100" dirty="0">
              <a:solidFill>
                <a:srgbClr val="595959"/>
              </a:solidFill>
            </a:endParaRPr>
          </a:p>
        </p:txBody>
      </p:sp>
      <p:sp>
        <p:nvSpPr>
          <p:cNvPr id="8" name="Text Placeholder 7"/>
          <p:cNvSpPr>
            <a:spLocks noGrp="1"/>
          </p:cNvSpPr>
          <p:nvPr>
            <p:ph type="body" sz="quarter" idx="11"/>
          </p:nvPr>
        </p:nvSpPr>
        <p:spPr>
          <a:xfrm>
            <a:off x="4572000" y="1066800"/>
            <a:ext cx="2085631" cy="1447800"/>
          </a:xfrm>
        </p:spPr>
        <p:txBody>
          <a:bodyPr/>
          <a:lstStyle/>
          <a:p>
            <a:pPr>
              <a:buClr>
                <a:srgbClr val="800000"/>
              </a:buClr>
            </a:pPr>
            <a:r>
              <a:rPr lang="en-US" sz="1200" dirty="0" smtClean="0"/>
              <a:t>Propose </a:t>
            </a:r>
            <a:r>
              <a:rPr lang="en-US" sz="1200" dirty="0"/>
              <a:t>a set of actions aimed at increasing logistic competitiveness of the ZIC and at boosting its development as an international value-added logistics </a:t>
            </a:r>
            <a:r>
              <a:rPr lang="en-US" sz="1200" dirty="0" smtClean="0"/>
              <a:t>hub</a:t>
            </a:r>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3"/>
            </a:pPr>
            <a:r>
              <a:rPr lang="en-US" dirty="0" smtClean="0"/>
              <a:t>Action Plan</a:t>
            </a:r>
            <a:endParaRPr lang="en-US" dirty="0"/>
          </a:p>
        </p:txBody>
      </p:sp>
      <p:sp>
        <p:nvSpPr>
          <p:cNvPr id="18" name="ZoneTexte 17"/>
          <p:cNvSpPr txBox="1"/>
          <p:nvPr/>
        </p:nvSpPr>
        <p:spPr>
          <a:xfrm>
            <a:off x="228600" y="2743200"/>
            <a:ext cx="2743200" cy="228600"/>
          </a:xfrm>
          <a:prstGeom prst="rect">
            <a:avLst/>
          </a:prstGeom>
        </p:spPr>
        <p:txBody>
          <a:bodyPr vert="horz" lIns="91440" tIns="45720" rIns="91440" bIns="45720" rtlCol="0" anchor="ctr" anchorCtr="0">
            <a:noAutofit/>
          </a:bodyPr>
          <a:lstStyle>
            <a:defPPr>
              <a:defRPr lang="en-US"/>
            </a:defPPr>
            <a:lvl1pPr>
              <a:spcBef>
                <a:spcPct val="0"/>
              </a:spcBef>
              <a:buNone/>
              <a:defRPr sz="1200" b="1" kern="0" spc="100" baseline="0">
                <a:solidFill>
                  <a:srgbClr val="595959"/>
                </a:solidFill>
                <a:latin typeface="+mj-lt"/>
                <a:ea typeface="+mj-ea"/>
                <a:cs typeface="+mj-cs"/>
              </a:defRPr>
            </a:lvl1pPr>
          </a:lstStyle>
          <a:p>
            <a:r>
              <a:rPr lang="en-US" dirty="0" smtClean="0"/>
              <a:t>IAP total estimate</a:t>
            </a:r>
            <a:endParaRPr lang="en-US" dirty="0"/>
          </a:p>
        </p:txBody>
      </p:sp>
      <p:grpSp>
        <p:nvGrpSpPr>
          <p:cNvPr id="3" name="Grouper 2"/>
          <p:cNvGrpSpPr/>
          <p:nvPr/>
        </p:nvGrpSpPr>
        <p:grpSpPr>
          <a:xfrm>
            <a:off x="686380" y="1190770"/>
            <a:ext cx="2970639" cy="742659"/>
            <a:chOff x="686380" y="1190770"/>
            <a:chExt cx="2970639" cy="742659"/>
          </a:xfrm>
        </p:grpSpPr>
        <p:sp>
          <p:nvSpPr>
            <p:cNvPr id="4" name="Forme libre 3"/>
            <p:cNvSpPr/>
            <p:nvPr/>
          </p:nvSpPr>
          <p:spPr>
            <a:xfrm>
              <a:off x="686380" y="1190770"/>
              <a:ext cx="1237766" cy="742659"/>
            </a:xfrm>
            <a:custGeom>
              <a:avLst/>
              <a:gdLst>
                <a:gd name="connsiteX0" fmla="*/ 0 w 1237766"/>
                <a:gd name="connsiteY0" fmla="*/ 74266 h 742659"/>
                <a:gd name="connsiteX1" fmla="*/ 74266 w 1237766"/>
                <a:gd name="connsiteY1" fmla="*/ 0 h 742659"/>
                <a:gd name="connsiteX2" fmla="*/ 1163500 w 1237766"/>
                <a:gd name="connsiteY2" fmla="*/ 0 h 742659"/>
                <a:gd name="connsiteX3" fmla="*/ 1237766 w 1237766"/>
                <a:gd name="connsiteY3" fmla="*/ 74266 h 742659"/>
                <a:gd name="connsiteX4" fmla="*/ 1237766 w 1237766"/>
                <a:gd name="connsiteY4" fmla="*/ 668393 h 742659"/>
                <a:gd name="connsiteX5" fmla="*/ 1163500 w 1237766"/>
                <a:gd name="connsiteY5" fmla="*/ 742659 h 742659"/>
                <a:gd name="connsiteX6" fmla="*/ 74266 w 1237766"/>
                <a:gd name="connsiteY6" fmla="*/ 742659 h 742659"/>
                <a:gd name="connsiteX7" fmla="*/ 0 w 1237766"/>
                <a:gd name="connsiteY7" fmla="*/ 668393 h 742659"/>
                <a:gd name="connsiteX8" fmla="*/ 0 w 1237766"/>
                <a:gd name="connsiteY8" fmla="*/ 74266 h 742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7766" h="742659">
                  <a:moveTo>
                    <a:pt x="0" y="74266"/>
                  </a:moveTo>
                  <a:cubicBezTo>
                    <a:pt x="0" y="33250"/>
                    <a:pt x="33250" y="0"/>
                    <a:pt x="74266" y="0"/>
                  </a:cubicBezTo>
                  <a:lnTo>
                    <a:pt x="1163500" y="0"/>
                  </a:lnTo>
                  <a:cubicBezTo>
                    <a:pt x="1204516" y="0"/>
                    <a:pt x="1237766" y="33250"/>
                    <a:pt x="1237766" y="74266"/>
                  </a:cubicBezTo>
                  <a:lnTo>
                    <a:pt x="1237766" y="668393"/>
                  </a:lnTo>
                  <a:cubicBezTo>
                    <a:pt x="1237766" y="709409"/>
                    <a:pt x="1204516" y="742659"/>
                    <a:pt x="1163500" y="742659"/>
                  </a:cubicBezTo>
                  <a:lnTo>
                    <a:pt x="74266" y="742659"/>
                  </a:lnTo>
                  <a:cubicBezTo>
                    <a:pt x="33250" y="742659"/>
                    <a:pt x="0" y="709409"/>
                    <a:pt x="0" y="668393"/>
                  </a:cubicBezTo>
                  <a:lnTo>
                    <a:pt x="0" y="74266"/>
                  </a:lnTo>
                  <a:close/>
                </a:path>
              </a:pathLst>
            </a:custGeom>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spcFirstLastPara="0" vert="horz" wrap="square" lIns="67472" tIns="67472" rIns="67472" bIns="67472" numCol="1" spcCol="1270" anchor="ctr" anchorCtr="0">
              <a:noAutofit/>
            </a:bodyPr>
            <a:lstStyle/>
            <a:p>
              <a:pPr lvl="0" algn="ctr" defTabSz="533400">
                <a:lnSpc>
                  <a:spcPct val="90000"/>
                </a:lnSpc>
                <a:spcBef>
                  <a:spcPct val="0"/>
                </a:spcBef>
                <a:spcAft>
                  <a:spcPct val="35000"/>
                </a:spcAft>
              </a:pPr>
              <a:r>
                <a:rPr lang="fr-FR" sz="1200" b="1" kern="1200" dirty="0" err="1" smtClean="0"/>
                <a:t>Inmediat</a:t>
              </a:r>
              <a:r>
                <a:rPr lang="fr-FR" sz="1200" b="1" kern="1200" dirty="0" smtClean="0"/>
                <a:t> Action Plan</a:t>
              </a:r>
              <a:endParaRPr lang="fr-FR" sz="1200" b="1" kern="1200" dirty="0"/>
            </a:p>
          </p:txBody>
        </p:sp>
        <p:sp>
          <p:nvSpPr>
            <p:cNvPr id="5" name="Forme libre 4"/>
            <p:cNvSpPr/>
            <p:nvPr/>
          </p:nvSpPr>
          <p:spPr>
            <a:xfrm>
              <a:off x="2047923" y="1408616"/>
              <a:ext cx="262406" cy="306966"/>
            </a:xfrm>
            <a:custGeom>
              <a:avLst/>
              <a:gdLst>
                <a:gd name="connsiteX0" fmla="*/ 0 w 262406"/>
                <a:gd name="connsiteY0" fmla="*/ 61393 h 306966"/>
                <a:gd name="connsiteX1" fmla="*/ 131203 w 262406"/>
                <a:gd name="connsiteY1" fmla="*/ 61393 h 306966"/>
                <a:gd name="connsiteX2" fmla="*/ 131203 w 262406"/>
                <a:gd name="connsiteY2" fmla="*/ 0 h 306966"/>
                <a:gd name="connsiteX3" fmla="*/ 262406 w 262406"/>
                <a:gd name="connsiteY3" fmla="*/ 153483 h 306966"/>
                <a:gd name="connsiteX4" fmla="*/ 131203 w 262406"/>
                <a:gd name="connsiteY4" fmla="*/ 306966 h 306966"/>
                <a:gd name="connsiteX5" fmla="*/ 131203 w 262406"/>
                <a:gd name="connsiteY5" fmla="*/ 245573 h 306966"/>
                <a:gd name="connsiteX6" fmla="*/ 0 w 262406"/>
                <a:gd name="connsiteY6" fmla="*/ 245573 h 306966"/>
                <a:gd name="connsiteX7" fmla="*/ 0 w 262406"/>
                <a:gd name="connsiteY7" fmla="*/ 61393 h 306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2406" h="306966">
                  <a:moveTo>
                    <a:pt x="0" y="61393"/>
                  </a:moveTo>
                  <a:lnTo>
                    <a:pt x="131203" y="61393"/>
                  </a:lnTo>
                  <a:lnTo>
                    <a:pt x="131203" y="0"/>
                  </a:lnTo>
                  <a:lnTo>
                    <a:pt x="262406" y="153483"/>
                  </a:lnTo>
                  <a:lnTo>
                    <a:pt x="131203" y="306966"/>
                  </a:lnTo>
                  <a:lnTo>
                    <a:pt x="131203" y="245573"/>
                  </a:lnTo>
                  <a:lnTo>
                    <a:pt x="0" y="245573"/>
                  </a:lnTo>
                  <a:lnTo>
                    <a:pt x="0" y="61393"/>
                  </a:lnTo>
                  <a:close/>
                </a:path>
              </a:pathLst>
            </a:custGeom>
          </p:spPr>
          <p:style>
            <a:lnRef idx="0">
              <a:schemeClr val="accent5">
                <a:tint val="60000"/>
                <a:hueOff val="0"/>
                <a:satOff val="0"/>
                <a:lumOff val="0"/>
                <a:alphaOff val="0"/>
              </a:schemeClr>
            </a:lnRef>
            <a:fillRef idx="3">
              <a:schemeClr val="accent5">
                <a:tint val="60000"/>
                <a:hueOff val="0"/>
                <a:satOff val="0"/>
                <a:lumOff val="0"/>
                <a:alphaOff val="0"/>
              </a:schemeClr>
            </a:fillRef>
            <a:effectRef idx="2">
              <a:schemeClr val="accent5">
                <a:tint val="60000"/>
                <a:hueOff val="0"/>
                <a:satOff val="0"/>
                <a:lumOff val="0"/>
                <a:alphaOff val="0"/>
              </a:schemeClr>
            </a:effectRef>
            <a:fontRef idx="minor">
              <a:schemeClr val="lt1"/>
            </a:fontRef>
          </p:style>
          <p:txBody>
            <a:bodyPr spcFirstLastPara="0" vert="horz" wrap="square" lIns="0" tIns="61393" rIns="78722" bIns="61393" numCol="1" spcCol="1270" anchor="ctr" anchorCtr="0">
              <a:noAutofit/>
            </a:bodyPr>
            <a:lstStyle/>
            <a:p>
              <a:pPr lvl="0" algn="ctr" defTabSz="466725">
                <a:lnSpc>
                  <a:spcPct val="90000"/>
                </a:lnSpc>
                <a:spcBef>
                  <a:spcPct val="0"/>
                </a:spcBef>
                <a:spcAft>
                  <a:spcPct val="35000"/>
                </a:spcAft>
              </a:pPr>
              <a:endParaRPr lang="fr-FR" sz="1050" kern="1200"/>
            </a:p>
          </p:txBody>
        </p:sp>
        <p:sp>
          <p:nvSpPr>
            <p:cNvPr id="6" name="Forme libre 5"/>
            <p:cNvSpPr/>
            <p:nvPr/>
          </p:nvSpPr>
          <p:spPr>
            <a:xfrm>
              <a:off x="2419253" y="1190770"/>
              <a:ext cx="1237766" cy="742659"/>
            </a:xfrm>
            <a:custGeom>
              <a:avLst/>
              <a:gdLst>
                <a:gd name="connsiteX0" fmla="*/ 0 w 1237766"/>
                <a:gd name="connsiteY0" fmla="*/ 74266 h 742659"/>
                <a:gd name="connsiteX1" fmla="*/ 74266 w 1237766"/>
                <a:gd name="connsiteY1" fmla="*/ 0 h 742659"/>
                <a:gd name="connsiteX2" fmla="*/ 1163500 w 1237766"/>
                <a:gd name="connsiteY2" fmla="*/ 0 h 742659"/>
                <a:gd name="connsiteX3" fmla="*/ 1237766 w 1237766"/>
                <a:gd name="connsiteY3" fmla="*/ 74266 h 742659"/>
                <a:gd name="connsiteX4" fmla="*/ 1237766 w 1237766"/>
                <a:gd name="connsiteY4" fmla="*/ 668393 h 742659"/>
                <a:gd name="connsiteX5" fmla="*/ 1163500 w 1237766"/>
                <a:gd name="connsiteY5" fmla="*/ 742659 h 742659"/>
                <a:gd name="connsiteX6" fmla="*/ 74266 w 1237766"/>
                <a:gd name="connsiteY6" fmla="*/ 742659 h 742659"/>
                <a:gd name="connsiteX7" fmla="*/ 0 w 1237766"/>
                <a:gd name="connsiteY7" fmla="*/ 668393 h 742659"/>
                <a:gd name="connsiteX8" fmla="*/ 0 w 1237766"/>
                <a:gd name="connsiteY8" fmla="*/ 74266 h 742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7766" h="742659">
                  <a:moveTo>
                    <a:pt x="0" y="74266"/>
                  </a:moveTo>
                  <a:cubicBezTo>
                    <a:pt x="0" y="33250"/>
                    <a:pt x="33250" y="0"/>
                    <a:pt x="74266" y="0"/>
                  </a:cubicBezTo>
                  <a:lnTo>
                    <a:pt x="1163500" y="0"/>
                  </a:lnTo>
                  <a:cubicBezTo>
                    <a:pt x="1204516" y="0"/>
                    <a:pt x="1237766" y="33250"/>
                    <a:pt x="1237766" y="74266"/>
                  </a:cubicBezTo>
                  <a:lnTo>
                    <a:pt x="1237766" y="668393"/>
                  </a:lnTo>
                  <a:cubicBezTo>
                    <a:pt x="1237766" y="709409"/>
                    <a:pt x="1204516" y="742659"/>
                    <a:pt x="1163500" y="742659"/>
                  </a:cubicBezTo>
                  <a:lnTo>
                    <a:pt x="74266" y="742659"/>
                  </a:lnTo>
                  <a:cubicBezTo>
                    <a:pt x="33250" y="742659"/>
                    <a:pt x="0" y="709409"/>
                    <a:pt x="0" y="668393"/>
                  </a:cubicBezTo>
                  <a:lnTo>
                    <a:pt x="0" y="74266"/>
                  </a:lnTo>
                  <a:close/>
                </a:path>
              </a:pathLst>
            </a:custGeom>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spcFirstLastPara="0" vert="horz" wrap="square" lIns="67472" tIns="67472" rIns="67472" bIns="67472" numCol="1" spcCol="1270" anchor="ctr" anchorCtr="0">
              <a:noAutofit/>
            </a:bodyPr>
            <a:lstStyle/>
            <a:p>
              <a:pPr lvl="0" algn="ctr" defTabSz="533400">
                <a:lnSpc>
                  <a:spcPct val="90000"/>
                </a:lnSpc>
                <a:spcBef>
                  <a:spcPct val="0"/>
                </a:spcBef>
                <a:spcAft>
                  <a:spcPct val="35000"/>
                </a:spcAft>
              </a:pPr>
              <a:r>
                <a:rPr lang="fr-FR" sz="1200" kern="1200" dirty="0" smtClean="0">
                  <a:solidFill>
                    <a:srgbClr val="7F7F7F"/>
                  </a:solidFill>
                </a:rPr>
                <a:t>Medium and Long </a:t>
              </a:r>
              <a:r>
                <a:rPr lang="fr-FR" sz="1200" kern="1200" dirty="0" err="1" smtClean="0">
                  <a:solidFill>
                    <a:srgbClr val="7F7F7F"/>
                  </a:solidFill>
                </a:rPr>
                <a:t>Term</a:t>
              </a:r>
              <a:r>
                <a:rPr lang="fr-FR" sz="1200" kern="1200" dirty="0" smtClean="0">
                  <a:solidFill>
                    <a:srgbClr val="7F7F7F"/>
                  </a:solidFill>
                </a:rPr>
                <a:t> Action Plan</a:t>
              </a:r>
              <a:endParaRPr lang="fr-FR" sz="1200" kern="1200" dirty="0">
                <a:solidFill>
                  <a:srgbClr val="7F7F7F"/>
                </a:solidFill>
              </a:endParaRPr>
            </a:p>
          </p:txBody>
        </p:sp>
      </p:grpSp>
      <p:pic>
        <p:nvPicPr>
          <p:cNvPr id="20" name="Picture 3"/>
          <p:cNvPicPr>
            <a:picLocks noChangeAspect="1"/>
          </p:cNvPicPr>
          <p:nvPr/>
        </p:nvPicPr>
        <p:blipFill>
          <a:blip r:embed="rId3"/>
          <a:stretch>
            <a:fillRect/>
          </a:stretch>
        </p:blipFill>
        <p:spPr>
          <a:xfrm>
            <a:off x="201474" y="3505200"/>
            <a:ext cx="6455052" cy="3048000"/>
          </a:xfrm>
          <a:prstGeom prst="rect">
            <a:avLst/>
          </a:prstGeom>
        </p:spPr>
      </p:pic>
    </p:spTree>
    <p:extLst>
      <p:ext uri="{BB962C8B-B14F-4D97-AF65-F5344CB8AC3E}">
        <p14:creationId xmlns:p14="http://schemas.microsoft.com/office/powerpoint/2010/main" val="1369767865"/>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dirty="0" smtClean="0">
                <a:solidFill>
                  <a:srgbClr val="595959"/>
                </a:solidFill>
              </a:rPr>
              <a:t>Objectives</a:t>
            </a:r>
            <a:endParaRPr lang="en-US" sz="1400" kern="0" spc="100" dirty="0">
              <a:solidFill>
                <a:srgbClr val="595959"/>
              </a:solidFill>
            </a:endParaRPr>
          </a:p>
        </p:txBody>
      </p:sp>
      <p:sp>
        <p:nvSpPr>
          <p:cNvPr id="8" name="Text Placeholder 7"/>
          <p:cNvSpPr>
            <a:spLocks noGrp="1"/>
          </p:cNvSpPr>
          <p:nvPr>
            <p:ph type="body" sz="quarter" idx="11"/>
          </p:nvPr>
        </p:nvSpPr>
        <p:spPr>
          <a:xfrm>
            <a:off x="4572000" y="1066800"/>
            <a:ext cx="2085631" cy="1447800"/>
          </a:xfrm>
        </p:spPr>
        <p:txBody>
          <a:bodyPr/>
          <a:lstStyle/>
          <a:p>
            <a:pPr>
              <a:buClr>
                <a:srgbClr val="800000"/>
              </a:buClr>
            </a:pPr>
            <a:r>
              <a:rPr lang="en-US" sz="1200" dirty="0"/>
              <a:t>Propose a set of actions aimed at increasing logistic competitiveness of the ZIC and at boosting its development as an international value-added logistics </a:t>
            </a:r>
            <a:r>
              <a:rPr lang="en-US" sz="1200" dirty="0" smtClean="0"/>
              <a:t>hub</a:t>
            </a:r>
            <a:endParaRPr lang="en-US" sz="1200" dirty="0"/>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3"/>
            </a:pPr>
            <a:r>
              <a:rPr lang="en-US" dirty="0" smtClean="0"/>
              <a:t>Action Plan</a:t>
            </a:r>
            <a:endParaRPr lang="en-US" dirty="0"/>
          </a:p>
        </p:txBody>
      </p:sp>
      <p:grpSp>
        <p:nvGrpSpPr>
          <p:cNvPr id="3" name="Grouper 2"/>
          <p:cNvGrpSpPr/>
          <p:nvPr/>
        </p:nvGrpSpPr>
        <p:grpSpPr>
          <a:xfrm>
            <a:off x="686380" y="1190770"/>
            <a:ext cx="2970639" cy="742659"/>
            <a:chOff x="686380" y="1190770"/>
            <a:chExt cx="2970639" cy="742659"/>
          </a:xfrm>
        </p:grpSpPr>
        <p:sp>
          <p:nvSpPr>
            <p:cNvPr id="4" name="Forme libre 3"/>
            <p:cNvSpPr/>
            <p:nvPr/>
          </p:nvSpPr>
          <p:spPr>
            <a:xfrm>
              <a:off x="686380" y="1190770"/>
              <a:ext cx="1237766" cy="742659"/>
            </a:xfrm>
            <a:custGeom>
              <a:avLst/>
              <a:gdLst>
                <a:gd name="connsiteX0" fmla="*/ 0 w 1237766"/>
                <a:gd name="connsiteY0" fmla="*/ 74266 h 742659"/>
                <a:gd name="connsiteX1" fmla="*/ 74266 w 1237766"/>
                <a:gd name="connsiteY1" fmla="*/ 0 h 742659"/>
                <a:gd name="connsiteX2" fmla="*/ 1163500 w 1237766"/>
                <a:gd name="connsiteY2" fmla="*/ 0 h 742659"/>
                <a:gd name="connsiteX3" fmla="*/ 1237766 w 1237766"/>
                <a:gd name="connsiteY3" fmla="*/ 74266 h 742659"/>
                <a:gd name="connsiteX4" fmla="*/ 1237766 w 1237766"/>
                <a:gd name="connsiteY4" fmla="*/ 668393 h 742659"/>
                <a:gd name="connsiteX5" fmla="*/ 1163500 w 1237766"/>
                <a:gd name="connsiteY5" fmla="*/ 742659 h 742659"/>
                <a:gd name="connsiteX6" fmla="*/ 74266 w 1237766"/>
                <a:gd name="connsiteY6" fmla="*/ 742659 h 742659"/>
                <a:gd name="connsiteX7" fmla="*/ 0 w 1237766"/>
                <a:gd name="connsiteY7" fmla="*/ 668393 h 742659"/>
                <a:gd name="connsiteX8" fmla="*/ 0 w 1237766"/>
                <a:gd name="connsiteY8" fmla="*/ 74266 h 742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7766" h="742659">
                  <a:moveTo>
                    <a:pt x="0" y="74266"/>
                  </a:moveTo>
                  <a:cubicBezTo>
                    <a:pt x="0" y="33250"/>
                    <a:pt x="33250" y="0"/>
                    <a:pt x="74266" y="0"/>
                  </a:cubicBezTo>
                  <a:lnTo>
                    <a:pt x="1163500" y="0"/>
                  </a:lnTo>
                  <a:cubicBezTo>
                    <a:pt x="1204516" y="0"/>
                    <a:pt x="1237766" y="33250"/>
                    <a:pt x="1237766" y="74266"/>
                  </a:cubicBezTo>
                  <a:lnTo>
                    <a:pt x="1237766" y="668393"/>
                  </a:lnTo>
                  <a:cubicBezTo>
                    <a:pt x="1237766" y="709409"/>
                    <a:pt x="1204516" y="742659"/>
                    <a:pt x="1163500" y="742659"/>
                  </a:cubicBezTo>
                  <a:lnTo>
                    <a:pt x="74266" y="742659"/>
                  </a:lnTo>
                  <a:cubicBezTo>
                    <a:pt x="33250" y="742659"/>
                    <a:pt x="0" y="709409"/>
                    <a:pt x="0" y="668393"/>
                  </a:cubicBezTo>
                  <a:lnTo>
                    <a:pt x="0" y="74266"/>
                  </a:lnTo>
                  <a:close/>
                </a:path>
              </a:pathLst>
            </a:custGeom>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spcFirstLastPara="0" vert="horz" wrap="square" lIns="67472" tIns="67472" rIns="67472" bIns="67472" numCol="1" spcCol="1270" anchor="ctr" anchorCtr="0">
              <a:noAutofit/>
            </a:bodyPr>
            <a:lstStyle/>
            <a:p>
              <a:pPr lvl="0" algn="ctr" defTabSz="533400">
                <a:lnSpc>
                  <a:spcPct val="90000"/>
                </a:lnSpc>
                <a:spcBef>
                  <a:spcPct val="0"/>
                </a:spcBef>
                <a:spcAft>
                  <a:spcPct val="35000"/>
                </a:spcAft>
              </a:pPr>
              <a:r>
                <a:rPr lang="fr-FR" sz="1200" b="1" kern="1200" dirty="0" err="1" smtClean="0"/>
                <a:t>Inmediat</a:t>
              </a:r>
              <a:r>
                <a:rPr lang="fr-FR" sz="1200" b="1" kern="1200" dirty="0" smtClean="0"/>
                <a:t> Action Plan</a:t>
              </a:r>
              <a:endParaRPr lang="fr-FR" sz="1200" b="1" kern="1200" dirty="0"/>
            </a:p>
          </p:txBody>
        </p:sp>
        <p:sp>
          <p:nvSpPr>
            <p:cNvPr id="5" name="Forme libre 4"/>
            <p:cNvSpPr/>
            <p:nvPr/>
          </p:nvSpPr>
          <p:spPr>
            <a:xfrm>
              <a:off x="2047923" y="1408616"/>
              <a:ext cx="262406" cy="306966"/>
            </a:xfrm>
            <a:custGeom>
              <a:avLst/>
              <a:gdLst>
                <a:gd name="connsiteX0" fmla="*/ 0 w 262406"/>
                <a:gd name="connsiteY0" fmla="*/ 61393 h 306966"/>
                <a:gd name="connsiteX1" fmla="*/ 131203 w 262406"/>
                <a:gd name="connsiteY1" fmla="*/ 61393 h 306966"/>
                <a:gd name="connsiteX2" fmla="*/ 131203 w 262406"/>
                <a:gd name="connsiteY2" fmla="*/ 0 h 306966"/>
                <a:gd name="connsiteX3" fmla="*/ 262406 w 262406"/>
                <a:gd name="connsiteY3" fmla="*/ 153483 h 306966"/>
                <a:gd name="connsiteX4" fmla="*/ 131203 w 262406"/>
                <a:gd name="connsiteY4" fmla="*/ 306966 h 306966"/>
                <a:gd name="connsiteX5" fmla="*/ 131203 w 262406"/>
                <a:gd name="connsiteY5" fmla="*/ 245573 h 306966"/>
                <a:gd name="connsiteX6" fmla="*/ 0 w 262406"/>
                <a:gd name="connsiteY6" fmla="*/ 245573 h 306966"/>
                <a:gd name="connsiteX7" fmla="*/ 0 w 262406"/>
                <a:gd name="connsiteY7" fmla="*/ 61393 h 306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2406" h="306966">
                  <a:moveTo>
                    <a:pt x="0" y="61393"/>
                  </a:moveTo>
                  <a:lnTo>
                    <a:pt x="131203" y="61393"/>
                  </a:lnTo>
                  <a:lnTo>
                    <a:pt x="131203" y="0"/>
                  </a:lnTo>
                  <a:lnTo>
                    <a:pt x="262406" y="153483"/>
                  </a:lnTo>
                  <a:lnTo>
                    <a:pt x="131203" y="306966"/>
                  </a:lnTo>
                  <a:lnTo>
                    <a:pt x="131203" y="245573"/>
                  </a:lnTo>
                  <a:lnTo>
                    <a:pt x="0" y="245573"/>
                  </a:lnTo>
                  <a:lnTo>
                    <a:pt x="0" y="61393"/>
                  </a:lnTo>
                  <a:close/>
                </a:path>
              </a:pathLst>
            </a:custGeom>
          </p:spPr>
          <p:style>
            <a:lnRef idx="0">
              <a:schemeClr val="accent5">
                <a:tint val="60000"/>
                <a:hueOff val="0"/>
                <a:satOff val="0"/>
                <a:lumOff val="0"/>
                <a:alphaOff val="0"/>
              </a:schemeClr>
            </a:lnRef>
            <a:fillRef idx="3">
              <a:schemeClr val="accent5">
                <a:tint val="60000"/>
                <a:hueOff val="0"/>
                <a:satOff val="0"/>
                <a:lumOff val="0"/>
                <a:alphaOff val="0"/>
              </a:schemeClr>
            </a:fillRef>
            <a:effectRef idx="2">
              <a:schemeClr val="accent5">
                <a:tint val="60000"/>
                <a:hueOff val="0"/>
                <a:satOff val="0"/>
                <a:lumOff val="0"/>
                <a:alphaOff val="0"/>
              </a:schemeClr>
            </a:effectRef>
            <a:fontRef idx="minor">
              <a:schemeClr val="lt1"/>
            </a:fontRef>
          </p:style>
          <p:txBody>
            <a:bodyPr spcFirstLastPara="0" vert="horz" wrap="square" lIns="0" tIns="61393" rIns="78722" bIns="61393" numCol="1" spcCol="1270" anchor="ctr" anchorCtr="0">
              <a:noAutofit/>
            </a:bodyPr>
            <a:lstStyle/>
            <a:p>
              <a:pPr lvl="0" algn="ctr" defTabSz="466725">
                <a:lnSpc>
                  <a:spcPct val="90000"/>
                </a:lnSpc>
                <a:spcBef>
                  <a:spcPct val="0"/>
                </a:spcBef>
                <a:spcAft>
                  <a:spcPct val="35000"/>
                </a:spcAft>
              </a:pPr>
              <a:endParaRPr lang="fr-FR" sz="1050" kern="1200"/>
            </a:p>
          </p:txBody>
        </p:sp>
        <p:sp>
          <p:nvSpPr>
            <p:cNvPr id="6" name="Forme libre 5"/>
            <p:cNvSpPr/>
            <p:nvPr/>
          </p:nvSpPr>
          <p:spPr>
            <a:xfrm>
              <a:off x="2419253" y="1190770"/>
              <a:ext cx="1237766" cy="742659"/>
            </a:xfrm>
            <a:custGeom>
              <a:avLst/>
              <a:gdLst>
                <a:gd name="connsiteX0" fmla="*/ 0 w 1237766"/>
                <a:gd name="connsiteY0" fmla="*/ 74266 h 742659"/>
                <a:gd name="connsiteX1" fmla="*/ 74266 w 1237766"/>
                <a:gd name="connsiteY1" fmla="*/ 0 h 742659"/>
                <a:gd name="connsiteX2" fmla="*/ 1163500 w 1237766"/>
                <a:gd name="connsiteY2" fmla="*/ 0 h 742659"/>
                <a:gd name="connsiteX3" fmla="*/ 1237766 w 1237766"/>
                <a:gd name="connsiteY3" fmla="*/ 74266 h 742659"/>
                <a:gd name="connsiteX4" fmla="*/ 1237766 w 1237766"/>
                <a:gd name="connsiteY4" fmla="*/ 668393 h 742659"/>
                <a:gd name="connsiteX5" fmla="*/ 1163500 w 1237766"/>
                <a:gd name="connsiteY5" fmla="*/ 742659 h 742659"/>
                <a:gd name="connsiteX6" fmla="*/ 74266 w 1237766"/>
                <a:gd name="connsiteY6" fmla="*/ 742659 h 742659"/>
                <a:gd name="connsiteX7" fmla="*/ 0 w 1237766"/>
                <a:gd name="connsiteY7" fmla="*/ 668393 h 742659"/>
                <a:gd name="connsiteX8" fmla="*/ 0 w 1237766"/>
                <a:gd name="connsiteY8" fmla="*/ 74266 h 742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7766" h="742659">
                  <a:moveTo>
                    <a:pt x="0" y="74266"/>
                  </a:moveTo>
                  <a:cubicBezTo>
                    <a:pt x="0" y="33250"/>
                    <a:pt x="33250" y="0"/>
                    <a:pt x="74266" y="0"/>
                  </a:cubicBezTo>
                  <a:lnTo>
                    <a:pt x="1163500" y="0"/>
                  </a:lnTo>
                  <a:cubicBezTo>
                    <a:pt x="1204516" y="0"/>
                    <a:pt x="1237766" y="33250"/>
                    <a:pt x="1237766" y="74266"/>
                  </a:cubicBezTo>
                  <a:lnTo>
                    <a:pt x="1237766" y="668393"/>
                  </a:lnTo>
                  <a:cubicBezTo>
                    <a:pt x="1237766" y="709409"/>
                    <a:pt x="1204516" y="742659"/>
                    <a:pt x="1163500" y="742659"/>
                  </a:cubicBezTo>
                  <a:lnTo>
                    <a:pt x="74266" y="742659"/>
                  </a:lnTo>
                  <a:cubicBezTo>
                    <a:pt x="33250" y="742659"/>
                    <a:pt x="0" y="709409"/>
                    <a:pt x="0" y="668393"/>
                  </a:cubicBezTo>
                  <a:lnTo>
                    <a:pt x="0" y="74266"/>
                  </a:lnTo>
                  <a:close/>
                </a:path>
              </a:pathLst>
            </a:custGeom>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spcFirstLastPara="0" vert="horz" wrap="square" lIns="67472" tIns="67472" rIns="67472" bIns="67472" numCol="1" spcCol="1270" anchor="ctr" anchorCtr="0">
              <a:noAutofit/>
            </a:bodyPr>
            <a:lstStyle/>
            <a:p>
              <a:pPr lvl="0" algn="ctr" defTabSz="533400">
                <a:lnSpc>
                  <a:spcPct val="90000"/>
                </a:lnSpc>
                <a:spcBef>
                  <a:spcPct val="0"/>
                </a:spcBef>
                <a:spcAft>
                  <a:spcPct val="35000"/>
                </a:spcAft>
              </a:pPr>
              <a:r>
                <a:rPr lang="fr-FR" sz="1200" kern="1200" dirty="0" smtClean="0">
                  <a:solidFill>
                    <a:srgbClr val="7F7F7F"/>
                  </a:solidFill>
                </a:rPr>
                <a:t>Medium and Long </a:t>
              </a:r>
              <a:r>
                <a:rPr lang="fr-FR" sz="1200" kern="1200" dirty="0" err="1" smtClean="0">
                  <a:solidFill>
                    <a:srgbClr val="7F7F7F"/>
                  </a:solidFill>
                </a:rPr>
                <a:t>Term</a:t>
              </a:r>
              <a:r>
                <a:rPr lang="fr-FR" sz="1200" kern="1200" dirty="0" smtClean="0">
                  <a:solidFill>
                    <a:srgbClr val="7F7F7F"/>
                  </a:solidFill>
                </a:rPr>
                <a:t> Action Plan</a:t>
              </a:r>
              <a:endParaRPr lang="fr-FR" sz="1200" kern="1200" dirty="0">
                <a:solidFill>
                  <a:srgbClr val="7F7F7F"/>
                </a:solidFill>
              </a:endParaRPr>
            </a:p>
          </p:txBody>
        </p:sp>
      </p:grpSp>
      <p:sp>
        <p:nvSpPr>
          <p:cNvPr id="26" name="ZoneTexte 25"/>
          <p:cNvSpPr txBox="1"/>
          <p:nvPr/>
        </p:nvSpPr>
        <p:spPr>
          <a:xfrm>
            <a:off x="228600" y="2819400"/>
            <a:ext cx="2743200" cy="228600"/>
          </a:xfrm>
          <a:prstGeom prst="rect">
            <a:avLst/>
          </a:prstGeom>
        </p:spPr>
        <p:txBody>
          <a:bodyPr vert="horz" lIns="91440" tIns="45720" rIns="91440" bIns="45720" rtlCol="0" anchor="ctr" anchorCtr="0">
            <a:noAutofit/>
          </a:bodyPr>
          <a:lstStyle>
            <a:defPPr>
              <a:defRPr lang="en-US"/>
            </a:defPPr>
            <a:lvl1pPr>
              <a:spcBef>
                <a:spcPct val="0"/>
              </a:spcBef>
              <a:buNone/>
              <a:defRPr sz="1200" b="1" kern="0" spc="100" baseline="0">
                <a:solidFill>
                  <a:srgbClr val="595959"/>
                </a:solidFill>
                <a:latin typeface="+mj-lt"/>
                <a:ea typeface="+mj-ea"/>
                <a:cs typeface="+mj-cs"/>
              </a:defRPr>
            </a:lvl1pPr>
          </a:lstStyle>
          <a:p>
            <a:r>
              <a:rPr lang="en-US" dirty="0" smtClean="0"/>
              <a:t>Timeline for VALS</a:t>
            </a:r>
            <a:endParaRPr lang="en-US" dirty="0"/>
          </a:p>
        </p:txBody>
      </p:sp>
      <p:pic>
        <p:nvPicPr>
          <p:cNvPr id="9" name="Image 8"/>
          <p:cNvPicPr>
            <a:picLocks noChangeAspect="1"/>
          </p:cNvPicPr>
          <p:nvPr/>
        </p:nvPicPr>
        <p:blipFill>
          <a:blip r:embed="rId3"/>
          <a:stretch>
            <a:fillRect/>
          </a:stretch>
        </p:blipFill>
        <p:spPr>
          <a:xfrm>
            <a:off x="76200" y="4263422"/>
            <a:ext cx="6781800" cy="4231033"/>
          </a:xfrm>
          <a:prstGeom prst="rect">
            <a:avLst/>
          </a:prstGeom>
        </p:spPr>
      </p:pic>
      <p:sp>
        <p:nvSpPr>
          <p:cNvPr id="17" name="Text Placeholder 8"/>
          <p:cNvSpPr>
            <a:spLocks noGrp="1"/>
          </p:cNvSpPr>
          <p:nvPr>
            <p:ph type="body" sz="quarter" idx="18"/>
          </p:nvPr>
        </p:nvSpPr>
        <p:spPr>
          <a:xfrm>
            <a:off x="228600" y="3124200"/>
            <a:ext cx="6400800" cy="838200"/>
          </a:xfrm>
        </p:spPr>
        <p:txBody>
          <a:bodyPr>
            <a:noAutofit/>
          </a:bodyPr>
          <a:lstStyle/>
          <a:p>
            <a:pPr lvl="0">
              <a:buClr>
                <a:srgbClr val="800000"/>
              </a:buClr>
            </a:pPr>
            <a:r>
              <a:rPr lang="en-US" sz="1000" dirty="0"/>
              <a:t>The proposed sequence of actions takes into consideration the timeline for the feasible emergence of new VALS to </a:t>
            </a:r>
            <a:r>
              <a:rPr lang="en-US" sz="1000" dirty="0" smtClean="0"/>
              <a:t>be provided to target </a:t>
            </a:r>
            <a:r>
              <a:rPr lang="en-US" sz="1000" dirty="0"/>
              <a:t>segments. </a:t>
            </a:r>
            <a:r>
              <a:rPr lang="en-US" sz="1000" dirty="0" smtClean="0"/>
              <a:t>This take into consideration the installed capacity and know-how, the existence of trained HR and process control personnel. Services that represent deepening the existing offer or low complexity have been prioritized accordingly.</a:t>
            </a:r>
          </a:p>
          <a:p>
            <a:pPr lvl="0">
              <a:buClr>
                <a:srgbClr val="800000"/>
              </a:buClr>
            </a:pPr>
            <a:endParaRPr lang="en-US" sz="1000" dirty="0"/>
          </a:p>
          <a:p>
            <a:pPr>
              <a:buClr>
                <a:srgbClr val="C2002F"/>
              </a:buClr>
            </a:pPr>
            <a:endParaRPr lang="en-US" sz="1000" dirty="0"/>
          </a:p>
        </p:txBody>
      </p:sp>
    </p:spTree>
    <p:extLst>
      <p:ext uri="{BB962C8B-B14F-4D97-AF65-F5344CB8AC3E}">
        <p14:creationId xmlns:p14="http://schemas.microsoft.com/office/powerpoint/2010/main" val="3765981139"/>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dirty="0" smtClean="0">
                <a:solidFill>
                  <a:srgbClr val="595959"/>
                </a:solidFill>
              </a:rPr>
              <a:t>Objectives</a:t>
            </a:r>
            <a:endParaRPr lang="en-US" sz="1400" kern="0" spc="100" dirty="0">
              <a:solidFill>
                <a:srgbClr val="595959"/>
              </a:solidFill>
            </a:endParaRPr>
          </a:p>
        </p:txBody>
      </p:sp>
      <p:sp>
        <p:nvSpPr>
          <p:cNvPr id="8" name="Text Placeholder 7"/>
          <p:cNvSpPr>
            <a:spLocks noGrp="1"/>
          </p:cNvSpPr>
          <p:nvPr>
            <p:ph type="body" sz="quarter" idx="11"/>
          </p:nvPr>
        </p:nvSpPr>
        <p:spPr>
          <a:xfrm>
            <a:off x="4572000" y="1066800"/>
            <a:ext cx="2085631" cy="1447800"/>
          </a:xfrm>
        </p:spPr>
        <p:txBody>
          <a:bodyPr/>
          <a:lstStyle/>
          <a:p>
            <a:pPr>
              <a:buClr>
                <a:srgbClr val="800000"/>
              </a:buClr>
            </a:pPr>
            <a:r>
              <a:rPr lang="en-US" sz="1200" dirty="0" smtClean="0"/>
              <a:t>Develop an </a:t>
            </a:r>
            <a:r>
              <a:rPr lang="en-US" sz="1200" dirty="0"/>
              <a:t>investment strategy to attract new </a:t>
            </a:r>
            <a:r>
              <a:rPr lang="en-US" sz="1200" dirty="0" smtClean="0"/>
              <a:t>logistic </a:t>
            </a:r>
            <a:r>
              <a:rPr lang="en-US" sz="1200" dirty="0"/>
              <a:t>chains to Panama and </a:t>
            </a:r>
            <a:r>
              <a:rPr lang="en-US" sz="1200" dirty="0" smtClean="0"/>
              <a:t>consolidate Panama as </a:t>
            </a:r>
            <a:r>
              <a:rPr lang="en-US" sz="1200" dirty="0"/>
              <a:t>an International Logistics Hub</a:t>
            </a:r>
            <a:r>
              <a:rPr lang="fr-FR" sz="1200" dirty="0"/>
              <a:t> </a:t>
            </a:r>
            <a:endParaRPr lang="en-US" sz="1200" dirty="0" smtClean="0"/>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3"/>
            </a:pPr>
            <a:r>
              <a:rPr lang="en-US" dirty="0" smtClean="0"/>
              <a:t>Action Plan</a:t>
            </a:r>
            <a:endParaRPr lang="en-US" dirty="0"/>
          </a:p>
        </p:txBody>
      </p:sp>
      <p:grpSp>
        <p:nvGrpSpPr>
          <p:cNvPr id="3" name="Grouper 2"/>
          <p:cNvGrpSpPr/>
          <p:nvPr/>
        </p:nvGrpSpPr>
        <p:grpSpPr>
          <a:xfrm>
            <a:off x="686380" y="1190770"/>
            <a:ext cx="2970639" cy="742659"/>
            <a:chOff x="686380" y="1190770"/>
            <a:chExt cx="2970639" cy="742659"/>
          </a:xfrm>
        </p:grpSpPr>
        <p:sp>
          <p:nvSpPr>
            <p:cNvPr id="4" name="Forme libre 3"/>
            <p:cNvSpPr/>
            <p:nvPr/>
          </p:nvSpPr>
          <p:spPr>
            <a:xfrm>
              <a:off x="686380" y="1190770"/>
              <a:ext cx="1237766" cy="742659"/>
            </a:xfrm>
            <a:custGeom>
              <a:avLst/>
              <a:gdLst>
                <a:gd name="connsiteX0" fmla="*/ 0 w 1237766"/>
                <a:gd name="connsiteY0" fmla="*/ 74266 h 742659"/>
                <a:gd name="connsiteX1" fmla="*/ 74266 w 1237766"/>
                <a:gd name="connsiteY1" fmla="*/ 0 h 742659"/>
                <a:gd name="connsiteX2" fmla="*/ 1163500 w 1237766"/>
                <a:gd name="connsiteY2" fmla="*/ 0 h 742659"/>
                <a:gd name="connsiteX3" fmla="*/ 1237766 w 1237766"/>
                <a:gd name="connsiteY3" fmla="*/ 74266 h 742659"/>
                <a:gd name="connsiteX4" fmla="*/ 1237766 w 1237766"/>
                <a:gd name="connsiteY4" fmla="*/ 668393 h 742659"/>
                <a:gd name="connsiteX5" fmla="*/ 1163500 w 1237766"/>
                <a:gd name="connsiteY5" fmla="*/ 742659 h 742659"/>
                <a:gd name="connsiteX6" fmla="*/ 74266 w 1237766"/>
                <a:gd name="connsiteY6" fmla="*/ 742659 h 742659"/>
                <a:gd name="connsiteX7" fmla="*/ 0 w 1237766"/>
                <a:gd name="connsiteY7" fmla="*/ 668393 h 742659"/>
                <a:gd name="connsiteX8" fmla="*/ 0 w 1237766"/>
                <a:gd name="connsiteY8" fmla="*/ 74266 h 742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7766" h="742659">
                  <a:moveTo>
                    <a:pt x="0" y="74266"/>
                  </a:moveTo>
                  <a:cubicBezTo>
                    <a:pt x="0" y="33250"/>
                    <a:pt x="33250" y="0"/>
                    <a:pt x="74266" y="0"/>
                  </a:cubicBezTo>
                  <a:lnTo>
                    <a:pt x="1163500" y="0"/>
                  </a:lnTo>
                  <a:cubicBezTo>
                    <a:pt x="1204516" y="0"/>
                    <a:pt x="1237766" y="33250"/>
                    <a:pt x="1237766" y="74266"/>
                  </a:cubicBezTo>
                  <a:lnTo>
                    <a:pt x="1237766" y="668393"/>
                  </a:lnTo>
                  <a:cubicBezTo>
                    <a:pt x="1237766" y="709409"/>
                    <a:pt x="1204516" y="742659"/>
                    <a:pt x="1163500" y="742659"/>
                  </a:cubicBezTo>
                  <a:lnTo>
                    <a:pt x="74266" y="742659"/>
                  </a:lnTo>
                  <a:cubicBezTo>
                    <a:pt x="33250" y="742659"/>
                    <a:pt x="0" y="709409"/>
                    <a:pt x="0" y="668393"/>
                  </a:cubicBezTo>
                  <a:lnTo>
                    <a:pt x="0" y="74266"/>
                  </a:lnTo>
                  <a:close/>
                </a:path>
              </a:pathLst>
            </a:custGeom>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spcFirstLastPara="0" vert="horz" wrap="square" lIns="67472" tIns="67472" rIns="67472" bIns="67472" numCol="1" spcCol="1270" anchor="ctr" anchorCtr="0">
              <a:noAutofit/>
            </a:bodyPr>
            <a:lstStyle/>
            <a:p>
              <a:pPr lvl="0" algn="ctr" defTabSz="533400">
                <a:lnSpc>
                  <a:spcPct val="90000"/>
                </a:lnSpc>
                <a:spcBef>
                  <a:spcPct val="0"/>
                </a:spcBef>
                <a:spcAft>
                  <a:spcPct val="35000"/>
                </a:spcAft>
              </a:pPr>
              <a:r>
                <a:rPr lang="fr-FR" sz="1200" b="0" kern="1200" dirty="0" err="1" smtClean="0">
                  <a:solidFill>
                    <a:srgbClr val="7F7F7F"/>
                  </a:solidFill>
                </a:rPr>
                <a:t>Inmediat</a:t>
              </a:r>
              <a:r>
                <a:rPr lang="fr-FR" sz="1200" b="0" kern="1200" dirty="0" smtClean="0">
                  <a:solidFill>
                    <a:srgbClr val="7F7F7F"/>
                  </a:solidFill>
                </a:rPr>
                <a:t> Action Plan</a:t>
              </a:r>
              <a:endParaRPr lang="fr-FR" sz="1200" b="0" kern="1200" dirty="0">
                <a:solidFill>
                  <a:srgbClr val="7F7F7F"/>
                </a:solidFill>
              </a:endParaRPr>
            </a:p>
          </p:txBody>
        </p:sp>
        <p:sp>
          <p:nvSpPr>
            <p:cNvPr id="5" name="Forme libre 4"/>
            <p:cNvSpPr/>
            <p:nvPr/>
          </p:nvSpPr>
          <p:spPr>
            <a:xfrm>
              <a:off x="2047923" y="1408616"/>
              <a:ext cx="262406" cy="306966"/>
            </a:xfrm>
            <a:custGeom>
              <a:avLst/>
              <a:gdLst>
                <a:gd name="connsiteX0" fmla="*/ 0 w 262406"/>
                <a:gd name="connsiteY0" fmla="*/ 61393 h 306966"/>
                <a:gd name="connsiteX1" fmla="*/ 131203 w 262406"/>
                <a:gd name="connsiteY1" fmla="*/ 61393 h 306966"/>
                <a:gd name="connsiteX2" fmla="*/ 131203 w 262406"/>
                <a:gd name="connsiteY2" fmla="*/ 0 h 306966"/>
                <a:gd name="connsiteX3" fmla="*/ 262406 w 262406"/>
                <a:gd name="connsiteY3" fmla="*/ 153483 h 306966"/>
                <a:gd name="connsiteX4" fmla="*/ 131203 w 262406"/>
                <a:gd name="connsiteY4" fmla="*/ 306966 h 306966"/>
                <a:gd name="connsiteX5" fmla="*/ 131203 w 262406"/>
                <a:gd name="connsiteY5" fmla="*/ 245573 h 306966"/>
                <a:gd name="connsiteX6" fmla="*/ 0 w 262406"/>
                <a:gd name="connsiteY6" fmla="*/ 245573 h 306966"/>
                <a:gd name="connsiteX7" fmla="*/ 0 w 262406"/>
                <a:gd name="connsiteY7" fmla="*/ 61393 h 306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2406" h="306966">
                  <a:moveTo>
                    <a:pt x="0" y="61393"/>
                  </a:moveTo>
                  <a:lnTo>
                    <a:pt x="131203" y="61393"/>
                  </a:lnTo>
                  <a:lnTo>
                    <a:pt x="131203" y="0"/>
                  </a:lnTo>
                  <a:lnTo>
                    <a:pt x="262406" y="153483"/>
                  </a:lnTo>
                  <a:lnTo>
                    <a:pt x="131203" y="306966"/>
                  </a:lnTo>
                  <a:lnTo>
                    <a:pt x="131203" y="245573"/>
                  </a:lnTo>
                  <a:lnTo>
                    <a:pt x="0" y="245573"/>
                  </a:lnTo>
                  <a:lnTo>
                    <a:pt x="0" y="61393"/>
                  </a:lnTo>
                  <a:close/>
                </a:path>
              </a:pathLst>
            </a:custGeom>
          </p:spPr>
          <p:style>
            <a:lnRef idx="0">
              <a:schemeClr val="accent5">
                <a:tint val="60000"/>
                <a:hueOff val="0"/>
                <a:satOff val="0"/>
                <a:lumOff val="0"/>
                <a:alphaOff val="0"/>
              </a:schemeClr>
            </a:lnRef>
            <a:fillRef idx="3">
              <a:schemeClr val="accent5">
                <a:tint val="60000"/>
                <a:hueOff val="0"/>
                <a:satOff val="0"/>
                <a:lumOff val="0"/>
                <a:alphaOff val="0"/>
              </a:schemeClr>
            </a:fillRef>
            <a:effectRef idx="2">
              <a:schemeClr val="accent5">
                <a:tint val="60000"/>
                <a:hueOff val="0"/>
                <a:satOff val="0"/>
                <a:lumOff val="0"/>
                <a:alphaOff val="0"/>
              </a:schemeClr>
            </a:effectRef>
            <a:fontRef idx="minor">
              <a:schemeClr val="lt1"/>
            </a:fontRef>
          </p:style>
          <p:txBody>
            <a:bodyPr spcFirstLastPara="0" vert="horz" wrap="square" lIns="0" tIns="61393" rIns="78722" bIns="61393" numCol="1" spcCol="1270" anchor="ctr" anchorCtr="0">
              <a:noAutofit/>
            </a:bodyPr>
            <a:lstStyle/>
            <a:p>
              <a:pPr lvl="0" algn="ctr" defTabSz="466725">
                <a:lnSpc>
                  <a:spcPct val="90000"/>
                </a:lnSpc>
                <a:spcBef>
                  <a:spcPct val="0"/>
                </a:spcBef>
                <a:spcAft>
                  <a:spcPct val="35000"/>
                </a:spcAft>
              </a:pPr>
              <a:endParaRPr lang="fr-FR" sz="1050" kern="1200"/>
            </a:p>
          </p:txBody>
        </p:sp>
        <p:sp>
          <p:nvSpPr>
            <p:cNvPr id="6" name="Forme libre 5"/>
            <p:cNvSpPr/>
            <p:nvPr/>
          </p:nvSpPr>
          <p:spPr>
            <a:xfrm>
              <a:off x="2419253" y="1190770"/>
              <a:ext cx="1237766" cy="742659"/>
            </a:xfrm>
            <a:custGeom>
              <a:avLst/>
              <a:gdLst>
                <a:gd name="connsiteX0" fmla="*/ 0 w 1237766"/>
                <a:gd name="connsiteY0" fmla="*/ 74266 h 742659"/>
                <a:gd name="connsiteX1" fmla="*/ 74266 w 1237766"/>
                <a:gd name="connsiteY1" fmla="*/ 0 h 742659"/>
                <a:gd name="connsiteX2" fmla="*/ 1163500 w 1237766"/>
                <a:gd name="connsiteY2" fmla="*/ 0 h 742659"/>
                <a:gd name="connsiteX3" fmla="*/ 1237766 w 1237766"/>
                <a:gd name="connsiteY3" fmla="*/ 74266 h 742659"/>
                <a:gd name="connsiteX4" fmla="*/ 1237766 w 1237766"/>
                <a:gd name="connsiteY4" fmla="*/ 668393 h 742659"/>
                <a:gd name="connsiteX5" fmla="*/ 1163500 w 1237766"/>
                <a:gd name="connsiteY5" fmla="*/ 742659 h 742659"/>
                <a:gd name="connsiteX6" fmla="*/ 74266 w 1237766"/>
                <a:gd name="connsiteY6" fmla="*/ 742659 h 742659"/>
                <a:gd name="connsiteX7" fmla="*/ 0 w 1237766"/>
                <a:gd name="connsiteY7" fmla="*/ 668393 h 742659"/>
                <a:gd name="connsiteX8" fmla="*/ 0 w 1237766"/>
                <a:gd name="connsiteY8" fmla="*/ 74266 h 742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7766" h="742659">
                  <a:moveTo>
                    <a:pt x="0" y="74266"/>
                  </a:moveTo>
                  <a:cubicBezTo>
                    <a:pt x="0" y="33250"/>
                    <a:pt x="33250" y="0"/>
                    <a:pt x="74266" y="0"/>
                  </a:cubicBezTo>
                  <a:lnTo>
                    <a:pt x="1163500" y="0"/>
                  </a:lnTo>
                  <a:cubicBezTo>
                    <a:pt x="1204516" y="0"/>
                    <a:pt x="1237766" y="33250"/>
                    <a:pt x="1237766" y="74266"/>
                  </a:cubicBezTo>
                  <a:lnTo>
                    <a:pt x="1237766" y="668393"/>
                  </a:lnTo>
                  <a:cubicBezTo>
                    <a:pt x="1237766" y="709409"/>
                    <a:pt x="1204516" y="742659"/>
                    <a:pt x="1163500" y="742659"/>
                  </a:cubicBezTo>
                  <a:lnTo>
                    <a:pt x="74266" y="742659"/>
                  </a:lnTo>
                  <a:cubicBezTo>
                    <a:pt x="33250" y="742659"/>
                    <a:pt x="0" y="709409"/>
                    <a:pt x="0" y="668393"/>
                  </a:cubicBezTo>
                  <a:lnTo>
                    <a:pt x="0" y="74266"/>
                  </a:lnTo>
                  <a:close/>
                </a:path>
              </a:pathLst>
            </a:custGeom>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spcFirstLastPara="0" vert="horz" wrap="square" lIns="67472" tIns="67472" rIns="67472" bIns="67472" numCol="1" spcCol="1270" anchor="ctr" anchorCtr="0">
              <a:noAutofit/>
            </a:bodyPr>
            <a:lstStyle/>
            <a:p>
              <a:pPr lvl="0" algn="ctr" defTabSz="533400">
                <a:lnSpc>
                  <a:spcPct val="90000"/>
                </a:lnSpc>
                <a:spcBef>
                  <a:spcPct val="0"/>
                </a:spcBef>
                <a:spcAft>
                  <a:spcPct val="35000"/>
                </a:spcAft>
              </a:pPr>
              <a:r>
                <a:rPr lang="fr-FR" sz="1200" b="1" kern="1200" dirty="0" smtClean="0">
                  <a:solidFill>
                    <a:schemeClr val="bg1"/>
                  </a:solidFill>
                </a:rPr>
                <a:t>Medium </a:t>
              </a:r>
              <a:r>
                <a:rPr lang="fr-FR" sz="1200" b="1" kern="1200" smtClean="0">
                  <a:solidFill>
                    <a:schemeClr val="bg1"/>
                  </a:solidFill>
                </a:rPr>
                <a:t>and Long Term</a:t>
              </a:r>
              <a:r>
                <a:rPr lang="fr-FR" sz="1200" b="1" kern="1200" dirty="0" smtClean="0">
                  <a:solidFill>
                    <a:schemeClr val="bg1"/>
                  </a:solidFill>
                </a:rPr>
                <a:t> Action Plan</a:t>
              </a:r>
              <a:endParaRPr lang="fr-FR" sz="1200" b="1" kern="1200" dirty="0">
                <a:solidFill>
                  <a:schemeClr val="bg1"/>
                </a:solidFill>
              </a:endParaRPr>
            </a:p>
          </p:txBody>
        </p:sp>
      </p:grpSp>
      <p:sp>
        <p:nvSpPr>
          <p:cNvPr id="13" name="Text Placeholder 8"/>
          <p:cNvSpPr>
            <a:spLocks noGrp="1"/>
          </p:cNvSpPr>
          <p:nvPr>
            <p:ph type="body" sz="quarter" idx="18"/>
          </p:nvPr>
        </p:nvSpPr>
        <p:spPr>
          <a:xfrm>
            <a:off x="304800" y="2819400"/>
            <a:ext cx="6400800" cy="304800"/>
          </a:xfrm>
        </p:spPr>
        <p:txBody>
          <a:bodyPr>
            <a:noAutofit/>
          </a:bodyPr>
          <a:lstStyle/>
          <a:p>
            <a:pPr lvl="0">
              <a:buClr>
                <a:srgbClr val="800000"/>
              </a:buClr>
            </a:pPr>
            <a:r>
              <a:rPr lang="en-US" sz="1000" dirty="0" smtClean="0"/>
              <a:t>The </a:t>
            </a:r>
            <a:r>
              <a:rPr lang="en-US" sz="1000" dirty="0"/>
              <a:t>total infrastructure </a:t>
            </a:r>
            <a:r>
              <a:rPr lang="en-US" sz="1000" dirty="0" smtClean="0"/>
              <a:t>represents </a:t>
            </a:r>
            <a:r>
              <a:rPr lang="en-US" sz="1000" dirty="0"/>
              <a:t>approximately 7.5% of the total </a:t>
            </a:r>
            <a:r>
              <a:rPr lang="en-US" sz="1000" dirty="0" smtClean="0"/>
              <a:t>Action plan, </a:t>
            </a:r>
            <a:r>
              <a:rPr lang="en-US" sz="1000" dirty="0"/>
              <a:t>and that of VALS 23%</a:t>
            </a:r>
            <a:endParaRPr lang="en-US" sz="1000" dirty="0" smtClean="0"/>
          </a:p>
          <a:p>
            <a:pPr>
              <a:buClr>
                <a:srgbClr val="C2002F"/>
              </a:buClr>
            </a:pPr>
            <a:endParaRPr lang="en-US" sz="1000" dirty="0"/>
          </a:p>
        </p:txBody>
      </p:sp>
      <p:sp>
        <p:nvSpPr>
          <p:cNvPr id="14" name="ZoneTexte 13"/>
          <p:cNvSpPr txBox="1"/>
          <p:nvPr/>
        </p:nvSpPr>
        <p:spPr>
          <a:xfrm>
            <a:off x="304800" y="2514600"/>
            <a:ext cx="4191000" cy="228600"/>
          </a:xfrm>
          <a:prstGeom prst="rect">
            <a:avLst/>
          </a:prstGeom>
        </p:spPr>
        <p:txBody>
          <a:bodyPr vert="horz" lIns="91440" tIns="45720" rIns="91440" bIns="45720" rtlCol="0" anchor="ctr" anchorCtr="0">
            <a:noAutofit/>
          </a:bodyPr>
          <a:lstStyle>
            <a:defPPr>
              <a:defRPr lang="en-US"/>
            </a:defPPr>
            <a:lvl1pPr>
              <a:spcBef>
                <a:spcPct val="0"/>
              </a:spcBef>
              <a:buNone/>
              <a:defRPr sz="1200" b="1" kern="0" spc="100" baseline="0">
                <a:solidFill>
                  <a:srgbClr val="595959"/>
                </a:solidFill>
                <a:latin typeface="+mj-lt"/>
                <a:ea typeface="+mj-ea"/>
                <a:cs typeface="+mj-cs"/>
              </a:defRPr>
            </a:lvl1pPr>
          </a:lstStyle>
          <a:p>
            <a:r>
              <a:rPr lang="en-US" dirty="0" smtClean="0"/>
              <a:t>M&amp;L Term action plan total estimate</a:t>
            </a:r>
            <a:endParaRPr lang="en-US" dirty="0"/>
          </a:p>
        </p:txBody>
      </p:sp>
      <p:pic>
        <p:nvPicPr>
          <p:cNvPr id="15" name="Picture 570"/>
          <p:cNvPicPr/>
          <p:nvPr/>
        </p:nvPicPr>
        <p:blipFill>
          <a:blip r:embed="rId3">
            <a:extLst>
              <a:ext uri="{28A0092B-C50C-407E-A947-70E740481C1C}">
                <a14:useLocalDpi xmlns:a14="http://schemas.microsoft.com/office/drawing/2010/main" val="0"/>
              </a:ext>
            </a:extLst>
          </a:blip>
          <a:srcRect/>
          <a:stretch>
            <a:fillRect/>
          </a:stretch>
        </p:blipFill>
        <p:spPr bwMode="auto">
          <a:xfrm>
            <a:off x="483393" y="3124200"/>
            <a:ext cx="5891213" cy="5562600"/>
          </a:xfrm>
          <a:prstGeom prst="rect">
            <a:avLst/>
          </a:prstGeom>
          <a:noFill/>
          <a:ln>
            <a:noFill/>
          </a:ln>
        </p:spPr>
      </p:pic>
    </p:spTree>
    <p:extLst>
      <p:ext uri="{BB962C8B-B14F-4D97-AF65-F5344CB8AC3E}">
        <p14:creationId xmlns:p14="http://schemas.microsoft.com/office/powerpoint/2010/main" val="3385416341"/>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dirty="0" smtClean="0">
                <a:solidFill>
                  <a:srgbClr val="595959"/>
                </a:solidFill>
              </a:rPr>
              <a:t>Objectives</a:t>
            </a:r>
            <a:endParaRPr lang="en-US" sz="1400" kern="0" spc="100" dirty="0">
              <a:solidFill>
                <a:srgbClr val="595959"/>
              </a:solidFill>
            </a:endParaRPr>
          </a:p>
        </p:txBody>
      </p:sp>
      <p:sp>
        <p:nvSpPr>
          <p:cNvPr id="8" name="Text Placeholder 7"/>
          <p:cNvSpPr>
            <a:spLocks noGrp="1"/>
          </p:cNvSpPr>
          <p:nvPr>
            <p:ph type="body" sz="quarter" idx="11"/>
          </p:nvPr>
        </p:nvSpPr>
        <p:spPr>
          <a:xfrm>
            <a:off x="4572000" y="899968"/>
            <a:ext cx="2085631" cy="1767032"/>
          </a:xfrm>
        </p:spPr>
        <p:txBody>
          <a:bodyPr/>
          <a:lstStyle/>
          <a:p>
            <a:pPr marL="171450" indent="-171450">
              <a:buClr>
                <a:srgbClr val="800000"/>
              </a:buClr>
              <a:buFont typeface="Courier New"/>
              <a:buChar char="o"/>
            </a:pPr>
            <a:r>
              <a:rPr lang="en-US" sz="1200" dirty="0"/>
              <a:t>O</a:t>
            </a:r>
            <a:r>
              <a:rPr lang="en-US" sz="1200" dirty="0" smtClean="0"/>
              <a:t>ptimize </a:t>
            </a:r>
            <a:r>
              <a:rPr lang="en-US" sz="1200" dirty="0"/>
              <a:t>the coordination among public entities and with the private sector </a:t>
            </a:r>
            <a:endParaRPr lang="en-US" sz="1200" dirty="0" smtClean="0"/>
          </a:p>
          <a:p>
            <a:pPr marL="171450" indent="-171450">
              <a:buClr>
                <a:srgbClr val="800000"/>
              </a:buClr>
              <a:buFont typeface="Courier New"/>
              <a:buChar char="o"/>
            </a:pPr>
            <a:r>
              <a:rPr lang="en-US" sz="1200" dirty="0" smtClean="0"/>
              <a:t>Make </a:t>
            </a:r>
            <a:r>
              <a:rPr lang="en-US" sz="1200" dirty="0"/>
              <a:t>the best use of </a:t>
            </a:r>
            <a:r>
              <a:rPr lang="en-US" sz="1200" dirty="0" smtClean="0"/>
              <a:t>overall resources</a:t>
            </a:r>
          </a:p>
          <a:p>
            <a:pPr marL="171450" indent="-171450">
              <a:buClr>
                <a:srgbClr val="800000"/>
              </a:buClr>
              <a:buFont typeface="Courier New"/>
              <a:buChar char="o"/>
            </a:pPr>
            <a:r>
              <a:rPr lang="en-US" sz="1200" dirty="0" smtClean="0"/>
              <a:t>Manage  an </a:t>
            </a:r>
            <a:r>
              <a:rPr lang="en-US" sz="1200" dirty="0"/>
              <a:t>externalities </a:t>
            </a:r>
            <a:endParaRPr lang="en-US" sz="1200" dirty="0" smtClean="0"/>
          </a:p>
          <a:p>
            <a:pPr marL="171450" indent="-171450">
              <a:buClr>
                <a:srgbClr val="800000"/>
              </a:buClr>
              <a:buFont typeface="Courier New"/>
              <a:buChar char="o"/>
            </a:pPr>
            <a:r>
              <a:rPr lang="en-US" sz="1200" dirty="0" smtClean="0"/>
              <a:t>Ensure the </a:t>
            </a:r>
            <a:r>
              <a:rPr lang="en-US" sz="1200" dirty="0"/>
              <a:t>continuity and sustainability of the </a:t>
            </a:r>
            <a:r>
              <a:rPr lang="en-US" sz="1200" dirty="0" smtClean="0"/>
              <a:t>effort</a:t>
            </a:r>
            <a:endParaRPr lang="fr-FR" sz="1200" dirty="0"/>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4"/>
            </a:pPr>
            <a:r>
              <a:rPr lang="en-US" dirty="0" smtClean="0"/>
              <a:t>Cooperation schemes</a:t>
            </a:r>
            <a:endParaRPr lang="en-US" dirty="0"/>
          </a:p>
        </p:txBody>
      </p:sp>
      <p:sp>
        <p:nvSpPr>
          <p:cNvPr id="17" name="ZoneTexte 16"/>
          <p:cNvSpPr txBox="1"/>
          <p:nvPr/>
        </p:nvSpPr>
        <p:spPr>
          <a:xfrm>
            <a:off x="304800" y="3657600"/>
            <a:ext cx="3200400" cy="228600"/>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r>
              <a:rPr lang="en-US" sz="1200" dirty="0" smtClean="0"/>
              <a:t>Main weakness to develop the Hub</a:t>
            </a:r>
            <a:endParaRPr lang="en-US" sz="1200" dirty="0"/>
          </a:p>
        </p:txBody>
      </p:sp>
      <p:sp>
        <p:nvSpPr>
          <p:cNvPr id="9" name="ZoneTexte 8"/>
          <p:cNvSpPr txBox="1"/>
          <p:nvPr/>
        </p:nvSpPr>
        <p:spPr>
          <a:xfrm>
            <a:off x="4572000" y="2819400"/>
            <a:ext cx="1981200" cy="381000"/>
          </a:xfrm>
          <a:prstGeom prst="rect">
            <a:avLst/>
          </a:prstGeom>
        </p:spPr>
        <p:txBody>
          <a:bodyPr vert="horz" lIns="91440" tIns="45720" rIns="91440" bIns="45720" rtlCol="0" anchor="ctr" anchorCtr="0">
            <a:noAutofit/>
          </a:bodyPr>
          <a:lstStyle>
            <a:defPPr>
              <a:defRPr lang="en-US"/>
            </a:defPPr>
            <a:lvl1pPr>
              <a:spcBef>
                <a:spcPct val="0"/>
              </a:spcBef>
              <a:buNone/>
              <a:defRPr sz="1200" b="1" kern="0" spc="100" baseline="0">
                <a:solidFill>
                  <a:srgbClr val="595959"/>
                </a:solidFill>
                <a:latin typeface="+mj-lt"/>
                <a:ea typeface="+mj-ea"/>
                <a:cs typeface="+mj-cs"/>
              </a:defRPr>
            </a:lvl1pPr>
          </a:lstStyle>
          <a:p>
            <a:r>
              <a:rPr lang="en-US" dirty="0" smtClean="0"/>
              <a:t>Premises</a:t>
            </a:r>
            <a:endParaRPr lang="en-US" dirty="0"/>
          </a:p>
        </p:txBody>
      </p:sp>
      <p:sp>
        <p:nvSpPr>
          <p:cNvPr id="10" name="Text Placeholder 8"/>
          <p:cNvSpPr>
            <a:spLocks noGrp="1"/>
          </p:cNvSpPr>
          <p:nvPr>
            <p:ph type="body" sz="quarter" idx="18"/>
          </p:nvPr>
        </p:nvSpPr>
        <p:spPr>
          <a:xfrm>
            <a:off x="4572000" y="3200400"/>
            <a:ext cx="2286000" cy="5257800"/>
          </a:xfrm>
        </p:spPr>
        <p:txBody>
          <a:bodyPr>
            <a:noAutofit/>
          </a:bodyPr>
          <a:lstStyle/>
          <a:p>
            <a:pPr marL="171450" lvl="0" indent="-171450">
              <a:buClr>
                <a:srgbClr val="800000"/>
              </a:buClr>
              <a:buFont typeface="Courier New"/>
              <a:buChar char="o"/>
            </a:pPr>
            <a:r>
              <a:rPr lang="en-US" sz="1000" dirty="0" smtClean="0"/>
              <a:t>The </a:t>
            </a:r>
            <a:r>
              <a:rPr lang="en-US" sz="1000" dirty="0"/>
              <a:t>development of a VALS Hub is a national priority aimed at promoting the exportation of services, </a:t>
            </a:r>
            <a:r>
              <a:rPr lang="en-US" sz="1000" dirty="0" smtClean="0"/>
              <a:t>value capture, </a:t>
            </a:r>
            <a:r>
              <a:rPr lang="en-US" sz="1000" dirty="0"/>
              <a:t>and therefore maximizing the opportunities for employment generation. </a:t>
            </a:r>
          </a:p>
          <a:p>
            <a:pPr marL="171450" lvl="0" indent="-171450">
              <a:buClr>
                <a:srgbClr val="800000"/>
              </a:buClr>
              <a:buFont typeface="Courier New"/>
              <a:buChar char="o"/>
            </a:pPr>
            <a:r>
              <a:rPr lang="en-US" sz="1000" dirty="0" smtClean="0"/>
              <a:t>The </a:t>
            </a:r>
            <a:r>
              <a:rPr lang="en-US" sz="1000" dirty="0"/>
              <a:t>execution of the PM-ZIC should make an optimal use of existing </a:t>
            </a:r>
            <a:r>
              <a:rPr lang="en-US" sz="1000" dirty="0" smtClean="0"/>
              <a:t>institutional capabilities </a:t>
            </a:r>
            <a:r>
              <a:rPr lang="en-US" sz="1000" dirty="0"/>
              <a:t>and support ongoing initiatives without putting in risk the implementation of the plan. </a:t>
            </a:r>
          </a:p>
          <a:p>
            <a:pPr marL="171450" lvl="0" indent="-171450">
              <a:buClr>
                <a:srgbClr val="800000"/>
              </a:buClr>
              <a:buFont typeface="Courier New"/>
              <a:buChar char="o"/>
            </a:pPr>
            <a:r>
              <a:rPr lang="en-US" sz="1000" dirty="0" smtClean="0"/>
              <a:t>The e </a:t>
            </a:r>
            <a:r>
              <a:rPr lang="en-US" sz="1000" dirty="0"/>
              <a:t>PM-ZIC is a complex endeavor that implies public and private investments of around 10 digits USD in a relatively short period, thus demanding that the whole set of public and private resources be available accordingly in an optimal manner. </a:t>
            </a:r>
          </a:p>
          <a:p>
            <a:pPr marL="171450" lvl="0" indent="-171450">
              <a:buClr>
                <a:srgbClr val="800000"/>
              </a:buClr>
              <a:buFont typeface="Courier New"/>
              <a:buChar char="o"/>
            </a:pPr>
            <a:r>
              <a:rPr lang="en-US" sz="1000" dirty="0" smtClean="0"/>
              <a:t>The </a:t>
            </a:r>
            <a:r>
              <a:rPr lang="en-US" sz="1000" dirty="0"/>
              <a:t>execution of the plan requires an active involvement of public and private institutions to finance, promote, and execute its diverse components.</a:t>
            </a:r>
          </a:p>
          <a:p>
            <a:pPr marL="171450" lvl="0" indent="-171450">
              <a:buClr>
                <a:srgbClr val="800000"/>
              </a:buClr>
              <a:buFont typeface="Courier New"/>
              <a:buChar char="o"/>
            </a:pPr>
            <a:r>
              <a:rPr lang="en-US" sz="1000" dirty="0" smtClean="0"/>
              <a:t>The </a:t>
            </a:r>
            <a:r>
              <a:rPr lang="en-US" sz="1000" dirty="0"/>
              <a:t>expertise required for the development of the PM-ZIC is not fully available in the country and it is therefore necessary to make use of knowledge-transfer best practices</a:t>
            </a:r>
          </a:p>
        </p:txBody>
      </p:sp>
      <p:sp>
        <p:nvSpPr>
          <p:cNvPr id="13" name="Text Placeholder 8"/>
          <p:cNvSpPr>
            <a:spLocks noGrp="1"/>
          </p:cNvSpPr>
          <p:nvPr>
            <p:ph type="body" sz="quarter" idx="18"/>
          </p:nvPr>
        </p:nvSpPr>
        <p:spPr>
          <a:xfrm>
            <a:off x="304800" y="3962400"/>
            <a:ext cx="4343400" cy="4572000"/>
          </a:xfrm>
        </p:spPr>
        <p:txBody>
          <a:bodyPr>
            <a:noAutofit/>
          </a:bodyPr>
          <a:lstStyle/>
          <a:p>
            <a:pPr>
              <a:buClr>
                <a:srgbClr val="C2002F"/>
              </a:buClr>
            </a:pPr>
            <a:r>
              <a:rPr lang="en-US" sz="1000" dirty="0"/>
              <a:t>A logistics Hub is mainly a development built upon its nodal logistics infrastructure developments, transport nodes and network infrastructures </a:t>
            </a:r>
            <a:r>
              <a:rPr lang="en-US" sz="1000" dirty="0" smtClean="0"/>
              <a:t>hosting logistics and transport services. </a:t>
            </a:r>
            <a:r>
              <a:rPr lang="en-US" sz="1000" dirty="0"/>
              <a:t>These two main pillars – the </a:t>
            </a:r>
            <a:r>
              <a:rPr lang="en-US" sz="1000" b="1" dirty="0"/>
              <a:t>intermodal transport system</a:t>
            </a:r>
            <a:r>
              <a:rPr lang="en-US" sz="1000" dirty="0"/>
              <a:t> and </a:t>
            </a:r>
            <a:r>
              <a:rPr lang="en-US" sz="1000" b="1" dirty="0"/>
              <a:t>the land management system</a:t>
            </a:r>
            <a:r>
              <a:rPr lang="en-US" sz="1000" dirty="0"/>
              <a:t>- are </a:t>
            </a:r>
            <a:r>
              <a:rPr lang="en-US" sz="1000" dirty="0" smtClean="0"/>
              <a:t>the </a:t>
            </a:r>
            <a:r>
              <a:rPr lang="en-US" sz="1000" dirty="0"/>
              <a:t>weakest parts of the legal and institutional framework in the </a:t>
            </a:r>
            <a:r>
              <a:rPr lang="en-US" sz="1000" dirty="0" smtClean="0"/>
              <a:t>ZIC</a:t>
            </a:r>
            <a:r>
              <a:rPr lang="fr-FR" sz="1000" dirty="0" smtClean="0"/>
              <a:t>.</a:t>
            </a:r>
          </a:p>
          <a:p>
            <a:pPr>
              <a:buClr>
                <a:srgbClr val="C2002F"/>
              </a:buClr>
            </a:pPr>
            <a:endParaRPr lang="en-US" sz="1000" dirty="0" smtClean="0"/>
          </a:p>
          <a:p>
            <a:pPr>
              <a:buClr>
                <a:srgbClr val="C2002F"/>
              </a:buClr>
            </a:pPr>
            <a:r>
              <a:rPr lang="en-US" sz="1000" dirty="0"/>
              <a:t>A</a:t>
            </a:r>
            <a:r>
              <a:rPr lang="en-US" sz="1000" dirty="0" smtClean="0"/>
              <a:t> </a:t>
            </a:r>
            <a:r>
              <a:rPr lang="en-US" sz="1000" dirty="0"/>
              <a:t>proper </a:t>
            </a:r>
            <a:r>
              <a:rPr lang="en-US" sz="1000" b="1" dirty="0"/>
              <a:t>multimodal transport system needs to be in </a:t>
            </a:r>
            <a:r>
              <a:rPr lang="en-US" sz="1000" b="1" dirty="0" smtClean="0"/>
              <a:t>place for a global hub, </a:t>
            </a:r>
            <a:r>
              <a:rPr lang="en-US" sz="1000" dirty="0" smtClean="0"/>
              <a:t>but no institution plays </a:t>
            </a:r>
            <a:r>
              <a:rPr lang="en-US" sz="1000" dirty="0"/>
              <a:t>the role of the governing body for the transport sector as a </a:t>
            </a:r>
            <a:r>
              <a:rPr lang="en-US" sz="1000" dirty="0" smtClean="0"/>
              <a:t>whole and no planning system is in place</a:t>
            </a:r>
            <a:r>
              <a:rPr lang="fr-FR" sz="1000" dirty="0" smtClean="0"/>
              <a:t>.</a:t>
            </a:r>
          </a:p>
          <a:p>
            <a:pPr>
              <a:buClr>
                <a:srgbClr val="C2002F"/>
              </a:buClr>
            </a:pPr>
            <a:endParaRPr lang="fr-FR" sz="1000" dirty="0" smtClean="0"/>
          </a:p>
          <a:p>
            <a:pPr>
              <a:buClr>
                <a:srgbClr val="C2002F"/>
              </a:buClr>
            </a:pPr>
            <a:r>
              <a:rPr lang="en-US" sz="1000" b="1" dirty="0"/>
              <a:t>S</a:t>
            </a:r>
            <a:r>
              <a:rPr lang="en-US" sz="1000" b="1" dirty="0" smtClean="0"/>
              <a:t>pecial </a:t>
            </a:r>
            <a:r>
              <a:rPr lang="en-US" sz="1000" b="1" dirty="0"/>
              <a:t>economic zones’ </a:t>
            </a:r>
            <a:r>
              <a:rPr lang="en-US" sz="1000" b="1" dirty="0" smtClean="0"/>
              <a:t>regimes</a:t>
            </a:r>
            <a:r>
              <a:rPr lang="en-US" sz="1000" dirty="0" smtClean="0"/>
              <a:t> </a:t>
            </a:r>
            <a:r>
              <a:rPr lang="en-US" sz="1000" dirty="0"/>
              <a:t>conceived for a different market </a:t>
            </a:r>
            <a:r>
              <a:rPr lang="en-US" sz="1000" dirty="0" smtClean="0"/>
              <a:t>situation </a:t>
            </a:r>
            <a:r>
              <a:rPr lang="en-US" sz="1000" dirty="0"/>
              <a:t>have become </a:t>
            </a:r>
            <a:r>
              <a:rPr lang="en-US" sz="1000" dirty="0" smtClean="0"/>
              <a:t>confusing </a:t>
            </a:r>
            <a:r>
              <a:rPr lang="en-US" sz="1000" dirty="0"/>
              <a:t>for the private investor </a:t>
            </a:r>
            <a:r>
              <a:rPr lang="en-US" sz="1000" dirty="0" smtClean="0"/>
              <a:t>and have </a:t>
            </a:r>
            <a:r>
              <a:rPr lang="en-US" sz="1000" dirty="0"/>
              <a:t>not generated the benefits expected, in particular </a:t>
            </a:r>
            <a:r>
              <a:rPr lang="en-US" sz="1000" dirty="0" smtClean="0"/>
              <a:t>FTZ.</a:t>
            </a:r>
          </a:p>
          <a:p>
            <a:pPr>
              <a:buClr>
                <a:srgbClr val="C2002F"/>
              </a:buClr>
            </a:pPr>
            <a:endParaRPr lang="fr-FR" sz="1000" dirty="0"/>
          </a:p>
          <a:p>
            <a:pPr>
              <a:buClr>
                <a:srgbClr val="C2002F"/>
              </a:buClr>
            </a:pPr>
            <a:r>
              <a:rPr lang="en-US" sz="1000" dirty="0"/>
              <a:t>The lack of a PPP law allowing several types of </a:t>
            </a:r>
            <a:r>
              <a:rPr lang="en-US" sz="1000" b="1" dirty="0"/>
              <a:t>public-private financed projects </a:t>
            </a:r>
            <a:r>
              <a:rPr lang="en-US" sz="1000" dirty="0"/>
              <a:t>in an organized manner, the limited experience in the model of Project </a:t>
            </a:r>
            <a:r>
              <a:rPr lang="en-US" sz="1000" dirty="0" smtClean="0"/>
              <a:t>Finance, </a:t>
            </a:r>
            <a:r>
              <a:rPr lang="en-US" sz="1000" dirty="0"/>
              <a:t>the scarce use of pre-investment </a:t>
            </a:r>
            <a:r>
              <a:rPr lang="en-US" sz="1000" dirty="0" smtClean="0"/>
              <a:t>resources, </a:t>
            </a:r>
            <a:r>
              <a:rPr lang="en-US" sz="1000" dirty="0"/>
              <a:t>the lack of regular financing for capacity building activities, monitoring, etc. are all constraints that need to be solved. </a:t>
            </a:r>
            <a:endParaRPr lang="en-US" sz="1000" dirty="0" smtClean="0"/>
          </a:p>
          <a:p>
            <a:pPr>
              <a:buClr>
                <a:srgbClr val="C2002F"/>
              </a:buClr>
            </a:pPr>
            <a:endParaRPr lang="en-US" sz="1000" dirty="0"/>
          </a:p>
          <a:p>
            <a:pPr>
              <a:buClr>
                <a:srgbClr val="C2002F"/>
              </a:buClr>
            </a:pPr>
            <a:r>
              <a:rPr lang="en-US" sz="1000" dirty="0" smtClean="0"/>
              <a:t>Panama </a:t>
            </a:r>
            <a:r>
              <a:rPr lang="en-US" sz="1000" dirty="0"/>
              <a:t>will need to fully strengthen all the </a:t>
            </a:r>
            <a:r>
              <a:rPr lang="en-US" sz="1000" dirty="0" smtClean="0"/>
              <a:t>institutions and reengineer  processed linked to </a:t>
            </a:r>
            <a:r>
              <a:rPr lang="en-US" sz="1000" dirty="0"/>
              <a:t>the </a:t>
            </a:r>
            <a:r>
              <a:rPr lang="en-US" sz="1000" b="1" dirty="0"/>
              <a:t>control of external trade </a:t>
            </a:r>
            <a:r>
              <a:rPr lang="en-US" sz="1000" b="1" dirty="0" smtClean="0"/>
              <a:t>operations</a:t>
            </a:r>
            <a:r>
              <a:rPr lang="en-US" sz="1000" dirty="0" smtClean="0"/>
              <a:t>, not currently adapted to deal with new segments in high volumes. </a:t>
            </a:r>
          </a:p>
          <a:p>
            <a:pPr>
              <a:buClr>
                <a:srgbClr val="C2002F"/>
              </a:buClr>
            </a:pPr>
            <a:endParaRPr lang="en-US" sz="1000" dirty="0"/>
          </a:p>
          <a:p>
            <a:pPr>
              <a:buClr>
                <a:srgbClr val="C2002F"/>
              </a:buClr>
            </a:pPr>
            <a:r>
              <a:rPr lang="en-US" sz="1000" dirty="0"/>
              <a:t>Developing a strategic approach to speed up the </a:t>
            </a:r>
            <a:r>
              <a:rPr lang="en-US" sz="1000" b="1" dirty="0"/>
              <a:t>education, training and innovation system</a:t>
            </a:r>
            <a:r>
              <a:rPr lang="en-US" sz="1000" dirty="0"/>
              <a:t> is crucial for the development of the Hub. </a:t>
            </a:r>
            <a:r>
              <a:rPr lang="en-US" sz="1000" dirty="0" smtClean="0"/>
              <a:t>Panama has no experience in most of the new target segments and this needs to be addressed in the very short term. </a:t>
            </a:r>
            <a:endParaRPr lang="en-US" sz="1000" dirty="0"/>
          </a:p>
        </p:txBody>
      </p:sp>
      <p:pic>
        <p:nvPicPr>
          <p:cNvPr id="6" name="Image 5"/>
          <p:cNvPicPr>
            <a:picLocks noChangeAspect="1"/>
          </p:cNvPicPr>
          <p:nvPr/>
        </p:nvPicPr>
        <p:blipFill>
          <a:blip r:embed="rId3"/>
          <a:stretch>
            <a:fillRect/>
          </a:stretch>
        </p:blipFill>
        <p:spPr>
          <a:xfrm>
            <a:off x="76200" y="838200"/>
            <a:ext cx="4362450" cy="2492829"/>
          </a:xfrm>
          <a:prstGeom prst="rect">
            <a:avLst/>
          </a:prstGeom>
        </p:spPr>
      </p:pic>
    </p:spTree>
    <p:extLst>
      <p:ext uri="{BB962C8B-B14F-4D97-AF65-F5344CB8AC3E}">
        <p14:creationId xmlns:p14="http://schemas.microsoft.com/office/powerpoint/2010/main" val="1009701632"/>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smtClean="0">
                <a:solidFill>
                  <a:srgbClr val="595959"/>
                </a:solidFill>
              </a:rPr>
              <a:t>Objectives</a:t>
            </a:r>
            <a:endParaRPr lang="en-US" sz="1400" kern="0" spc="100">
              <a:solidFill>
                <a:srgbClr val="595959"/>
              </a:solidFill>
            </a:endParaRPr>
          </a:p>
        </p:txBody>
      </p:sp>
      <p:sp>
        <p:nvSpPr>
          <p:cNvPr id="8" name="Text Placeholder 7"/>
          <p:cNvSpPr>
            <a:spLocks noGrp="1"/>
          </p:cNvSpPr>
          <p:nvPr>
            <p:ph type="body" sz="quarter" idx="11"/>
          </p:nvPr>
        </p:nvSpPr>
        <p:spPr>
          <a:xfrm>
            <a:off x="4572000" y="899968"/>
            <a:ext cx="2085631" cy="1767032"/>
          </a:xfrm>
        </p:spPr>
        <p:txBody>
          <a:bodyPr/>
          <a:lstStyle/>
          <a:p>
            <a:pPr marL="171450" indent="-171450">
              <a:buClr>
                <a:srgbClr val="800000"/>
              </a:buClr>
              <a:buFont typeface="Courier New"/>
              <a:buChar char="o"/>
            </a:pPr>
            <a:r>
              <a:rPr lang="en-US" sz="1200" smtClean="0"/>
              <a:t>Optimize the coordination among public entities and with the private sector </a:t>
            </a:r>
          </a:p>
          <a:p>
            <a:pPr marL="171450" indent="-171450">
              <a:buClr>
                <a:srgbClr val="800000"/>
              </a:buClr>
              <a:buFont typeface="Courier New"/>
              <a:buChar char="o"/>
            </a:pPr>
            <a:r>
              <a:rPr lang="en-US" sz="1200" smtClean="0"/>
              <a:t>Make the best use of overall resources</a:t>
            </a:r>
          </a:p>
          <a:p>
            <a:pPr marL="171450" indent="-171450">
              <a:buClr>
                <a:srgbClr val="800000"/>
              </a:buClr>
              <a:buFont typeface="Courier New"/>
              <a:buChar char="o"/>
            </a:pPr>
            <a:r>
              <a:rPr lang="en-US" sz="1200" smtClean="0"/>
              <a:t>Manage  an externalities </a:t>
            </a:r>
          </a:p>
          <a:p>
            <a:pPr marL="171450" indent="-171450">
              <a:buClr>
                <a:srgbClr val="800000"/>
              </a:buClr>
              <a:buFont typeface="Courier New"/>
              <a:buChar char="o"/>
            </a:pPr>
            <a:r>
              <a:rPr lang="en-US" sz="1200" smtClean="0"/>
              <a:t>Ensure the continuity and sustainability of the effort</a:t>
            </a:r>
            <a:endParaRPr lang="en-US" sz="1200"/>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4"/>
            </a:pPr>
            <a:r>
              <a:rPr lang="en-US" dirty="0" smtClean="0"/>
              <a:t>Cooperation schemes</a:t>
            </a:r>
            <a:endParaRPr lang="en-US" dirty="0"/>
          </a:p>
        </p:txBody>
      </p:sp>
      <p:sp>
        <p:nvSpPr>
          <p:cNvPr id="17" name="ZoneTexte 16"/>
          <p:cNvSpPr txBox="1"/>
          <p:nvPr/>
        </p:nvSpPr>
        <p:spPr>
          <a:xfrm>
            <a:off x="304800" y="2971800"/>
            <a:ext cx="3200400" cy="228600"/>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r>
              <a:rPr lang="en-US" sz="1200" dirty="0" err="1" smtClean="0"/>
              <a:t>Strategid</a:t>
            </a:r>
            <a:endParaRPr lang="en-US" sz="1200" dirty="0"/>
          </a:p>
        </p:txBody>
      </p:sp>
      <p:sp>
        <p:nvSpPr>
          <p:cNvPr id="9" name="ZoneTexte 8"/>
          <p:cNvSpPr txBox="1"/>
          <p:nvPr/>
        </p:nvSpPr>
        <p:spPr>
          <a:xfrm>
            <a:off x="4572000" y="2819400"/>
            <a:ext cx="1981200" cy="381000"/>
          </a:xfrm>
          <a:prstGeom prst="rect">
            <a:avLst/>
          </a:prstGeom>
        </p:spPr>
        <p:txBody>
          <a:bodyPr vert="horz" lIns="91440" tIns="45720" rIns="91440" bIns="45720" rtlCol="0" anchor="ctr" anchorCtr="0">
            <a:noAutofit/>
          </a:bodyPr>
          <a:lstStyle>
            <a:defPPr>
              <a:defRPr lang="en-US"/>
            </a:defPPr>
            <a:lvl1pPr>
              <a:spcBef>
                <a:spcPct val="0"/>
              </a:spcBef>
              <a:buNone/>
              <a:defRPr sz="1200" b="1" kern="0" spc="100" baseline="0">
                <a:solidFill>
                  <a:srgbClr val="595959"/>
                </a:solidFill>
                <a:latin typeface="+mj-lt"/>
                <a:ea typeface="+mj-ea"/>
                <a:cs typeface="+mj-cs"/>
              </a:defRPr>
            </a:lvl1pPr>
          </a:lstStyle>
          <a:p>
            <a:r>
              <a:rPr lang="en-US" dirty="0" smtClean="0"/>
              <a:t>Case study</a:t>
            </a:r>
            <a:r>
              <a:rPr lang="en-US" smtClean="0"/>
              <a:t>: FONTUR</a:t>
            </a:r>
            <a:endParaRPr lang="en-US" dirty="0"/>
          </a:p>
        </p:txBody>
      </p:sp>
      <p:sp>
        <p:nvSpPr>
          <p:cNvPr id="10" name="Text Placeholder 8"/>
          <p:cNvSpPr>
            <a:spLocks noGrp="1"/>
          </p:cNvSpPr>
          <p:nvPr>
            <p:ph type="body" sz="quarter" idx="18"/>
          </p:nvPr>
        </p:nvSpPr>
        <p:spPr>
          <a:xfrm>
            <a:off x="4572000" y="3200400"/>
            <a:ext cx="2286000" cy="5410200"/>
          </a:xfrm>
        </p:spPr>
        <p:txBody>
          <a:bodyPr>
            <a:noAutofit/>
          </a:bodyPr>
          <a:lstStyle/>
          <a:p>
            <a:pPr lvl="0">
              <a:buClr>
                <a:srgbClr val="800000"/>
              </a:buClr>
            </a:pPr>
            <a:r>
              <a:rPr lang="en-US" sz="1000" dirty="0"/>
              <a:t>One interesting best practice that could be applicable to this case is the Foundation National Urban Transport Fund of Venezuela, created in 1991 following the Decentralization Law, with the aim of implementing the National Strategies on Urban Transport, in particular strengthening the municipalities to plan and administer their urban transport systems, as well as to implement the fleet renewal program. </a:t>
            </a:r>
            <a:endParaRPr lang="en-US" sz="1000" dirty="0" smtClean="0"/>
          </a:p>
          <a:p>
            <a:pPr lvl="0">
              <a:buClr>
                <a:srgbClr val="800000"/>
              </a:buClr>
            </a:pPr>
            <a:endParaRPr lang="en-US" sz="1000" dirty="0" smtClean="0"/>
          </a:p>
          <a:p>
            <a:pPr lvl="0">
              <a:buClr>
                <a:srgbClr val="800000"/>
              </a:buClr>
            </a:pPr>
            <a:r>
              <a:rPr lang="en-US" sz="1000" dirty="0" smtClean="0"/>
              <a:t>The fund gave intensive technical assistance to the entities in the process of preparing, formulating and executing plans </a:t>
            </a:r>
            <a:r>
              <a:rPr lang="en-US" sz="1000" dirty="0"/>
              <a:t>and projects. </a:t>
            </a:r>
            <a:endParaRPr lang="en-US" sz="1000" dirty="0" smtClean="0"/>
          </a:p>
          <a:p>
            <a:pPr lvl="0">
              <a:buClr>
                <a:srgbClr val="800000"/>
              </a:buClr>
            </a:pPr>
            <a:endParaRPr lang="en-US" sz="1000" dirty="0"/>
          </a:p>
          <a:p>
            <a:pPr lvl="0">
              <a:buClr>
                <a:srgbClr val="800000"/>
              </a:buClr>
            </a:pPr>
            <a:r>
              <a:rPr lang="en-US" sz="1000" dirty="0" smtClean="0"/>
              <a:t>In </a:t>
            </a:r>
            <a:r>
              <a:rPr lang="en-US" sz="1000" dirty="0"/>
              <a:t>order to transfer funds to municipalities to execute plans and projects, FONTUR created a Bank Trust (</a:t>
            </a:r>
            <a:r>
              <a:rPr lang="en-US" sz="1000" dirty="0" err="1"/>
              <a:t>Fideicomiso</a:t>
            </a:r>
            <a:r>
              <a:rPr lang="en-US" sz="1000" dirty="0"/>
              <a:t>) for every municipality that was beneficiary of the program. An annual budget was agreed with the municipalities and for those biddings awarded locally FONTUR paid directly to the contractor once obtained the non-objection from its own team and from the Municipality. The interests of the placements in the bank trust were reverted to FONTUR to cover its operating expenses. </a:t>
            </a:r>
          </a:p>
        </p:txBody>
      </p:sp>
      <p:sp>
        <p:nvSpPr>
          <p:cNvPr id="13" name="Text Placeholder 8"/>
          <p:cNvSpPr>
            <a:spLocks noGrp="1"/>
          </p:cNvSpPr>
          <p:nvPr>
            <p:ph type="body" sz="quarter" idx="18"/>
          </p:nvPr>
        </p:nvSpPr>
        <p:spPr>
          <a:xfrm>
            <a:off x="304800" y="2209800"/>
            <a:ext cx="4267200" cy="533400"/>
          </a:xfrm>
        </p:spPr>
        <p:txBody>
          <a:bodyPr>
            <a:noAutofit/>
          </a:bodyPr>
          <a:lstStyle/>
          <a:p>
            <a:pPr>
              <a:buClr>
                <a:srgbClr val="C2002F"/>
              </a:buClr>
            </a:pPr>
            <a:r>
              <a:rPr lang="en-US" sz="1000" smtClean="0"/>
              <a:t>Cooperation schemes are at two level: strategic and operational. The first one is long term oriented and look after ensuring sustainability and optimizing the execution of the PM-ZIC as a whole, whereas the second points out at beginning the execution of the plan.</a:t>
            </a:r>
          </a:p>
          <a:p>
            <a:pPr>
              <a:buClr>
                <a:srgbClr val="C2002F"/>
              </a:buClr>
            </a:pPr>
            <a:endParaRPr lang="en-US" sz="1000"/>
          </a:p>
        </p:txBody>
      </p:sp>
      <p:pic>
        <p:nvPicPr>
          <p:cNvPr id="12" name="Image 11"/>
          <p:cNvPicPr/>
          <p:nvPr/>
        </p:nvPicPr>
        <p:blipFill rotWithShape="1">
          <a:blip r:embed="rId3">
            <a:extLst>
              <a:ext uri="{28A0092B-C50C-407E-A947-70E740481C1C}">
                <a14:useLocalDpi xmlns:a14="http://schemas.microsoft.com/office/drawing/2010/main" val="0"/>
              </a:ext>
            </a:extLst>
          </a:blip>
          <a:srcRect l="5317"/>
          <a:stretch/>
        </p:blipFill>
        <p:spPr bwMode="auto">
          <a:xfrm>
            <a:off x="152400" y="914400"/>
            <a:ext cx="4331778" cy="1136015"/>
          </a:xfrm>
          <a:prstGeom prst="rect">
            <a:avLst/>
          </a:prstGeom>
          <a:noFill/>
          <a:ln>
            <a:noFill/>
          </a:ln>
        </p:spPr>
      </p:pic>
      <p:sp>
        <p:nvSpPr>
          <p:cNvPr id="16" name="Forme libre 15"/>
          <p:cNvSpPr/>
          <p:nvPr/>
        </p:nvSpPr>
        <p:spPr>
          <a:xfrm>
            <a:off x="381000" y="3962400"/>
            <a:ext cx="797059" cy="174655"/>
          </a:xfrm>
          <a:custGeom>
            <a:avLst/>
            <a:gdLst>
              <a:gd name="connsiteX0" fmla="*/ 0 w 797059"/>
              <a:gd name="connsiteY0" fmla="*/ 17466 h 174655"/>
              <a:gd name="connsiteX1" fmla="*/ 17466 w 797059"/>
              <a:gd name="connsiteY1" fmla="*/ 0 h 174655"/>
              <a:gd name="connsiteX2" fmla="*/ 779594 w 797059"/>
              <a:gd name="connsiteY2" fmla="*/ 0 h 174655"/>
              <a:gd name="connsiteX3" fmla="*/ 797060 w 797059"/>
              <a:gd name="connsiteY3" fmla="*/ 17466 h 174655"/>
              <a:gd name="connsiteX4" fmla="*/ 797059 w 797059"/>
              <a:gd name="connsiteY4" fmla="*/ 157190 h 174655"/>
              <a:gd name="connsiteX5" fmla="*/ 779593 w 797059"/>
              <a:gd name="connsiteY5" fmla="*/ 174656 h 174655"/>
              <a:gd name="connsiteX6" fmla="*/ 17466 w 797059"/>
              <a:gd name="connsiteY6" fmla="*/ 174655 h 174655"/>
              <a:gd name="connsiteX7" fmla="*/ 0 w 797059"/>
              <a:gd name="connsiteY7" fmla="*/ 157189 h 174655"/>
              <a:gd name="connsiteX8" fmla="*/ 0 w 797059"/>
              <a:gd name="connsiteY8" fmla="*/ 17466 h 174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7059" h="174655">
                <a:moveTo>
                  <a:pt x="0" y="17466"/>
                </a:moveTo>
                <a:cubicBezTo>
                  <a:pt x="0" y="7820"/>
                  <a:pt x="7820" y="0"/>
                  <a:pt x="17466" y="0"/>
                </a:cubicBezTo>
                <a:lnTo>
                  <a:pt x="779594" y="0"/>
                </a:lnTo>
                <a:cubicBezTo>
                  <a:pt x="789240" y="0"/>
                  <a:pt x="797060" y="7820"/>
                  <a:pt x="797060" y="17466"/>
                </a:cubicBezTo>
                <a:cubicBezTo>
                  <a:pt x="797060" y="64041"/>
                  <a:pt x="797059" y="110615"/>
                  <a:pt x="797059" y="157190"/>
                </a:cubicBezTo>
                <a:cubicBezTo>
                  <a:pt x="797059" y="166836"/>
                  <a:pt x="789239" y="174656"/>
                  <a:pt x="779593" y="174656"/>
                </a:cubicBezTo>
                <a:lnTo>
                  <a:pt x="17466" y="174655"/>
                </a:lnTo>
                <a:cubicBezTo>
                  <a:pt x="7820" y="174655"/>
                  <a:pt x="0" y="166835"/>
                  <a:pt x="0" y="157189"/>
                </a:cubicBezTo>
                <a:lnTo>
                  <a:pt x="0" y="17466"/>
                </a:lnTo>
                <a:close/>
              </a:path>
            </a:pathLst>
          </a:custGeom>
          <a:solidFill>
            <a:schemeClr val="accent5">
              <a:lumMod val="75000"/>
            </a:schemeClr>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0195" tIns="10195" rIns="10195" bIns="10195" numCol="1" spcCol="1270" anchor="ctr" anchorCtr="0">
            <a:noAutofit/>
          </a:bodyPr>
          <a:lstStyle/>
          <a:p>
            <a:pPr lvl="0" algn="ctr" defTabSz="355600">
              <a:lnSpc>
                <a:spcPct val="90000"/>
              </a:lnSpc>
              <a:spcBef>
                <a:spcPct val="0"/>
              </a:spcBef>
              <a:spcAft>
                <a:spcPct val="35000"/>
              </a:spcAft>
            </a:pPr>
            <a:r>
              <a:rPr lang="en-US" sz="900" b="1" kern="1200" dirty="0" smtClean="0"/>
              <a:t>Institutional</a:t>
            </a:r>
            <a:endParaRPr lang="en-US" sz="900" b="1" kern="1200" dirty="0"/>
          </a:p>
        </p:txBody>
      </p:sp>
      <p:sp>
        <p:nvSpPr>
          <p:cNvPr id="19" name="Forme libre 18"/>
          <p:cNvSpPr/>
          <p:nvPr/>
        </p:nvSpPr>
        <p:spPr>
          <a:xfrm>
            <a:off x="1295400" y="3962401"/>
            <a:ext cx="3276600" cy="228600"/>
          </a:xfrm>
          <a:custGeom>
            <a:avLst/>
            <a:gdLst>
              <a:gd name="connsiteX0" fmla="*/ 0 w 2381886"/>
              <a:gd name="connsiteY0" fmla="*/ 17466 h 174655"/>
              <a:gd name="connsiteX1" fmla="*/ 17466 w 2381886"/>
              <a:gd name="connsiteY1" fmla="*/ 0 h 174655"/>
              <a:gd name="connsiteX2" fmla="*/ 2364421 w 2381886"/>
              <a:gd name="connsiteY2" fmla="*/ 0 h 174655"/>
              <a:gd name="connsiteX3" fmla="*/ 2381887 w 2381886"/>
              <a:gd name="connsiteY3" fmla="*/ 17466 h 174655"/>
              <a:gd name="connsiteX4" fmla="*/ 2381886 w 2381886"/>
              <a:gd name="connsiteY4" fmla="*/ 157190 h 174655"/>
              <a:gd name="connsiteX5" fmla="*/ 2364420 w 2381886"/>
              <a:gd name="connsiteY5" fmla="*/ 174656 h 174655"/>
              <a:gd name="connsiteX6" fmla="*/ 17466 w 2381886"/>
              <a:gd name="connsiteY6" fmla="*/ 174655 h 174655"/>
              <a:gd name="connsiteX7" fmla="*/ 0 w 2381886"/>
              <a:gd name="connsiteY7" fmla="*/ 157189 h 174655"/>
              <a:gd name="connsiteX8" fmla="*/ 0 w 2381886"/>
              <a:gd name="connsiteY8" fmla="*/ 17466 h 174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1886" h="174655">
                <a:moveTo>
                  <a:pt x="0" y="17466"/>
                </a:moveTo>
                <a:cubicBezTo>
                  <a:pt x="0" y="7820"/>
                  <a:pt x="7820" y="0"/>
                  <a:pt x="17466" y="0"/>
                </a:cubicBezTo>
                <a:lnTo>
                  <a:pt x="2364421" y="0"/>
                </a:lnTo>
                <a:cubicBezTo>
                  <a:pt x="2374067" y="0"/>
                  <a:pt x="2381887" y="7820"/>
                  <a:pt x="2381887" y="17466"/>
                </a:cubicBezTo>
                <a:cubicBezTo>
                  <a:pt x="2381887" y="64041"/>
                  <a:pt x="2381886" y="110615"/>
                  <a:pt x="2381886" y="157190"/>
                </a:cubicBezTo>
                <a:cubicBezTo>
                  <a:pt x="2381886" y="166836"/>
                  <a:pt x="2374066" y="174656"/>
                  <a:pt x="2364420" y="174656"/>
                </a:cubicBezTo>
                <a:lnTo>
                  <a:pt x="17466" y="174655"/>
                </a:lnTo>
                <a:cubicBezTo>
                  <a:pt x="7820" y="174655"/>
                  <a:pt x="0" y="166835"/>
                  <a:pt x="0" y="157189"/>
                </a:cubicBezTo>
                <a:lnTo>
                  <a:pt x="0" y="17466"/>
                </a:lnTo>
                <a:close/>
              </a:path>
            </a:pathLst>
          </a:custGeom>
          <a:solidFill>
            <a:schemeClr val="accent5">
              <a:lumMod val="75000"/>
            </a:schemeClr>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0195" tIns="10195" rIns="10195" bIns="10195" numCol="1" spcCol="1270" anchor="ctr" anchorCtr="0">
            <a:noAutofit/>
          </a:bodyPr>
          <a:lstStyle/>
          <a:p>
            <a:pPr lvl="0" algn="ctr" defTabSz="355600">
              <a:lnSpc>
                <a:spcPct val="90000"/>
              </a:lnSpc>
              <a:spcBef>
                <a:spcPct val="0"/>
              </a:spcBef>
              <a:spcAft>
                <a:spcPct val="35000"/>
              </a:spcAft>
            </a:pPr>
            <a:r>
              <a:rPr lang="en-US" sz="900" smtClean="0"/>
              <a:t>Coordination agency focused on financing and capacity building</a:t>
            </a:r>
            <a:endParaRPr lang="en-US" sz="900" kern="1200"/>
          </a:p>
        </p:txBody>
      </p:sp>
      <p:sp>
        <p:nvSpPr>
          <p:cNvPr id="21" name="Forme libre 20"/>
          <p:cNvSpPr/>
          <p:nvPr/>
        </p:nvSpPr>
        <p:spPr>
          <a:xfrm>
            <a:off x="1295400" y="5029201"/>
            <a:ext cx="3276600" cy="228600"/>
          </a:xfrm>
          <a:custGeom>
            <a:avLst/>
            <a:gdLst>
              <a:gd name="connsiteX0" fmla="*/ 0 w 2381886"/>
              <a:gd name="connsiteY0" fmla="*/ 17466 h 174655"/>
              <a:gd name="connsiteX1" fmla="*/ 17466 w 2381886"/>
              <a:gd name="connsiteY1" fmla="*/ 0 h 174655"/>
              <a:gd name="connsiteX2" fmla="*/ 2364421 w 2381886"/>
              <a:gd name="connsiteY2" fmla="*/ 0 h 174655"/>
              <a:gd name="connsiteX3" fmla="*/ 2381887 w 2381886"/>
              <a:gd name="connsiteY3" fmla="*/ 17466 h 174655"/>
              <a:gd name="connsiteX4" fmla="*/ 2381886 w 2381886"/>
              <a:gd name="connsiteY4" fmla="*/ 157190 h 174655"/>
              <a:gd name="connsiteX5" fmla="*/ 2364420 w 2381886"/>
              <a:gd name="connsiteY5" fmla="*/ 174656 h 174655"/>
              <a:gd name="connsiteX6" fmla="*/ 17466 w 2381886"/>
              <a:gd name="connsiteY6" fmla="*/ 174655 h 174655"/>
              <a:gd name="connsiteX7" fmla="*/ 0 w 2381886"/>
              <a:gd name="connsiteY7" fmla="*/ 157189 h 174655"/>
              <a:gd name="connsiteX8" fmla="*/ 0 w 2381886"/>
              <a:gd name="connsiteY8" fmla="*/ 17466 h 174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1886" h="174655">
                <a:moveTo>
                  <a:pt x="0" y="17466"/>
                </a:moveTo>
                <a:cubicBezTo>
                  <a:pt x="0" y="7820"/>
                  <a:pt x="7820" y="0"/>
                  <a:pt x="17466" y="0"/>
                </a:cubicBezTo>
                <a:lnTo>
                  <a:pt x="2364421" y="0"/>
                </a:lnTo>
                <a:cubicBezTo>
                  <a:pt x="2374067" y="0"/>
                  <a:pt x="2381887" y="7820"/>
                  <a:pt x="2381887" y="17466"/>
                </a:cubicBezTo>
                <a:cubicBezTo>
                  <a:pt x="2381887" y="64041"/>
                  <a:pt x="2381886" y="110615"/>
                  <a:pt x="2381886" y="157190"/>
                </a:cubicBezTo>
                <a:cubicBezTo>
                  <a:pt x="2381886" y="166836"/>
                  <a:pt x="2374066" y="174656"/>
                  <a:pt x="2364420" y="174656"/>
                </a:cubicBezTo>
                <a:lnTo>
                  <a:pt x="17466" y="174655"/>
                </a:lnTo>
                <a:cubicBezTo>
                  <a:pt x="7820" y="174655"/>
                  <a:pt x="0" y="166835"/>
                  <a:pt x="0" y="157189"/>
                </a:cubicBezTo>
                <a:lnTo>
                  <a:pt x="0" y="17466"/>
                </a:lnTo>
                <a:close/>
              </a:path>
            </a:pathLst>
          </a:custGeom>
          <a:solidFill>
            <a:schemeClr val="accent5">
              <a:lumMod val="75000"/>
            </a:schemeClr>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0195" tIns="10195" rIns="10195" bIns="10195" numCol="1" spcCol="1270" anchor="ctr" anchorCtr="0">
            <a:noAutofit/>
          </a:bodyPr>
          <a:lstStyle/>
          <a:p>
            <a:pPr lvl="0" algn="ctr" defTabSz="355600">
              <a:lnSpc>
                <a:spcPct val="90000"/>
              </a:lnSpc>
              <a:spcBef>
                <a:spcPct val="0"/>
              </a:spcBef>
              <a:spcAft>
                <a:spcPct val="35000"/>
              </a:spcAft>
            </a:pPr>
            <a:r>
              <a:rPr lang="en-US" sz="900" kern="1200" smtClean="0"/>
              <a:t>Sponsoring undertaking for </a:t>
            </a:r>
            <a:r>
              <a:rPr lang="en-US" sz="900" smtClean="0"/>
              <a:t>ZIC’s megainfrastructure projects</a:t>
            </a:r>
            <a:endParaRPr lang="en-US" sz="900" kern="1200"/>
          </a:p>
        </p:txBody>
      </p:sp>
      <p:sp>
        <p:nvSpPr>
          <p:cNvPr id="23" name="Forme libre 22"/>
          <p:cNvSpPr/>
          <p:nvPr/>
        </p:nvSpPr>
        <p:spPr>
          <a:xfrm>
            <a:off x="381000" y="5943600"/>
            <a:ext cx="797059" cy="174655"/>
          </a:xfrm>
          <a:custGeom>
            <a:avLst/>
            <a:gdLst>
              <a:gd name="connsiteX0" fmla="*/ 0 w 797059"/>
              <a:gd name="connsiteY0" fmla="*/ 17466 h 174655"/>
              <a:gd name="connsiteX1" fmla="*/ 17466 w 797059"/>
              <a:gd name="connsiteY1" fmla="*/ 0 h 174655"/>
              <a:gd name="connsiteX2" fmla="*/ 779594 w 797059"/>
              <a:gd name="connsiteY2" fmla="*/ 0 h 174655"/>
              <a:gd name="connsiteX3" fmla="*/ 797060 w 797059"/>
              <a:gd name="connsiteY3" fmla="*/ 17466 h 174655"/>
              <a:gd name="connsiteX4" fmla="*/ 797059 w 797059"/>
              <a:gd name="connsiteY4" fmla="*/ 157190 h 174655"/>
              <a:gd name="connsiteX5" fmla="*/ 779593 w 797059"/>
              <a:gd name="connsiteY5" fmla="*/ 174656 h 174655"/>
              <a:gd name="connsiteX6" fmla="*/ 17466 w 797059"/>
              <a:gd name="connsiteY6" fmla="*/ 174655 h 174655"/>
              <a:gd name="connsiteX7" fmla="*/ 0 w 797059"/>
              <a:gd name="connsiteY7" fmla="*/ 157189 h 174655"/>
              <a:gd name="connsiteX8" fmla="*/ 0 w 797059"/>
              <a:gd name="connsiteY8" fmla="*/ 17466 h 174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7059" h="174655">
                <a:moveTo>
                  <a:pt x="0" y="17466"/>
                </a:moveTo>
                <a:cubicBezTo>
                  <a:pt x="0" y="7820"/>
                  <a:pt x="7820" y="0"/>
                  <a:pt x="17466" y="0"/>
                </a:cubicBezTo>
                <a:lnTo>
                  <a:pt x="779594" y="0"/>
                </a:lnTo>
                <a:cubicBezTo>
                  <a:pt x="789240" y="0"/>
                  <a:pt x="797060" y="7820"/>
                  <a:pt x="797060" y="17466"/>
                </a:cubicBezTo>
                <a:cubicBezTo>
                  <a:pt x="797060" y="64041"/>
                  <a:pt x="797059" y="110615"/>
                  <a:pt x="797059" y="157190"/>
                </a:cubicBezTo>
                <a:cubicBezTo>
                  <a:pt x="797059" y="166836"/>
                  <a:pt x="789239" y="174656"/>
                  <a:pt x="779593" y="174656"/>
                </a:cubicBezTo>
                <a:lnTo>
                  <a:pt x="17466" y="174655"/>
                </a:lnTo>
                <a:cubicBezTo>
                  <a:pt x="7820" y="174655"/>
                  <a:pt x="0" y="166835"/>
                  <a:pt x="0" y="157189"/>
                </a:cubicBezTo>
                <a:lnTo>
                  <a:pt x="0" y="17466"/>
                </a:lnTo>
                <a:close/>
              </a:path>
            </a:pathLst>
          </a:custGeom>
          <a:solidFill>
            <a:schemeClr val="accent5">
              <a:lumMod val="75000"/>
            </a:schemeClr>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0195" tIns="10195" rIns="10195" bIns="10195" numCol="1" spcCol="1270" anchor="ctr" anchorCtr="0">
            <a:noAutofit/>
          </a:bodyPr>
          <a:lstStyle/>
          <a:p>
            <a:pPr lvl="0" algn="ctr" defTabSz="355600">
              <a:lnSpc>
                <a:spcPct val="90000"/>
              </a:lnSpc>
              <a:spcBef>
                <a:spcPct val="0"/>
              </a:spcBef>
              <a:spcAft>
                <a:spcPct val="35000"/>
              </a:spcAft>
            </a:pPr>
            <a:r>
              <a:rPr lang="en-US" sz="900" b="1" kern="1200" smtClean="0"/>
              <a:t>Legal</a:t>
            </a:r>
            <a:endParaRPr lang="en-US" sz="900" b="1" kern="1200"/>
          </a:p>
        </p:txBody>
      </p:sp>
      <p:sp>
        <p:nvSpPr>
          <p:cNvPr id="25" name="Forme libre 24"/>
          <p:cNvSpPr/>
          <p:nvPr/>
        </p:nvSpPr>
        <p:spPr>
          <a:xfrm>
            <a:off x="1295400" y="5943601"/>
            <a:ext cx="3276600" cy="228600"/>
          </a:xfrm>
          <a:custGeom>
            <a:avLst/>
            <a:gdLst>
              <a:gd name="connsiteX0" fmla="*/ 0 w 2381886"/>
              <a:gd name="connsiteY0" fmla="*/ 17466 h 174655"/>
              <a:gd name="connsiteX1" fmla="*/ 17466 w 2381886"/>
              <a:gd name="connsiteY1" fmla="*/ 0 h 174655"/>
              <a:gd name="connsiteX2" fmla="*/ 2364421 w 2381886"/>
              <a:gd name="connsiteY2" fmla="*/ 0 h 174655"/>
              <a:gd name="connsiteX3" fmla="*/ 2381887 w 2381886"/>
              <a:gd name="connsiteY3" fmla="*/ 17466 h 174655"/>
              <a:gd name="connsiteX4" fmla="*/ 2381886 w 2381886"/>
              <a:gd name="connsiteY4" fmla="*/ 157190 h 174655"/>
              <a:gd name="connsiteX5" fmla="*/ 2364420 w 2381886"/>
              <a:gd name="connsiteY5" fmla="*/ 174656 h 174655"/>
              <a:gd name="connsiteX6" fmla="*/ 17466 w 2381886"/>
              <a:gd name="connsiteY6" fmla="*/ 174655 h 174655"/>
              <a:gd name="connsiteX7" fmla="*/ 0 w 2381886"/>
              <a:gd name="connsiteY7" fmla="*/ 157189 h 174655"/>
              <a:gd name="connsiteX8" fmla="*/ 0 w 2381886"/>
              <a:gd name="connsiteY8" fmla="*/ 17466 h 174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1886" h="174655">
                <a:moveTo>
                  <a:pt x="0" y="17466"/>
                </a:moveTo>
                <a:cubicBezTo>
                  <a:pt x="0" y="7820"/>
                  <a:pt x="7820" y="0"/>
                  <a:pt x="17466" y="0"/>
                </a:cubicBezTo>
                <a:lnTo>
                  <a:pt x="2364421" y="0"/>
                </a:lnTo>
                <a:cubicBezTo>
                  <a:pt x="2374067" y="0"/>
                  <a:pt x="2381887" y="7820"/>
                  <a:pt x="2381887" y="17466"/>
                </a:cubicBezTo>
                <a:cubicBezTo>
                  <a:pt x="2381887" y="64041"/>
                  <a:pt x="2381886" y="110615"/>
                  <a:pt x="2381886" y="157190"/>
                </a:cubicBezTo>
                <a:cubicBezTo>
                  <a:pt x="2381886" y="166836"/>
                  <a:pt x="2374066" y="174656"/>
                  <a:pt x="2364420" y="174656"/>
                </a:cubicBezTo>
                <a:lnTo>
                  <a:pt x="17466" y="174655"/>
                </a:lnTo>
                <a:cubicBezTo>
                  <a:pt x="7820" y="174655"/>
                  <a:pt x="0" y="166835"/>
                  <a:pt x="0" y="157189"/>
                </a:cubicBezTo>
                <a:lnTo>
                  <a:pt x="0" y="17466"/>
                </a:lnTo>
                <a:close/>
              </a:path>
            </a:pathLst>
          </a:custGeom>
          <a:solidFill>
            <a:schemeClr val="accent5">
              <a:lumMod val="75000"/>
            </a:schemeClr>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0195" tIns="10195" rIns="10195" bIns="10195" numCol="1" spcCol="1270" anchor="ctr" anchorCtr="0">
            <a:noAutofit/>
          </a:bodyPr>
          <a:lstStyle/>
          <a:p>
            <a:pPr lvl="0" algn="ctr" defTabSz="355600">
              <a:lnSpc>
                <a:spcPct val="90000"/>
              </a:lnSpc>
              <a:spcBef>
                <a:spcPct val="0"/>
              </a:spcBef>
              <a:spcAft>
                <a:spcPct val="35000"/>
              </a:spcAft>
            </a:pPr>
            <a:r>
              <a:rPr lang="en-US" sz="900" kern="1200" smtClean="0"/>
              <a:t>Special ecoomic regimes for the 3 poles</a:t>
            </a:r>
            <a:endParaRPr lang="en-US" sz="900" kern="1200"/>
          </a:p>
        </p:txBody>
      </p:sp>
      <p:sp>
        <p:nvSpPr>
          <p:cNvPr id="27" name="Forme libre 26"/>
          <p:cNvSpPr/>
          <p:nvPr/>
        </p:nvSpPr>
        <p:spPr>
          <a:xfrm>
            <a:off x="1295400" y="6528777"/>
            <a:ext cx="3276600" cy="228600"/>
          </a:xfrm>
          <a:custGeom>
            <a:avLst/>
            <a:gdLst>
              <a:gd name="connsiteX0" fmla="*/ 0 w 2381886"/>
              <a:gd name="connsiteY0" fmla="*/ 17466 h 174655"/>
              <a:gd name="connsiteX1" fmla="*/ 17466 w 2381886"/>
              <a:gd name="connsiteY1" fmla="*/ 0 h 174655"/>
              <a:gd name="connsiteX2" fmla="*/ 2364421 w 2381886"/>
              <a:gd name="connsiteY2" fmla="*/ 0 h 174655"/>
              <a:gd name="connsiteX3" fmla="*/ 2381887 w 2381886"/>
              <a:gd name="connsiteY3" fmla="*/ 17466 h 174655"/>
              <a:gd name="connsiteX4" fmla="*/ 2381886 w 2381886"/>
              <a:gd name="connsiteY4" fmla="*/ 157190 h 174655"/>
              <a:gd name="connsiteX5" fmla="*/ 2364420 w 2381886"/>
              <a:gd name="connsiteY5" fmla="*/ 174656 h 174655"/>
              <a:gd name="connsiteX6" fmla="*/ 17466 w 2381886"/>
              <a:gd name="connsiteY6" fmla="*/ 174655 h 174655"/>
              <a:gd name="connsiteX7" fmla="*/ 0 w 2381886"/>
              <a:gd name="connsiteY7" fmla="*/ 157189 h 174655"/>
              <a:gd name="connsiteX8" fmla="*/ 0 w 2381886"/>
              <a:gd name="connsiteY8" fmla="*/ 17466 h 174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1886" h="174655">
                <a:moveTo>
                  <a:pt x="0" y="17466"/>
                </a:moveTo>
                <a:cubicBezTo>
                  <a:pt x="0" y="7820"/>
                  <a:pt x="7820" y="0"/>
                  <a:pt x="17466" y="0"/>
                </a:cubicBezTo>
                <a:lnTo>
                  <a:pt x="2364421" y="0"/>
                </a:lnTo>
                <a:cubicBezTo>
                  <a:pt x="2374067" y="0"/>
                  <a:pt x="2381887" y="7820"/>
                  <a:pt x="2381887" y="17466"/>
                </a:cubicBezTo>
                <a:cubicBezTo>
                  <a:pt x="2381887" y="64041"/>
                  <a:pt x="2381886" y="110615"/>
                  <a:pt x="2381886" y="157190"/>
                </a:cubicBezTo>
                <a:cubicBezTo>
                  <a:pt x="2381886" y="166836"/>
                  <a:pt x="2374066" y="174656"/>
                  <a:pt x="2364420" y="174656"/>
                </a:cubicBezTo>
                <a:lnTo>
                  <a:pt x="17466" y="174655"/>
                </a:lnTo>
                <a:cubicBezTo>
                  <a:pt x="7820" y="174655"/>
                  <a:pt x="0" y="166835"/>
                  <a:pt x="0" y="157189"/>
                </a:cubicBezTo>
                <a:lnTo>
                  <a:pt x="0" y="17466"/>
                </a:lnTo>
                <a:close/>
              </a:path>
            </a:pathLst>
          </a:custGeom>
          <a:solidFill>
            <a:schemeClr val="accent5">
              <a:lumMod val="75000"/>
            </a:schemeClr>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0195" tIns="10195" rIns="10195" bIns="10195" numCol="1" spcCol="1270" anchor="ctr" anchorCtr="0">
            <a:noAutofit/>
          </a:bodyPr>
          <a:lstStyle/>
          <a:p>
            <a:pPr lvl="0" algn="ctr" defTabSz="355600">
              <a:lnSpc>
                <a:spcPct val="90000"/>
              </a:lnSpc>
              <a:spcBef>
                <a:spcPct val="0"/>
              </a:spcBef>
              <a:spcAft>
                <a:spcPct val="35000"/>
              </a:spcAft>
            </a:pPr>
            <a:r>
              <a:rPr lang="en-US" sz="900" kern="1200" smtClean="0"/>
              <a:t>Partial Plans in 3 poles and Executive Decree</a:t>
            </a:r>
            <a:endParaRPr lang="en-US" sz="900" kern="1200"/>
          </a:p>
        </p:txBody>
      </p:sp>
      <p:sp>
        <p:nvSpPr>
          <p:cNvPr id="29" name="Forme libre 28"/>
          <p:cNvSpPr/>
          <p:nvPr/>
        </p:nvSpPr>
        <p:spPr>
          <a:xfrm>
            <a:off x="457200" y="7467600"/>
            <a:ext cx="721063" cy="174655"/>
          </a:xfrm>
          <a:custGeom>
            <a:avLst/>
            <a:gdLst>
              <a:gd name="connsiteX0" fmla="*/ 0 w 721063"/>
              <a:gd name="connsiteY0" fmla="*/ 17466 h 174655"/>
              <a:gd name="connsiteX1" fmla="*/ 17466 w 721063"/>
              <a:gd name="connsiteY1" fmla="*/ 0 h 174655"/>
              <a:gd name="connsiteX2" fmla="*/ 703598 w 721063"/>
              <a:gd name="connsiteY2" fmla="*/ 0 h 174655"/>
              <a:gd name="connsiteX3" fmla="*/ 721064 w 721063"/>
              <a:gd name="connsiteY3" fmla="*/ 17466 h 174655"/>
              <a:gd name="connsiteX4" fmla="*/ 721063 w 721063"/>
              <a:gd name="connsiteY4" fmla="*/ 157190 h 174655"/>
              <a:gd name="connsiteX5" fmla="*/ 703597 w 721063"/>
              <a:gd name="connsiteY5" fmla="*/ 174656 h 174655"/>
              <a:gd name="connsiteX6" fmla="*/ 17466 w 721063"/>
              <a:gd name="connsiteY6" fmla="*/ 174655 h 174655"/>
              <a:gd name="connsiteX7" fmla="*/ 0 w 721063"/>
              <a:gd name="connsiteY7" fmla="*/ 157189 h 174655"/>
              <a:gd name="connsiteX8" fmla="*/ 0 w 721063"/>
              <a:gd name="connsiteY8" fmla="*/ 17466 h 174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1063" h="174655">
                <a:moveTo>
                  <a:pt x="0" y="17466"/>
                </a:moveTo>
                <a:cubicBezTo>
                  <a:pt x="0" y="7820"/>
                  <a:pt x="7820" y="0"/>
                  <a:pt x="17466" y="0"/>
                </a:cubicBezTo>
                <a:lnTo>
                  <a:pt x="703598" y="0"/>
                </a:lnTo>
                <a:cubicBezTo>
                  <a:pt x="713244" y="0"/>
                  <a:pt x="721064" y="7820"/>
                  <a:pt x="721064" y="17466"/>
                </a:cubicBezTo>
                <a:cubicBezTo>
                  <a:pt x="721064" y="64041"/>
                  <a:pt x="721063" y="110615"/>
                  <a:pt x="721063" y="157190"/>
                </a:cubicBezTo>
                <a:cubicBezTo>
                  <a:pt x="721063" y="166836"/>
                  <a:pt x="713243" y="174656"/>
                  <a:pt x="703597" y="174656"/>
                </a:cubicBezTo>
                <a:lnTo>
                  <a:pt x="17466" y="174655"/>
                </a:lnTo>
                <a:cubicBezTo>
                  <a:pt x="7820" y="174655"/>
                  <a:pt x="0" y="166835"/>
                  <a:pt x="0" y="157189"/>
                </a:cubicBezTo>
                <a:lnTo>
                  <a:pt x="0" y="17466"/>
                </a:lnTo>
                <a:close/>
              </a:path>
            </a:pathLst>
          </a:custGeom>
          <a:solidFill>
            <a:schemeClr val="accent5">
              <a:lumMod val="75000"/>
            </a:schemeClr>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0195" tIns="10195" rIns="10195" bIns="10195" numCol="1" spcCol="1270" anchor="ctr" anchorCtr="0">
            <a:noAutofit/>
          </a:bodyPr>
          <a:lstStyle/>
          <a:p>
            <a:pPr lvl="0" algn="ctr" defTabSz="355600">
              <a:lnSpc>
                <a:spcPct val="90000"/>
              </a:lnSpc>
              <a:spcBef>
                <a:spcPct val="0"/>
              </a:spcBef>
              <a:spcAft>
                <a:spcPct val="35000"/>
              </a:spcAft>
            </a:pPr>
            <a:r>
              <a:rPr lang="en-US" sz="900" b="1" kern="1200" smtClean="0"/>
              <a:t>Financial</a:t>
            </a:r>
            <a:endParaRPr lang="en-US" sz="900" b="1" kern="1200"/>
          </a:p>
        </p:txBody>
      </p:sp>
      <p:sp>
        <p:nvSpPr>
          <p:cNvPr id="31" name="Forme libre 30"/>
          <p:cNvSpPr/>
          <p:nvPr/>
        </p:nvSpPr>
        <p:spPr>
          <a:xfrm>
            <a:off x="1295400" y="7467600"/>
            <a:ext cx="3276600" cy="228600"/>
          </a:xfrm>
          <a:custGeom>
            <a:avLst/>
            <a:gdLst>
              <a:gd name="connsiteX0" fmla="*/ 0 w 2381886"/>
              <a:gd name="connsiteY0" fmla="*/ 17466 h 174655"/>
              <a:gd name="connsiteX1" fmla="*/ 17466 w 2381886"/>
              <a:gd name="connsiteY1" fmla="*/ 0 h 174655"/>
              <a:gd name="connsiteX2" fmla="*/ 2364421 w 2381886"/>
              <a:gd name="connsiteY2" fmla="*/ 0 h 174655"/>
              <a:gd name="connsiteX3" fmla="*/ 2381887 w 2381886"/>
              <a:gd name="connsiteY3" fmla="*/ 17466 h 174655"/>
              <a:gd name="connsiteX4" fmla="*/ 2381886 w 2381886"/>
              <a:gd name="connsiteY4" fmla="*/ 157190 h 174655"/>
              <a:gd name="connsiteX5" fmla="*/ 2364420 w 2381886"/>
              <a:gd name="connsiteY5" fmla="*/ 174656 h 174655"/>
              <a:gd name="connsiteX6" fmla="*/ 17466 w 2381886"/>
              <a:gd name="connsiteY6" fmla="*/ 174655 h 174655"/>
              <a:gd name="connsiteX7" fmla="*/ 0 w 2381886"/>
              <a:gd name="connsiteY7" fmla="*/ 157189 h 174655"/>
              <a:gd name="connsiteX8" fmla="*/ 0 w 2381886"/>
              <a:gd name="connsiteY8" fmla="*/ 17466 h 174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1886" h="174655">
                <a:moveTo>
                  <a:pt x="0" y="17466"/>
                </a:moveTo>
                <a:cubicBezTo>
                  <a:pt x="0" y="7820"/>
                  <a:pt x="7820" y="0"/>
                  <a:pt x="17466" y="0"/>
                </a:cubicBezTo>
                <a:lnTo>
                  <a:pt x="2364421" y="0"/>
                </a:lnTo>
                <a:cubicBezTo>
                  <a:pt x="2374067" y="0"/>
                  <a:pt x="2381887" y="7820"/>
                  <a:pt x="2381887" y="17466"/>
                </a:cubicBezTo>
                <a:cubicBezTo>
                  <a:pt x="2381887" y="64041"/>
                  <a:pt x="2381886" y="110615"/>
                  <a:pt x="2381886" y="157190"/>
                </a:cubicBezTo>
                <a:cubicBezTo>
                  <a:pt x="2381886" y="166836"/>
                  <a:pt x="2374066" y="174656"/>
                  <a:pt x="2364420" y="174656"/>
                </a:cubicBezTo>
                <a:lnTo>
                  <a:pt x="17466" y="174655"/>
                </a:lnTo>
                <a:cubicBezTo>
                  <a:pt x="7820" y="174655"/>
                  <a:pt x="0" y="166835"/>
                  <a:pt x="0" y="157189"/>
                </a:cubicBezTo>
                <a:lnTo>
                  <a:pt x="0" y="17466"/>
                </a:lnTo>
                <a:close/>
              </a:path>
            </a:pathLst>
          </a:custGeom>
          <a:solidFill>
            <a:schemeClr val="accent5">
              <a:lumMod val="75000"/>
            </a:schemeClr>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0195" tIns="10195" rIns="10195" bIns="10195" numCol="1" spcCol="1270" anchor="ctr" anchorCtr="0">
            <a:noAutofit/>
          </a:bodyPr>
          <a:lstStyle/>
          <a:p>
            <a:pPr lvl="0" algn="ctr" defTabSz="355600">
              <a:lnSpc>
                <a:spcPct val="90000"/>
              </a:lnSpc>
              <a:spcBef>
                <a:spcPct val="0"/>
              </a:spcBef>
              <a:spcAft>
                <a:spcPct val="35000"/>
              </a:spcAft>
            </a:pPr>
            <a:r>
              <a:rPr lang="en-US" sz="900" kern="1200" dirty="0" smtClean="0"/>
              <a:t>Pre-investment resources</a:t>
            </a:r>
            <a:endParaRPr lang="en-US" sz="900" b="1" kern="1200" dirty="0"/>
          </a:p>
        </p:txBody>
      </p:sp>
      <p:sp>
        <p:nvSpPr>
          <p:cNvPr id="33" name="Forme libre 32"/>
          <p:cNvSpPr/>
          <p:nvPr/>
        </p:nvSpPr>
        <p:spPr>
          <a:xfrm>
            <a:off x="1295400" y="8052776"/>
            <a:ext cx="3276600" cy="228600"/>
          </a:xfrm>
          <a:custGeom>
            <a:avLst/>
            <a:gdLst>
              <a:gd name="connsiteX0" fmla="*/ 0 w 2381886"/>
              <a:gd name="connsiteY0" fmla="*/ 29400 h 293998"/>
              <a:gd name="connsiteX1" fmla="*/ 29400 w 2381886"/>
              <a:gd name="connsiteY1" fmla="*/ 0 h 293998"/>
              <a:gd name="connsiteX2" fmla="*/ 2352486 w 2381886"/>
              <a:gd name="connsiteY2" fmla="*/ 0 h 293998"/>
              <a:gd name="connsiteX3" fmla="*/ 2381886 w 2381886"/>
              <a:gd name="connsiteY3" fmla="*/ 29400 h 293998"/>
              <a:gd name="connsiteX4" fmla="*/ 2381886 w 2381886"/>
              <a:gd name="connsiteY4" fmla="*/ 264598 h 293998"/>
              <a:gd name="connsiteX5" fmla="*/ 2352486 w 2381886"/>
              <a:gd name="connsiteY5" fmla="*/ 293998 h 293998"/>
              <a:gd name="connsiteX6" fmla="*/ 29400 w 2381886"/>
              <a:gd name="connsiteY6" fmla="*/ 293998 h 293998"/>
              <a:gd name="connsiteX7" fmla="*/ 0 w 2381886"/>
              <a:gd name="connsiteY7" fmla="*/ 264598 h 293998"/>
              <a:gd name="connsiteX8" fmla="*/ 0 w 2381886"/>
              <a:gd name="connsiteY8" fmla="*/ 29400 h 293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1886" h="293998">
                <a:moveTo>
                  <a:pt x="0" y="29400"/>
                </a:moveTo>
                <a:cubicBezTo>
                  <a:pt x="0" y="13163"/>
                  <a:pt x="13163" y="0"/>
                  <a:pt x="29400" y="0"/>
                </a:cubicBezTo>
                <a:lnTo>
                  <a:pt x="2352486" y="0"/>
                </a:lnTo>
                <a:cubicBezTo>
                  <a:pt x="2368723" y="0"/>
                  <a:pt x="2381886" y="13163"/>
                  <a:pt x="2381886" y="29400"/>
                </a:cubicBezTo>
                <a:lnTo>
                  <a:pt x="2381886" y="264598"/>
                </a:lnTo>
                <a:cubicBezTo>
                  <a:pt x="2381886" y="280835"/>
                  <a:pt x="2368723" y="293998"/>
                  <a:pt x="2352486" y="293998"/>
                </a:cubicBezTo>
                <a:lnTo>
                  <a:pt x="29400" y="293998"/>
                </a:lnTo>
                <a:cubicBezTo>
                  <a:pt x="13163" y="293998"/>
                  <a:pt x="0" y="280835"/>
                  <a:pt x="0" y="264598"/>
                </a:cubicBezTo>
                <a:lnTo>
                  <a:pt x="0" y="29400"/>
                </a:lnTo>
                <a:close/>
              </a:path>
            </a:pathLst>
          </a:custGeom>
          <a:solidFill>
            <a:schemeClr val="accent5">
              <a:lumMod val="75000"/>
            </a:schemeClr>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3691" tIns="13691" rIns="13691" bIns="13691" numCol="1" spcCol="1270" anchor="ctr" anchorCtr="0">
            <a:noAutofit/>
          </a:bodyPr>
          <a:lstStyle/>
          <a:p>
            <a:pPr lvl="0" algn="ctr" defTabSz="355600">
              <a:lnSpc>
                <a:spcPct val="90000"/>
              </a:lnSpc>
              <a:spcBef>
                <a:spcPct val="0"/>
              </a:spcBef>
              <a:spcAft>
                <a:spcPct val="35000"/>
              </a:spcAft>
            </a:pPr>
            <a:r>
              <a:rPr lang="en-US" sz="900" kern="1200" dirty="0" smtClean="0"/>
              <a:t>Investment resources basket and PPP mechanism</a:t>
            </a:r>
            <a:endParaRPr lang="en-US" sz="900" kern="1200" dirty="0"/>
          </a:p>
        </p:txBody>
      </p:sp>
      <p:sp>
        <p:nvSpPr>
          <p:cNvPr id="35" name="Text Placeholder 8"/>
          <p:cNvSpPr>
            <a:spLocks noGrp="1"/>
          </p:cNvSpPr>
          <p:nvPr>
            <p:ph type="body" sz="quarter" idx="18"/>
          </p:nvPr>
        </p:nvSpPr>
        <p:spPr>
          <a:xfrm>
            <a:off x="304800" y="3276600"/>
            <a:ext cx="4267200" cy="533400"/>
          </a:xfrm>
        </p:spPr>
        <p:txBody>
          <a:bodyPr>
            <a:noAutofit/>
          </a:bodyPr>
          <a:lstStyle/>
          <a:p>
            <a:pPr>
              <a:buClr>
                <a:srgbClr val="C2002F"/>
              </a:buClr>
            </a:pPr>
            <a:r>
              <a:rPr lang="en-US" sz="1000" smtClean="0"/>
              <a:t>Institutional, legal and financial components need to be adjusted in order to streamline the execution of megainfrastructure projects and effectively launch VALs to new logistics segments</a:t>
            </a:r>
          </a:p>
          <a:p>
            <a:pPr>
              <a:buClr>
                <a:srgbClr val="C2002F"/>
              </a:buClr>
            </a:pPr>
            <a:endParaRPr lang="en-US" sz="1000"/>
          </a:p>
        </p:txBody>
      </p:sp>
      <p:sp>
        <p:nvSpPr>
          <p:cNvPr id="37" name="Text Placeholder 8"/>
          <p:cNvSpPr>
            <a:spLocks noGrp="1"/>
          </p:cNvSpPr>
          <p:nvPr>
            <p:ph type="body" sz="quarter" idx="18"/>
          </p:nvPr>
        </p:nvSpPr>
        <p:spPr>
          <a:xfrm>
            <a:off x="1295400" y="4191000"/>
            <a:ext cx="3276600" cy="838200"/>
          </a:xfrm>
        </p:spPr>
        <p:txBody>
          <a:bodyPr>
            <a:noAutofit/>
          </a:bodyPr>
          <a:lstStyle/>
          <a:p>
            <a:pPr>
              <a:buClr>
                <a:srgbClr val="C2002F"/>
              </a:buClr>
            </a:pPr>
            <a:r>
              <a:rPr lang="en-US" sz="1000" dirty="0" smtClean="0"/>
              <a:t>The coordination instance needs to reinforce its capabilities to capture and assign financing resources on a long-term basis and provide technical assistance to all transversal institutions involved in the execution of the PM-ZIC in all its phases</a:t>
            </a:r>
          </a:p>
          <a:p>
            <a:pPr>
              <a:buClr>
                <a:srgbClr val="C2002F"/>
              </a:buClr>
            </a:pPr>
            <a:endParaRPr lang="en-US" sz="1000" dirty="0"/>
          </a:p>
        </p:txBody>
      </p:sp>
      <p:sp>
        <p:nvSpPr>
          <p:cNvPr id="38" name="Text Placeholder 8"/>
          <p:cNvSpPr>
            <a:spLocks noGrp="1"/>
          </p:cNvSpPr>
          <p:nvPr>
            <p:ph type="body" sz="quarter" idx="18"/>
          </p:nvPr>
        </p:nvSpPr>
        <p:spPr>
          <a:xfrm>
            <a:off x="1295400" y="5233376"/>
            <a:ext cx="3276600" cy="685800"/>
          </a:xfrm>
        </p:spPr>
        <p:txBody>
          <a:bodyPr>
            <a:noAutofit/>
          </a:bodyPr>
          <a:lstStyle/>
          <a:p>
            <a:pPr>
              <a:buClr>
                <a:srgbClr val="C2002F"/>
              </a:buClr>
            </a:pPr>
            <a:r>
              <a:rPr lang="en-US" sz="1000" dirty="0" smtClean="0"/>
              <a:t>A short-term promoting agency managing the complexities of executing </a:t>
            </a:r>
            <a:r>
              <a:rPr lang="en-US" sz="1000" dirty="0" err="1" smtClean="0"/>
              <a:t>megainfrastructure</a:t>
            </a:r>
            <a:r>
              <a:rPr lang="en-US" sz="1000" dirty="0" smtClean="0"/>
              <a:t> projects could speed-up the process of obtaining permits, expropriations launching biddings, supervising, etc. </a:t>
            </a:r>
          </a:p>
          <a:p>
            <a:pPr>
              <a:buClr>
                <a:srgbClr val="C2002F"/>
              </a:buClr>
            </a:pPr>
            <a:endParaRPr lang="en-US" sz="1000" dirty="0"/>
          </a:p>
        </p:txBody>
      </p:sp>
      <p:sp>
        <p:nvSpPr>
          <p:cNvPr id="39" name="Text Placeholder 8"/>
          <p:cNvSpPr>
            <a:spLocks noGrp="1"/>
          </p:cNvSpPr>
          <p:nvPr>
            <p:ph type="body" sz="quarter" idx="18"/>
          </p:nvPr>
        </p:nvSpPr>
        <p:spPr>
          <a:xfrm>
            <a:off x="1295400" y="6147776"/>
            <a:ext cx="3276600" cy="457200"/>
          </a:xfrm>
        </p:spPr>
        <p:txBody>
          <a:bodyPr>
            <a:noAutofit/>
          </a:bodyPr>
          <a:lstStyle/>
          <a:p>
            <a:pPr>
              <a:buClr>
                <a:srgbClr val="C2002F"/>
              </a:buClr>
            </a:pPr>
            <a:r>
              <a:rPr lang="en-US" sz="1000" dirty="0" smtClean="0"/>
              <a:t>Special economic regimes in the 3 poles should be homogenized in the medium term</a:t>
            </a:r>
            <a:endParaRPr lang="en-US" sz="1000" dirty="0"/>
          </a:p>
        </p:txBody>
      </p:sp>
      <p:sp>
        <p:nvSpPr>
          <p:cNvPr id="40" name="Text Placeholder 8"/>
          <p:cNvSpPr>
            <a:spLocks noGrp="1"/>
          </p:cNvSpPr>
          <p:nvPr>
            <p:ph type="body" sz="quarter" idx="18"/>
          </p:nvPr>
        </p:nvSpPr>
        <p:spPr>
          <a:xfrm>
            <a:off x="1295400" y="6757376"/>
            <a:ext cx="3276600" cy="914400"/>
          </a:xfrm>
        </p:spPr>
        <p:txBody>
          <a:bodyPr>
            <a:noAutofit/>
          </a:bodyPr>
          <a:lstStyle/>
          <a:p>
            <a:pPr>
              <a:buClr>
                <a:srgbClr val="C2002F"/>
              </a:buClr>
            </a:pPr>
            <a:r>
              <a:rPr lang="en-US" sz="1000" dirty="0" smtClean="0"/>
              <a:t>Partial Plan should be immediately formulated for the 3 poles. An Executive Decree in the Short Term should delimit the pole’s borders and order the elaboration of the land management plans. </a:t>
            </a:r>
            <a:endParaRPr lang="en-US" sz="1000" dirty="0"/>
          </a:p>
        </p:txBody>
      </p:sp>
      <p:sp>
        <p:nvSpPr>
          <p:cNvPr id="41" name="Text Placeholder 8"/>
          <p:cNvSpPr>
            <a:spLocks noGrp="1"/>
          </p:cNvSpPr>
          <p:nvPr>
            <p:ph type="body" sz="quarter" idx="18"/>
          </p:nvPr>
        </p:nvSpPr>
        <p:spPr>
          <a:xfrm>
            <a:off x="1295400" y="7671776"/>
            <a:ext cx="3352800" cy="457200"/>
          </a:xfrm>
        </p:spPr>
        <p:txBody>
          <a:bodyPr>
            <a:noAutofit/>
          </a:bodyPr>
          <a:lstStyle/>
          <a:p>
            <a:pPr>
              <a:buClr>
                <a:srgbClr val="C2002F"/>
              </a:buClr>
            </a:pPr>
            <a:r>
              <a:rPr lang="en-US" sz="1000" dirty="0" smtClean="0"/>
              <a:t>Pre-investment resources need to be allocated on a continuous basis</a:t>
            </a:r>
            <a:endParaRPr lang="en-US" sz="1000" dirty="0"/>
          </a:p>
        </p:txBody>
      </p:sp>
      <p:sp>
        <p:nvSpPr>
          <p:cNvPr id="42" name="Text Placeholder 8"/>
          <p:cNvSpPr>
            <a:spLocks noGrp="1"/>
          </p:cNvSpPr>
          <p:nvPr>
            <p:ph type="body" sz="quarter" idx="18"/>
          </p:nvPr>
        </p:nvSpPr>
        <p:spPr>
          <a:xfrm>
            <a:off x="1295400" y="8205176"/>
            <a:ext cx="3352800" cy="457200"/>
          </a:xfrm>
        </p:spPr>
        <p:txBody>
          <a:bodyPr>
            <a:noAutofit/>
          </a:bodyPr>
          <a:lstStyle/>
          <a:p>
            <a:pPr>
              <a:buClr>
                <a:srgbClr val="C2002F"/>
              </a:buClr>
            </a:pPr>
            <a:r>
              <a:rPr lang="en-US" sz="1000" dirty="0" smtClean="0"/>
              <a:t>A solid PPP framework creating the basis for Project Finance mechanisms need to be complemented with public resources and loans. </a:t>
            </a:r>
            <a:endParaRPr lang="en-US" sz="1000" dirty="0"/>
          </a:p>
        </p:txBody>
      </p:sp>
    </p:spTree>
    <p:extLst>
      <p:ext uri="{BB962C8B-B14F-4D97-AF65-F5344CB8AC3E}">
        <p14:creationId xmlns:p14="http://schemas.microsoft.com/office/powerpoint/2010/main" val="756412551"/>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smtClean="0">
                <a:solidFill>
                  <a:srgbClr val="595959"/>
                </a:solidFill>
              </a:rPr>
              <a:t>Objectives</a:t>
            </a:r>
            <a:endParaRPr lang="en-US" sz="1400" kern="0" spc="100">
              <a:solidFill>
                <a:srgbClr val="595959"/>
              </a:solidFill>
            </a:endParaRPr>
          </a:p>
        </p:txBody>
      </p:sp>
      <p:sp>
        <p:nvSpPr>
          <p:cNvPr id="8" name="Text Placeholder 7"/>
          <p:cNvSpPr>
            <a:spLocks noGrp="1"/>
          </p:cNvSpPr>
          <p:nvPr>
            <p:ph type="body" sz="quarter" idx="11"/>
          </p:nvPr>
        </p:nvSpPr>
        <p:spPr>
          <a:xfrm>
            <a:off x="4572000" y="899968"/>
            <a:ext cx="2085631" cy="1767032"/>
          </a:xfrm>
        </p:spPr>
        <p:txBody>
          <a:bodyPr/>
          <a:lstStyle/>
          <a:p>
            <a:pPr marL="171450" indent="-171450">
              <a:buClr>
                <a:srgbClr val="800000"/>
              </a:buClr>
              <a:buFont typeface="Courier New"/>
              <a:buChar char="o"/>
            </a:pPr>
            <a:r>
              <a:rPr lang="en-US" sz="1200" smtClean="0"/>
              <a:t>Optimize the coordination among public entities and with the private sector </a:t>
            </a:r>
          </a:p>
          <a:p>
            <a:pPr marL="171450" indent="-171450">
              <a:buClr>
                <a:srgbClr val="800000"/>
              </a:buClr>
              <a:buFont typeface="Courier New"/>
              <a:buChar char="o"/>
            </a:pPr>
            <a:r>
              <a:rPr lang="en-US" sz="1200" smtClean="0"/>
              <a:t>Make the best use of overall resources</a:t>
            </a:r>
          </a:p>
          <a:p>
            <a:pPr marL="171450" indent="-171450">
              <a:buClr>
                <a:srgbClr val="800000"/>
              </a:buClr>
              <a:buFont typeface="Courier New"/>
              <a:buChar char="o"/>
            </a:pPr>
            <a:r>
              <a:rPr lang="en-US" sz="1200" smtClean="0"/>
              <a:t>Manage  an externalities </a:t>
            </a:r>
          </a:p>
          <a:p>
            <a:pPr marL="171450" indent="-171450">
              <a:buClr>
                <a:srgbClr val="800000"/>
              </a:buClr>
              <a:buFont typeface="Courier New"/>
              <a:buChar char="o"/>
            </a:pPr>
            <a:r>
              <a:rPr lang="en-US" sz="1200" smtClean="0"/>
              <a:t>Ensure the continuity and sustainability of the effort</a:t>
            </a:r>
            <a:endParaRPr lang="en-US" sz="1200"/>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4"/>
            </a:pPr>
            <a:r>
              <a:rPr lang="en-US" dirty="0" smtClean="0"/>
              <a:t>Cooperation schemes</a:t>
            </a:r>
            <a:endParaRPr lang="en-US" dirty="0"/>
          </a:p>
        </p:txBody>
      </p:sp>
      <p:sp>
        <p:nvSpPr>
          <p:cNvPr id="17" name="ZoneTexte 16"/>
          <p:cNvSpPr txBox="1"/>
          <p:nvPr/>
        </p:nvSpPr>
        <p:spPr>
          <a:xfrm>
            <a:off x="304800" y="2971800"/>
            <a:ext cx="3200400" cy="228600"/>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r>
              <a:rPr lang="en-US" sz="1200" dirty="0" smtClean="0"/>
              <a:t>Operational</a:t>
            </a:r>
            <a:endParaRPr lang="en-US" sz="1200" dirty="0"/>
          </a:p>
        </p:txBody>
      </p:sp>
      <p:sp>
        <p:nvSpPr>
          <p:cNvPr id="9" name="ZoneTexte 8"/>
          <p:cNvSpPr txBox="1"/>
          <p:nvPr/>
        </p:nvSpPr>
        <p:spPr>
          <a:xfrm>
            <a:off x="4572000" y="2819400"/>
            <a:ext cx="1981200" cy="381000"/>
          </a:xfrm>
          <a:prstGeom prst="rect">
            <a:avLst/>
          </a:prstGeom>
        </p:spPr>
        <p:txBody>
          <a:bodyPr vert="horz" lIns="91440" tIns="45720" rIns="91440" bIns="45720" rtlCol="0" anchor="ctr" anchorCtr="0">
            <a:noAutofit/>
          </a:bodyPr>
          <a:lstStyle>
            <a:defPPr>
              <a:defRPr lang="en-US"/>
            </a:defPPr>
            <a:lvl1pPr>
              <a:spcBef>
                <a:spcPct val="0"/>
              </a:spcBef>
              <a:buNone/>
              <a:defRPr sz="1200" b="1" kern="0" spc="100" baseline="0">
                <a:solidFill>
                  <a:srgbClr val="595959"/>
                </a:solidFill>
                <a:latin typeface="+mj-lt"/>
                <a:ea typeface="+mj-ea"/>
                <a:cs typeface="+mj-cs"/>
              </a:defRPr>
            </a:lvl1pPr>
          </a:lstStyle>
          <a:p>
            <a:r>
              <a:rPr lang="en-US" dirty="0" smtClean="0"/>
              <a:t>Capacity building</a:t>
            </a:r>
            <a:endParaRPr lang="en-US" dirty="0"/>
          </a:p>
        </p:txBody>
      </p:sp>
      <p:sp>
        <p:nvSpPr>
          <p:cNvPr id="10" name="Text Placeholder 8"/>
          <p:cNvSpPr>
            <a:spLocks noGrp="1"/>
          </p:cNvSpPr>
          <p:nvPr>
            <p:ph type="body" sz="quarter" idx="18"/>
          </p:nvPr>
        </p:nvSpPr>
        <p:spPr>
          <a:xfrm>
            <a:off x="4572000" y="3200400"/>
            <a:ext cx="2286000" cy="5410200"/>
          </a:xfrm>
        </p:spPr>
        <p:txBody>
          <a:bodyPr>
            <a:noAutofit/>
          </a:bodyPr>
          <a:lstStyle/>
          <a:p>
            <a:pPr lvl="0">
              <a:buClr>
                <a:srgbClr val="800000"/>
              </a:buClr>
            </a:pPr>
            <a:r>
              <a:rPr lang="en-US" sz="1000" dirty="0"/>
              <a:t>Public and private institutions need to organize themselves to execute a long-term plan such as the PM-ZIC. This includes not only the adaptation of organization to better respond to new market segments but to develop an intensive technical assistance program for both public and private sectors to speed up the learning process in areas in which it does not have prior </a:t>
            </a:r>
            <a:r>
              <a:rPr lang="en-US" sz="1000" dirty="0" smtClean="0"/>
              <a:t>experience. </a:t>
            </a:r>
          </a:p>
          <a:p>
            <a:pPr lvl="0">
              <a:buClr>
                <a:srgbClr val="800000"/>
              </a:buClr>
            </a:pPr>
            <a:endParaRPr lang="en-US" sz="1000" dirty="0" smtClean="0"/>
          </a:p>
          <a:p>
            <a:pPr lvl="0">
              <a:buClr>
                <a:srgbClr val="800000"/>
              </a:buClr>
            </a:pPr>
            <a:r>
              <a:rPr lang="en-US" sz="1000" dirty="0"/>
              <a:t>The main three lines of action are: a) setting up a sustainable system of market intelligence, b) training public and private stakeholders in promotion and negotiation; and c) training the private sector in effective lobbying.</a:t>
            </a:r>
            <a:r>
              <a:rPr lang="fr-FR" sz="1000" dirty="0"/>
              <a:t> </a:t>
            </a:r>
            <a:endParaRPr lang="en-US" sz="1000" dirty="0"/>
          </a:p>
        </p:txBody>
      </p:sp>
      <p:sp>
        <p:nvSpPr>
          <p:cNvPr id="13" name="Text Placeholder 8"/>
          <p:cNvSpPr>
            <a:spLocks noGrp="1"/>
          </p:cNvSpPr>
          <p:nvPr>
            <p:ph type="body" sz="quarter" idx="18"/>
          </p:nvPr>
        </p:nvSpPr>
        <p:spPr>
          <a:xfrm>
            <a:off x="304800" y="2209800"/>
            <a:ext cx="4267200" cy="533400"/>
          </a:xfrm>
        </p:spPr>
        <p:txBody>
          <a:bodyPr>
            <a:noAutofit/>
          </a:bodyPr>
          <a:lstStyle/>
          <a:p>
            <a:pPr>
              <a:buClr>
                <a:srgbClr val="C2002F"/>
              </a:buClr>
            </a:pPr>
            <a:r>
              <a:rPr lang="en-US" sz="1000" smtClean="0"/>
              <a:t>Cooperation schemes are at two level: strategic and operational. The first one is long term oriented and look after ensuring sustainability and optimizing the execution of the PM-ZIC as a whole, whereas the second points out at beginning the execution of the plan.</a:t>
            </a:r>
          </a:p>
          <a:p>
            <a:pPr>
              <a:buClr>
                <a:srgbClr val="C2002F"/>
              </a:buClr>
            </a:pPr>
            <a:endParaRPr lang="en-US" sz="1000"/>
          </a:p>
        </p:txBody>
      </p:sp>
      <p:pic>
        <p:nvPicPr>
          <p:cNvPr id="12" name="Image 11"/>
          <p:cNvPicPr/>
          <p:nvPr/>
        </p:nvPicPr>
        <p:blipFill rotWithShape="1">
          <a:blip r:embed="rId3">
            <a:extLst>
              <a:ext uri="{28A0092B-C50C-407E-A947-70E740481C1C}">
                <a14:useLocalDpi xmlns:a14="http://schemas.microsoft.com/office/drawing/2010/main" val="0"/>
              </a:ext>
            </a:extLst>
          </a:blip>
          <a:srcRect l="5317"/>
          <a:stretch/>
        </p:blipFill>
        <p:spPr bwMode="auto">
          <a:xfrm>
            <a:off x="152400" y="914400"/>
            <a:ext cx="4331778" cy="1136015"/>
          </a:xfrm>
          <a:prstGeom prst="rect">
            <a:avLst/>
          </a:prstGeom>
          <a:noFill/>
          <a:ln>
            <a:noFill/>
          </a:ln>
        </p:spPr>
      </p:pic>
      <p:sp>
        <p:nvSpPr>
          <p:cNvPr id="19" name="Forme libre 18"/>
          <p:cNvSpPr/>
          <p:nvPr/>
        </p:nvSpPr>
        <p:spPr>
          <a:xfrm>
            <a:off x="304800" y="4114801"/>
            <a:ext cx="4245935" cy="228600"/>
          </a:xfrm>
          <a:custGeom>
            <a:avLst/>
            <a:gdLst>
              <a:gd name="connsiteX0" fmla="*/ 0 w 2381886"/>
              <a:gd name="connsiteY0" fmla="*/ 17466 h 174655"/>
              <a:gd name="connsiteX1" fmla="*/ 17466 w 2381886"/>
              <a:gd name="connsiteY1" fmla="*/ 0 h 174655"/>
              <a:gd name="connsiteX2" fmla="*/ 2364421 w 2381886"/>
              <a:gd name="connsiteY2" fmla="*/ 0 h 174655"/>
              <a:gd name="connsiteX3" fmla="*/ 2381887 w 2381886"/>
              <a:gd name="connsiteY3" fmla="*/ 17466 h 174655"/>
              <a:gd name="connsiteX4" fmla="*/ 2381886 w 2381886"/>
              <a:gd name="connsiteY4" fmla="*/ 157190 h 174655"/>
              <a:gd name="connsiteX5" fmla="*/ 2364420 w 2381886"/>
              <a:gd name="connsiteY5" fmla="*/ 174656 h 174655"/>
              <a:gd name="connsiteX6" fmla="*/ 17466 w 2381886"/>
              <a:gd name="connsiteY6" fmla="*/ 174655 h 174655"/>
              <a:gd name="connsiteX7" fmla="*/ 0 w 2381886"/>
              <a:gd name="connsiteY7" fmla="*/ 157189 h 174655"/>
              <a:gd name="connsiteX8" fmla="*/ 0 w 2381886"/>
              <a:gd name="connsiteY8" fmla="*/ 17466 h 174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1886" h="174655">
                <a:moveTo>
                  <a:pt x="0" y="17466"/>
                </a:moveTo>
                <a:cubicBezTo>
                  <a:pt x="0" y="7820"/>
                  <a:pt x="7820" y="0"/>
                  <a:pt x="17466" y="0"/>
                </a:cubicBezTo>
                <a:lnTo>
                  <a:pt x="2364421" y="0"/>
                </a:lnTo>
                <a:cubicBezTo>
                  <a:pt x="2374067" y="0"/>
                  <a:pt x="2381887" y="7820"/>
                  <a:pt x="2381887" y="17466"/>
                </a:cubicBezTo>
                <a:cubicBezTo>
                  <a:pt x="2381887" y="64041"/>
                  <a:pt x="2381886" y="110615"/>
                  <a:pt x="2381886" y="157190"/>
                </a:cubicBezTo>
                <a:cubicBezTo>
                  <a:pt x="2381886" y="166836"/>
                  <a:pt x="2374066" y="174656"/>
                  <a:pt x="2364420" y="174656"/>
                </a:cubicBezTo>
                <a:lnTo>
                  <a:pt x="17466" y="174655"/>
                </a:lnTo>
                <a:cubicBezTo>
                  <a:pt x="7820" y="174655"/>
                  <a:pt x="0" y="166835"/>
                  <a:pt x="0" y="157189"/>
                </a:cubicBezTo>
                <a:lnTo>
                  <a:pt x="0" y="17466"/>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0195" tIns="10195" rIns="10195" bIns="10195" numCol="1" spcCol="1270" anchor="ctr" anchorCtr="0">
            <a:noAutofit/>
          </a:bodyPr>
          <a:lstStyle/>
          <a:p>
            <a:pPr lvl="0" algn="ctr" defTabSz="355600">
              <a:lnSpc>
                <a:spcPct val="90000"/>
              </a:lnSpc>
              <a:spcBef>
                <a:spcPct val="0"/>
              </a:spcBef>
              <a:spcAft>
                <a:spcPct val="35000"/>
              </a:spcAft>
            </a:pPr>
            <a:r>
              <a:rPr lang="en-US" sz="900" dirty="0" smtClean="0"/>
              <a:t>Business and marketing strategy</a:t>
            </a:r>
            <a:endParaRPr lang="en-US" sz="900" kern="1200" dirty="0"/>
          </a:p>
        </p:txBody>
      </p:sp>
      <p:sp>
        <p:nvSpPr>
          <p:cNvPr id="21" name="Forme libre 20"/>
          <p:cNvSpPr/>
          <p:nvPr/>
        </p:nvSpPr>
        <p:spPr>
          <a:xfrm>
            <a:off x="304800" y="4953000"/>
            <a:ext cx="4245935" cy="228600"/>
          </a:xfrm>
          <a:custGeom>
            <a:avLst/>
            <a:gdLst>
              <a:gd name="connsiteX0" fmla="*/ 0 w 2381886"/>
              <a:gd name="connsiteY0" fmla="*/ 17466 h 174655"/>
              <a:gd name="connsiteX1" fmla="*/ 17466 w 2381886"/>
              <a:gd name="connsiteY1" fmla="*/ 0 h 174655"/>
              <a:gd name="connsiteX2" fmla="*/ 2364421 w 2381886"/>
              <a:gd name="connsiteY2" fmla="*/ 0 h 174655"/>
              <a:gd name="connsiteX3" fmla="*/ 2381887 w 2381886"/>
              <a:gd name="connsiteY3" fmla="*/ 17466 h 174655"/>
              <a:gd name="connsiteX4" fmla="*/ 2381886 w 2381886"/>
              <a:gd name="connsiteY4" fmla="*/ 157190 h 174655"/>
              <a:gd name="connsiteX5" fmla="*/ 2364420 w 2381886"/>
              <a:gd name="connsiteY5" fmla="*/ 174656 h 174655"/>
              <a:gd name="connsiteX6" fmla="*/ 17466 w 2381886"/>
              <a:gd name="connsiteY6" fmla="*/ 174655 h 174655"/>
              <a:gd name="connsiteX7" fmla="*/ 0 w 2381886"/>
              <a:gd name="connsiteY7" fmla="*/ 157189 h 174655"/>
              <a:gd name="connsiteX8" fmla="*/ 0 w 2381886"/>
              <a:gd name="connsiteY8" fmla="*/ 17466 h 174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1886" h="174655">
                <a:moveTo>
                  <a:pt x="0" y="17466"/>
                </a:moveTo>
                <a:cubicBezTo>
                  <a:pt x="0" y="7820"/>
                  <a:pt x="7820" y="0"/>
                  <a:pt x="17466" y="0"/>
                </a:cubicBezTo>
                <a:lnTo>
                  <a:pt x="2364421" y="0"/>
                </a:lnTo>
                <a:cubicBezTo>
                  <a:pt x="2374067" y="0"/>
                  <a:pt x="2381887" y="7820"/>
                  <a:pt x="2381887" y="17466"/>
                </a:cubicBezTo>
                <a:cubicBezTo>
                  <a:pt x="2381887" y="64041"/>
                  <a:pt x="2381886" y="110615"/>
                  <a:pt x="2381886" y="157190"/>
                </a:cubicBezTo>
                <a:cubicBezTo>
                  <a:pt x="2381886" y="166836"/>
                  <a:pt x="2374066" y="174656"/>
                  <a:pt x="2364420" y="174656"/>
                </a:cubicBezTo>
                <a:lnTo>
                  <a:pt x="17466" y="174655"/>
                </a:lnTo>
                <a:cubicBezTo>
                  <a:pt x="7820" y="174655"/>
                  <a:pt x="0" y="166835"/>
                  <a:pt x="0" y="157189"/>
                </a:cubicBezTo>
                <a:lnTo>
                  <a:pt x="0" y="17466"/>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0195" tIns="10195" rIns="10195" bIns="10195" numCol="1" spcCol="1270" anchor="ctr" anchorCtr="0">
            <a:noAutofit/>
          </a:bodyPr>
          <a:lstStyle/>
          <a:p>
            <a:pPr lvl="0" algn="ctr" defTabSz="355600">
              <a:lnSpc>
                <a:spcPct val="90000"/>
              </a:lnSpc>
              <a:spcBef>
                <a:spcPct val="0"/>
              </a:spcBef>
              <a:spcAft>
                <a:spcPct val="35000"/>
              </a:spcAft>
            </a:pPr>
            <a:r>
              <a:rPr lang="en-US" sz="900" kern="1200" dirty="0" smtClean="0"/>
              <a:t>Institutional strengthening and capacity building</a:t>
            </a:r>
            <a:endParaRPr lang="en-US" sz="900" kern="1200" dirty="0"/>
          </a:p>
        </p:txBody>
      </p:sp>
      <p:sp>
        <p:nvSpPr>
          <p:cNvPr id="25" name="Forme libre 24"/>
          <p:cNvSpPr/>
          <p:nvPr/>
        </p:nvSpPr>
        <p:spPr>
          <a:xfrm>
            <a:off x="304800" y="5638800"/>
            <a:ext cx="4245935" cy="228600"/>
          </a:xfrm>
          <a:custGeom>
            <a:avLst/>
            <a:gdLst>
              <a:gd name="connsiteX0" fmla="*/ 0 w 2381886"/>
              <a:gd name="connsiteY0" fmla="*/ 17466 h 174655"/>
              <a:gd name="connsiteX1" fmla="*/ 17466 w 2381886"/>
              <a:gd name="connsiteY1" fmla="*/ 0 h 174655"/>
              <a:gd name="connsiteX2" fmla="*/ 2364421 w 2381886"/>
              <a:gd name="connsiteY2" fmla="*/ 0 h 174655"/>
              <a:gd name="connsiteX3" fmla="*/ 2381887 w 2381886"/>
              <a:gd name="connsiteY3" fmla="*/ 17466 h 174655"/>
              <a:gd name="connsiteX4" fmla="*/ 2381886 w 2381886"/>
              <a:gd name="connsiteY4" fmla="*/ 157190 h 174655"/>
              <a:gd name="connsiteX5" fmla="*/ 2364420 w 2381886"/>
              <a:gd name="connsiteY5" fmla="*/ 174656 h 174655"/>
              <a:gd name="connsiteX6" fmla="*/ 17466 w 2381886"/>
              <a:gd name="connsiteY6" fmla="*/ 174655 h 174655"/>
              <a:gd name="connsiteX7" fmla="*/ 0 w 2381886"/>
              <a:gd name="connsiteY7" fmla="*/ 157189 h 174655"/>
              <a:gd name="connsiteX8" fmla="*/ 0 w 2381886"/>
              <a:gd name="connsiteY8" fmla="*/ 17466 h 174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1886" h="174655">
                <a:moveTo>
                  <a:pt x="0" y="17466"/>
                </a:moveTo>
                <a:cubicBezTo>
                  <a:pt x="0" y="7820"/>
                  <a:pt x="7820" y="0"/>
                  <a:pt x="17466" y="0"/>
                </a:cubicBezTo>
                <a:lnTo>
                  <a:pt x="2364421" y="0"/>
                </a:lnTo>
                <a:cubicBezTo>
                  <a:pt x="2374067" y="0"/>
                  <a:pt x="2381887" y="7820"/>
                  <a:pt x="2381887" y="17466"/>
                </a:cubicBezTo>
                <a:cubicBezTo>
                  <a:pt x="2381887" y="64041"/>
                  <a:pt x="2381886" y="110615"/>
                  <a:pt x="2381886" y="157190"/>
                </a:cubicBezTo>
                <a:cubicBezTo>
                  <a:pt x="2381886" y="166836"/>
                  <a:pt x="2374066" y="174656"/>
                  <a:pt x="2364420" y="174656"/>
                </a:cubicBezTo>
                <a:lnTo>
                  <a:pt x="17466" y="174655"/>
                </a:lnTo>
                <a:cubicBezTo>
                  <a:pt x="7820" y="174655"/>
                  <a:pt x="0" y="166835"/>
                  <a:pt x="0" y="157189"/>
                </a:cubicBezTo>
                <a:lnTo>
                  <a:pt x="0" y="17466"/>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0195" tIns="10195" rIns="10195" bIns="10195" numCol="1" spcCol="1270" anchor="ctr" anchorCtr="0">
            <a:noAutofit/>
          </a:bodyPr>
          <a:lstStyle/>
          <a:p>
            <a:pPr lvl="0" algn="ctr" defTabSz="355600">
              <a:lnSpc>
                <a:spcPct val="90000"/>
              </a:lnSpc>
              <a:spcBef>
                <a:spcPct val="0"/>
              </a:spcBef>
              <a:spcAft>
                <a:spcPct val="35000"/>
              </a:spcAft>
            </a:pPr>
            <a:r>
              <a:rPr lang="en-US" sz="900" kern="1200" dirty="0" smtClean="0"/>
              <a:t>Facilitation mechanisms for new VALS and training </a:t>
            </a:r>
            <a:endParaRPr lang="en-US" sz="900" kern="1200" dirty="0"/>
          </a:p>
        </p:txBody>
      </p:sp>
      <p:sp>
        <p:nvSpPr>
          <p:cNvPr id="27" name="Forme libre 26"/>
          <p:cNvSpPr/>
          <p:nvPr/>
        </p:nvSpPr>
        <p:spPr>
          <a:xfrm>
            <a:off x="304800" y="6629400"/>
            <a:ext cx="6477000" cy="228599"/>
          </a:xfrm>
          <a:custGeom>
            <a:avLst/>
            <a:gdLst>
              <a:gd name="connsiteX0" fmla="*/ 0 w 2381886"/>
              <a:gd name="connsiteY0" fmla="*/ 17466 h 174655"/>
              <a:gd name="connsiteX1" fmla="*/ 17466 w 2381886"/>
              <a:gd name="connsiteY1" fmla="*/ 0 h 174655"/>
              <a:gd name="connsiteX2" fmla="*/ 2364421 w 2381886"/>
              <a:gd name="connsiteY2" fmla="*/ 0 h 174655"/>
              <a:gd name="connsiteX3" fmla="*/ 2381887 w 2381886"/>
              <a:gd name="connsiteY3" fmla="*/ 17466 h 174655"/>
              <a:gd name="connsiteX4" fmla="*/ 2381886 w 2381886"/>
              <a:gd name="connsiteY4" fmla="*/ 157190 h 174655"/>
              <a:gd name="connsiteX5" fmla="*/ 2364420 w 2381886"/>
              <a:gd name="connsiteY5" fmla="*/ 174656 h 174655"/>
              <a:gd name="connsiteX6" fmla="*/ 17466 w 2381886"/>
              <a:gd name="connsiteY6" fmla="*/ 174655 h 174655"/>
              <a:gd name="connsiteX7" fmla="*/ 0 w 2381886"/>
              <a:gd name="connsiteY7" fmla="*/ 157189 h 174655"/>
              <a:gd name="connsiteX8" fmla="*/ 0 w 2381886"/>
              <a:gd name="connsiteY8" fmla="*/ 17466 h 174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1886" h="174655">
                <a:moveTo>
                  <a:pt x="0" y="17466"/>
                </a:moveTo>
                <a:cubicBezTo>
                  <a:pt x="0" y="7820"/>
                  <a:pt x="7820" y="0"/>
                  <a:pt x="17466" y="0"/>
                </a:cubicBezTo>
                <a:lnTo>
                  <a:pt x="2364421" y="0"/>
                </a:lnTo>
                <a:cubicBezTo>
                  <a:pt x="2374067" y="0"/>
                  <a:pt x="2381887" y="7820"/>
                  <a:pt x="2381887" y="17466"/>
                </a:cubicBezTo>
                <a:cubicBezTo>
                  <a:pt x="2381887" y="64041"/>
                  <a:pt x="2381886" y="110615"/>
                  <a:pt x="2381886" y="157190"/>
                </a:cubicBezTo>
                <a:cubicBezTo>
                  <a:pt x="2381886" y="166836"/>
                  <a:pt x="2374066" y="174656"/>
                  <a:pt x="2364420" y="174656"/>
                </a:cubicBezTo>
                <a:lnTo>
                  <a:pt x="17466" y="174655"/>
                </a:lnTo>
                <a:cubicBezTo>
                  <a:pt x="7820" y="174655"/>
                  <a:pt x="0" y="166835"/>
                  <a:pt x="0" y="157189"/>
                </a:cubicBezTo>
                <a:lnTo>
                  <a:pt x="0" y="17466"/>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0195" tIns="10195" rIns="10195" bIns="10195" numCol="1" spcCol="1270" anchor="ctr" anchorCtr="0">
            <a:noAutofit/>
          </a:bodyPr>
          <a:lstStyle/>
          <a:p>
            <a:pPr lvl="0" algn="ctr" defTabSz="355600">
              <a:lnSpc>
                <a:spcPct val="90000"/>
              </a:lnSpc>
              <a:spcBef>
                <a:spcPct val="0"/>
              </a:spcBef>
              <a:spcAft>
                <a:spcPct val="35000"/>
              </a:spcAft>
            </a:pPr>
            <a:r>
              <a:rPr lang="en-US" sz="900" kern="1200" dirty="0" smtClean="0"/>
              <a:t>Strategic partnerships and extraterritorial customs </a:t>
            </a:r>
            <a:endParaRPr lang="en-US" sz="900" kern="1200" dirty="0"/>
          </a:p>
        </p:txBody>
      </p:sp>
      <p:sp>
        <p:nvSpPr>
          <p:cNvPr id="31" name="Forme libre 30"/>
          <p:cNvSpPr/>
          <p:nvPr/>
        </p:nvSpPr>
        <p:spPr>
          <a:xfrm>
            <a:off x="304800" y="8001000"/>
            <a:ext cx="6477000" cy="228600"/>
          </a:xfrm>
          <a:custGeom>
            <a:avLst/>
            <a:gdLst>
              <a:gd name="connsiteX0" fmla="*/ 0 w 2381886"/>
              <a:gd name="connsiteY0" fmla="*/ 17466 h 174655"/>
              <a:gd name="connsiteX1" fmla="*/ 17466 w 2381886"/>
              <a:gd name="connsiteY1" fmla="*/ 0 h 174655"/>
              <a:gd name="connsiteX2" fmla="*/ 2364421 w 2381886"/>
              <a:gd name="connsiteY2" fmla="*/ 0 h 174655"/>
              <a:gd name="connsiteX3" fmla="*/ 2381887 w 2381886"/>
              <a:gd name="connsiteY3" fmla="*/ 17466 h 174655"/>
              <a:gd name="connsiteX4" fmla="*/ 2381886 w 2381886"/>
              <a:gd name="connsiteY4" fmla="*/ 157190 h 174655"/>
              <a:gd name="connsiteX5" fmla="*/ 2364420 w 2381886"/>
              <a:gd name="connsiteY5" fmla="*/ 174656 h 174655"/>
              <a:gd name="connsiteX6" fmla="*/ 17466 w 2381886"/>
              <a:gd name="connsiteY6" fmla="*/ 174655 h 174655"/>
              <a:gd name="connsiteX7" fmla="*/ 0 w 2381886"/>
              <a:gd name="connsiteY7" fmla="*/ 157189 h 174655"/>
              <a:gd name="connsiteX8" fmla="*/ 0 w 2381886"/>
              <a:gd name="connsiteY8" fmla="*/ 17466 h 174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1886" h="174655">
                <a:moveTo>
                  <a:pt x="0" y="17466"/>
                </a:moveTo>
                <a:cubicBezTo>
                  <a:pt x="0" y="7820"/>
                  <a:pt x="7820" y="0"/>
                  <a:pt x="17466" y="0"/>
                </a:cubicBezTo>
                <a:lnTo>
                  <a:pt x="2364421" y="0"/>
                </a:lnTo>
                <a:cubicBezTo>
                  <a:pt x="2374067" y="0"/>
                  <a:pt x="2381887" y="7820"/>
                  <a:pt x="2381887" y="17466"/>
                </a:cubicBezTo>
                <a:cubicBezTo>
                  <a:pt x="2381887" y="64041"/>
                  <a:pt x="2381886" y="110615"/>
                  <a:pt x="2381886" y="157190"/>
                </a:cubicBezTo>
                <a:cubicBezTo>
                  <a:pt x="2381886" y="166836"/>
                  <a:pt x="2374066" y="174656"/>
                  <a:pt x="2364420" y="174656"/>
                </a:cubicBezTo>
                <a:lnTo>
                  <a:pt x="17466" y="174655"/>
                </a:lnTo>
                <a:cubicBezTo>
                  <a:pt x="7820" y="174655"/>
                  <a:pt x="0" y="166835"/>
                  <a:pt x="0" y="157189"/>
                </a:cubicBezTo>
                <a:lnTo>
                  <a:pt x="0" y="17466"/>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0195" tIns="10195" rIns="10195" bIns="10195" numCol="1" spcCol="1270" anchor="ctr" anchorCtr="0">
            <a:noAutofit/>
          </a:bodyPr>
          <a:lstStyle/>
          <a:p>
            <a:pPr lvl="0" algn="ctr" defTabSz="355600">
              <a:lnSpc>
                <a:spcPct val="90000"/>
              </a:lnSpc>
              <a:spcBef>
                <a:spcPct val="0"/>
              </a:spcBef>
              <a:spcAft>
                <a:spcPct val="35000"/>
              </a:spcAft>
            </a:pPr>
            <a:r>
              <a:rPr lang="en-US" sz="900" kern="1200" dirty="0" smtClean="0"/>
              <a:t>ZIP regulation</a:t>
            </a:r>
            <a:endParaRPr lang="en-US" sz="900" b="1" kern="1200" dirty="0"/>
          </a:p>
        </p:txBody>
      </p:sp>
      <p:sp>
        <p:nvSpPr>
          <p:cNvPr id="35" name="Text Placeholder 8"/>
          <p:cNvSpPr>
            <a:spLocks noGrp="1"/>
          </p:cNvSpPr>
          <p:nvPr>
            <p:ph type="body" sz="quarter" idx="18"/>
          </p:nvPr>
        </p:nvSpPr>
        <p:spPr>
          <a:xfrm>
            <a:off x="304800" y="3276600"/>
            <a:ext cx="4267200" cy="533400"/>
          </a:xfrm>
        </p:spPr>
        <p:txBody>
          <a:bodyPr>
            <a:noAutofit/>
          </a:bodyPr>
          <a:lstStyle/>
          <a:p>
            <a:pPr>
              <a:buClr>
                <a:srgbClr val="C2002F"/>
              </a:buClr>
            </a:pPr>
            <a:r>
              <a:rPr lang="en-US" sz="1000" dirty="0" smtClean="0"/>
              <a:t>Developing business plans, creating </a:t>
            </a:r>
            <a:r>
              <a:rPr lang="en-US" sz="1000" dirty="0"/>
              <a:t>strategic </a:t>
            </a:r>
            <a:r>
              <a:rPr lang="en-US" sz="1000" dirty="0" smtClean="0"/>
              <a:t>partnerships, launching a massive training program of HR at all level, capacity building as well as implementing a regulatory scheme for the ZIP are all actions that should be faced </a:t>
            </a:r>
            <a:r>
              <a:rPr lang="en-US" sz="1000" dirty="0" err="1" smtClean="0"/>
              <a:t>inmediatly</a:t>
            </a:r>
            <a:endParaRPr lang="en-US" sz="1000" dirty="0"/>
          </a:p>
        </p:txBody>
      </p:sp>
      <p:sp>
        <p:nvSpPr>
          <p:cNvPr id="37" name="Text Placeholder 8"/>
          <p:cNvSpPr>
            <a:spLocks noGrp="1"/>
          </p:cNvSpPr>
          <p:nvPr>
            <p:ph type="body" sz="quarter" idx="18"/>
          </p:nvPr>
        </p:nvSpPr>
        <p:spPr>
          <a:xfrm>
            <a:off x="304800" y="4343400"/>
            <a:ext cx="4245935" cy="533400"/>
          </a:xfrm>
        </p:spPr>
        <p:txBody>
          <a:bodyPr>
            <a:noAutofit/>
          </a:bodyPr>
          <a:lstStyle/>
          <a:p>
            <a:pPr>
              <a:buClr>
                <a:srgbClr val="C2002F"/>
              </a:buClr>
            </a:pPr>
            <a:r>
              <a:rPr lang="en-US" sz="1000" dirty="0" smtClean="0"/>
              <a:t>A more refined definition need to be made on proposed target segments and generate a pertinent business strategy. Both public and private entities should be aligned accordingly</a:t>
            </a:r>
          </a:p>
          <a:p>
            <a:pPr>
              <a:buClr>
                <a:srgbClr val="C2002F"/>
              </a:buClr>
            </a:pPr>
            <a:endParaRPr lang="en-US" sz="1000" dirty="0"/>
          </a:p>
        </p:txBody>
      </p:sp>
      <p:sp>
        <p:nvSpPr>
          <p:cNvPr id="38" name="Text Placeholder 8"/>
          <p:cNvSpPr>
            <a:spLocks noGrp="1"/>
          </p:cNvSpPr>
          <p:nvPr>
            <p:ph type="body" sz="quarter" idx="18"/>
          </p:nvPr>
        </p:nvSpPr>
        <p:spPr>
          <a:xfrm>
            <a:off x="304800" y="5181599"/>
            <a:ext cx="4245935" cy="457200"/>
          </a:xfrm>
        </p:spPr>
        <p:txBody>
          <a:bodyPr>
            <a:noAutofit/>
          </a:bodyPr>
          <a:lstStyle/>
          <a:p>
            <a:pPr>
              <a:buClr>
                <a:srgbClr val="C2002F"/>
              </a:buClr>
            </a:pPr>
            <a:r>
              <a:rPr lang="en-US" sz="1000" dirty="0" smtClean="0"/>
              <a:t>Based on the business strategy, institutional and capacity building are required for both public and private stakeholders and institutions </a:t>
            </a:r>
            <a:endParaRPr lang="en-US" sz="1000" dirty="0"/>
          </a:p>
        </p:txBody>
      </p:sp>
      <p:sp>
        <p:nvSpPr>
          <p:cNvPr id="39" name="Text Placeholder 8"/>
          <p:cNvSpPr>
            <a:spLocks noGrp="1"/>
          </p:cNvSpPr>
          <p:nvPr>
            <p:ph type="body" sz="quarter" idx="18"/>
          </p:nvPr>
        </p:nvSpPr>
        <p:spPr>
          <a:xfrm>
            <a:off x="304800" y="5867399"/>
            <a:ext cx="4245935" cy="685800"/>
          </a:xfrm>
        </p:spPr>
        <p:txBody>
          <a:bodyPr>
            <a:noAutofit/>
          </a:bodyPr>
          <a:lstStyle/>
          <a:p>
            <a:pPr>
              <a:buClr>
                <a:srgbClr val="C2002F"/>
              </a:buClr>
            </a:pPr>
            <a:r>
              <a:rPr lang="en-US" sz="1000" dirty="0" smtClean="0"/>
              <a:t>Facilitation mechanism should be put in place in order to attract logistics operators to new, risky segments. Training of HR is one of the aspects to be addressed. Partnerships with foreign training centers, training centers as part of concessions, e-training are some of the solutions</a:t>
            </a:r>
            <a:endParaRPr lang="en-US" sz="1000" dirty="0"/>
          </a:p>
        </p:txBody>
      </p:sp>
      <p:sp>
        <p:nvSpPr>
          <p:cNvPr id="40" name="Text Placeholder 8"/>
          <p:cNvSpPr>
            <a:spLocks noGrp="1"/>
          </p:cNvSpPr>
          <p:nvPr>
            <p:ph type="body" sz="quarter" idx="18"/>
          </p:nvPr>
        </p:nvSpPr>
        <p:spPr>
          <a:xfrm>
            <a:off x="304800" y="6857999"/>
            <a:ext cx="6477000" cy="1091224"/>
          </a:xfrm>
        </p:spPr>
        <p:txBody>
          <a:bodyPr>
            <a:noAutofit/>
          </a:bodyPr>
          <a:lstStyle/>
          <a:p>
            <a:pPr>
              <a:buClr>
                <a:srgbClr val="C2002F"/>
              </a:buClr>
            </a:pPr>
            <a:r>
              <a:rPr lang="en-US" sz="1000" dirty="0"/>
              <a:t>There are some logistics chains that are currently making intermodal transportation in </a:t>
            </a:r>
            <a:r>
              <a:rPr lang="en-US" sz="1000" dirty="0" smtClean="0"/>
              <a:t>Panama. Panama could have </a:t>
            </a:r>
            <a:r>
              <a:rPr lang="en-US" sz="1000" b="1" dirty="0" smtClean="0"/>
              <a:t>partnerships </a:t>
            </a:r>
            <a:r>
              <a:rPr lang="en-US" sz="1000" b="1" dirty="0"/>
              <a:t>with an institutional operator</a:t>
            </a:r>
            <a:r>
              <a:rPr lang="en-US" sz="1000" dirty="0"/>
              <a:t> </a:t>
            </a:r>
            <a:r>
              <a:rPr lang="mr-IN" sz="1000" dirty="0" smtClean="0"/>
              <a:t>–</a:t>
            </a:r>
            <a:r>
              <a:rPr lang="en-US" sz="1000" dirty="0" smtClean="0"/>
              <a:t> such </a:t>
            </a:r>
            <a:r>
              <a:rPr lang="en-US" sz="1000" dirty="0"/>
              <a:t>as </a:t>
            </a:r>
            <a:r>
              <a:rPr lang="en-US" sz="1000" dirty="0" err="1" smtClean="0"/>
              <a:t>Frioaero</a:t>
            </a:r>
            <a:r>
              <a:rPr lang="en-US" sz="1000" dirty="0" smtClean="0"/>
              <a:t> in Peru </a:t>
            </a:r>
            <a:r>
              <a:rPr lang="mr-IN" sz="1000" dirty="0" smtClean="0"/>
              <a:t>–</a:t>
            </a:r>
            <a:r>
              <a:rPr lang="es-ES_tradnl" sz="1000" dirty="0"/>
              <a:t> </a:t>
            </a:r>
            <a:r>
              <a:rPr lang="es-ES_tradnl" sz="1000" dirty="0" err="1" smtClean="0"/>
              <a:t>providing</a:t>
            </a:r>
            <a:r>
              <a:rPr lang="es-ES_tradnl" sz="1000" dirty="0" smtClean="0"/>
              <a:t> </a:t>
            </a:r>
            <a:r>
              <a:rPr lang="es-ES_tradnl" sz="1000" dirty="0" err="1" smtClean="0"/>
              <a:t>solutions</a:t>
            </a:r>
            <a:r>
              <a:rPr lang="es-ES_tradnl" sz="1000" dirty="0" smtClean="0"/>
              <a:t> </a:t>
            </a:r>
            <a:r>
              <a:rPr lang="es-ES_tradnl" sz="1000" dirty="0" err="1" smtClean="0"/>
              <a:t>for</a:t>
            </a:r>
            <a:r>
              <a:rPr lang="es-ES_tradnl" sz="1000" dirty="0" smtClean="0"/>
              <a:t> </a:t>
            </a:r>
            <a:r>
              <a:rPr lang="en-US" sz="1000" dirty="0" smtClean="0"/>
              <a:t>the </a:t>
            </a:r>
            <a:r>
              <a:rPr lang="en-US" sz="1000" dirty="0"/>
              <a:t>lack of capacity of the </a:t>
            </a:r>
            <a:r>
              <a:rPr lang="en-US" sz="1000" dirty="0" smtClean="0"/>
              <a:t> exporter and speeding-up the learning curve</a:t>
            </a:r>
          </a:p>
          <a:p>
            <a:pPr>
              <a:buClr>
                <a:srgbClr val="C2002F"/>
              </a:buClr>
            </a:pPr>
            <a:endParaRPr lang="en-US" sz="1000" dirty="0"/>
          </a:p>
          <a:p>
            <a:pPr>
              <a:buClr>
                <a:srgbClr val="C2002F"/>
              </a:buClr>
            </a:pPr>
            <a:r>
              <a:rPr lang="en-US" sz="1000" dirty="0" smtClean="0"/>
              <a:t>Establishing </a:t>
            </a:r>
            <a:r>
              <a:rPr lang="en-US" sz="1000" b="1" dirty="0"/>
              <a:t>extraterritorial customs, </a:t>
            </a:r>
            <a:r>
              <a:rPr lang="en-US" sz="1000" b="1" dirty="0" err="1"/>
              <a:t>phytosanitary</a:t>
            </a:r>
            <a:r>
              <a:rPr lang="en-US" sz="1000" b="1" dirty="0"/>
              <a:t> and zoo sanitary zones</a:t>
            </a:r>
            <a:r>
              <a:rPr lang="en-US" sz="1000" dirty="0"/>
              <a:t> in Panama </a:t>
            </a:r>
            <a:r>
              <a:rPr lang="en-US" sz="1000" dirty="0" smtClean="0"/>
              <a:t>could </a:t>
            </a:r>
            <a:r>
              <a:rPr lang="en-US" sz="1000" dirty="0"/>
              <a:t>overcome the short-term challenge of having Panamanian officials </a:t>
            </a:r>
            <a:r>
              <a:rPr lang="en-US" sz="1000" dirty="0" smtClean="0"/>
              <a:t>trained and reduce the risk of customs discrepancies</a:t>
            </a:r>
            <a:r>
              <a:rPr lang="fr-FR" sz="1000" dirty="0" smtClean="0"/>
              <a:t> </a:t>
            </a:r>
            <a:endParaRPr lang="en-US" sz="1000" dirty="0" smtClean="0"/>
          </a:p>
          <a:p>
            <a:pPr>
              <a:buClr>
                <a:srgbClr val="C2002F"/>
              </a:buClr>
            </a:pPr>
            <a:endParaRPr lang="en-US" sz="1000" dirty="0"/>
          </a:p>
        </p:txBody>
      </p:sp>
      <p:sp>
        <p:nvSpPr>
          <p:cNvPr id="41" name="Text Placeholder 8"/>
          <p:cNvSpPr>
            <a:spLocks noGrp="1"/>
          </p:cNvSpPr>
          <p:nvPr>
            <p:ph type="body" sz="quarter" idx="18"/>
          </p:nvPr>
        </p:nvSpPr>
        <p:spPr>
          <a:xfrm>
            <a:off x="303522" y="8229600"/>
            <a:ext cx="6478277" cy="228600"/>
          </a:xfrm>
        </p:spPr>
        <p:txBody>
          <a:bodyPr>
            <a:noAutofit/>
          </a:bodyPr>
          <a:lstStyle/>
          <a:p>
            <a:pPr>
              <a:buClr>
                <a:srgbClr val="C2002F"/>
              </a:buClr>
            </a:pPr>
            <a:r>
              <a:rPr lang="en-US" sz="1000" dirty="0" smtClean="0"/>
              <a:t>The ZIP would not only optimize existing port supply but </a:t>
            </a:r>
            <a:r>
              <a:rPr lang="en-US" sz="1000" dirty="0"/>
              <a:t>would create the conditions for </a:t>
            </a:r>
            <a:r>
              <a:rPr lang="en-US" sz="1000" dirty="0" smtClean="0"/>
              <a:t>ports regulation</a:t>
            </a:r>
            <a:endParaRPr lang="en-US" sz="1000" dirty="0"/>
          </a:p>
        </p:txBody>
      </p:sp>
    </p:spTree>
    <p:extLst>
      <p:ext uri="{BB962C8B-B14F-4D97-AF65-F5344CB8AC3E}">
        <p14:creationId xmlns:p14="http://schemas.microsoft.com/office/powerpoint/2010/main" val="1046424588"/>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dirty="0" smtClean="0">
                <a:solidFill>
                  <a:srgbClr val="595959"/>
                </a:solidFill>
              </a:rPr>
              <a:t>Objectives</a:t>
            </a:r>
            <a:endParaRPr lang="en-US" sz="1400" kern="0" spc="100" dirty="0">
              <a:solidFill>
                <a:srgbClr val="595959"/>
              </a:solidFill>
            </a:endParaRPr>
          </a:p>
        </p:txBody>
      </p:sp>
      <p:sp>
        <p:nvSpPr>
          <p:cNvPr id="8" name="Text Placeholder 7"/>
          <p:cNvSpPr>
            <a:spLocks noGrp="1"/>
          </p:cNvSpPr>
          <p:nvPr>
            <p:ph type="body" sz="quarter" idx="11"/>
          </p:nvPr>
        </p:nvSpPr>
        <p:spPr>
          <a:xfrm>
            <a:off x="4572000" y="899968"/>
            <a:ext cx="2085631" cy="1767032"/>
          </a:xfrm>
        </p:spPr>
        <p:txBody>
          <a:bodyPr/>
          <a:lstStyle/>
          <a:p>
            <a:pPr marL="171450" indent="-171450">
              <a:buClr>
                <a:srgbClr val="800000"/>
              </a:buClr>
              <a:buFont typeface="Courier New"/>
              <a:buChar char="o"/>
            </a:pPr>
            <a:r>
              <a:rPr lang="en-US" sz="1200" dirty="0"/>
              <a:t>O</a:t>
            </a:r>
            <a:r>
              <a:rPr lang="en-US" sz="1200" dirty="0" smtClean="0"/>
              <a:t>ptimize </a:t>
            </a:r>
            <a:r>
              <a:rPr lang="en-US" sz="1200" dirty="0"/>
              <a:t>the coordination among public entities and with the private sector </a:t>
            </a:r>
            <a:endParaRPr lang="en-US" sz="1200" dirty="0" smtClean="0"/>
          </a:p>
          <a:p>
            <a:pPr marL="171450" indent="-171450">
              <a:buClr>
                <a:srgbClr val="800000"/>
              </a:buClr>
              <a:buFont typeface="Courier New"/>
              <a:buChar char="o"/>
            </a:pPr>
            <a:r>
              <a:rPr lang="en-US" sz="1200" dirty="0" smtClean="0"/>
              <a:t>Make </a:t>
            </a:r>
            <a:r>
              <a:rPr lang="en-US" sz="1200" dirty="0"/>
              <a:t>the best use of </a:t>
            </a:r>
            <a:r>
              <a:rPr lang="en-US" sz="1200" dirty="0" smtClean="0"/>
              <a:t>overall resources</a:t>
            </a:r>
          </a:p>
          <a:p>
            <a:pPr marL="171450" indent="-171450">
              <a:buClr>
                <a:srgbClr val="800000"/>
              </a:buClr>
              <a:buFont typeface="Courier New"/>
              <a:buChar char="o"/>
            </a:pPr>
            <a:r>
              <a:rPr lang="en-US" sz="1200" dirty="0" smtClean="0"/>
              <a:t>Manage  an </a:t>
            </a:r>
            <a:r>
              <a:rPr lang="en-US" sz="1200" dirty="0"/>
              <a:t>externalities </a:t>
            </a:r>
            <a:endParaRPr lang="en-US" sz="1200" dirty="0" smtClean="0"/>
          </a:p>
          <a:p>
            <a:pPr marL="171450" indent="-171450">
              <a:buClr>
                <a:srgbClr val="800000"/>
              </a:buClr>
              <a:buFont typeface="Courier New"/>
              <a:buChar char="o"/>
            </a:pPr>
            <a:r>
              <a:rPr lang="en-US" sz="1200" dirty="0" smtClean="0"/>
              <a:t>Ensure the </a:t>
            </a:r>
            <a:r>
              <a:rPr lang="en-US" sz="1200" dirty="0"/>
              <a:t>continuity and sustainability of the </a:t>
            </a:r>
            <a:r>
              <a:rPr lang="en-US" sz="1200" dirty="0" smtClean="0"/>
              <a:t>effort</a:t>
            </a:r>
            <a:endParaRPr lang="fr-FR" sz="1200" dirty="0"/>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4"/>
            </a:pPr>
            <a:r>
              <a:rPr lang="en-US" dirty="0" smtClean="0"/>
              <a:t>Cooperation schemes</a:t>
            </a:r>
            <a:endParaRPr lang="en-US" dirty="0"/>
          </a:p>
        </p:txBody>
      </p:sp>
      <p:sp>
        <p:nvSpPr>
          <p:cNvPr id="17" name="ZoneTexte 16"/>
          <p:cNvSpPr txBox="1"/>
          <p:nvPr/>
        </p:nvSpPr>
        <p:spPr>
          <a:xfrm>
            <a:off x="304800" y="685800"/>
            <a:ext cx="3200400" cy="228600"/>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r>
              <a:rPr lang="en-US" sz="1200" dirty="0" smtClean="0"/>
              <a:t>Timeline for proposed schemes</a:t>
            </a:r>
            <a:endParaRPr lang="en-US" sz="1200" dirty="0"/>
          </a:p>
        </p:txBody>
      </p:sp>
      <p:sp>
        <p:nvSpPr>
          <p:cNvPr id="55" name="Text Placeholder 8"/>
          <p:cNvSpPr>
            <a:spLocks noGrp="1"/>
          </p:cNvSpPr>
          <p:nvPr>
            <p:ph type="body" sz="quarter" idx="18"/>
          </p:nvPr>
        </p:nvSpPr>
        <p:spPr>
          <a:xfrm>
            <a:off x="304800" y="1066800"/>
            <a:ext cx="3886200" cy="1295400"/>
          </a:xfrm>
        </p:spPr>
        <p:txBody>
          <a:bodyPr>
            <a:noAutofit/>
          </a:bodyPr>
          <a:lstStyle/>
          <a:p>
            <a:pPr>
              <a:buClr>
                <a:srgbClr val="C2002F"/>
              </a:buClr>
            </a:pPr>
            <a:r>
              <a:rPr lang="en-US" sz="1000" dirty="0" smtClean="0"/>
              <a:t>As for the VALS, the implementation of proposed cooperation schemes has been organized to respond in a progressive and timely manner to the development of new logistics segments</a:t>
            </a:r>
          </a:p>
          <a:p>
            <a:pPr>
              <a:buClr>
                <a:srgbClr val="C2002F"/>
              </a:buClr>
            </a:pPr>
            <a:endParaRPr lang="en-US" sz="1000" dirty="0"/>
          </a:p>
          <a:p>
            <a:pPr>
              <a:buClr>
                <a:srgbClr val="C2002F"/>
              </a:buClr>
            </a:pPr>
            <a:r>
              <a:rPr lang="en-US" sz="1000" dirty="0"/>
              <a:t>The </a:t>
            </a:r>
            <a:r>
              <a:rPr lang="en-US" sz="1000" dirty="0" smtClean="0"/>
              <a:t>principle is </a:t>
            </a:r>
            <a:r>
              <a:rPr lang="en-US" sz="1000" dirty="0"/>
              <a:t>to put in place the recommended coordination schemes when the stage of development actually requires it. In that sense, the operational components come first in parallel with early stages of strategic components</a:t>
            </a:r>
            <a:r>
              <a:rPr lang="fr-FR" sz="1000" dirty="0"/>
              <a:t> </a:t>
            </a:r>
            <a:endParaRPr lang="en-US" sz="1000" dirty="0"/>
          </a:p>
        </p:txBody>
      </p:sp>
      <p:pic>
        <p:nvPicPr>
          <p:cNvPr id="6" name="Image 5"/>
          <p:cNvPicPr>
            <a:picLocks noChangeAspect="1"/>
          </p:cNvPicPr>
          <p:nvPr/>
        </p:nvPicPr>
        <p:blipFill>
          <a:blip r:embed="rId3"/>
          <a:stretch>
            <a:fillRect/>
          </a:stretch>
        </p:blipFill>
        <p:spPr>
          <a:xfrm>
            <a:off x="0" y="3200400"/>
            <a:ext cx="6858000" cy="4278573"/>
          </a:xfrm>
          <a:prstGeom prst="rect">
            <a:avLst/>
          </a:prstGeom>
        </p:spPr>
      </p:pic>
    </p:spTree>
    <p:extLst>
      <p:ext uri="{BB962C8B-B14F-4D97-AF65-F5344CB8AC3E}">
        <p14:creationId xmlns:p14="http://schemas.microsoft.com/office/powerpoint/2010/main" val="1163722480"/>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5"/>
            </a:pPr>
            <a:r>
              <a:rPr lang="en-US" dirty="0" err="1" smtClean="0"/>
              <a:t>Accronyms</a:t>
            </a:r>
            <a:endParaRPr lang="en-US" dirty="0"/>
          </a:p>
        </p:txBody>
      </p:sp>
      <p:sp>
        <p:nvSpPr>
          <p:cNvPr id="13" name="Text Placeholder 8"/>
          <p:cNvSpPr>
            <a:spLocks noGrp="1"/>
          </p:cNvSpPr>
          <p:nvPr>
            <p:ph type="body" sz="quarter" idx="4294967295"/>
          </p:nvPr>
        </p:nvSpPr>
        <p:spPr>
          <a:xfrm>
            <a:off x="304800" y="685800"/>
            <a:ext cx="2286000" cy="7848600"/>
          </a:xfrm>
          <a:prstGeom prst="rect">
            <a:avLst/>
          </a:prstGeom>
        </p:spPr>
        <p:txBody>
          <a:bodyPr>
            <a:noAutofit/>
          </a:bodyPr>
          <a:lstStyle/>
          <a:p>
            <a:pPr>
              <a:buClr>
                <a:srgbClr val="C2002F"/>
              </a:buClr>
            </a:pPr>
            <a:r>
              <a:rPr lang="en-US" sz="800" dirty="0"/>
              <a:t>3PL: Third-Party Logistics Provider </a:t>
            </a:r>
          </a:p>
          <a:p>
            <a:pPr>
              <a:buClr>
                <a:srgbClr val="C2002F"/>
              </a:buClr>
            </a:pPr>
            <a:r>
              <a:rPr lang="en-US" sz="800" dirty="0"/>
              <a:t>AAC: Civil Aviation Authority (in Spanish </a:t>
            </a:r>
            <a:r>
              <a:rPr lang="en-US" sz="800" dirty="0" err="1"/>
              <a:t>Autoridad</a:t>
            </a:r>
            <a:r>
              <a:rPr lang="en-US" sz="800" dirty="0"/>
              <a:t> de </a:t>
            </a:r>
            <a:r>
              <a:rPr lang="en-US" sz="800" dirty="0" err="1"/>
              <a:t>Aeronáutica</a:t>
            </a:r>
            <a:r>
              <a:rPr lang="en-US" sz="800" dirty="0"/>
              <a:t> Civil)</a:t>
            </a:r>
          </a:p>
          <a:p>
            <a:pPr>
              <a:buClr>
                <a:srgbClr val="C2002F"/>
              </a:buClr>
            </a:pPr>
            <a:r>
              <a:rPr lang="en-US" sz="800" dirty="0"/>
              <a:t>ACP: Panama Canal Authority, in Spanish </a:t>
            </a:r>
            <a:r>
              <a:rPr lang="en-US" sz="800" dirty="0" err="1"/>
              <a:t>Autoridad</a:t>
            </a:r>
            <a:r>
              <a:rPr lang="en-US" sz="800" dirty="0"/>
              <a:t> del Canal de Panamá </a:t>
            </a:r>
          </a:p>
          <a:p>
            <a:pPr>
              <a:buClr>
                <a:srgbClr val="C2002F"/>
              </a:buClr>
            </a:pPr>
            <a:r>
              <a:rPr lang="en-US" sz="800" dirty="0"/>
              <a:t>ACS: Airport Community System </a:t>
            </a:r>
          </a:p>
          <a:p>
            <a:pPr>
              <a:buClr>
                <a:srgbClr val="C2002F"/>
              </a:buClr>
            </a:pPr>
            <a:r>
              <a:rPr lang="en-US" sz="800" dirty="0"/>
              <a:t>ADR: Carriage of Dangerous Goods by Road (in French, Accord </a:t>
            </a:r>
            <a:r>
              <a:rPr lang="en-US" sz="800" dirty="0" err="1"/>
              <a:t>européen</a:t>
            </a:r>
            <a:r>
              <a:rPr lang="en-US" sz="800" dirty="0"/>
              <a:t> </a:t>
            </a:r>
            <a:r>
              <a:rPr lang="en-US" sz="800" dirty="0" err="1"/>
              <a:t>relatif</a:t>
            </a:r>
            <a:r>
              <a:rPr lang="en-US" sz="800" dirty="0"/>
              <a:t> au </a:t>
            </a:r>
          </a:p>
          <a:p>
            <a:pPr>
              <a:buClr>
                <a:srgbClr val="C2002F"/>
              </a:buClr>
            </a:pPr>
            <a:r>
              <a:rPr lang="en-US" sz="800" dirty="0"/>
              <a:t>AEEPP: Panama Pacific Special Economic Agency </a:t>
            </a:r>
          </a:p>
          <a:p>
            <a:pPr>
              <a:buClr>
                <a:srgbClr val="C2002F"/>
              </a:buClr>
            </a:pPr>
            <a:r>
              <a:rPr lang="en-US" sz="800" dirty="0"/>
              <a:t>AIC: Industry and Commerce Authority </a:t>
            </a:r>
          </a:p>
          <a:p>
            <a:pPr>
              <a:buClr>
                <a:srgbClr val="C2002F"/>
              </a:buClr>
            </a:pPr>
            <a:r>
              <a:rPr lang="en-US" sz="800" dirty="0"/>
              <a:t>AIG: Authority of Governmental Innovation </a:t>
            </a:r>
          </a:p>
          <a:p>
            <a:pPr>
              <a:buClr>
                <a:srgbClr val="C2002F"/>
              </a:buClr>
            </a:pPr>
            <a:r>
              <a:rPr lang="en-US" sz="800" dirty="0"/>
              <a:t>ALADI: Latin American Integration Association </a:t>
            </a:r>
          </a:p>
          <a:p>
            <a:pPr>
              <a:buClr>
                <a:srgbClr val="C2002F"/>
              </a:buClr>
            </a:pPr>
            <a:r>
              <a:rPr lang="en-US" sz="800" dirty="0"/>
              <a:t>ALPS: Airport Logistics Park of Singapore </a:t>
            </a:r>
          </a:p>
          <a:p>
            <a:pPr>
              <a:buClr>
                <a:srgbClr val="C2002F"/>
              </a:buClr>
            </a:pPr>
            <a:r>
              <a:rPr lang="en-US" sz="800" dirty="0"/>
              <a:t>AMP: Panama Maritime Authority (in Spanish, </a:t>
            </a:r>
            <a:r>
              <a:rPr lang="en-US" sz="800" dirty="0" err="1"/>
              <a:t>Autoridad</a:t>
            </a:r>
            <a:r>
              <a:rPr lang="en-US" sz="800" dirty="0"/>
              <a:t> </a:t>
            </a:r>
            <a:r>
              <a:rPr lang="en-US" sz="800" dirty="0" err="1"/>
              <a:t>Marítima</a:t>
            </a:r>
            <a:r>
              <a:rPr lang="en-US" sz="800" dirty="0"/>
              <a:t> de Panamá) </a:t>
            </a:r>
          </a:p>
          <a:p>
            <a:pPr>
              <a:buClr>
                <a:srgbClr val="C2002F"/>
              </a:buClr>
            </a:pPr>
            <a:r>
              <a:rPr lang="en-US" sz="800" dirty="0"/>
              <a:t>ANA: National Customs Authority (in Spanish, </a:t>
            </a:r>
            <a:r>
              <a:rPr lang="en-US" sz="800" dirty="0" err="1"/>
              <a:t>Autoridad</a:t>
            </a:r>
            <a:r>
              <a:rPr lang="en-US" sz="800" dirty="0"/>
              <a:t> </a:t>
            </a:r>
            <a:r>
              <a:rPr lang="en-US" sz="800" dirty="0" err="1"/>
              <a:t>Nacional</a:t>
            </a:r>
            <a:r>
              <a:rPr lang="en-US" sz="800" dirty="0"/>
              <a:t> de </a:t>
            </a:r>
            <a:r>
              <a:rPr lang="en-US" sz="800" dirty="0" err="1"/>
              <a:t>Aduanas</a:t>
            </a:r>
            <a:r>
              <a:rPr lang="en-US" sz="800" dirty="0"/>
              <a:t>)</a:t>
            </a:r>
          </a:p>
          <a:p>
            <a:pPr>
              <a:buClr>
                <a:srgbClr val="C2002F"/>
              </a:buClr>
            </a:pPr>
            <a:r>
              <a:rPr lang="en-US" sz="800" dirty="0"/>
              <a:t>ANATI: National Authority of Lands </a:t>
            </a:r>
          </a:p>
          <a:p>
            <a:pPr>
              <a:buClr>
                <a:srgbClr val="C2002F"/>
              </a:buClr>
            </a:pPr>
            <a:r>
              <a:rPr lang="en-US" sz="800" dirty="0"/>
              <a:t>AOE: Authorized Economic Operator, in Spanish </a:t>
            </a:r>
            <a:r>
              <a:rPr lang="en-US" sz="800" dirty="0" err="1"/>
              <a:t>Operador</a:t>
            </a:r>
            <a:r>
              <a:rPr lang="en-US" sz="800" dirty="0"/>
              <a:t> </a:t>
            </a:r>
            <a:r>
              <a:rPr lang="en-US" sz="800" dirty="0" err="1"/>
              <a:t>Económico</a:t>
            </a:r>
            <a:r>
              <a:rPr lang="en-US" sz="800" dirty="0"/>
              <a:t> </a:t>
            </a:r>
            <a:r>
              <a:rPr lang="en-US" sz="800" dirty="0" err="1"/>
              <a:t>Autorizado</a:t>
            </a:r>
            <a:r>
              <a:rPr lang="en-US" sz="800" dirty="0"/>
              <a:t> (OEA)</a:t>
            </a:r>
          </a:p>
          <a:p>
            <a:pPr>
              <a:buClr>
                <a:srgbClr val="C2002F"/>
              </a:buClr>
            </a:pPr>
            <a:r>
              <a:rPr lang="en-US" sz="800" dirty="0"/>
              <a:t>AOG: Aircraft-on-ground </a:t>
            </a:r>
          </a:p>
          <a:p>
            <a:pPr>
              <a:buClr>
                <a:srgbClr val="C2002F"/>
              </a:buClr>
            </a:pPr>
            <a:r>
              <a:rPr lang="en-US" sz="800" dirty="0"/>
              <a:t>APE: </a:t>
            </a:r>
            <a:r>
              <a:rPr lang="en-US" sz="800" dirty="0" err="1"/>
              <a:t>Apecar</a:t>
            </a:r>
            <a:r>
              <a:rPr lang="en-US" sz="800" dirty="0"/>
              <a:t> Vehicle </a:t>
            </a:r>
          </a:p>
          <a:p>
            <a:pPr>
              <a:buClr>
                <a:srgbClr val="C2002F"/>
              </a:buClr>
            </a:pPr>
            <a:r>
              <a:rPr lang="en-US" sz="800" dirty="0"/>
              <a:t>ARAP: Panamanian Authority of Aquatic Resources (in Spanish, </a:t>
            </a:r>
            <a:r>
              <a:rPr lang="en-US" sz="800" dirty="0" err="1"/>
              <a:t>Autoridad</a:t>
            </a:r>
            <a:r>
              <a:rPr lang="en-US" sz="800" dirty="0"/>
              <a:t> de los </a:t>
            </a:r>
            <a:r>
              <a:rPr lang="en-US" sz="800" dirty="0" err="1"/>
              <a:t>Recursos</a:t>
            </a:r>
            <a:r>
              <a:rPr lang="en-US" sz="800" dirty="0"/>
              <a:t> </a:t>
            </a:r>
            <a:r>
              <a:rPr lang="en-US" sz="800" dirty="0" err="1"/>
              <a:t>Acuáticos</a:t>
            </a:r>
            <a:r>
              <a:rPr lang="en-US" sz="800" dirty="0"/>
              <a:t> de Panamá) </a:t>
            </a:r>
          </a:p>
          <a:p>
            <a:pPr>
              <a:buClr>
                <a:srgbClr val="C2002F"/>
              </a:buClr>
            </a:pPr>
            <a:r>
              <a:rPr lang="en-US" sz="800" dirty="0"/>
              <a:t>ARI: Authority of the Interoceanic Region ASEP: National Authority of Public Utilities </a:t>
            </a:r>
          </a:p>
          <a:p>
            <a:pPr>
              <a:buClr>
                <a:srgbClr val="C2002F"/>
              </a:buClr>
            </a:pPr>
            <a:r>
              <a:rPr lang="en-US" sz="800" dirty="0"/>
              <a:t>ASC: Automatic Stacking Cranes </a:t>
            </a:r>
          </a:p>
          <a:p>
            <a:pPr>
              <a:buClr>
                <a:srgbClr val="C2002F"/>
              </a:buClr>
            </a:pPr>
            <a:r>
              <a:rPr lang="en-US" sz="800" dirty="0"/>
              <a:t>ATTT: Authority of Traffic and land Transport (in Spanish, </a:t>
            </a:r>
            <a:r>
              <a:rPr lang="en-US" sz="800" dirty="0" err="1"/>
              <a:t>Autoridad</a:t>
            </a:r>
            <a:r>
              <a:rPr lang="en-US" sz="800" dirty="0"/>
              <a:t> del </a:t>
            </a:r>
            <a:r>
              <a:rPr lang="en-US" sz="800" dirty="0" err="1"/>
              <a:t>Tránsito</a:t>
            </a:r>
            <a:r>
              <a:rPr lang="en-US" sz="800" dirty="0"/>
              <a:t> y </a:t>
            </a:r>
            <a:r>
              <a:rPr lang="en-US" sz="800" dirty="0" err="1"/>
              <a:t>Transporte</a:t>
            </a:r>
            <a:r>
              <a:rPr lang="en-US" sz="800" dirty="0"/>
              <a:t> </a:t>
            </a:r>
            <a:r>
              <a:rPr lang="en-US" sz="800" dirty="0" err="1"/>
              <a:t>Terrestre</a:t>
            </a:r>
            <a:r>
              <a:rPr lang="en-US" sz="800" dirty="0"/>
              <a:t>) </a:t>
            </a:r>
          </a:p>
          <a:p>
            <a:pPr>
              <a:buClr>
                <a:srgbClr val="C2002F"/>
              </a:buClr>
            </a:pPr>
            <a:r>
              <a:rPr lang="en-US" sz="800" dirty="0"/>
              <a:t>AUPSA: Panamanian Authority of food security, in Spanish </a:t>
            </a:r>
            <a:r>
              <a:rPr lang="en-US" sz="800" dirty="0" err="1"/>
              <a:t>Autoridad</a:t>
            </a:r>
            <a:r>
              <a:rPr lang="en-US" sz="800" dirty="0"/>
              <a:t> </a:t>
            </a:r>
            <a:r>
              <a:rPr lang="en-US" sz="800" dirty="0" err="1"/>
              <a:t>Panameña</a:t>
            </a:r>
            <a:r>
              <a:rPr lang="en-US" sz="800" dirty="0"/>
              <a:t> de </a:t>
            </a:r>
            <a:r>
              <a:rPr lang="en-US" sz="800" dirty="0" err="1"/>
              <a:t>seguridad</a:t>
            </a:r>
            <a:r>
              <a:rPr lang="en-US" sz="800" dirty="0"/>
              <a:t> de </a:t>
            </a:r>
            <a:r>
              <a:rPr lang="en-US" sz="800" dirty="0" err="1"/>
              <a:t>alimentos</a:t>
            </a:r>
            <a:r>
              <a:rPr lang="en-US" sz="800" dirty="0"/>
              <a:t> </a:t>
            </a:r>
          </a:p>
          <a:p>
            <a:pPr>
              <a:buClr>
                <a:srgbClr val="C2002F"/>
              </a:buClr>
            </a:pPr>
            <a:r>
              <a:rPr lang="en-US" sz="800" dirty="0"/>
              <a:t>AUZLC: Users Association of Colon Free Zone (in Spanish </a:t>
            </a:r>
            <a:r>
              <a:rPr lang="en-US" sz="800" dirty="0" err="1"/>
              <a:t>Asociación</a:t>
            </a:r>
            <a:r>
              <a:rPr lang="en-US" sz="800" dirty="0"/>
              <a:t> de </a:t>
            </a:r>
            <a:r>
              <a:rPr lang="en-US" sz="800" dirty="0" err="1"/>
              <a:t>Usuarios</a:t>
            </a:r>
            <a:r>
              <a:rPr lang="en-US" sz="800" dirty="0"/>
              <a:t> de </a:t>
            </a:r>
            <a:r>
              <a:rPr lang="en-US" sz="800" dirty="0" err="1"/>
              <a:t>Zona</a:t>
            </a:r>
            <a:r>
              <a:rPr lang="en-US" sz="800" dirty="0"/>
              <a:t> </a:t>
            </a:r>
            <a:r>
              <a:rPr lang="en-US" sz="800" dirty="0" err="1"/>
              <a:t>Libre</a:t>
            </a:r>
            <a:r>
              <a:rPr lang="en-US" sz="800" dirty="0"/>
              <a:t> de Colón)</a:t>
            </a:r>
          </a:p>
          <a:p>
            <a:pPr>
              <a:buClr>
                <a:srgbClr val="C2002F"/>
              </a:buClr>
            </a:pPr>
            <a:r>
              <a:rPr lang="en-US" sz="800" dirty="0"/>
              <a:t>B2C: Business-to-Consumer </a:t>
            </a:r>
          </a:p>
          <a:p>
            <a:pPr>
              <a:buClr>
                <a:srgbClr val="C2002F"/>
              </a:buClr>
            </a:pPr>
            <a:r>
              <a:rPr lang="en-US" sz="800" dirty="0"/>
              <a:t>BCM: Border Coordinated Management (or GCF for its name in Spanish) </a:t>
            </a:r>
          </a:p>
          <a:p>
            <a:pPr>
              <a:buClr>
                <a:srgbClr val="C2002F"/>
              </a:buClr>
            </a:pPr>
            <a:r>
              <a:rPr lang="en-US" sz="800" dirty="0"/>
              <a:t>BOR: Berth Occupancy Rate CCT: Colon Container Terminal </a:t>
            </a:r>
          </a:p>
          <a:p>
            <a:pPr>
              <a:buClr>
                <a:srgbClr val="C2002F"/>
              </a:buClr>
            </a:pPr>
            <a:r>
              <a:rPr lang="en-US" sz="800" dirty="0"/>
              <a:t>CA: Central America </a:t>
            </a:r>
          </a:p>
          <a:p>
            <a:pPr>
              <a:buClr>
                <a:srgbClr val="C2002F"/>
              </a:buClr>
            </a:pPr>
            <a:r>
              <a:rPr lang="en-US" sz="800" dirty="0"/>
              <a:t>CACM: Central American Common Market </a:t>
            </a:r>
          </a:p>
          <a:p>
            <a:pPr>
              <a:buClr>
                <a:srgbClr val="C2002F"/>
              </a:buClr>
            </a:pPr>
            <a:endParaRPr lang="en-US" sz="800" dirty="0"/>
          </a:p>
          <a:p>
            <a:pPr>
              <a:buClr>
                <a:srgbClr val="C2002F"/>
              </a:buClr>
            </a:pPr>
            <a:endParaRPr lang="en-US" sz="800" dirty="0"/>
          </a:p>
        </p:txBody>
      </p:sp>
      <p:sp>
        <p:nvSpPr>
          <p:cNvPr id="14" name="Text Placeholder 8"/>
          <p:cNvSpPr>
            <a:spLocks noGrp="1"/>
          </p:cNvSpPr>
          <p:nvPr>
            <p:ph type="body" sz="quarter" idx="4294967295"/>
          </p:nvPr>
        </p:nvSpPr>
        <p:spPr>
          <a:xfrm>
            <a:off x="2819400" y="762000"/>
            <a:ext cx="2286000" cy="7848600"/>
          </a:xfrm>
          <a:prstGeom prst="rect">
            <a:avLst/>
          </a:prstGeom>
        </p:spPr>
        <p:txBody>
          <a:bodyPr>
            <a:noAutofit/>
          </a:bodyPr>
          <a:lstStyle/>
          <a:p>
            <a:pPr>
              <a:buClr>
                <a:srgbClr val="C2002F"/>
              </a:buClr>
            </a:pPr>
            <a:r>
              <a:rPr lang="en-US" sz="800" dirty="0"/>
              <a:t>3PL: Third-Party Logistics Provider </a:t>
            </a:r>
          </a:p>
          <a:p>
            <a:pPr>
              <a:buClr>
                <a:srgbClr val="C2002F"/>
              </a:buClr>
            </a:pPr>
            <a:r>
              <a:rPr lang="en-US" sz="800" dirty="0"/>
              <a:t>AAC: Civil Aviation Authority (in Spanish </a:t>
            </a:r>
            <a:r>
              <a:rPr lang="en-US" sz="800" dirty="0" err="1"/>
              <a:t>Autoridad</a:t>
            </a:r>
            <a:r>
              <a:rPr lang="en-US" sz="800" dirty="0"/>
              <a:t> de </a:t>
            </a:r>
            <a:r>
              <a:rPr lang="en-US" sz="800" dirty="0" err="1"/>
              <a:t>Aeronáutica</a:t>
            </a:r>
            <a:r>
              <a:rPr lang="en-US" sz="800" dirty="0"/>
              <a:t> Civil)</a:t>
            </a:r>
          </a:p>
          <a:p>
            <a:pPr>
              <a:buClr>
                <a:srgbClr val="C2002F"/>
              </a:buClr>
            </a:pPr>
            <a:r>
              <a:rPr lang="en-US" sz="800" dirty="0"/>
              <a:t>ACP: Panama Canal Authority, in Spanish </a:t>
            </a:r>
            <a:r>
              <a:rPr lang="en-US" sz="800" dirty="0" err="1"/>
              <a:t>Autoridad</a:t>
            </a:r>
            <a:r>
              <a:rPr lang="en-US" sz="800" dirty="0"/>
              <a:t> del Canal de Panamá </a:t>
            </a:r>
          </a:p>
          <a:p>
            <a:pPr>
              <a:buClr>
                <a:srgbClr val="C2002F"/>
              </a:buClr>
            </a:pPr>
            <a:r>
              <a:rPr lang="en-US" sz="800" dirty="0"/>
              <a:t>ACS: Airport Community System </a:t>
            </a:r>
          </a:p>
          <a:p>
            <a:pPr>
              <a:buClr>
                <a:srgbClr val="C2002F"/>
              </a:buClr>
            </a:pPr>
            <a:r>
              <a:rPr lang="en-US" sz="800" dirty="0"/>
              <a:t>ADR: Carriage of Dangerous Goods by Road (in French, Accord </a:t>
            </a:r>
            <a:r>
              <a:rPr lang="en-US" sz="800" dirty="0" err="1"/>
              <a:t>européen</a:t>
            </a:r>
            <a:r>
              <a:rPr lang="en-US" sz="800" dirty="0"/>
              <a:t> </a:t>
            </a:r>
            <a:r>
              <a:rPr lang="en-US" sz="800" dirty="0" err="1"/>
              <a:t>relatif</a:t>
            </a:r>
            <a:r>
              <a:rPr lang="en-US" sz="800" dirty="0"/>
              <a:t> au </a:t>
            </a:r>
          </a:p>
          <a:p>
            <a:pPr>
              <a:buClr>
                <a:srgbClr val="C2002F"/>
              </a:buClr>
            </a:pPr>
            <a:r>
              <a:rPr lang="en-US" sz="800" dirty="0"/>
              <a:t>AEEPP: Panama Pacific Special Economic Agency </a:t>
            </a:r>
          </a:p>
          <a:p>
            <a:pPr>
              <a:buClr>
                <a:srgbClr val="C2002F"/>
              </a:buClr>
            </a:pPr>
            <a:r>
              <a:rPr lang="en-US" sz="800" dirty="0"/>
              <a:t>AIC: Industry and Commerce Authority </a:t>
            </a:r>
          </a:p>
          <a:p>
            <a:pPr>
              <a:buClr>
                <a:srgbClr val="C2002F"/>
              </a:buClr>
            </a:pPr>
            <a:r>
              <a:rPr lang="en-US" sz="800" dirty="0"/>
              <a:t>AIG: Authority of Governmental Innovation </a:t>
            </a:r>
          </a:p>
          <a:p>
            <a:pPr>
              <a:buClr>
                <a:srgbClr val="C2002F"/>
              </a:buClr>
            </a:pPr>
            <a:r>
              <a:rPr lang="en-US" sz="800" dirty="0"/>
              <a:t>ALADI: Latin American Integration Association </a:t>
            </a:r>
          </a:p>
          <a:p>
            <a:pPr>
              <a:buClr>
                <a:srgbClr val="C2002F"/>
              </a:buClr>
            </a:pPr>
            <a:r>
              <a:rPr lang="en-US" sz="800" dirty="0"/>
              <a:t>ALPS: Airport Logistics Park of Singapore </a:t>
            </a:r>
          </a:p>
          <a:p>
            <a:pPr>
              <a:buClr>
                <a:srgbClr val="C2002F"/>
              </a:buClr>
            </a:pPr>
            <a:r>
              <a:rPr lang="en-US" sz="800" dirty="0"/>
              <a:t>AMP: Panama Maritime Authority (in Spanish, </a:t>
            </a:r>
            <a:r>
              <a:rPr lang="en-US" sz="800" dirty="0" err="1"/>
              <a:t>Autoridad</a:t>
            </a:r>
            <a:r>
              <a:rPr lang="en-US" sz="800" dirty="0"/>
              <a:t> </a:t>
            </a:r>
            <a:r>
              <a:rPr lang="en-US" sz="800" dirty="0" err="1"/>
              <a:t>Marítima</a:t>
            </a:r>
            <a:r>
              <a:rPr lang="en-US" sz="800" dirty="0"/>
              <a:t> de Panamá) </a:t>
            </a:r>
          </a:p>
          <a:p>
            <a:pPr>
              <a:buClr>
                <a:srgbClr val="C2002F"/>
              </a:buClr>
            </a:pPr>
            <a:r>
              <a:rPr lang="en-US" sz="800" dirty="0"/>
              <a:t>ANA: National Customs Authority (in Spanish, </a:t>
            </a:r>
            <a:r>
              <a:rPr lang="en-US" sz="800" dirty="0" err="1"/>
              <a:t>Autoridad</a:t>
            </a:r>
            <a:r>
              <a:rPr lang="en-US" sz="800" dirty="0"/>
              <a:t> </a:t>
            </a:r>
            <a:r>
              <a:rPr lang="en-US" sz="800" dirty="0" err="1"/>
              <a:t>Nacional</a:t>
            </a:r>
            <a:r>
              <a:rPr lang="en-US" sz="800" dirty="0"/>
              <a:t> de </a:t>
            </a:r>
            <a:r>
              <a:rPr lang="en-US" sz="800" dirty="0" err="1"/>
              <a:t>Aduanas</a:t>
            </a:r>
            <a:r>
              <a:rPr lang="en-US" sz="800" dirty="0"/>
              <a:t>)</a:t>
            </a:r>
          </a:p>
          <a:p>
            <a:pPr>
              <a:buClr>
                <a:srgbClr val="C2002F"/>
              </a:buClr>
            </a:pPr>
            <a:r>
              <a:rPr lang="en-US" sz="800" dirty="0"/>
              <a:t>ANATI: National Authority of Lands </a:t>
            </a:r>
          </a:p>
          <a:p>
            <a:pPr>
              <a:buClr>
                <a:srgbClr val="C2002F"/>
              </a:buClr>
            </a:pPr>
            <a:r>
              <a:rPr lang="en-US" sz="800" dirty="0"/>
              <a:t>AOE: Authorized Economic Operator, in Spanish </a:t>
            </a:r>
            <a:r>
              <a:rPr lang="en-US" sz="800" dirty="0" err="1"/>
              <a:t>Operador</a:t>
            </a:r>
            <a:r>
              <a:rPr lang="en-US" sz="800" dirty="0"/>
              <a:t> </a:t>
            </a:r>
            <a:r>
              <a:rPr lang="en-US" sz="800" dirty="0" err="1"/>
              <a:t>Económico</a:t>
            </a:r>
            <a:r>
              <a:rPr lang="en-US" sz="800" dirty="0"/>
              <a:t> </a:t>
            </a:r>
            <a:r>
              <a:rPr lang="en-US" sz="800" dirty="0" err="1"/>
              <a:t>Autorizado</a:t>
            </a:r>
            <a:r>
              <a:rPr lang="en-US" sz="800" dirty="0"/>
              <a:t> (OEA)</a:t>
            </a:r>
          </a:p>
          <a:p>
            <a:pPr>
              <a:buClr>
                <a:srgbClr val="C2002F"/>
              </a:buClr>
            </a:pPr>
            <a:r>
              <a:rPr lang="en-US" sz="800" dirty="0"/>
              <a:t>AOG: Aircraft-on-ground </a:t>
            </a:r>
          </a:p>
          <a:p>
            <a:pPr>
              <a:buClr>
                <a:srgbClr val="C2002F"/>
              </a:buClr>
            </a:pPr>
            <a:r>
              <a:rPr lang="en-US" sz="800" dirty="0"/>
              <a:t>APE: </a:t>
            </a:r>
            <a:r>
              <a:rPr lang="en-US" sz="800" dirty="0" err="1"/>
              <a:t>Apecar</a:t>
            </a:r>
            <a:r>
              <a:rPr lang="en-US" sz="800" dirty="0"/>
              <a:t> Vehicle </a:t>
            </a:r>
          </a:p>
          <a:p>
            <a:pPr>
              <a:buClr>
                <a:srgbClr val="C2002F"/>
              </a:buClr>
            </a:pPr>
            <a:r>
              <a:rPr lang="en-US" sz="800" dirty="0"/>
              <a:t>ARAP: Panamanian Authority of Aquatic Resources (in Spanish, </a:t>
            </a:r>
            <a:r>
              <a:rPr lang="en-US" sz="800" dirty="0" err="1"/>
              <a:t>Autoridad</a:t>
            </a:r>
            <a:r>
              <a:rPr lang="en-US" sz="800" dirty="0"/>
              <a:t> de los </a:t>
            </a:r>
            <a:r>
              <a:rPr lang="en-US" sz="800" dirty="0" err="1"/>
              <a:t>Recursos</a:t>
            </a:r>
            <a:r>
              <a:rPr lang="en-US" sz="800" dirty="0"/>
              <a:t> </a:t>
            </a:r>
            <a:r>
              <a:rPr lang="en-US" sz="800" dirty="0" err="1"/>
              <a:t>Acuáticos</a:t>
            </a:r>
            <a:r>
              <a:rPr lang="en-US" sz="800" dirty="0"/>
              <a:t> de Panamá) </a:t>
            </a:r>
          </a:p>
          <a:p>
            <a:pPr>
              <a:buClr>
                <a:srgbClr val="C2002F"/>
              </a:buClr>
            </a:pPr>
            <a:r>
              <a:rPr lang="en-US" sz="800" dirty="0"/>
              <a:t>ARI: Authority of the Interoceanic Region ASEP: National Authority of Public Utilities </a:t>
            </a:r>
          </a:p>
          <a:p>
            <a:pPr>
              <a:buClr>
                <a:srgbClr val="C2002F"/>
              </a:buClr>
            </a:pPr>
            <a:r>
              <a:rPr lang="en-US" sz="800" dirty="0"/>
              <a:t>ASC: Automatic Stacking Cranes </a:t>
            </a:r>
          </a:p>
          <a:p>
            <a:pPr>
              <a:buClr>
                <a:srgbClr val="C2002F"/>
              </a:buClr>
            </a:pPr>
            <a:r>
              <a:rPr lang="en-US" sz="800" dirty="0"/>
              <a:t>ATTT: Authority of Traffic and land Transport (in Spanish, </a:t>
            </a:r>
            <a:r>
              <a:rPr lang="en-US" sz="800" dirty="0" err="1"/>
              <a:t>Autoridad</a:t>
            </a:r>
            <a:r>
              <a:rPr lang="en-US" sz="800" dirty="0"/>
              <a:t> del </a:t>
            </a:r>
            <a:r>
              <a:rPr lang="en-US" sz="800" dirty="0" err="1"/>
              <a:t>Tránsito</a:t>
            </a:r>
            <a:r>
              <a:rPr lang="en-US" sz="800" dirty="0"/>
              <a:t> y </a:t>
            </a:r>
            <a:r>
              <a:rPr lang="en-US" sz="800" dirty="0" err="1"/>
              <a:t>Transporte</a:t>
            </a:r>
            <a:r>
              <a:rPr lang="en-US" sz="800" dirty="0"/>
              <a:t> </a:t>
            </a:r>
            <a:r>
              <a:rPr lang="en-US" sz="800" dirty="0" err="1"/>
              <a:t>Terrestre</a:t>
            </a:r>
            <a:r>
              <a:rPr lang="en-US" sz="800" dirty="0"/>
              <a:t>) </a:t>
            </a:r>
          </a:p>
          <a:p>
            <a:pPr>
              <a:buClr>
                <a:srgbClr val="C2002F"/>
              </a:buClr>
            </a:pPr>
            <a:r>
              <a:rPr lang="en-US" sz="800" dirty="0"/>
              <a:t>AUPSA: Panamanian Authority of food security, in Spanish </a:t>
            </a:r>
            <a:r>
              <a:rPr lang="en-US" sz="800" dirty="0" err="1"/>
              <a:t>Autoridad</a:t>
            </a:r>
            <a:r>
              <a:rPr lang="en-US" sz="800" dirty="0"/>
              <a:t> </a:t>
            </a:r>
            <a:r>
              <a:rPr lang="en-US" sz="800" dirty="0" err="1"/>
              <a:t>Panameña</a:t>
            </a:r>
            <a:r>
              <a:rPr lang="en-US" sz="800" dirty="0"/>
              <a:t> de </a:t>
            </a:r>
            <a:r>
              <a:rPr lang="en-US" sz="800" dirty="0" err="1"/>
              <a:t>seguridad</a:t>
            </a:r>
            <a:r>
              <a:rPr lang="en-US" sz="800" dirty="0"/>
              <a:t> de </a:t>
            </a:r>
            <a:r>
              <a:rPr lang="en-US" sz="800" dirty="0" err="1"/>
              <a:t>alimentos</a:t>
            </a:r>
            <a:r>
              <a:rPr lang="en-US" sz="800" dirty="0"/>
              <a:t> </a:t>
            </a:r>
          </a:p>
          <a:p>
            <a:pPr>
              <a:buClr>
                <a:srgbClr val="C2002F"/>
              </a:buClr>
            </a:pPr>
            <a:r>
              <a:rPr lang="en-US" sz="800" dirty="0"/>
              <a:t>AUZLC: Users Association of Colon Free Zone (in Spanish </a:t>
            </a:r>
            <a:r>
              <a:rPr lang="en-US" sz="800" dirty="0" err="1"/>
              <a:t>Asociación</a:t>
            </a:r>
            <a:r>
              <a:rPr lang="en-US" sz="800" dirty="0"/>
              <a:t> de </a:t>
            </a:r>
            <a:r>
              <a:rPr lang="en-US" sz="800" dirty="0" err="1"/>
              <a:t>Usuarios</a:t>
            </a:r>
            <a:r>
              <a:rPr lang="en-US" sz="800" dirty="0"/>
              <a:t> de </a:t>
            </a:r>
            <a:r>
              <a:rPr lang="en-US" sz="800" dirty="0" err="1"/>
              <a:t>Zona</a:t>
            </a:r>
            <a:r>
              <a:rPr lang="en-US" sz="800" dirty="0"/>
              <a:t> </a:t>
            </a:r>
            <a:r>
              <a:rPr lang="en-US" sz="800" dirty="0" err="1"/>
              <a:t>Libre</a:t>
            </a:r>
            <a:r>
              <a:rPr lang="en-US" sz="800" dirty="0"/>
              <a:t> de Colón)</a:t>
            </a:r>
          </a:p>
          <a:p>
            <a:pPr>
              <a:buClr>
                <a:srgbClr val="C2002F"/>
              </a:buClr>
            </a:pPr>
            <a:r>
              <a:rPr lang="en-US" sz="800" dirty="0"/>
              <a:t>B2C: Business-to-Consumer </a:t>
            </a:r>
          </a:p>
          <a:p>
            <a:pPr>
              <a:buClr>
                <a:srgbClr val="C2002F"/>
              </a:buClr>
            </a:pPr>
            <a:r>
              <a:rPr lang="en-US" sz="800" dirty="0"/>
              <a:t>BCM: Border Coordinated Management (or GCF for its name in Spanish) </a:t>
            </a:r>
          </a:p>
          <a:p>
            <a:pPr>
              <a:buClr>
                <a:srgbClr val="C2002F"/>
              </a:buClr>
            </a:pPr>
            <a:r>
              <a:rPr lang="en-US" sz="800" dirty="0"/>
              <a:t>BOR: Berth Occupancy Rate CCT: Colon Container Terminal </a:t>
            </a:r>
          </a:p>
          <a:p>
            <a:pPr>
              <a:buClr>
                <a:srgbClr val="C2002F"/>
              </a:buClr>
            </a:pPr>
            <a:r>
              <a:rPr lang="en-US" sz="800" dirty="0"/>
              <a:t>CA: Central America </a:t>
            </a:r>
          </a:p>
          <a:p>
            <a:pPr>
              <a:buClr>
                <a:srgbClr val="C2002F"/>
              </a:buClr>
            </a:pPr>
            <a:r>
              <a:rPr lang="en-US" sz="800" dirty="0"/>
              <a:t>CACM: Central American Common Market </a:t>
            </a:r>
          </a:p>
          <a:p>
            <a:pPr>
              <a:buClr>
                <a:srgbClr val="C2002F"/>
              </a:buClr>
            </a:pPr>
            <a:r>
              <a:rPr lang="en-US" sz="800" dirty="0"/>
              <a:t>CAF: Development Bank of Latin America (in Spanish, </a:t>
            </a:r>
            <a:r>
              <a:rPr lang="en-US" sz="800" dirty="0" err="1"/>
              <a:t>Corporación</a:t>
            </a:r>
            <a:r>
              <a:rPr lang="en-US" sz="800" dirty="0"/>
              <a:t> </a:t>
            </a:r>
            <a:r>
              <a:rPr lang="en-US" sz="800" dirty="0" err="1"/>
              <a:t>Andina</a:t>
            </a:r>
            <a:r>
              <a:rPr lang="en-US" sz="800" dirty="0"/>
              <a:t> de </a:t>
            </a:r>
            <a:r>
              <a:rPr lang="en-US" sz="800" dirty="0" err="1"/>
              <a:t>Fomento</a:t>
            </a:r>
            <a:r>
              <a:rPr lang="en-US" sz="800" dirty="0"/>
              <a:t>) </a:t>
            </a:r>
          </a:p>
          <a:p>
            <a:pPr>
              <a:buClr>
                <a:srgbClr val="C2002F"/>
              </a:buClr>
            </a:pPr>
            <a:r>
              <a:rPr lang="en-US" sz="800" dirty="0"/>
              <a:t>CAFTA-DR: Central American-Dominican Republic Free Trade Agreement </a:t>
            </a:r>
          </a:p>
          <a:p>
            <a:pPr>
              <a:buClr>
                <a:srgbClr val="C2002F"/>
              </a:buClr>
            </a:pPr>
            <a:r>
              <a:rPr lang="en-US" sz="800" dirty="0"/>
              <a:t>CAN: Andean Community of Nations (in Spanish, </a:t>
            </a:r>
            <a:r>
              <a:rPr lang="en-US" sz="800" dirty="0" err="1"/>
              <a:t>Comunidad</a:t>
            </a:r>
            <a:r>
              <a:rPr lang="en-US" sz="800" dirty="0"/>
              <a:t> </a:t>
            </a:r>
            <a:r>
              <a:rPr lang="en-US" sz="800" dirty="0" err="1"/>
              <a:t>Andina</a:t>
            </a:r>
            <a:r>
              <a:rPr lang="en-US" sz="800" dirty="0"/>
              <a:t> de </a:t>
            </a:r>
            <a:r>
              <a:rPr lang="en-US" sz="800" dirty="0" err="1"/>
              <a:t>Naciones</a:t>
            </a:r>
            <a:r>
              <a:rPr lang="en-US" sz="800" dirty="0"/>
              <a:t>) </a:t>
            </a:r>
          </a:p>
          <a:p>
            <a:pPr>
              <a:buClr>
                <a:srgbClr val="C2002F"/>
              </a:buClr>
            </a:pPr>
            <a:r>
              <a:rPr lang="en-US" sz="800" dirty="0"/>
              <a:t>CAPEX: Capital Expenditures </a:t>
            </a:r>
          </a:p>
          <a:p>
            <a:pPr>
              <a:buClr>
                <a:srgbClr val="C2002F"/>
              </a:buClr>
            </a:pPr>
            <a:r>
              <a:rPr lang="en-US" sz="800" dirty="0"/>
              <a:t>CARICOM: Caribbean Community (in Spanish, </a:t>
            </a:r>
            <a:r>
              <a:rPr lang="en-US" sz="800" dirty="0" err="1"/>
              <a:t>Comunidad</a:t>
            </a:r>
            <a:r>
              <a:rPr lang="en-US" sz="800" dirty="0"/>
              <a:t> del Caribe) </a:t>
            </a:r>
          </a:p>
          <a:p>
            <a:pPr>
              <a:buClr>
                <a:srgbClr val="C2002F"/>
              </a:buClr>
            </a:pPr>
            <a:r>
              <a:rPr lang="en-US" sz="800" dirty="0"/>
              <a:t>CCS: Cargo Community System </a:t>
            </a:r>
          </a:p>
          <a:p>
            <a:pPr>
              <a:buClr>
                <a:srgbClr val="C2002F"/>
              </a:buClr>
            </a:pPr>
            <a:r>
              <a:rPr lang="en-US" sz="800" dirty="0"/>
              <a:t>CCT: Colon Container Terminal </a:t>
            </a:r>
          </a:p>
          <a:p>
            <a:pPr>
              <a:buClr>
                <a:srgbClr val="C2002F"/>
              </a:buClr>
            </a:pPr>
            <a:r>
              <a:rPr lang="en-US" sz="800" dirty="0"/>
              <a:t>CCTV: Closed-Circuit Television </a:t>
            </a:r>
          </a:p>
          <a:p>
            <a:pPr>
              <a:buClr>
                <a:srgbClr val="C2002F"/>
              </a:buClr>
            </a:pPr>
            <a:r>
              <a:rPr lang="en-US" sz="800" dirty="0"/>
              <a:t>CFR: Cost and Freight Incoterm </a:t>
            </a:r>
          </a:p>
          <a:p>
            <a:pPr>
              <a:buClr>
                <a:srgbClr val="C2002F"/>
              </a:buClr>
            </a:pPr>
            <a:r>
              <a:rPr lang="en-US" sz="800" dirty="0"/>
              <a:t>CFS: Container Freight Station </a:t>
            </a:r>
          </a:p>
          <a:p>
            <a:pPr>
              <a:buClr>
                <a:srgbClr val="C2002F"/>
              </a:buClr>
            </a:pPr>
            <a:r>
              <a:rPr lang="en-US" sz="800" dirty="0"/>
              <a:t>CFZ: Colon Free Zone or ZLC???</a:t>
            </a:r>
          </a:p>
          <a:p>
            <a:pPr>
              <a:buClr>
                <a:srgbClr val="C2002F"/>
              </a:buClr>
            </a:pPr>
            <a:r>
              <a:rPr lang="en-US" sz="800" dirty="0"/>
              <a:t>CKYHE Alliance: </a:t>
            </a:r>
            <a:r>
              <a:rPr lang="en-US" sz="800" dirty="0" err="1"/>
              <a:t>Cosco</a:t>
            </a:r>
            <a:r>
              <a:rPr lang="en-US" sz="800" dirty="0"/>
              <a:t> Container Lines, “</a:t>
            </a:r>
            <a:r>
              <a:rPr lang="en-US" sz="800" dirty="0" err="1"/>
              <a:t>K”Line</a:t>
            </a:r>
            <a:r>
              <a:rPr lang="en-US" sz="800" dirty="0"/>
              <a:t>, Yang Ming Line, </a:t>
            </a:r>
            <a:r>
              <a:rPr lang="en-US" sz="800" dirty="0" err="1"/>
              <a:t>Hanjin</a:t>
            </a:r>
            <a:r>
              <a:rPr lang="en-US" sz="800" dirty="0"/>
              <a:t> Shipping and Evergreen Line </a:t>
            </a:r>
          </a:p>
          <a:p>
            <a:pPr>
              <a:buClr>
                <a:srgbClr val="C2002F"/>
              </a:buClr>
            </a:pPr>
            <a:r>
              <a:rPr lang="en-US" sz="800" dirty="0"/>
              <a:t>COEL: Logistics Entrepreneurial Council </a:t>
            </a:r>
          </a:p>
          <a:p>
            <a:pPr>
              <a:buClr>
                <a:srgbClr val="C2002F"/>
              </a:buClr>
            </a:pPr>
            <a:r>
              <a:rPr lang="en-US" sz="800" dirty="0"/>
              <a:t>COMIECO: Council of Ministers of Central American Economic Integration </a:t>
            </a:r>
          </a:p>
          <a:p>
            <a:pPr>
              <a:buClr>
                <a:srgbClr val="C2002F"/>
              </a:buClr>
            </a:pPr>
            <a:r>
              <a:rPr lang="en-US" sz="800" dirty="0"/>
              <a:t>COSIPLAN: South American Council of Infrastructure and Planning, in Spanish </a:t>
            </a:r>
            <a:r>
              <a:rPr lang="en-US" sz="800" dirty="0" err="1"/>
              <a:t>Consejo</a:t>
            </a:r>
            <a:r>
              <a:rPr lang="en-US" sz="800" dirty="0"/>
              <a:t> </a:t>
            </a:r>
            <a:r>
              <a:rPr lang="en-US" sz="800" dirty="0" err="1"/>
              <a:t>Suramericano</a:t>
            </a:r>
            <a:r>
              <a:rPr lang="en-US" sz="800" dirty="0"/>
              <a:t> de </a:t>
            </a:r>
            <a:r>
              <a:rPr lang="en-US" sz="800" dirty="0" err="1"/>
              <a:t>Infraestructura</a:t>
            </a:r>
            <a:r>
              <a:rPr lang="en-US" sz="800" dirty="0"/>
              <a:t> y </a:t>
            </a:r>
            <a:r>
              <a:rPr lang="en-US" sz="800" dirty="0" err="1"/>
              <a:t>Planeamiento</a:t>
            </a:r>
            <a:r>
              <a:rPr lang="en-US" sz="800" dirty="0"/>
              <a:t> </a:t>
            </a:r>
          </a:p>
          <a:p>
            <a:pPr>
              <a:buClr>
                <a:srgbClr val="C2002F"/>
              </a:buClr>
            </a:pPr>
            <a:r>
              <a:rPr lang="en-US" sz="800" dirty="0"/>
              <a:t>COTEL: Panama Post and Telegraphs </a:t>
            </a:r>
          </a:p>
          <a:p>
            <a:pPr>
              <a:buClr>
                <a:srgbClr val="C2002F"/>
              </a:buClr>
            </a:pPr>
            <a:r>
              <a:rPr lang="en-US" sz="800" dirty="0"/>
              <a:t>CPSUAB: Universal System Tonnage of the Panama Canal (in Spanish, </a:t>
            </a:r>
            <a:r>
              <a:rPr lang="en-US" sz="800" dirty="0" err="1"/>
              <a:t>Sistema</a:t>
            </a:r>
            <a:r>
              <a:rPr lang="en-US" sz="800" dirty="0"/>
              <a:t> Universal de </a:t>
            </a:r>
            <a:r>
              <a:rPr lang="en-US" sz="800" dirty="0" err="1"/>
              <a:t>Arqueo</a:t>
            </a:r>
            <a:r>
              <a:rPr lang="en-US" sz="800" dirty="0"/>
              <a:t> de </a:t>
            </a:r>
            <a:r>
              <a:rPr lang="en-US" sz="800" dirty="0" err="1"/>
              <a:t>Buques</a:t>
            </a:r>
            <a:r>
              <a:rPr lang="en-US" sz="800" dirty="0"/>
              <a:t> del Canal de Panamá) </a:t>
            </a:r>
          </a:p>
          <a:p>
            <a:pPr>
              <a:buClr>
                <a:srgbClr val="C2002F"/>
              </a:buClr>
            </a:pPr>
            <a:r>
              <a:rPr lang="en-US" sz="800" dirty="0"/>
              <a:t>CSF: Critical Success Factors </a:t>
            </a:r>
          </a:p>
          <a:p>
            <a:pPr>
              <a:buClr>
                <a:srgbClr val="C2002F"/>
              </a:buClr>
            </a:pPr>
            <a:r>
              <a:rPr lang="en-US" sz="800" dirty="0"/>
              <a:t>CTB: Cristobal Port Terminal </a:t>
            </a:r>
          </a:p>
          <a:p>
            <a:pPr>
              <a:buClr>
                <a:srgbClr val="C2002F"/>
              </a:buClr>
            </a:pPr>
            <a:r>
              <a:rPr lang="en-US" sz="800" dirty="0"/>
              <a:t>CTMS: Container Terminal Manage System </a:t>
            </a:r>
          </a:p>
          <a:p>
            <a:pPr>
              <a:buClr>
                <a:srgbClr val="C2002F"/>
              </a:buClr>
            </a:pPr>
            <a:r>
              <a:rPr lang="en-US" sz="800" dirty="0"/>
              <a:t>DEPSA: </a:t>
            </a:r>
            <a:r>
              <a:rPr lang="en-US" sz="800" dirty="0" err="1"/>
              <a:t>Desarrollo</a:t>
            </a:r>
            <a:r>
              <a:rPr lang="en-US" sz="800" dirty="0"/>
              <a:t> </a:t>
            </a:r>
            <a:r>
              <a:rPr lang="en-US" sz="800" dirty="0" err="1"/>
              <a:t>Posicional</a:t>
            </a:r>
            <a:r>
              <a:rPr lang="en-US" sz="800" dirty="0"/>
              <a:t>, S.A. </a:t>
            </a:r>
          </a:p>
          <a:p>
            <a:pPr>
              <a:buClr>
                <a:srgbClr val="C2002F"/>
              </a:buClr>
            </a:pPr>
            <a:r>
              <a:rPr lang="en-US" sz="800" dirty="0"/>
              <a:t>DMCE: Electronic Commercial Movements Declaration, in Spanish </a:t>
            </a:r>
            <a:r>
              <a:rPr lang="en-US" sz="800" dirty="0" err="1"/>
              <a:t>Declaración</a:t>
            </a:r>
            <a:r>
              <a:rPr lang="en-US" sz="800" dirty="0"/>
              <a:t> de </a:t>
            </a:r>
            <a:r>
              <a:rPr lang="en-US" sz="800" dirty="0" err="1"/>
              <a:t>Movimientos</a:t>
            </a:r>
            <a:r>
              <a:rPr lang="en-US" sz="800" dirty="0"/>
              <a:t> </a:t>
            </a:r>
            <a:r>
              <a:rPr lang="en-US" sz="800" dirty="0" err="1"/>
              <a:t>Comerciales</a:t>
            </a:r>
            <a:r>
              <a:rPr lang="en-US" sz="800" dirty="0"/>
              <a:t> </a:t>
            </a:r>
            <a:r>
              <a:rPr lang="en-US" sz="800" dirty="0" err="1"/>
              <a:t>Electrónico</a:t>
            </a:r>
            <a:r>
              <a:rPr lang="en-US" sz="800" dirty="0"/>
              <a:t> </a:t>
            </a:r>
          </a:p>
          <a:p>
            <a:pPr>
              <a:buClr>
                <a:srgbClr val="C2002F"/>
              </a:buClr>
            </a:pPr>
            <a:r>
              <a:rPr lang="en-US" sz="800" dirty="0"/>
              <a:t>DMS: Distribution Management Solution </a:t>
            </a:r>
          </a:p>
          <a:p>
            <a:pPr>
              <a:buClr>
                <a:srgbClr val="C2002F"/>
              </a:buClr>
            </a:pPr>
            <a:r>
              <a:rPr lang="en-US" sz="800" dirty="0"/>
              <a:t>DPA: Dubai Port Authority </a:t>
            </a:r>
          </a:p>
          <a:p>
            <a:pPr>
              <a:buClr>
                <a:srgbClr val="C2002F"/>
              </a:buClr>
            </a:pPr>
            <a:r>
              <a:rPr lang="en-US" sz="800" dirty="0"/>
              <a:t>DWC: Dubai World Central-Al </a:t>
            </a:r>
            <a:r>
              <a:rPr lang="en-US" sz="800" dirty="0" err="1"/>
              <a:t>Maktoum</a:t>
            </a:r>
            <a:r>
              <a:rPr lang="en-US" sz="800" dirty="0"/>
              <a:t> International </a:t>
            </a:r>
          </a:p>
          <a:p>
            <a:pPr>
              <a:buClr>
                <a:srgbClr val="C2002F"/>
              </a:buClr>
            </a:pPr>
            <a:r>
              <a:rPr lang="en-US" sz="800" dirty="0"/>
              <a:t>DXB: Dubai International Airport </a:t>
            </a:r>
          </a:p>
          <a:p>
            <a:pPr>
              <a:buClr>
                <a:srgbClr val="C2002F"/>
              </a:buClr>
            </a:pPr>
            <a:r>
              <a:rPr lang="en-US" sz="800" dirty="0" err="1"/>
              <a:t>ea</a:t>
            </a:r>
            <a:r>
              <a:rPr lang="en-US" sz="800" dirty="0"/>
              <a:t>: estimated average </a:t>
            </a:r>
          </a:p>
          <a:p>
            <a:pPr>
              <a:buClr>
                <a:srgbClr val="C2002F"/>
              </a:buClr>
            </a:pPr>
            <a:r>
              <a:rPr lang="en-US" sz="800" dirty="0"/>
              <a:t>EDI: Electronic Data Interchange </a:t>
            </a:r>
          </a:p>
          <a:p>
            <a:pPr>
              <a:buClr>
                <a:srgbClr val="C2002F"/>
              </a:buClr>
            </a:pPr>
            <a:r>
              <a:rPr lang="en-US" sz="800" dirty="0"/>
              <a:t>EFTA: European Free Trade Association </a:t>
            </a:r>
          </a:p>
          <a:p>
            <a:pPr>
              <a:buClr>
                <a:srgbClr val="C2002F"/>
              </a:buClr>
            </a:pPr>
            <a:r>
              <a:rPr lang="en-US" sz="800" dirty="0"/>
              <a:t>EIA: Environmental Impact Assessment </a:t>
            </a:r>
          </a:p>
          <a:p>
            <a:pPr>
              <a:buClr>
                <a:srgbClr val="C2002F"/>
              </a:buClr>
            </a:pPr>
            <a:r>
              <a:rPr lang="en-US" sz="800" dirty="0"/>
              <a:t>EMP: Environmental Management Program (or PAMA in Panama) </a:t>
            </a:r>
          </a:p>
          <a:p>
            <a:pPr>
              <a:buClr>
                <a:srgbClr val="C2002F"/>
              </a:buClr>
            </a:pPr>
            <a:r>
              <a:rPr lang="en-US" sz="800" dirty="0"/>
              <a:t>ENA: National Highway Enterprise ETESA: Panamanian Electric Transmission Enterprise </a:t>
            </a:r>
          </a:p>
          <a:p>
            <a:pPr>
              <a:buClr>
                <a:srgbClr val="C2002F"/>
              </a:buClr>
            </a:pPr>
            <a:r>
              <a:rPr lang="en-US" sz="800" dirty="0"/>
              <a:t>EOR: Enhanced Oil Recovery </a:t>
            </a:r>
          </a:p>
          <a:p>
            <a:pPr>
              <a:buClr>
                <a:srgbClr val="C2002F"/>
              </a:buClr>
            </a:pPr>
            <a:r>
              <a:rPr lang="en-US" sz="800" dirty="0"/>
              <a:t>EPA: </a:t>
            </a:r>
            <a:r>
              <a:rPr lang="en-US" sz="800" dirty="0" err="1"/>
              <a:t>Empresas</a:t>
            </a:r>
            <a:r>
              <a:rPr lang="en-US" sz="800" dirty="0"/>
              <a:t> de </a:t>
            </a:r>
            <a:r>
              <a:rPr lang="en-US" sz="800" dirty="0" err="1"/>
              <a:t>Perfeccionamiento</a:t>
            </a:r>
            <a:r>
              <a:rPr lang="en-US" sz="800" dirty="0"/>
              <a:t> </a:t>
            </a:r>
            <a:r>
              <a:rPr lang="en-US" sz="800" dirty="0" err="1"/>
              <a:t>Activo</a:t>
            </a:r>
            <a:r>
              <a:rPr lang="en-US" sz="800" dirty="0"/>
              <a:t> </a:t>
            </a:r>
          </a:p>
          <a:p>
            <a:pPr>
              <a:buClr>
                <a:srgbClr val="C2002F"/>
              </a:buClr>
            </a:pPr>
            <a:r>
              <a:rPr lang="en-US" sz="800" dirty="0"/>
              <a:t>ETA: Estimated Time of Arrival </a:t>
            </a:r>
          </a:p>
          <a:p>
            <a:pPr>
              <a:buClr>
                <a:srgbClr val="C2002F"/>
              </a:buClr>
            </a:pPr>
            <a:r>
              <a:rPr lang="en-US" sz="800" dirty="0"/>
              <a:t>EU: European Union </a:t>
            </a:r>
          </a:p>
          <a:p>
            <a:pPr>
              <a:buClr>
                <a:srgbClr val="C2002F"/>
              </a:buClr>
            </a:pPr>
            <a:r>
              <a:rPr lang="en-US" sz="800" dirty="0"/>
              <a:t>EXW: Ex works Incoterm</a:t>
            </a:r>
          </a:p>
          <a:p>
            <a:pPr>
              <a:buClr>
                <a:srgbClr val="C2002F"/>
              </a:buClr>
            </a:pPr>
            <a:r>
              <a:rPr lang="en-US" sz="800" dirty="0"/>
              <a:t>FAO: Food and Agriculture Organization of the United Nations</a:t>
            </a:r>
          </a:p>
          <a:p>
            <a:pPr>
              <a:buClr>
                <a:srgbClr val="C2002F"/>
              </a:buClr>
            </a:pPr>
            <a:r>
              <a:rPr lang="en-US" sz="800" dirty="0"/>
              <a:t>FAUCA: Central American Single Customs Form, in Spanish </a:t>
            </a:r>
            <a:r>
              <a:rPr lang="en-US" sz="800" dirty="0" err="1"/>
              <a:t>Formulario</a:t>
            </a:r>
            <a:r>
              <a:rPr lang="en-US" sz="800" dirty="0"/>
              <a:t> </a:t>
            </a:r>
            <a:r>
              <a:rPr lang="en-US" sz="800" dirty="0" err="1"/>
              <a:t>Aduanero</a:t>
            </a:r>
            <a:r>
              <a:rPr lang="en-US" sz="800" dirty="0"/>
              <a:t> </a:t>
            </a:r>
            <a:r>
              <a:rPr lang="en-US" sz="800" dirty="0" err="1"/>
              <a:t>Único</a:t>
            </a:r>
            <a:r>
              <a:rPr lang="en-US" sz="800" dirty="0"/>
              <a:t> </a:t>
            </a:r>
            <a:r>
              <a:rPr lang="en-US" sz="800" dirty="0" err="1"/>
              <a:t>Centroamericano</a:t>
            </a:r>
            <a:r>
              <a:rPr lang="en-US" sz="800" dirty="0"/>
              <a:t> </a:t>
            </a:r>
          </a:p>
          <a:p>
            <a:pPr>
              <a:buClr>
                <a:srgbClr val="C2002F"/>
              </a:buClr>
            </a:pPr>
            <a:r>
              <a:rPr lang="en-US" sz="800" dirty="0"/>
              <a:t>FCA: Free Carrier Incoterm </a:t>
            </a:r>
          </a:p>
          <a:p>
            <a:pPr>
              <a:buClr>
                <a:srgbClr val="C2002F"/>
              </a:buClr>
            </a:pPr>
            <a:r>
              <a:rPr lang="en-US" sz="800" dirty="0"/>
              <a:t>FDI: Foreign Direct Investment </a:t>
            </a:r>
          </a:p>
          <a:p>
            <a:pPr>
              <a:buClr>
                <a:srgbClr val="C2002F"/>
              </a:buClr>
            </a:pPr>
            <a:r>
              <a:rPr lang="en-US" sz="800" dirty="0"/>
              <a:t>FLC: Full-Load container </a:t>
            </a:r>
          </a:p>
          <a:p>
            <a:pPr>
              <a:buClr>
                <a:srgbClr val="C2002F"/>
              </a:buClr>
            </a:pPr>
            <a:r>
              <a:rPr lang="en-US" sz="800" dirty="0"/>
              <a:t>FOB: Free on Board </a:t>
            </a:r>
          </a:p>
          <a:p>
            <a:pPr>
              <a:buClr>
                <a:srgbClr val="C2002F"/>
              </a:buClr>
            </a:pPr>
            <a:r>
              <a:rPr lang="en-US" sz="800" dirty="0"/>
              <a:t>FONATUR: National Tourism Promotion Fund </a:t>
            </a:r>
          </a:p>
          <a:p>
            <a:pPr>
              <a:buClr>
                <a:srgbClr val="C2002F"/>
              </a:buClr>
            </a:pPr>
            <a:r>
              <a:rPr lang="en-US" sz="800" dirty="0"/>
              <a:t>FONPLATA: Financial fund for the development of the River Plate Basin (in Spanish, </a:t>
            </a:r>
            <a:r>
              <a:rPr lang="en-US" sz="800" dirty="0" err="1"/>
              <a:t>Fondo</a:t>
            </a:r>
            <a:r>
              <a:rPr lang="en-US" sz="800" dirty="0"/>
              <a:t> </a:t>
            </a:r>
            <a:r>
              <a:rPr lang="en-US" sz="800" dirty="0" err="1"/>
              <a:t>financiero</a:t>
            </a:r>
            <a:r>
              <a:rPr lang="en-US" sz="800" dirty="0"/>
              <a:t> </a:t>
            </a:r>
            <a:r>
              <a:rPr lang="en-US" sz="800" dirty="0" err="1"/>
              <a:t>para</a:t>
            </a:r>
            <a:r>
              <a:rPr lang="en-US" sz="800" dirty="0"/>
              <a:t> el </a:t>
            </a:r>
            <a:r>
              <a:rPr lang="en-US" sz="800" dirty="0" err="1"/>
              <a:t>desarrollo</a:t>
            </a:r>
            <a:r>
              <a:rPr lang="en-US" sz="800" dirty="0"/>
              <a:t> de la Cuenca del Plata) </a:t>
            </a:r>
          </a:p>
          <a:p>
            <a:pPr>
              <a:buClr>
                <a:srgbClr val="C2002F"/>
              </a:buClr>
            </a:pPr>
            <a:r>
              <a:rPr lang="en-US" sz="800" dirty="0"/>
              <a:t>FONTUR: National Fund of Urban Transport (Venezuela) </a:t>
            </a:r>
          </a:p>
          <a:p>
            <a:pPr>
              <a:buClr>
                <a:srgbClr val="C2002F"/>
              </a:buClr>
            </a:pPr>
            <a:r>
              <a:rPr lang="en-US" sz="800" dirty="0" err="1"/>
              <a:t>ft</a:t>
            </a:r>
            <a:r>
              <a:rPr lang="en-US" sz="800" dirty="0"/>
              <a:t>: foot </a:t>
            </a:r>
          </a:p>
          <a:p>
            <a:pPr>
              <a:buClr>
                <a:srgbClr val="C2002F"/>
              </a:buClr>
            </a:pPr>
            <a:r>
              <a:rPr lang="en-US" sz="800" dirty="0"/>
              <a:t>FTA: Free Trade Agreement </a:t>
            </a:r>
          </a:p>
          <a:p>
            <a:pPr>
              <a:buClr>
                <a:srgbClr val="C2002F"/>
              </a:buClr>
            </a:pPr>
            <a:r>
              <a:rPr lang="en-US" sz="800" dirty="0"/>
              <a:t>FTZ: Free Trade Zone </a:t>
            </a:r>
          </a:p>
          <a:p>
            <a:pPr>
              <a:buClr>
                <a:srgbClr val="C2002F"/>
              </a:buClr>
            </a:pPr>
            <a:r>
              <a:rPr lang="en-US" sz="800" dirty="0" err="1"/>
              <a:t>FZCo</a:t>
            </a:r>
            <a:r>
              <a:rPr lang="en-US" sz="800" dirty="0"/>
              <a:t>: Free Zone Company </a:t>
            </a:r>
          </a:p>
          <a:p>
            <a:pPr>
              <a:buClr>
                <a:srgbClr val="C2002F"/>
              </a:buClr>
            </a:pPr>
            <a:r>
              <a:rPr lang="en-US" sz="800" dirty="0"/>
              <a:t>FZE: Free Zone Establishment </a:t>
            </a:r>
          </a:p>
          <a:p>
            <a:pPr>
              <a:buClr>
                <a:srgbClr val="C2002F"/>
              </a:buClr>
            </a:pPr>
            <a:r>
              <a:rPr lang="en-US" sz="800" dirty="0"/>
              <a:t>GAC: General Administration of Customs </a:t>
            </a:r>
          </a:p>
          <a:p>
            <a:pPr>
              <a:buClr>
                <a:srgbClr val="C2002F"/>
              </a:buClr>
            </a:pPr>
            <a:r>
              <a:rPr lang="en-US" sz="800" dirty="0" err="1"/>
              <a:t>Gatech.pa</a:t>
            </a:r>
            <a:r>
              <a:rPr lang="en-US" sz="800" dirty="0"/>
              <a:t>: Logistic portal of Panama, developed by Georgia Tech Panama. </a:t>
            </a:r>
          </a:p>
          <a:p>
            <a:pPr>
              <a:buClr>
                <a:srgbClr val="C2002F"/>
              </a:buClr>
            </a:pPr>
            <a:r>
              <a:rPr lang="en-US" sz="800" dirty="0"/>
              <a:t>GDL: Guadalajara </a:t>
            </a:r>
          </a:p>
          <a:p>
            <a:pPr>
              <a:buClr>
                <a:srgbClr val="C2002F"/>
              </a:buClr>
            </a:pPr>
            <a:r>
              <a:rPr lang="en-US" sz="800" dirty="0"/>
              <a:t>GDP: Gross Domestic Product </a:t>
            </a:r>
          </a:p>
          <a:p>
            <a:pPr>
              <a:buClr>
                <a:srgbClr val="C2002F"/>
              </a:buClr>
            </a:pPr>
            <a:r>
              <a:rPr lang="en-US" sz="800" dirty="0"/>
              <a:t>GEH statistics: Geoffrey E. </a:t>
            </a:r>
            <a:r>
              <a:rPr lang="en-US" sz="800" dirty="0" err="1"/>
              <a:t>Havers</a:t>
            </a:r>
            <a:r>
              <a:rPr lang="en-US" sz="800" dirty="0"/>
              <a:t>’ formula </a:t>
            </a:r>
          </a:p>
          <a:p>
            <a:pPr>
              <a:buClr>
                <a:srgbClr val="C2002F"/>
              </a:buClr>
            </a:pPr>
            <a:r>
              <a:rPr lang="en-US" sz="800" dirty="0"/>
              <a:t>GIS: Geographical Information System</a:t>
            </a:r>
          </a:p>
          <a:p>
            <a:pPr>
              <a:buClr>
                <a:srgbClr val="C2002F"/>
              </a:buClr>
            </a:pPr>
            <a:r>
              <a:rPr lang="en-US" sz="800" dirty="0"/>
              <a:t>GLH: Global Logistics Hub </a:t>
            </a:r>
          </a:p>
          <a:p>
            <a:pPr>
              <a:buClr>
                <a:srgbClr val="C2002F"/>
              </a:buClr>
            </a:pPr>
            <a:r>
              <a:rPr lang="en-US" sz="800" dirty="0"/>
              <a:t>GM: General Motors </a:t>
            </a:r>
          </a:p>
          <a:p>
            <a:pPr>
              <a:buClr>
                <a:srgbClr val="C2002F"/>
              </a:buClr>
            </a:pPr>
            <a:r>
              <a:rPr lang="en-US" sz="800" dirty="0"/>
              <a:t>GMO: Genetically Modified Organism </a:t>
            </a:r>
          </a:p>
          <a:p>
            <a:pPr>
              <a:buClr>
                <a:srgbClr val="C2002F"/>
              </a:buClr>
            </a:pPr>
            <a:r>
              <a:rPr lang="en-US" sz="800" dirty="0"/>
              <a:t>GPS: Global Positioning System </a:t>
            </a:r>
          </a:p>
          <a:p>
            <a:pPr>
              <a:buClr>
                <a:srgbClr val="C2002F"/>
              </a:buClr>
            </a:pPr>
            <a:r>
              <a:rPr lang="en-US" sz="800" dirty="0"/>
              <a:t>HACCP: Hazard Analysis and Critical Control Points </a:t>
            </a:r>
          </a:p>
          <a:p>
            <a:pPr>
              <a:buClr>
                <a:srgbClr val="C2002F"/>
              </a:buClr>
            </a:pPr>
            <a:r>
              <a:rPr lang="en-US" sz="800" dirty="0"/>
              <a:t>Has: Hectares </a:t>
            </a:r>
          </a:p>
          <a:p>
            <a:pPr>
              <a:buClr>
                <a:srgbClr val="C2002F"/>
              </a:buClr>
            </a:pPr>
            <a:r>
              <a:rPr lang="en-US" sz="800" dirty="0"/>
              <a:t>HKIA: Honk Kong International Airport </a:t>
            </a:r>
          </a:p>
          <a:p>
            <a:pPr>
              <a:buClr>
                <a:srgbClr val="C2002F"/>
              </a:buClr>
            </a:pPr>
            <a:r>
              <a:rPr lang="en-US" sz="800" dirty="0" err="1"/>
              <a:t>hr</a:t>
            </a:r>
            <a:r>
              <a:rPr lang="en-US" sz="800" dirty="0"/>
              <a:t>: hour </a:t>
            </a:r>
          </a:p>
          <a:p>
            <a:pPr>
              <a:buClr>
                <a:srgbClr val="C2002F"/>
              </a:buClr>
            </a:pPr>
            <a:r>
              <a:rPr lang="en-US" sz="800" dirty="0"/>
              <a:t>HR: Human Resources </a:t>
            </a:r>
          </a:p>
          <a:p>
            <a:pPr>
              <a:buClr>
                <a:srgbClr val="C2002F"/>
              </a:buClr>
            </a:pPr>
            <a:r>
              <a:rPr lang="en-US" sz="800" dirty="0"/>
              <a:t>IADB, IDB: Inter-American Development Bank </a:t>
            </a:r>
          </a:p>
          <a:p>
            <a:pPr>
              <a:buClr>
                <a:srgbClr val="C2002F"/>
              </a:buClr>
            </a:pPr>
            <a:r>
              <a:rPr lang="en-US" sz="800" dirty="0"/>
              <a:t>IAP: Immediate Action Plan</a:t>
            </a:r>
          </a:p>
          <a:p>
            <a:pPr>
              <a:buClr>
                <a:srgbClr val="C2002F"/>
              </a:buClr>
            </a:pPr>
            <a:r>
              <a:rPr lang="en-US" sz="800" dirty="0"/>
              <a:t>ICT, IT: Information Communication Technology </a:t>
            </a:r>
          </a:p>
          <a:p>
            <a:pPr>
              <a:buClr>
                <a:srgbClr val="C2002F"/>
              </a:buClr>
            </a:pPr>
            <a:r>
              <a:rPr lang="en-US" sz="800" dirty="0"/>
              <a:t>IDAAN: National Institute of Aqueducts and Sewage </a:t>
            </a:r>
          </a:p>
          <a:p>
            <a:pPr>
              <a:buClr>
                <a:srgbClr val="C2002F"/>
              </a:buClr>
            </a:pPr>
            <a:r>
              <a:rPr lang="en-US" sz="800" dirty="0"/>
              <a:t>IFARHU: Institute for the training and use of Human Resources </a:t>
            </a:r>
          </a:p>
          <a:p>
            <a:pPr>
              <a:buClr>
                <a:srgbClr val="C2002F"/>
              </a:buClr>
            </a:pPr>
            <a:r>
              <a:rPr lang="en-US" sz="800" dirty="0"/>
              <a:t>IHS: </a:t>
            </a:r>
          </a:p>
          <a:p>
            <a:pPr>
              <a:buClr>
                <a:srgbClr val="C2002F"/>
              </a:buClr>
            </a:pPr>
            <a:r>
              <a:rPr lang="en-US" sz="800" dirty="0"/>
              <a:t>IIRSA: Initiative for the Integration of Regional Infrastructure in South America (in Spanish, </a:t>
            </a:r>
          </a:p>
          <a:p>
            <a:pPr>
              <a:buClr>
                <a:srgbClr val="C2002F"/>
              </a:buClr>
            </a:pPr>
            <a:r>
              <a:rPr lang="en-US" sz="800" dirty="0"/>
              <a:t>ILO: International </a:t>
            </a:r>
            <a:r>
              <a:rPr lang="en-US" sz="800" dirty="0" err="1"/>
              <a:t>Labour</a:t>
            </a:r>
            <a:r>
              <a:rPr lang="en-US" sz="800" dirty="0"/>
              <a:t> Organization </a:t>
            </a:r>
          </a:p>
          <a:p>
            <a:pPr>
              <a:buClr>
                <a:srgbClr val="C2002F"/>
              </a:buClr>
            </a:pPr>
            <a:r>
              <a:rPr lang="en-US" sz="800" dirty="0"/>
              <a:t>INADEH: National Institute of Training and Professional Education </a:t>
            </a:r>
          </a:p>
          <a:p>
            <a:pPr>
              <a:buClr>
                <a:srgbClr val="C2002F"/>
              </a:buClr>
            </a:pPr>
            <a:r>
              <a:rPr lang="en-US" sz="800" dirty="0"/>
              <a:t>ISO: International Standardization Organization </a:t>
            </a:r>
          </a:p>
          <a:p>
            <a:pPr>
              <a:buClr>
                <a:srgbClr val="C2002F"/>
              </a:buClr>
            </a:pPr>
            <a:r>
              <a:rPr lang="en-US" sz="800" dirty="0"/>
              <a:t>ITBMS: Taxes on the Transfer of Movable Property and the Provision of Services, in Spanish </a:t>
            </a:r>
            <a:r>
              <a:rPr lang="en-US" sz="800" dirty="0" err="1"/>
              <a:t>Impuesto</a:t>
            </a:r>
            <a:r>
              <a:rPr lang="en-US" sz="800" dirty="0"/>
              <a:t> a </a:t>
            </a:r>
            <a:r>
              <a:rPr lang="en-US" sz="800" dirty="0" err="1"/>
              <a:t>las</a:t>
            </a:r>
            <a:r>
              <a:rPr lang="en-US" sz="800" dirty="0"/>
              <a:t> </a:t>
            </a:r>
            <a:r>
              <a:rPr lang="en-US" sz="800" dirty="0" err="1"/>
              <a:t>Transferencias</a:t>
            </a:r>
            <a:r>
              <a:rPr lang="en-US" sz="800" dirty="0"/>
              <a:t> de </a:t>
            </a:r>
            <a:r>
              <a:rPr lang="en-US" sz="800" dirty="0" err="1"/>
              <a:t>Bienes</a:t>
            </a:r>
            <a:r>
              <a:rPr lang="en-US" sz="800" dirty="0"/>
              <a:t> </a:t>
            </a:r>
            <a:r>
              <a:rPr lang="en-US" sz="800" dirty="0" err="1"/>
              <a:t>Corporales</a:t>
            </a:r>
            <a:r>
              <a:rPr lang="en-US" sz="800" dirty="0"/>
              <a:t> </a:t>
            </a:r>
            <a:r>
              <a:rPr lang="en-US" sz="800" dirty="0" err="1"/>
              <a:t>Muebles</a:t>
            </a:r>
            <a:r>
              <a:rPr lang="en-US" sz="800" dirty="0"/>
              <a:t> y la </a:t>
            </a:r>
            <a:r>
              <a:rPr lang="en-US" sz="800" dirty="0" err="1"/>
              <a:t>Prestación</a:t>
            </a:r>
            <a:r>
              <a:rPr lang="en-US" sz="800" dirty="0"/>
              <a:t> de </a:t>
            </a:r>
            <a:r>
              <a:rPr lang="en-US" sz="800" dirty="0" err="1"/>
              <a:t>Servicios</a:t>
            </a:r>
            <a:r>
              <a:rPr lang="en-US" sz="800" dirty="0"/>
              <a:t> </a:t>
            </a:r>
          </a:p>
          <a:p>
            <a:pPr>
              <a:buClr>
                <a:srgbClr val="C2002F"/>
              </a:buClr>
            </a:pPr>
            <a:r>
              <a:rPr lang="en-US" sz="800" dirty="0"/>
              <a:t>ITC: International Trade Center </a:t>
            </a:r>
          </a:p>
          <a:p>
            <a:pPr>
              <a:buClr>
                <a:srgbClr val="C2002F"/>
              </a:buClr>
            </a:pPr>
            <a:r>
              <a:rPr lang="en-US" sz="800" dirty="0"/>
              <a:t>ITT: Inter-terminal transshipment or maritime transshipment. </a:t>
            </a:r>
          </a:p>
          <a:p>
            <a:pPr>
              <a:buClr>
                <a:srgbClr val="C2002F"/>
              </a:buClr>
            </a:pPr>
            <a:r>
              <a:rPr lang="en-US" sz="800" dirty="0"/>
              <a:t>JAFZ: Jebel Ali Free Zone </a:t>
            </a:r>
          </a:p>
          <a:p>
            <a:pPr>
              <a:buClr>
                <a:srgbClr val="C2002F"/>
              </a:buClr>
            </a:pPr>
            <a:r>
              <a:rPr lang="en-US" sz="800" dirty="0"/>
              <a:t>Kg: Kilogram </a:t>
            </a:r>
          </a:p>
          <a:p>
            <a:pPr>
              <a:buClr>
                <a:srgbClr val="C2002F"/>
              </a:buClr>
            </a:pPr>
            <a:r>
              <a:rPr lang="en-US" sz="800" dirty="0"/>
              <a:t>Km: kilometer </a:t>
            </a:r>
          </a:p>
          <a:p>
            <a:pPr>
              <a:buClr>
                <a:srgbClr val="C2002F"/>
              </a:buClr>
            </a:pPr>
            <a:r>
              <a:rPr lang="en-US" sz="800" dirty="0"/>
              <a:t>Km/h: Kilometers per hour </a:t>
            </a:r>
          </a:p>
          <a:p>
            <a:pPr>
              <a:buClr>
                <a:srgbClr val="C2002F"/>
              </a:buClr>
            </a:pPr>
            <a:r>
              <a:rPr lang="en-US" sz="800" dirty="0"/>
              <a:t>KPI: Key performance indicators </a:t>
            </a:r>
          </a:p>
          <a:p>
            <a:pPr>
              <a:buClr>
                <a:srgbClr val="C2002F"/>
              </a:buClr>
            </a:pPr>
            <a:r>
              <a:rPr lang="en-US" sz="800" dirty="0"/>
              <a:t>LAC: Latin America and Caribbean </a:t>
            </a:r>
          </a:p>
          <a:p>
            <a:pPr>
              <a:buClr>
                <a:srgbClr val="C2002F"/>
              </a:buClr>
            </a:pPr>
            <a:r>
              <a:rPr lang="en-US" sz="800" dirty="0"/>
              <a:t>LAX: Los Angeles International Airport </a:t>
            </a:r>
          </a:p>
          <a:p>
            <a:pPr>
              <a:buClr>
                <a:srgbClr val="C2002F"/>
              </a:buClr>
            </a:pPr>
            <a:r>
              <a:rPr lang="en-US" sz="800" dirty="0"/>
              <a:t>LCL: Less Container Load </a:t>
            </a:r>
          </a:p>
          <a:p>
            <a:pPr>
              <a:buClr>
                <a:srgbClr val="C2002F"/>
              </a:buClr>
            </a:pPr>
            <a:r>
              <a:rPr lang="en-US" sz="800" dirty="0"/>
              <a:t>LNG: Liquefied Natural Gas </a:t>
            </a:r>
          </a:p>
          <a:p>
            <a:pPr>
              <a:buClr>
                <a:srgbClr val="C2002F"/>
              </a:buClr>
            </a:pPr>
            <a:r>
              <a:rPr lang="en-US" sz="800" dirty="0"/>
              <a:t>LOA: length overall </a:t>
            </a:r>
          </a:p>
          <a:p>
            <a:pPr>
              <a:buClr>
                <a:srgbClr val="C2002F"/>
              </a:buClr>
            </a:pPr>
            <a:r>
              <a:rPr lang="en-US" sz="800" dirty="0"/>
              <a:t>m2: square meter </a:t>
            </a:r>
          </a:p>
          <a:p>
            <a:pPr>
              <a:buClr>
                <a:srgbClr val="C2002F"/>
              </a:buClr>
            </a:pPr>
            <a:r>
              <a:rPr lang="en-US" sz="800" dirty="0"/>
              <a:t>m: meter </a:t>
            </a:r>
          </a:p>
          <a:p>
            <a:pPr>
              <a:buClr>
                <a:srgbClr val="C2002F"/>
              </a:buClr>
            </a:pPr>
            <a:r>
              <a:rPr lang="en-US" sz="800" dirty="0"/>
              <a:t>M: Million </a:t>
            </a:r>
          </a:p>
          <a:p>
            <a:pPr>
              <a:buClr>
                <a:srgbClr val="C2002F"/>
              </a:buClr>
            </a:pPr>
            <a:r>
              <a:rPr lang="en-US" sz="800" dirty="0"/>
              <a:t>MCCA: Central America Common Market </a:t>
            </a:r>
          </a:p>
          <a:p>
            <a:pPr>
              <a:buClr>
                <a:srgbClr val="C2002F"/>
              </a:buClr>
            </a:pPr>
            <a:r>
              <a:rPr lang="en-US" sz="800" dirty="0"/>
              <a:t>MEC: Marine Engineers Corporation (Balboa Shipyard operator) </a:t>
            </a:r>
          </a:p>
          <a:p>
            <a:pPr>
              <a:buClr>
                <a:srgbClr val="C2002F"/>
              </a:buClr>
            </a:pPr>
            <a:r>
              <a:rPr lang="en-US" sz="800" dirty="0"/>
              <a:t>MEF: Ministry of Economy and Finances (Panama) </a:t>
            </a:r>
          </a:p>
          <a:p>
            <a:pPr>
              <a:buClr>
                <a:srgbClr val="C2002F"/>
              </a:buClr>
            </a:pPr>
            <a:r>
              <a:rPr lang="en-US" sz="800" dirty="0"/>
              <a:t>MERCOSUR: Southern Common Market (in Spanish, Mercado </a:t>
            </a:r>
            <a:r>
              <a:rPr lang="en-US" sz="800" dirty="0" err="1"/>
              <a:t>Común</a:t>
            </a:r>
            <a:r>
              <a:rPr lang="en-US" sz="800" dirty="0"/>
              <a:t> del Sur) </a:t>
            </a:r>
          </a:p>
          <a:p>
            <a:pPr>
              <a:buClr>
                <a:srgbClr val="C2002F"/>
              </a:buClr>
            </a:pPr>
            <a:r>
              <a:rPr lang="en-US" sz="800" dirty="0"/>
              <a:t>MIAMBIENTE: Ministry of Environment, in Spanish </a:t>
            </a:r>
            <a:r>
              <a:rPr lang="en-US" sz="800" dirty="0" err="1"/>
              <a:t>Autoridad</a:t>
            </a:r>
            <a:r>
              <a:rPr lang="en-US" sz="800" dirty="0"/>
              <a:t> </a:t>
            </a:r>
            <a:r>
              <a:rPr lang="en-US" sz="800" dirty="0" err="1"/>
              <a:t>Nacional</a:t>
            </a:r>
            <a:r>
              <a:rPr lang="en-US" sz="800" dirty="0"/>
              <a:t> del </a:t>
            </a:r>
            <a:r>
              <a:rPr lang="en-US" sz="800" dirty="0" err="1"/>
              <a:t>Ambiente</a:t>
            </a:r>
            <a:endParaRPr lang="en-US" sz="800" dirty="0"/>
          </a:p>
          <a:p>
            <a:pPr>
              <a:buClr>
                <a:srgbClr val="C2002F"/>
              </a:buClr>
            </a:pPr>
            <a:r>
              <a:rPr lang="en-US" sz="800" dirty="0"/>
              <a:t>MICI: Ministry of Commerce and Industry (in Spanish, </a:t>
            </a:r>
            <a:r>
              <a:rPr lang="en-US" sz="800" dirty="0" err="1"/>
              <a:t>Ministerio</a:t>
            </a:r>
            <a:r>
              <a:rPr lang="en-US" sz="800" dirty="0"/>
              <a:t> de </a:t>
            </a:r>
            <a:r>
              <a:rPr lang="en-US" sz="800" dirty="0" err="1"/>
              <a:t>Comercio</a:t>
            </a:r>
            <a:r>
              <a:rPr lang="en-US" sz="800" dirty="0"/>
              <a:t> e </a:t>
            </a:r>
            <a:r>
              <a:rPr lang="en-US" sz="800" dirty="0" err="1"/>
              <a:t>Industrias</a:t>
            </a:r>
            <a:r>
              <a:rPr lang="en-US" sz="800" dirty="0"/>
              <a:t>) </a:t>
            </a:r>
          </a:p>
          <a:p>
            <a:pPr>
              <a:buClr>
                <a:srgbClr val="C2002F"/>
              </a:buClr>
            </a:pPr>
            <a:r>
              <a:rPr lang="en-US" sz="800" dirty="0"/>
              <a:t>MINCETUR: Ministry of Foreign Trade and Tourism of Peru (in Spanish, </a:t>
            </a:r>
            <a:r>
              <a:rPr lang="en-US" sz="800" dirty="0" err="1"/>
              <a:t>Ministerio</a:t>
            </a:r>
            <a:r>
              <a:rPr lang="en-US" sz="800" dirty="0"/>
              <a:t> del </a:t>
            </a:r>
            <a:r>
              <a:rPr lang="en-US" sz="800" dirty="0" err="1"/>
              <a:t>Comercio</a:t>
            </a:r>
            <a:r>
              <a:rPr lang="en-US" sz="800" dirty="0"/>
              <a:t> Exterior y del </a:t>
            </a:r>
            <a:r>
              <a:rPr lang="en-US" sz="800" dirty="0" err="1"/>
              <a:t>Turismo</a:t>
            </a:r>
            <a:r>
              <a:rPr lang="en-US" sz="800" dirty="0"/>
              <a:t>) </a:t>
            </a:r>
          </a:p>
          <a:p>
            <a:pPr>
              <a:buClr>
                <a:srgbClr val="C2002F"/>
              </a:buClr>
            </a:pPr>
            <a:r>
              <a:rPr lang="en-US" sz="800" dirty="0"/>
              <a:t>MINSA: Ministry of Health, in Spanish </a:t>
            </a:r>
            <a:r>
              <a:rPr lang="en-US" sz="800" dirty="0" err="1"/>
              <a:t>Ministerio</a:t>
            </a:r>
            <a:r>
              <a:rPr lang="en-US" sz="800" dirty="0"/>
              <a:t> de </a:t>
            </a:r>
            <a:r>
              <a:rPr lang="en-US" sz="800" dirty="0" err="1"/>
              <a:t>Salud</a:t>
            </a:r>
            <a:endParaRPr lang="en-US" sz="800" dirty="0"/>
          </a:p>
          <a:p>
            <a:pPr>
              <a:buClr>
                <a:srgbClr val="C2002F"/>
              </a:buClr>
            </a:pPr>
            <a:r>
              <a:rPr lang="en-US" sz="800" dirty="0"/>
              <a:t>MIT: </a:t>
            </a:r>
            <a:r>
              <a:rPr lang="en-US" sz="800" dirty="0" err="1"/>
              <a:t>Manzanillo</a:t>
            </a:r>
            <a:r>
              <a:rPr lang="en-US" sz="800" dirty="0"/>
              <a:t> International Terminal </a:t>
            </a:r>
          </a:p>
          <a:p>
            <a:pPr>
              <a:buClr>
                <a:srgbClr val="C2002F"/>
              </a:buClr>
            </a:pPr>
            <a:r>
              <a:rPr lang="en-US" sz="800" dirty="0"/>
              <a:t>MIVIOT: Ministry of Housing and Land Management </a:t>
            </a:r>
          </a:p>
          <a:p>
            <a:pPr>
              <a:buClr>
                <a:srgbClr val="C2002F"/>
              </a:buClr>
            </a:pPr>
            <a:r>
              <a:rPr lang="en-US" sz="800" dirty="0"/>
              <a:t>MOP: Ministry of Public Works (in Spanish, </a:t>
            </a:r>
            <a:r>
              <a:rPr lang="en-US" sz="800" dirty="0" err="1"/>
              <a:t>Ministerio</a:t>
            </a:r>
            <a:r>
              <a:rPr lang="en-US" sz="800" dirty="0"/>
              <a:t> de </a:t>
            </a:r>
            <a:r>
              <a:rPr lang="en-US" sz="800" dirty="0" err="1"/>
              <a:t>Obras</a:t>
            </a:r>
            <a:r>
              <a:rPr lang="en-US" sz="800" dirty="0"/>
              <a:t> </a:t>
            </a:r>
            <a:r>
              <a:rPr lang="en-US" sz="800" dirty="0" err="1"/>
              <a:t>Públicas</a:t>
            </a:r>
            <a:r>
              <a:rPr lang="en-US" sz="800" dirty="0"/>
              <a:t>) </a:t>
            </a:r>
          </a:p>
          <a:p>
            <a:pPr>
              <a:buClr>
                <a:srgbClr val="C2002F"/>
              </a:buClr>
            </a:pPr>
            <a:r>
              <a:rPr lang="en-US" sz="800" dirty="0"/>
              <a:t>MSME: Micro, Small and Medium Enterprises </a:t>
            </a:r>
          </a:p>
          <a:p>
            <a:pPr>
              <a:buClr>
                <a:srgbClr val="C2002F"/>
              </a:buClr>
            </a:pPr>
            <a:r>
              <a:rPr lang="en-US" sz="800" dirty="0" err="1"/>
              <a:t>mt</a:t>
            </a:r>
            <a:r>
              <a:rPr lang="en-US" sz="800" dirty="0"/>
              <a:t>: metric ton </a:t>
            </a:r>
          </a:p>
          <a:p>
            <a:pPr>
              <a:buClr>
                <a:srgbClr val="C2002F"/>
              </a:buClr>
            </a:pPr>
            <a:r>
              <a:rPr lang="en-US" sz="800" dirty="0"/>
              <a:t>MTEU: Million twenty-foot equivalent unit </a:t>
            </a:r>
          </a:p>
          <a:p>
            <a:pPr>
              <a:buClr>
                <a:srgbClr val="C2002F"/>
              </a:buClr>
            </a:pPr>
            <a:r>
              <a:rPr lang="en-US" sz="800" dirty="0"/>
              <a:t>MUSD: United-States Dollar/Million United State Dollars </a:t>
            </a:r>
          </a:p>
          <a:p>
            <a:pPr>
              <a:buClr>
                <a:srgbClr val="C2002F"/>
              </a:buClr>
            </a:pPr>
            <a:r>
              <a:rPr lang="en-US" sz="800" dirty="0"/>
              <a:t>NJ: New Jersey </a:t>
            </a:r>
          </a:p>
          <a:p>
            <a:pPr>
              <a:buClr>
                <a:srgbClr val="C2002F"/>
              </a:buClr>
            </a:pPr>
            <a:r>
              <a:rPr lang="en-US" sz="800" dirty="0"/>
              <a:t>NMS: National Maritime Strategy (Panama) </a:t>
            </a:r>
          </a:p>
          <a:p>
            <a:pPr>
              <a:buClr>
                <a:srgbClr val="C2002F"/>
              </a:buClr>
            </a:pPr>
            <a:r>
              <a:rPr lang="en-US" sz="800" dirty="0"/>
              <a:t>NVOCC: Non-Vessel-Operating Common Carrier </a:t>
            </a:r>
          </a:p>
          <a:p>
            <a:pPr>
              <a:buClr>
                <a:srgbClr val="C2002F"/>
              </a:buClr>
            </a:pPr>
            <a:r>
              <a:rPr lang="en-US" sz="800" dirty="0"/>
              <a:t>OBTIS: On-Board Trucker Information System </a:t>
            </a:r>
          </a:p>
          <a:p>
            <a:pPr>
              <a:buClr>
                <a:srgbClr val="C2002F"/>
              </a:buClr>
            </a:pPr>
            <a:r>
              <a:rPr lang="en-US" sz="800" dirty="0"/>
              <a:t>OD: Origin-Destination </a:t>
            </a:r>
          </a:p>
          <a:p>
            <a:pPr>
              <a:buClr>
                <a:srgbClr val="C2002F"/>
              </a:buClr>
            </a:pPr>
            <a:r>
              <a:rPr lang="en-US" sz="800" dirty="0"/>
              <a:t>OECD-STAN: Organization for Economic Cooperation and Development - Structural Analysis Database </a:t>
            </a:r>
          </a:p>
          <a:p>
            <a:pPr>
              <a:buClr>
                <a:srgbClr val="C2002F"/>
              </a:buClr>
            </a:pPr>
            <a:r>
              <a:rPr lang="en-US" sz="800" dirty="0"/>
              <a:t>OECD: Organization for Economic Cooperation and Development </a:t>
            </a:r>
          </a:p>
          <a:p>
            <a:pPr>
              <a:buClr>
                <a:srgbClr val="C2002F"/>
              </a:buClr>
            </a:pPr>
            <a:r>
              <a:rPr lang="en-US" sz="800" dirty="0"/>
              <a:t>OEM: Original Equipment Manufacturer </a:t>
            </a:r>
          </a:p>
          <a:p>
            <a:pPr>
              <a:buClr>
                <a:srgbClr val="C2002F"/>
              </a:buClr>
            </a:pPr>
            <a:r>
              <a:rPr lang="en-US" sz="800" dirty="0"/>
              <a:t>OPEC: Organization of the Petroleum Exporters Countries </a:t>
            </a:r>
          </a:p>
          <a:p>
            <a:pPr>
              <a:buClr>
                <a:srgbClr val="C2002F"/>
              </a:buClr>
            </a:pPr>
            <a:r>
              <a:rPr lang="en-US" sz="800" dirty="0"/>
              <a:t>OPEX: Operations Expenditures </a:t>
            </a:r>
          </a:p>
          <a:p>
            <a:pPr>
              <a:buClr>
                <a:srgbClr val="C2002F"/>
              </a:buClr>
            </a:pPr>
            <a:r>
              <a:rPr lang="en-US" sz="800" dirty="0"/>
              <a:t>PA: Pacific Alliance </a:t>
            </a:r>
          </a:p>
          <a:p>
            <a:pPr>
              <a:buClr>
                <a:srgbClr val="C2002F"/>
              </a:buClr>
            </a:pPr>
            <a:r>
              <a:rPr lang="en-US" sz="800" dirty="0"/>
              <a:t>PA: Pennsylvania </a:t>
            </a:r>
          </a:p>
          <a:p>
            <a:pPr>
              <a:buClr>
                <a:srgbClr val="C2002F"/>
              </a:buClr>
            </a:pPr>
            <a:r>
              <a:rPr lang="en-US" sz="800" dirty="0"/>
              <a:t>PAPF: Philadelphia Auto Processing Facility </a:t>
            </a:r>
          </a:p>
          <a:p>
            <a:pPr>
              <a:buClr>
                <a:srgbClr val="C2002F"/>
              </a:buClr>
            </a:pPr>
            <a:r>
              <a:rPr lang="en-US" sz="800" dirty="0"/>
              <a:t>PCCP: Panama Colon Container Port </a:t>
            </a:r>
          </a:p>
          <a:p>
            <a:pPr>
              <a:buClr>
                <a:srgbClr val="C2002F"/>
              </a:buClr>
            </a:pPr>
            <a:r>
              <a:rPr lang="en-US" sz="800" dirty="0"/>
              <a:t>PCRC: Panama Canal Railway Company </a:t>
            </a:r>
          </a:p>
          <a:p>
            <a:pPr>
              <a:buClr>
                <a:srgbClr val="C2002F"/>
              </a:buClr>
            </a:pPr>
            <a:r>
              <a:rPr lang="en-US" sz="800" dirty="0"/>
              <a:t>PCS: Port Community System </a:t>
            </a:r>
          </a:p>
          <a:p>
            <a:pPr>
              <a:buClr>
                <a:srgbClr val="C2002F"/>
              </a:buClr>
            </a:pPr>
            <a:r>
              <a:rPr lang="en-US" sz="800" dirty="0"/>
              <a:t>PDP: Productive Development Policies </a:t>
            </a:r>
          </a:p>
          <a:p>
            <a:pPr>
              <a:buClr>
                <a:srgbClr val="C2002F"/>
              </a:buClr>
            </a:pPr>
            <a:r>
              <a:rPr lang="en-US" sz="800" dirty="0"/>
              <a:t>PES: Philadelphia Energy Solutions </a:t>
            </a:r>
          </a:p>
          <a:p>
            <a:pPr>
              <a:buClr>
                <a:srgbClr val="C2002F"/>
              </a:buClr>
            </a:pPr>
            <a:r>
              <a:rPr lang="en-US" sz="800" dirty="0"/>
              <a:t>PHA: Port of Houston Authority </a:t>
            </a:r>
          </a:p>
          <a:p>
            <a:pPr>
              <a:buClr>
                <a:srgbClr val="C2002F"/>
              </a:buClr>
            </a:pPr>
            <a:r>
              <a:rPr lang="en-US" sz="800" dirty="0"/>
              <a:t>PIGOT: General Indicative for Land Environmental Management Plan</a:t>
            </a:r>
          </a:p>
          <a:p>
            <a:pPr>
              <a:buClr>
                <a:srgbClr val="C2002F"/>
              </a:buClr>
            </a:pPr>
            <a:r>
              <a:rPr lang="en-US" sz="800" dirty="0"/>
              <a:t>PIMUS I y II: Integral Sustainable Urban Mobility Plan stages I and II (in Spanish, Plan Integral de </a:t>
            </a:r>
            <a:r>
              <a:rPr lang="en-US" sz="800" dirty="0" err="1"/>
              <a:t>Movilidad</a:t>
            </a:r>
            <a:r>
              <a:rPr lang="en-US" sz="800" dirty="0"/>
              <a:t> Urbana </a:t>
            </a:r>
            <a:r>
              <a:rPr lang="en-US" sz="800" dirty="0" err="1"/>
              <a:t>Sustentable</a:t>
            </a:r>
            <a:r>
              <a:rPr lang="en-US" sz="800" dirty="0"/>
              <a:t>) from Metro de Panama</a:t>
            </a:r>
          </a:p>
          <a:p>
            <a:pPr>
              <a:buClr>
                <a:srgbClr val="C2002F"/>
              </a:buClr>
            </a:pPr>
            <a:r>
              <a:rPr lang="en-US" sz="800" dirty="0"/>
              <a:t>PM-ZIC: Transportation Infrastructure and Cargo Logistics Master Plan for the Interoceanic Zone of the Panama Canal</a:t>
            </a:r>
          </a:p>
          <a:p>
            <a:pPr>
              <a:buClr>
                <a:srgbClr val="C2002F"/>
              </a:buClr>
            </a:pPr>
            <a:r>
              <a:rPr lang="en-US" sz="800" dirty="0"/>
              <a:t>PNLOG: Freight Logistics National Plan (in Spanish, Plan </a:t>
            </a:r>
            <a:r>
              <a:rPr lang="en-US" sz="800" dirty="0" err="1"/>
              <a:t>Nacional</a:t>
            </a:r>
            <a:r>
              <a:rPr lang="en-US" sz="800" dirty="0"/>
              <a:t> de </a:t>
            </a:r>
            <a:r>
              <a:rPr lang="en-US" sz="800" dirty="0" err="1"/>
              <a:t>Logísitca</a:t>
            </a:r>
            <a:r>
              <a:rPr lang="en-US" sz="800" dirty="0"/>
              <a:t> de </a:t>
            </a:r>
            <a:r>
              <a:rPr lang="en-US" sz="800" dirty="0" err="1"/>
              <a:t>Cargas</a:t>
            </a:r>
            <a:r>
              <a:rPr lang="en-US" sz="800" dirty="0"/>
              <a:t>) </a:t>
            </a:r>
          </a:p>
          <a:p>
            <a:pPr>
              <a:buClr>
                <a:srgbClr val="C2002F"/>
              </a:buClr>
            </a:pPr>
            <a:r>
              <a:rPr lang="en-US" sz="800" dirty="0"/>
              <a:t>PPC: Panama Port Company </a:t>
            </a:r>
          </a:p>
          <a:p>
            <a:pPr>
              <a:buClr>
                <a:srgbClr val="C2002F"/>
              </a:buClr>
            </a:pPr>
            <a:r>
              <a:rPr lang="en-US" sz="800" dirty="0"/>
              <a:t>PPP: Public/Private Partnership </a:t>
            </a:r>
          </a:p>
          <a:p>
            <a:pPr>
              <a:buClr>
                <a:srgbClr val="C2002F"/>
              </a:buClr>
            </a:pPr>
            <a:r>
              <a:rPr lang="en-US" sz="800" dirty="0"/>
              <a:t>PROCOMER: Agency in charge of promoting Costa Rican exportations </a:t>
            </a:r>
          </a:p>
          <a:p>
            <a:pPr>
              <a:buClr>
                <a:srgbClr val="C2002F"/>
              </a:buClr>
            </a:pPr>
            <a:r>
              <a:rPr lang="en-US" sz="800" dirty="0"/>
              <a:t>PROINVEX: Panamanian Investment and Export Promotion Agency </a:t>
            </a:r>
          </a:p>
          <a:p>
            <a:pPr>
              <a:buClr>
                <a:srgbClr val="C2002F"/>
              </a:buClr>
            </a:pPr>
            <a:r>
              <a:rPr lang="en-US" sz="800" dirty="0"/>
              <a:t>PRPA: Philadelphia Regional Port Authority </a:t>
            </a:r>
          </a:p>
          <a:p>
            <a:pPr>
              <a:buClr>
                <a:srgbClr val="C2002F"/>
              </a:buClr>
            </a:pPr>
            <a:r>
              <a:rPr lang="en-US" sz="800" dirty="0"/>
              <a:t>PSA: Port of Singapore S.A. </a:t>
            </a:r>
          </a:p>
          <a:p>
            <a:pPr>
              <a:buClr>
                <a:srgbClr val="C2002F"/>
              </a:buClr>
            </a:pPr>
            <a:r>
              <a:rPr lang="en-US" sz="800" dirty="0"/>
              <a:t>PTY: IATA code for </a:t>
            </a:r>
            <a:r>
              <a:rPr lang="en-US" sz="800" dirty="0" err="1"/>
              <a:t>Tocumen</a:t>
            </a:r>
            <a:r>
              <a:rPr lang="en-US" sz="800" dirty="0"/>
              <a:t> airport located in Panama City </a:t>
            </a:r>
          </a:p>
          <a:p>
            <a:pPr>
              <a:buClr>
                <a:srgbClr val="C2002F"/>
              </a:buClr>
            </a:pPr>
            <a:r>
              <a:rPr lang="en-US" sz="800" dirty="0"/>
              <a:t>PVMI: Production Vendor Managed Inventory </a:t>
            </a:r>
          </a:p>
          <a:p>
            <a:pPr>
              <a:buClr>
                <a:srgbClr val="C2002F"/>
              </a:buClr>
            </a:pPr>
            <a:r>
              <a:rPr lang="en-US" sz="800" dirty="0"/>
              <a:t>PYMES: Micro, Small and Medium </a:t>
            </a:r>
            <a:r>
              <a:rPr lang="en-US" sz="800" dirty="0" err="1"/>
              <a:t>Entreprises</a:t>
            </a:r>
            <a:r>
              <a:rPr lang="en-US" sz="800" dirty="0"/>
              <a:t> (in Spanish </a:t>
            </a:r>
            <a:r>
              <a:rPr lang="en-US" sz="800" dirty="0" err="1"/>
              <a:t>Pequeñas</a:t>
            </a:r>
            <a:r>
              <a:rPr lang="en-US" sz="800" dirty="0"/>
              <a:t> y </a:t>
            </a:r>
            <a:r>
              <a:rPr lang="en-US" sz="800" dirty="0" err="1"/>
              <a:t>Medianas</a:t>
            </a:r>
            <a:r>
              <a:rPr lang="en-US" sz="800" dirty="0"/>
              <a:t> </a:t>
            </a:r>
            <a:r>
              <a:rPr lang="en-US" sz="800" dirty="0" err="1"/>
              <a:t>Empresas</a:t>
            </a:r>
            <a:r>
              <a:rPr lang="en-US" sz="800" dirty="0"/>
              <a:t>) or MSME</a:t>
            </a:r>
          </a:p>
          <a:p>
            <a:pPr>
              <a:buClr>
                <a:srgbClr val="C2002F"/>
              </a:buClr>
            </a:pPr>
            <a:r>
              <a:rPr lang="en-US" sz="800" dirty="0"/>
              <a:t>RIPPA: Reciprocal Investment Protection Agreements </a:t>
            </a:r>
          </a:p>
          <a:p>
            <a:pPr>
              <a:buClr>
                <a:srgbClr val="C2002F"/>
              </a:buClr>
            </a:pPr>
            <a:r>
              <a:rPr lang="en-US" sz="800" dirty="0"/>
              <a:t>RMB: </a:t>
            </a:r>
            <a:r>
              <a:rPr lang="en-US" sz="800" dirty="0" err="1"/>
              <a:t>Renminbi</a:t>
            </a:r>
            <a:r>
              <a:rPr lang="en-US" sz="800" dirty="0"/>
              <a:t> (Chinese currency) </a:t>
            </a:r>
          </a:p>
          <a:p>
            <a:pPr>
              <a:buClr>
                <a:srgbClr val="C2002F"/>
              </a:buClr>
            </a:pPr>
            <a:r>
              <a:rPr lang="en-US" sz="800" dirty="0"/>
              <a:t>RMG: Rail Mounted Gantry </a:t>
            </a:r>
          </a:p>
          <a:p>
            <a:pPr>
              <a:buClr>
                <a:srgbClr val="C2002F"/>
              </a:buClr>
            </a:pPr>
            <a:r>
              <a:rPr lang="en-US" sz="800" dirty="0"/>
              <a:t>RMG: Ready-made garment </a:t>
            </a:r>
          </a:p>
          <a:p>
            <a:pPr>
              <a:buClr>
                <a:srgbClr val="C2002F"/>
              </a:buClr>
            </a:pPr>
            <a:r>
              <a:rPr lang="en-US" sz="800" dirty="0"/>
              <a:t>RO-RO: Roll on – Roll off </a:t>
            </a:r>
          </a:p>
          <a:p>
            <a:pPr>
              <a:buClr>
                <a:srgbClr val="C2002F"/>
              </a:buClr>
            </a:pPr>
            <a:r>
              <a:rPr lang="en-US" sz="800" dirty="0"/>
              <a:t>RTG: Rubber tired gantry crane </a:t>
            </a:r>
          </a:p>
          <a:p>
            <a:pPr>
              <a:buClr>
                <a:srgbClr val="C2002F"/>
              </a:buClr>
            </a:pPr>
            <a:r>
              <a:rPr lang="en-US" sz="800" dirty="0"/>
              <a:t>SA: South America </a:t>
            </a:r>
          </a:p>
          <a:p>
            <a:pPr>
              <a:buClr>
                <a:srgbClr val="C2002F"/>
              </a:buClr>
            </a:pPr>
            <a:r>
              <a:rPr lang="en-US" sz="800" dirty="0"/>
              <a:t>SCIP: Shanghai Chemical Industry Park </a:t>
            </a:r>
          </a:p>
          <a:p>
            <a:pPr>
              <a:buClr>
                <a:srgbClr val="C2002F"/>
              </a:buClr>
            </a:pPr>
            <a:r>
              <a:rPr lang="en-US" sz="800" dirty="0"/>
              <a:t>SCM: Supply Chain Management </a:t>
            </a:r>
          </a:p>
          <a:p>
            <a:pPr>
              <a:buClr>
                <a:srgbClr val="C2002F"/>
              </a:buClr>
            </a:pPr>
            <a:r>
              <a:rPr lang="en-US" sz="800" dirty="0"/>
              <a:t>SENACYT: National Secretariat of Science and Technology </a:t>
            </a:r>
          </a:p>
          <a:p>
            <a:pPr>
              <a:buClr>
                <a:srgbClr val="C2002F"/>
              </a:buClr>
            </a:pPr>
            <a:r>
              <a:rPr lang="en-US" sz="800" dirty="0"/>
              <a:t>SHFTZ: Shanghai Free Trade Zone </a:t>
            </a:r>
          </a:p>
          <a:p>
            <a:pPr>
              <a:buClr>
                <a:srgbClr val="C2002F"/>
              </a:buClr>
            </a:pPr>
            <a:r>
              <a:rPr lang="en-US" sz="800" dirty="0"/>
              <a:t>SHIAC: Shanghai International Arbitration Center </a:t>
            </a:r>
          </a:p>
          <a:p>
            <a:pPr>
              <a:buClr>
                <a:srgbClr val="C2002F"/>
              </a:buClr>
            </a:pPr>
            <a:r>
              <a:rPr lang="en-US" sz="800" dirty="0"/>
              <a:t>SIA: </a:t>
            </a:r>
            <a:r>
              <a:rPr lang="en-US" sz="800" dirty="0" err="1"/>
              <a:t>Interinstitutional</a:t>
            </a:r>
            <a:r>
              <a:rPr lang="en-US" sz="800" dirty="0"/>
              <a:t> System of the Environment </a:t>
            </a:r>
          </a:p>
          <a:p>
            <a:pPr>
              <a:buClr>
                <a:srgbClr val="C2002F"/>
              </a:buClr>
            </a:pPr>
            <a:r>
              <a:rPr lang="en-US" sz="800" dirty="0"/>
              <a:t>SIGA: Custom management Integrated System, in Spanish </a:t>
            </a:r>
            <a:r>
              <a:rPr lang="en-US" sz="800" dirty="0" err="1"/>
              <a:t>Sistema</a:t>
            </a:r>
            <a:r>
              <a:rPr lang="en-US" sz="800" dirty="0"/>
              <a:t> </a:t>
            </a:r>
            <a:r>
              <a:rPr lang="en-US" sz="800" dirty="0" err="1"/>
              <a:t>Integrado</a:t>
            </a:r>
            <a:r>
              <a:rPr lang="en-US" sz="800" dirty="0"/>
              <a:t> de </a:t>
            </a:r>
            <a:r>
              <a:rPr lang="en-US" sz="800" dirty="0" err="1"/>
              <a:t>Gestión</a:t>
            </a:r>
            <a:r>
              <a:rPr lang="en-US" sz="800" dirty="0"/>
              <a:t> </a:t>
            </a:r>
            <a:r>
              <a:rPr lang="en-US" sz="800" dirty="0" err="1"/>
              <a:t>aduanera</a:t>
            </a:r>
            <a:r>
              <a:rPr lang="en-US" sz="800" dirty="0"/>
              <a:t> </a:t>
            </a:r>
          </a:p>
          <a:p>
            <a:pPr>
              <a:buClr>
                <a:srgbClr val="C2002F"/>
              </a:buClr>
            </a:pPr>
            <a:r>
              <a:rPr lang="en-US" sz="800" dirty="0"/>
              <a:t>SIPG: Shanghai International Port Group </a:t>
            </a:r>
          </a:p>
          <a:p>
            <a:pPr>
              <a:buClr>
                <a:srgbClr val="C2002F"/>
              </a:buClr>
            </a:pPr>
            <a:r>
              <a:rPr lang="en-US" sz="800" dirty="0"/>
              <a:t>SLPA: Local Public Development Companies </a:t>
            </a:r>
          </a:p>
          <a:p>
            <a:pPr>
              <a:buClr>
                <a:srgbClr val="C2002F"/>
              </a:buClr>
            </a:pPr>
            <a:r>
              <a:rPr lang="en-US" sz="800" dirty="0"/>
              <a:t>SNIP: National Public Investment System (Peru) </a:t>
            </a:r>
          </a:p>
          <a:p>
            <a:pPr>
              <a:buClr>
                <a:srgbClr val="C2002F"/>
              </a:buClr>
            </a:pPr>
            <a:r>
              <a:rPr lang="en-US" sz="800" dirty="0"/>
              <a:t>SPL: Service Parts Logistics </a:t>
            </a:r>
          </a:p>
          <a:p>
            <a:pPr>
              <a:buClr>
                <a:srgbClr val="C2002F"/>
              </a:buClr>
            </a:pPr>
            <a:r>
              <a:rPr lang="en-US" sz="800" dirty="0" err="1"/>
              <a:t>Sq</a:t>
            </a:r>
            <a:r>
              <a:rPr lang="en-US" sz="800" dirty="0"/>
              <a:t>/</a:t>
            </a:r>
            <a:r>
              <a:rPr lang="en-US" sz="800" dirty="0" err="1"/>
              <a:t>s.m</a:t>
            </a:r>
            <a:r>
              <a:rPr lang="en-US" sz="800" dirty="0"/>
              <a:t>./m2: Square meter </a:t>
            </a:r>
          </a:p>
          <a:p>
            <a:pPr>
              <a:buClr>
                <a:srgbClr val="C2002F"/>
              </a:buClr>
            </a:pPr>
            <a:r>
              <a:rPr lang="en-US" sz="800" dirty="0"/>
              <a:t>SSA: Stevedoring Services of America </a:t>
            </a:r>
          </a:p>
          <a:p>
            <a:pPr>
              <a:buClr>
                <a:srgbClr val="C2002F"/>
              </a:buClr>
            </a:pPr>
            <a:r>
              <a:rPr lang="en-US" sz="800" dirty="0"/>
              <a:t>SSC: Smart Sway Controller </a:t>
            </a:r>
          </a:p>
          <a:p>
            <a:pPr>
              <a:buClr>
                <a:srgbClr val="C2002F"/>
              </a:buClr>
            </a:pPr>
            <a:r>
              <a:rPr lang="en-US" sz="800" dirty="0"/>
              <a:t>STRI: Smithsonian Tropical Research Institute </a:t>
            </a:r>
          </a:p>
          <a:p>
            <a:pPr>
              <a:buClr>
                <a:srgbClr val="C2002F"/>
              </a:buClr>
            </a:pPr>
            <a:r>
              <a:rPr lang="en-US" sz="800" dirty="0"/>
              <a:t>STS: Ship-to-Shore Crane  </a:t>
            </a:r>
          </a:p>
          <a:p>
            <a:pPr>
              <a:buClr>
                <a:srgbClr val="C2002F"/>
              </a:buClr>
            </a:pPr>
            <a:r>
              <a:rPr lang="en-US" sz="800" dirty="0"/>
              <a:t>SUV: Sport Utility Vehicle </a:t>
            </a:r>
          </a:p>
          <a:p>
            <a:pPr>
              <a:buClr>
                <a:srgbClr val="C2002F"/>
              </a:buClr>
            </a:pPr>
            <a:r>
              <a:rPr lang="en-US" sz="800" dirty="0"/>
              <a:t>SWOT: Strength, Weakness, Opportunity and Threat </a:t>
            </a:r>
          </a:p>
          <a:p>
            <a:pPr>
              <a:buClr>
                <a:srgbClr val="C2002F"/>
              </a:buClr>
            </a:pPr>
            <a:r>
              <a:rPr lang="en-US" sz="800" dirty="0"/>
              <a:t>TACA: Spanish acronym for </a:t>
            </a:r>
            <a:r>
              <a:rPr lang="en-US" sz="800" dirty="0" err="1"/>
              <a:t>Transporte</a:t>
            </a:r>
            <a:r>
              <a:rPr lang="en-US" sz="800" dirty="0"/>
              <a:t> </a:t>
            </a:r>
            <a:r>
              <a:rPr lang="en-US" sz="800" dirty="0" err="1"/>
              <a:t>Aéreo</a:t>
            </a:r>
            <a:r>
              <a:rPr lang="en-US" sz="800" dirty="0"/>
              <a:t> de </a:t>
            </a:r>
            <a:r>
              <a:rPr lang="en-US" sz="800" dirty="0" err="1"/>
              <a:t>Carga</a:t>
            </a:r>
            <a:r>
              <a:rPr lang="en-US" sz="800" dirty="0"/>
              <a:t> del Caribe </a:t>
            </a:r>
          </a:p>
          <a:p>
            <a:pPr>
              <a:buClr>
                <a:srgbClr val="C2002F"/>
              </a:buClr>
            </a:pPr>
            <a:r>
              <a:rPr lang="en-US" sz="800" dirty="0"/>
              <a:t>TEU/MTEU: Twenty Foot Equivalent Unit / Million TEU </a:t>
            </a:r>
          </a:p>
          <a:p>
            <a:pPr>
              <a:buClr>
                <a:srgbClr val="C2002F"/>
              </a:buClr>
            </a:pPr>
            <a:r>
              <a:rPr lang="en-US" sz="800" dirty="0"/>
              <a:t>TIM: International Transit of Goods System, in Spanish </a:t>
            </a:r>
            <a:r>
              <a:rPr lang="en-US" sz="800" dirty="0" err="1"/>
              <a:t>Tránsito</a:t>
            </a:r>
            <a:r>
              <a:rPr lang="en-US" sz="800" dirty="0"/>
              <a:t> </a:t>
            </a:r>
            <a:r>
              <a:rPr lang="en-US" sz="800" dirty="0" err="1"/>
              <a:t>Internacional</a:t>
            </a:r>
            <a:r>
              <a:rPr lang="en-US" sz="800" dirty="0"/>
              <a:t> de </a:t>
            </a:r>
            <a:r>
              <a:rPr lang="en-US" sz="800" dirty="0" err="1"/>
              <a:t>Mercancías</a:t>
            </a:r>
            <a:r>
              <a:rPr lang="en-US" sz="800" dirty="0"/>
              <a:t> </a:t>
            </a:r>
          </a:p>
          <a:p>
            <a:pPr>
              <a:buClr>
                <a:srgbClr val="C2002F"/>
              </a:buClr>
            </a:pPr>
            <a:r>
              <a:rPr lang="en-US" sz="800" dirty="0"/>
              <a:t>TISA: Trade in Services Agreement </a:t>
            </a:r>
          </a:p>
          <a:p>
            <a:pPr>
              <a:buClr>
                <a:srgbClr val="C2002F"/>
              </a:buClr>
            </a:pPr>
            <a:r>
              <a:rPr lang="en-US" sz="800" dirty="0" err="1"/>
              <a:t>ToR</a:t>
            </a:r>
            <a:r>
              <a:rPr lang="en-US" sz="800" dirty="0"/>
              <a:t>: Terms of Reference </a:t>
            </a:r>
          </a:p>
          <a:p>
            <a:pPr>
              <a:buClr>
                <a:srgbClr val="C2002F"/>
              </a:buClr>
            </a:pPr>
            <a:r>
              <a:rPr lang="en-US" sz="800" dirty="0"/>
              <a:t>TPP: Transpacific Partnership </a:t>
            </a:r>
          </a:p>
          <a:p>
            <a:pPr>
              <a:buClr>
                <a:srgbClr val="C2002F"/>
              </a:buClr>
            </a:pPr>
            <a:r>
              <a:rPr lang="en-US" sz="800" dirty="0"/>
              <a:t>TTIP: Transatlantic Trade and Investment Partnership </a:t>
            </a:r>
          </a:p>
          <a:p>
            <a:pPr>
              <a:buClr>
                <a:srgbClr val="C2002F"/>
              </a:buClr>
            </a:pPr>
            <a:r>
              <a:rPr lang="en-US" sz="800" dirty="0"/>
              <a:t>UABR: Administrative Unit of Reverted Areas (in Spanish, </a:t>
            </a:r>
            <a:r>
              <a:rPr lang="en-US" sz="800" dirty="0" err="1"/>
              <a:t>Unidad</a:t>
            </a:r>
            <a:r>
              <a:rPr lang="en-US" sz="800" dirty="0"/>
              <a:t> </a:t>
            </a:r>
            <a:r>
              <a:rPr lang="en-US" sz="800" dirty="0" err="1"/>
              <a:t>Administrativa</a:t>
            </a:r>
            <a:r>
              <a:rPr lang="en-US" sz="800" dirty="0"/>
              <a:t> de </a:t>
            </a:r>
            <a:r>
              <a:rPr lang="en-US" sz="800" dirty="0" err="1"/>
              <a:t>Bienes</a:t>
            </a:r>
            <a:r>
              <a:rPr lang="en-US" sz="800" dirty="0"/>
              <a:t> </a:t>
            </a:r>
            <a:r>
              <a:rPr lang="en-US" sz="800" dirty="0" err="1"/>
              <a:t>Revertidos</a:t>
            </a:r>
            <a:r>
              <a:rPr lang="en-US" sz="800" dirty="0"/>
              <a:t>) </a:t>
            </a:r>
          </a:p>
          <a:p>
            <a:pPr>
              <a:buClr>
                <a:srgbClr val="C2002F"/>
              </a:buClr>
            </a:pPr>
            <a:r>
              <a:rPr lang="en-US" sz="800" dirty="0"/>
              <a:t>UAE: United Arab Emirates </a:t>
            </a:r>
          </a:p>
          <a:p>
            <a:pPr>
              <a:buClr>
                <a:srgbClr val="C2002F"/>
              </a:buClr>
            </a:pPr>
            <a:r>
              <a:rPr lang="en-US" sz="800" dirty="0"/>
              <a:t>UK: United Kingdom </a:t>
            </a:r>
          </a:p>
          <a:p>
            <a:pPr>
              <a:buClr>
                <a:srgbClr val="C2002F"/>
              </a:buClr>
            </a:pPr>
            <a:r>
              <a:rPr lang="en-US" sz="800" dirty="0"/>
              <a:t>UMIP: International Maritime University of Panama </a:t>
            </a:r>
          </a:p>
          <a:p>
            <a:pPr>
              <a:buClr>
                <a:srgbClr val="C2002F"/>
              </a:buClr>
            </a:pPr>
            <a:r>
              <a:rPr lang="en-US" sz="800" dirty="0"/>
              <a:t>UN-COMTRADE: United Nations International Trade Statistics Database </a:t>
            </a:r>
          </a:p>
          <a:p>
            <a:pPr>
              <a:buClr>
                <a:srgbClr val="C2002F"/>
              </a:buClr>
            </a:pPr>
            <a:r>
              <a:rPr lang="en-US" sz="800" dirty="0"/>
              <a:t>UNASUR: Union of South American Nations, in Spanish Unión de </a:t>
            </a:r>
            <a:r>
              <a:rPr lang="en-US" sz="800" dirty="0" err="1"/>
              <a:t>Naciones</a:t>
            </a:r>
            <a:r>
              <a:rPr lang="en-US" sz="800" dirty="0"/>
              <a:t> </a:t>
            </a:r>
            <a:r>
              <a:rPr lang="en-US" sz="800" dirty="0" err="1"/>
              <a:t>Sudamericanas</a:t>
            </a:r>
            <a:r>
              <a:rPr lang="en-US" sz="800" dirty="0"/>
              <a:t> </a:t>
            </a:r>
          </a:p>
          <a:p>
            <a:pPr>
              <a:buClr>
                <a:srgbClr val="C2002F"/>
              </a:buClr>
            </a:pPr>
            <a:r>
              <a:rPr lang="en-US" sz="800" dirty="0"/>
              <a:t>UNCTAD: United Nations Conference on Trade and Development </a:t>
            </a:r>
          </a:p>
          <a:p>
            <a:pPr>
              <a:buClr>
                <a:srgbClr val="C2002F"/>
              </a:buClr>
            </a:pPr>
            <a:r>
              <a:rPr lang="en-US" sz="800" dirty="0"/>
              <a:t>UNIDO: United Nations Industrial Development Organization </a:t>
            </a:r>
          </a:p>
          <a:p>
            <a:pPr>
              <a:buClr>
                <a:srgbClr val="C2002F"/>
              </a:buClr>
            </a:pPr>
            <a:r>
              <a:rPr lang="en-US" sz="800" dirty="0"/>
              <a:t>UPS: United Parcel Services </a:t>
            </a:r>
          </a:p>
          <a:p>
            <a:pPr>
              <a:buClr>
                <a:srgbClr val="C2002F"/>
              </a:buClr>
            </a:pPr>
            <a:r>
              <a:rPr lang="en-US" sz="800" dirty="0"/>
              <a:t>US: United States </a:t>
            </a:r>
          </a:p>
          <a:p>
            <a:pPr>
              <a:buClr>
                <a:srgbClr val="C2002F"/>
              </a:buClr>
            </a:pPr>
            <a:r>
              <a:rPr lang="en-US" sz="800" dirty="0"/>
              <a:t>USA: United States of America </a:t>
            </a:r>
          </a:p>
          <a:p>
            <a:pPr>
              <a:buClr>
                <a:srgbClr val="C2002F"/>
              </a:buClr>
            </a:pPr>
            <a:r>
              <a:rPr lang="en-US" sz="800" dirty="0"/>
              <a:t>USAID: United States Agency for International Development </a:t>
            </a:r>
          </a:p>
          <a:p>
            <a:pPr>
              <a:buClr>
                <a:srgbClr val="C2002F"/>
              </a:buClr>
            </a:pPr>
            <a:r>
              <a:rPr lang="en-US" sz="800" dirty="0"/>
              <a:t>USD: United States Dollar </a:t>
            </a:r>
          </a:p>
          <a:p>
            <a:pPr>
              <a:buClr>
                <a:srgbClr val="C2002F"/>
              </a:buClr>
            </a:pPr>
            <a:r>
              <a:rPr lang="en-US" sz="800" dirty="0"/>
              <a:t>USDA: United States Department of Agriculture </a:t>
            </a:r>
          </a:p>
          <a:p>
            <a:pPr>
              <a:buClr>
                <a:srgbClr val="C2002F"/>
              </a:buClr>
            </a:pPr>
            <a:r>
              <a:rPr lang="en-US" sz="800" dirty="0"/>
              <a:t>UTP: Technological University of Panama </a:t>
            </a:r>
          </a:p>
          <a:p>
            <a:pPr>
              <a:buClr>
                <a:srgbClr val="C2002F"/>
              </a:buClr>
            </a:pPr>
            <a:r>
              <a:rPr lang="en-US" sz="800" dirty="0"/>
              <a:t>VALS: Value-Added Logistics Services </a:t>
            </a:r>
          </a:p>
          <a:p>
            <a:pPr>
              <a:buClr>
                <a:srgbClr val="C2002F"/>
              </a:buClr>
            </a:pPr>
            <a:r>
              <a:rPr lang="en-US" sz="800" dirty="0"/>
              <a:t>VAT: Value Added Tax </a:t>
            </a:r>
          </a:p>
          <a:p>
            <a:pPr>
              <a:buClr>
                <a:srgbClr val="C2002F"/>
              </a:buClr>
            </a:pPr>
            <a:r>
              <a:rPr lang="en-US" sz="800" dirty="0"/>
              <a:t>VUCE: External Trade Single Window, in Spanish </a:t>
            </a:r>
            <a:r>
              <a:rPr lang="en-US" sz="800" dirty="0" err="1"/>
              <a:t>Ventanilla</a:t>
            </a:r>
            <a:r>
              <a:rPr lang="en-US" sz="800" dirty="0"/>
              <a:t> </a:t>
            </a:r>
            <a:r>
              <a:rPr lang="en-US" sz="800" dirty="0" err="1"/>
              <a:t>Única</a:t>
            </a:r>
            <a:r>
              <a:rPr lang="en-US" sz="800" dirty="0"/>
              <a:t> de </a:t>
            </a:r>
            <a:r>
              <a:rPr lang="en-US" sz="800" dirty="0" err="1"/>
              <a:t>Comercio</a:t>
            </a:r>
            <a:r>
              <a:rPr lang="en-US" sz="800" dirty="0"/>
              <a:t> Exterior </a:t>
            </a:r>
          </a:p>
          <a:p>
            <a:pPr>
              <a:buClr>
                <a:srgbClr val="C2002F"/>
              </a:buClr>
            </a:pPr>
            <a:r>
              <a:rPr lang="en-US" sz="800" dirty="0"/>
              <a:t>WBS: Work Breakdown Structure </a:t>
            </a:r>
          </a:p>
          <a:p>
            <a:pPr>
              <a:buClr>
                <a:srgbClr val="C2002F"/>
              </a:buClr>
            </a:pPr>
            <a:r>
              <a:rPr lang="en-US" sz="800" dirty="0"/>
              <a:t>WFOE: Wholly Foreign-Owned Enterprise </a:t>
            </a:r>
            <a:r>
              <a:rPr lang="en-US" sz="800" dirty="0" err="1"/>
              <a:t>yr</a:t>
            </a:r>
            <a:r>
              <a:rPr lang="en-US" sz="800" dirty="0"/>
              <a:t>: year </a:t>
            </a:r>
          </a:p>
          <a:p>
            <a:pPr>
              <a:buClr>
                <a:srgbClr val="C2002F"/>
              </a:buClr>
            </a:pPr>
            <a:r>
              <a:rPr lang="en-US" sz="800" dirty="0" err="1"/>
              <a:t>yr</a:t>
            </a:r>
            <a:r>
              <a:rPr lang="en-US" sz="800" dirty="0"/>
              <a:t>: year </a:t>
            </a:r>
          </a:p>
          <a:p>
            <a:pPr>
              <a:buClr>
                <a:srgbClr val="C2002F"/>
              </a:buClr>
            </a:pPr>
            <a:r>
              <a:rPr lang="en-US" sz="800" dirty="0"/>
              <a:t>ZAL: Logistics Activity Zone, in Spanish </a:t>
            </a:r>
            <a:r>
              <a:rPr lang="en-US" sz="800" dirty="0" err="1"/>
              <a:t>Zona</a:t>
            </a:r>
            <a:r>
              <a:rPr lang="en-US" sz="800" dirty="0"/>
              <a:t> de </a:t>
            </a:r>
            <a:r>
              <a:rPr lang="en-US" sz="800" dirty="0" err="1"/>
              <a:t>Actividad</a:t>
            </a:r>
            <a:r>
              <a:rPr lang="en-US" sz="800" dirty="0"/>
              <a:t> </a:t>
            </a:r>
            <a:r>
              <a:rPr lang="en-US" sz="800" dirty="0" err="1"/>
              <a:t>Logística</a:t>
            </a:r>
            <a:endParaRPr lang="en-US" sz="800" dirty="0"/>
          </a:p>
          <a:p>
            <a:pPr>
              <a:buClr>
                <a:srgbClr val="C2002F"/>
              </a:buClr>
            </a:pPr>
            <a:r>
              <a:rPr lang="en-US" sz="800" dirty="0"/>
              <a:t>ZEDE: Special Zones of Economic Development, in Spanish </a:t>
            </a:r>
            <a:r>
              <a:rPr lang="en-US" sz="800" dirty="0" err="1"/>
              <a:t>Zonas</a:t>
            </a:r>
            <a:r>
              <a:rPr lang="en-US" sz="800" dirty="0"/>
              <a:t> </a:t>
            </a:r>
            <a:r>
              <a:rPr lang="en-US" sz="800" dirty="0" err="1"/>
              <a:t>Especiales</a:t>
            </a:r>
            <a:r>
              <a:rPr lang="en-US" sz="800" dirty="0"/>
              <a:t> de </a:t>
            </a:r>
            <a:r>
              <a:rPr lang="en-US" sz="800" dirty="0" err="1"/>
              <a:t>Desarrollo</a:t>
            </a:r>
            <a:r>
              <a:rPr lang="en-US" sz="800" dirty="0"/>
              <a:t> </a:t>
            </a:r>
            <a:r>
              <a:rPr lang="en-US" sz="800" dirty="0" err="1"/>
              <a:t>Económico</a:t>
            </a:r>
            <a:r>
              <a:rPr lang="en-US" sz="800" dirty="0"/>
              <a:t> de Honduras </a:t>
            </a:r>
          </a:p>
          <a:p>
            <a:pPr>
              <a:buClr>
                <a:srgbClr val="C2002F"/>
              </a:buClr>
            </a:pPr>
            <a:r>
              <a:rPr lang="en-US" sz="800" dirty="0"/>
              <a:t>ZEEPP: Panama </a:t>
            </a:r>
            <a:r>
              <a:rPr lang="en-US" sz="800" dirty="0" err="1"/>
              <a:t>Pacífico</a:t>
            </a:r>
            <a:r>
              <a:rPr lang="en-US" sz="800" dirty="0"/>
              <a:t> Special Economic Zone, in Spanish </a:t>
            </a:r>
            <a:r>
              <a:rPr lang="en-US" sz="800" dirty="0" err="1"/>
              <a:t>Zona</a:t>
            </a:r>
            <a:r>
              <a:rPr lang="en-US" sz="800" dirty="0"/>
              <a:t> </a:t>
            </a:r>
            <a:r>
              <a:rPr lang="en-US" sz="800" dirty="0" err="1"/>
              <a:t>Económica</a:t>
            </a:r>
            <a:r>
              <a:rPr lang="en-US" sz="800" dirty="0"/>
              <a:t> Especial Panamá </a:t>
            </a:r>
            <a:r>
              <a:rPr lang="en-US" sz="800" dirty="0" err="1"/>
              <a:t>Pacifico</a:t>
            </a:r>
            <a:endParaRPr lang="en-US" sz="800" dirty="0"/>
          </a:p>
          <a:p>
            <a:pPr>
              <a:buClr>
                <a:srgbClr val="C2002F"/>
              </a:buClr>
            </a:pPr>
            <a:r>
              <a:rPr lang="en-US" sz="800" dirty="0"/>
              <a:t>ZIC: Interoceanic Zone of the Panama Canal </a:t>
            </a:r>
          </a:p>
          <a:p>
            <a:pPr>
              <a:buClr>
                <a:srgbClr val="C2002F"/>
              </a:buClr>
            </a:pPr>
            <a:r>
              <a:rPr lang="en-US" sz="800" dirty="0"/>
              <a:t>ZICLTM: Logistics and Transportation Model of the Interoceanic Zone of the Panama Canal </a:t>
            </a:r>
          </a:p>
          <a:p>
            <a:pPr>
              <a:buClr>
                <a:srgbClr val="C2002F"/>
              </a:buClr>
            </a:pPr>
            <a:r>
              <a:rPr lang="en-US" sz="800" dirty="0"/>
              <a:t>ZIP: Integrated Port Zone </a:t>
            </a:r>
          </a:p>
          <a:p>
            <a:pPr>
              <a:buClr>
                <a:srgbClr val="C2002F"/>
              </a:buClr>
            </a:pPr>
            <a:r>
              <a:rPr lang="en-US" sz="800" dirty="0"/>
              <a:t>ZLC Users Association </a:t>
            </a:r>
          </a:p>
          <a:p>
            <a:pPr>
              <a:buClr>
                <a:srgbClr val="C2002F"/>
              </a:buClr>
            </a:pPr>
            <a:r>
              <a:rPr lang="en-US" sz="800" dirty="0"/>
              <a:t>ZLC: Colon Free Trade Zone, in Spanish </a:t>
            </a:r>
            <a:r>
              <a:rPr lang="en-US" sz="800" dirty="0" err="1"/>
              <a:t>Zona</a:t>
            </a:r>
            <a:r>
              <a:rPr lang="en-US" sz="800" dirty="0"/>
              <a:t> </a:t>
            </a:r>
            <a:r>
              <a:rPr lang="en-US" sz="800" dirty="0" err="1"/>
              <a:t>Libre</a:t>
            </a:r>
            <a:r>
              <a:rPr lang="en-US" sz="800" dirty="0"/>
              <a:t> de Colón </a:t>
            </a:r>
          </a:p>
          <a:p>
            <a:pPr>
              <a:buClr>
                <a:srgbClr val="C2002F"/>
              </a:buClr>
            </a:pPr>
            <a:endParaRPr lang="en-US" sz="800" dirty="0"/>
          </a:p>
        </p:txBody>
      </p:sp>
    </p:spTree>
    <p:extLst>
      <p:ext uri="{BB962C8B-B14F-4D97-AF65-F5344CB8AC3E}">
        <p14:creationId xmlns:p14="http://schemas.microsoft.com/office/powerpoint/2010/main" val="363690767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smtClean="0">
                <a:solidFill>
                  <a:srgbClr val="595959"/>
                </a:solidFill>
              </a:rPr>
              <a:t>5 Strategies</a:t>
            </a:r>
            <a:endParaRPr lang="en-US" sz="1400" kern="0" spc="100">
              <a:solidFill>
                <a:srgbClr val="595959"/>
              </a:solidFill>
            </a:endParaRPr>
          </a:p>
        </p:txBody>
      </p:sp>
      <p:sp>
        <p:nvSpPr>
          <p:cNvPr id="8" name="Text Placeholder 7"/>
          <p:cNvSpPr>
            <a:spLocks noGrp="1"/>
          </p:cNvSpPr>
          <p:nvPr>
            <p:ph type="body" sz="quarter" idx="11"/>
          </p:nvPr>
        </p:nvSpPr>
        <p:spPr>
          <a:xfrm>
            <a:off x="4572000" y="1143000"/>
            <a:ext cx="2085631" cy="1371600"/>
          </a:xfrm>
        </p:spPr>
        <p:txBody>
          <a:bodyPr/>
          <a:lstStyle/>
          <a:p>
            <a:r>
              <a:rPr lang="en-US" sz="1200" dirty="0" smtClean="0"/>
              <a:t>Five strategies based on best international practices provide the guidelines for the development of the </a:t>
            </a:r>
            <a:r>
              <a:rPr lang="en-US" sz="1200" dirty="0" err="1" smtClean="0"/>
              <a:t>Panamaniam</a:t>
            </a:r>
            <a:r>
              <a:rPr lang="en-US" sz="1200" dirty="0" smtClean="0"/>
              <a:t> VALS Hub</a:t>
            </a:r>
            <a:r>
              <a:rPr lang="en-US" sz="1200" dirty="0"/>
              <a:t> </a:t>
            </a:r>
            <a:r>
              <a:rPr lang="en-US" sz="1200" dirty="0" smtClean="0"/>
              <a:t>during the following 20 years </a:t>
            </a:r>
            <a:endParaRPr lang="en-US" sz="1200" dirty="0"/>
          </a:p>
        </p:txBody>
      </p:sp>
      <p:sp>
        <p:nvSpPr>
          <p:cNvPr id="9" name="Text Placeholder 8"/>
          <p:cNvSpPr>
            <a:spLocks noGrp="1"/>
          </p:cNvSpPr>
          <p:nvPr>
            <p:ph type="body" sz="quarter" idx="18"/>
          </p:nvPr>
        </p:nvSpPr>
        <p:spPr>
          <a:xfrm>
            <a:off x="304800" y="3429000"/>
            <a:ext cx="1981200" cy="1524000"/>
          </a:xfrm>
        </p:spPr>
        <p:txBody>
          <a:bodyPr>
            <a:noAutofit/>
          </a:bodyPr>
          <a:lstStyle/>
          <a:p>
            <a:pPr marL="171450" indent="-171450">
              <a:buClr>
                <a:srgbClr val="C2002F"/>
              </a:buClr>
              <a:buFont typeface="Courier New"/>
              <a:buChar char="o"/>
            </a:pPr>
            <a:r>
              <a:rPr lang="en-US" sz="1000" dirty="0" smtClean="0"/>
              <a:t>Create a bidirectional hub-and-spoke system by expanding current regional distribution of extra-regional goods with consolidation of intraregional and extra-regional exportations </a:t>
            </a:r>
          </a:p>
          <a:p>
            <a:pPr marL="171450" indent="-171450">
              <a:buClr>
                <a:srgbClr val="C2002F"/>
              </a:buClr>
              <a:buFont typeface="Courier New"/>
              <a:buChar char="o"/>
            </a:pPr>
            <a:r>
              <a:rPr lang="en-US" sz="1000" dirty="0" smtClean="0"/>
              <a:t>Functionally expand the hinterland</a:t>
            </a:r>
            <a:endParaRPr lang="en-US" sz="1000" dirty="0"/>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2"/>
            </a:pPr>
            <a:r>
              <a:rPr lang="en-US" dirty="0" smtClean="0"/>
              <a:t>Five </a:t>
            </a:r>
            <a:r>
              <a:rPr lang="en-US" dirty="0"/>
              <a:t>Strategies for the development of the Hub</a:t>
            </a:r>
          </a:p>
        </p:txBody>
      </p:sp>
      <p:sp>
        <p:nvSpPr>
          <p:cNvPr id="3" name="ZoneTexte 2"/>
          <p:cNvSpPr txBox="1"/>
          <p:nvPr/>
        </p:nvSpPr>
        <p:spPr>
          <a:xfrm>
            <a:off x="304800" y="3200400"/>
            <a:ext cx="1981200" cy="262353"/>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pPr marL="228600" indent="-228600">
              <a:buFont typeface="+mj-ea"/>
              <a:buAutoNum type="circleNumDbPlain"/>
            </a:pPr>
            <a:r>
              <a:rPr lang="en-US" sz="1200" dirty="0" smtClean="0"/>
              <a:t>Bidirectional Hub</a:t>
            </a:r>
            <a:endParaRPr lang="en-US" sz="1200" dirty="0"/>
          </a:p>
        </p:txBody>
      </p:sp>
      <p:sp>
        <p:nvSpPr>
          <p:cNvPr id="13" name="ZoneTexte 12"/>
          <p:cNvSpPr txBox="1"/>
          <p:nvPr/>
        </p:nvSpPr>
        <p:spPr>
          <a:xfrm>
            <a:off x="4572000" y="2819400"/>
            <a:ext cx="1600200" cy="381000"/>
          </a:xfrm>
          <a:prstGeom prst="rect">
            <a:avLst/>
          </a:prstGeom>
        </p:spPr>
        <p:txBody>
          <a:bodyPr vert="horz" lIns="91440" tIns="45720" rIns="91440" bIns="45720" rtlCol="0" anchor="ctr" anchorCtr="0">
            <a:noAutofit/>
          </a:bodyPr>
          <a:lstStyle>
            <a:defPPr>
              <a:defRPr lang="en-US"/>
            </a:defPPr>
            <a:lvl1pPr>
              <a:spcBef>
                <a:spcPct val="0"/>
              </a:spcBef>
              <a:buNone/>
              <a:defRPr sz="1200" b="1" kern="0" spc="100" baseline="0">
                <a:solidFill>
                  <a:srgbClr val="595959"/>
                </a:solidFill>
                <a:latin typeface="+mj-lt"/>
                <a:ea typeface="+mj-ea"/>
                <a:cs typeface="+mj-cs"/>
              </a:defRPr>
            </a:lvl1pPr>
          </a:lstStyle>
          <a:p>
            <a:r>
              <a:rPr lang="en-US" dirty="0"/>
              <a:t>Benchmarking</a:t>
            </a:r>
          </a:p>
        </p:txBody>
      </p:sp>
      <p:pic>
        <p:nvPicPr>
          <p:cNvPr id="2" name="Image 1"/>
          <p:cNvPicPr>
            <a:picLocks noChangeAspect="1"/>
          </p:cNvPicPr>
          <p:nvPr/>
        </p:nvPicPr>
        <p:blipFill>
          <a:blip r:embed="rId3"/>
          <a:stretch>
            <a:fillRect/>
          </a:stretch>
        </p:blipFill>
        <p:spPr>
          <a:xfrm>
            <a:off x="1243170" y="838200"/>
            <a:ext cx="1993900" cy="1879600"/>
          </a:xfrm>
          <a:prstGeom prst="rect">
            <a:avLst/>
          </a:prstGeom>
        </p:spPr>
      </p:pic>
      <p:sp>
        <p:nvSpPr>
          <p:cNvPr id="4" name="ZoneTexte 3"/>
          <p:cNvSpPr txBox="1"/>
          <p:nvPr/>
        </p:nvSpPr>
        <p:spPr>
          <a:xfrm>
            <a:off x="2480850" y="965284"/>
            <a:ext cx="1300356" cy="253916"/>
          </a:xfrm>
          <a:prstGeom prst="rect">
            <a:avLst/>
          </a:prstGeom>
          <a:noFill/>
        </p:spPr>
        <p:txBody>
          <a:bodyPr wrap="none" rtlCol="0">
            <a:spAutoFit/>
          </a:bodyPr>
          <a:lstStyle/>
          <a:p>
            <a:r>
              <a:rPr lang="en-US" sz="1050" b="1" dirty="0" smtClean="0">
                <a:solidFill>
                  <a:schemeClr val="tx1">
                    <a:lumMod val="75000"/>
                    <a:lumOff val="25000"/>
                  </a:schemeClr>
                </a:solidFill>
              </a:rPr>
              <a:t>Bidirectional Hub</a:t>
            </a:r>
            <a:endParaRPr lang="en-US" sz="1050" b="1" dirty="0">
              <a:solidFill>
                <a:schemeClr val="tx1">
                  <a:lumMod val="75000"/>
                  <a:lumOff val="25000"/>
                </a:schemeClr>
              </a:solidFill>
            </a:endParaRPr>
          </a:p>
        </p:txBody>
      </p:sp>
      <p:sp>
        <p:nvSpPr>
          <p:cNvPr id="15" name="ZoneTexte 14"/>
          <p:cNvSpPr txBox="1"/>
          <p:nvPr/>
        </p:nvSpPr>
        <p:spPr>
          <a:xfrm>
            <a:off x="3138630" y="1490990"/>
            <a:ext cx="1338828" cy="261610"/>
          </a:xfrm>
          <a:prstGeom prst="rect">
            <a:avLst/>
          </a:prstGeom>
          <a:noFill/>
        </p:spPr>
        <p:txBody>
          <a:bodyPr wrap="none" rtlCol="0">
            <a:spAutoFit/>
          </a:bodyPr>
          <a:lstStyle/>
          <a:p>
            <a:r>
              <a:rPr lang="en-US" sz="1050" b="1" dirty="0" smtClean="0">
                <a:solidFill>
                  <a:schemeClr val="tx1">
                    <a:lumMod val="75000"/>
                    <a:lumOff val="25000"/>
                  </a:schemeClr>
                </a:solidFill>
              </a:rPr>
              <a:t>3 Logistics Poles</a:t>
            </a:r>
            <a:endParaRPr lang="en-US" sz="1050" b="1" dirty="0">
              <a:solidFill>
                <a:schemeClr val="tx1">
                  <a:lumMod val="75000"/>
                  <a:lumOff val="25000"/>
                </a:schemeClr>
              </a:solidFill>
            </a:endParaRPr>
          </a:p>
        </p:txBody>
      </p:sp>
      <p:sp>
        <p:nvSpPr>
          <p:cNvPr id="17" name="ZoneTexte 16"/>
          <p:cNvSpPr txBox="1"/>
          <p:nvPr/>
        </p:nvSpPr>
        <p:spPr>
          <a:xfrm>
            <a:off x="2438400" y="3200400"/>
            <a:ext cx="1981200" cy="262353"/>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pPr marL="228600" indent="-228600">
              <a:buFont typeface="+mj-ea"/>
              <a:buAutoNum type="circleNumDbPlain" startAt="2"/>
            </a:pPr>
            <a:r>
              <a:rPr lang="en-US" sz="1200" dirty="0" smtClean="0"/>
              <a:t>3 Logistics Poles</a:t>
            </a:r>
            <a:endParaRPr lang="en-US" sz="1200" dirty="0"/>
          </a:p>
        </p:txBody>
      </p:sp>
      <p:sp>
        <p:nvSpPr>
          <p:cNvPr id="18" name="Text Placeholder 8"/>
          <p:cNvSpPr>
            <a:spLocks noGrp="1"/>
          </p:cNvSpPr>
          <p:nvPr>
            <p:ph type="body" sz="quarter" idx="18"/>
          </p:nvPr>
        </p:nvSpPr>
        <p:spPr>
          <a:xfrm>
            <a:off x="4572000" y="3200400"/>
            <a:ext cx="2286000" cy="5562600"/>
          </a:xfrm>
        </p:spPr>
        <p:txBody>
          <a:bodyPr>
            <a:noAutofit/>
          </a:bodyPr>
          <a:lstStyle/>
          <a:p>
            <a:pPr>
              <a:buClr>
                <a:srgbClr val="C2002F"/>
              </a:buClr>
            </a:pPr>
            <a:r>
              <a:rPr lang="en-US" sz="1000" dirty="0"/>
              <a:t>7</a:t>
            </a:r>
            <a:r>
              <a:rPr lang="en-US" sz="1000" dirty="0" smtClean="0"/>
              <a:t> global </a:t>
            </a:r>
            <a:r>
              <a:rPr lang="en-US" sz="1000" dirty="0"/>
              <a:t>l</a:t>
            </a:r>
            <a:r>
              <a:rPr lang="en-US" sz="1000" dirty="0" smtClean="0"/>
              <a:t>ogistics hubs assessed:</a:t>
            </a:r>
          </a:p>
          <a:p>
            <a:pPr marL="171450" indent="-171450">
              <a:buClr>
                <a:srgbClr val="C2002F"/>
              </a:buClr>
              <a:buFont typeface="Courier New"/>
              <a:buChar char="o"/>
            </a:pPr>
            <a:r>
              <a:rPr lang="en-US" sz="1000" dirty="0" smtClean="0"/>
              <a:t>Shanghai</a:t>
            </a:r>
          </a:p>
          <a:p>
            <a:pPr marL="171450" indent="-171450">
              <a:buClr>
                <a:srgbClr val="C2002F"/>
              </a:buClr>
              <a:buFont typeface="Courier New"/>
              <a:buChar char="o"/>
            </a:pPr>
            <a:r>
              <a:rPr lang="en-US" sz="1000" dirty="0" smtClean="0"/>
              <a:t>Hong Kong</a:t>
            </a:r>
          </a:p>
          <a:p>
            <a:pPr marL="171450" indent="-171450">
              <a:buClr>
                <a:srgbClr val="C2002F"/>
              </a:buClr>
              <a:buFont typeface="Courier New"/>
              <a:buChar char="o"/>
            </a:pPr>
            <a:r>
              <a:rPr lang="en-US" sz="1000" dirty="0" smtClean="0"/>
              <a:t>Singapore</a:t>
            </a:r>
          </a:p>
          <a:p>
            <a:pPr marL="171450" indent="-171450">
              <a:buClr>
                <a:srgbClr val="C2002F"/>
              </a:buClr>
              <a:buFont typeface="Courier New"/>
              <a:buChar char="o"/>
            </a:pPr>
            <a:r>
              <a:rPr lang="en-US" sz="1000" dirty="0" smtClean="0"/>
              <a:t>Dubai </a:t>
            </a:r>
            <a:r>
              <a:rPr lang="mr-IN" sz="1000" dirty="0" smtClean="0"/>
              <a:t>–</a:t>
            </a:r>
            <a:r>
              <a:rPr lang="en-US" sz="1000" dirty="0" smtClean="0"/>
              <a:t> Jebel Ali</a:t>
            </a:r>
          </a:p>
          <a:p>
            <a:pPr marL="171450" indent="-171450">
              <a:buClr>
                <a:srgbClr val="C2002F"/>
              </a:buClr>
              <a:buFont typeface="Courier New"/>
              <a:buChar char="o"/>
            </a:pPr>
            <a:r>
              <a:rPr lang="en-US" sz="1000" dirty="0" smtClean="0"/>
              <a:t>Rotterdam</a:t>
            </a:r>
          </a:p>
          <a:p>
            <a:pPr marL="171450" indent="-171450">
              <a:buClr>
                <a:srgbClr val="C2002F"/>
              </a:buClr>
              <a:buFont typeface="Courier New"/>
              <a:buChar char="o"/>
            </a:pPr>
            <a:r>
              <a:rPr lang="en-US" sz="1000" dirty="0" smtClean="0"/>
              <a:t>Philadelphia</a:t>
            </a:r>
          </a:p>
          <a:p>
            <a:pPr marL="171450" indent="-171450">
              <a:buClr>
                <a:srgbClr val="C2002F"/>
              </a:buClr>
              <a:buFont typeface="Courier New"/>
              <a:buChar char="o"/>
            </a:pPr>
            <a:r>
              <a:rPr lang="en-US" sz="1000" dirty="0" smtClean="0"/>
              <a:t>Houston</a:t>
            </a:r>
          </a:p>
          <a:p>
            <a:pPr>
              <a:buClr>
                <a:srgbClr val="C2002F"/>
              </a:buClr>
            </a:pPr>
            <a:endParaRPr lang="en-US" sz="1000" dirty="0" smtClean="0"/>
          </a:p>
          <a:p>
            <a:pPr>
              <a:buClr>
                <a:srgbClr val="C2002F"/>
              </a:buClr>
            </a:pPr>
            <a:r>
              <a:rPr lang="en-US" sz="1000" dirty="0" smtClean="0"/>
              <a:t>The assessment allowed identifying exogenous factors as well as strategic capabilities critical to develop a VALS hub: Threshold resources, critical success factors and unique resources. The later is represented in Panama by the Canal</a:t>
            </a:r>
          </a:p>
          <a:p>
            <a:pPr>
              <a:buClr>
                <a:srgbClr val="C2002F"/>
              </a:buClr>
            </a:pPr>
            <a:endParaRPr lang="en-US" sz="1000" dirty="0"/>
          </a:p>
          <a:p>
            <a:pPr>
              <a:buClr>
                <a:srgbClr val="C2002F"/>
              </a:buClr>
            </a:pPr>
            <a:r>
              <a:rPr lang="en-US" sz="1000" dirty="0" smtClean="0"/>
              <a:t>Lessons learned from the review: </a:t>
            </a:r>
          </a:p>
          <a:p>
            <a:pPr marL="171450" indent="-171450">
              <a:buClr>
                <a:srgbClr val="C2002F"/>
              </a:buClr>
              <a:buFont typeface="Courier New"/>
              <a:buChar char="o"/>
            </a:pPr>
            <a:r>
              <a:rPr lang="en-US" sz="1000" dirty="0"/>
              <a:t>Invest to expand the hinterland</a:t>
            </a:r>
          </a:p>
          <a:p>
            <a:pPr marL="171450" indent="-171450">
              <a:buClr>
                <a:srgbClr val="C2002F"/>
              </a:buClr>
              <a:buFont typeface="Courier New"/>
              <a:buChar char="o"/>
            </a:pPr>
            <a:r>
              <a:rPr lang="en-US" sz="1000" dirty="0"/>
              <a:t>Generate a bidirectional hub-and-spoke system</a:t>
            </a:r>
          </a:p>
          <a:p>
            <a:pPr marL="171450" indent="-171450">
              <a:buClr>
                <a:srgbClr val="C2002F"/>
              </a:buClr>
              <a:buFont typeface="Courier New"/>
              <a:buChar char="o"/>
            </a:pPr>
            <a:r>
              <a:rPr lang="en-US" sz="1000" dirty="0"/>
              <a:t>Generate world-class logistics infrastructure</a:t>
            </a:r>
          </a:p>
          <a:p>
            <a:pPr marL="171450" indent="-171450">
              <a:buClr>
                <a:srgbClr val="C2002F"/>
              </a:buClr>
              <a:buFont typeface="Courier New"/>
              <a:buChar char="o"/>
            </a:pPr>
            <a:r>
              <a:rPr lang="en-US" sz="1000" dirty="0"/>
              <a:t>Generate an integrated multimodal system</a:t>
            </a:r>
          </a:p>
          <a:p>
            <a:pPr marL="171450" indent="-171450">
              <a:buClr>
                <a:srgbClr val="C2002F"/>
              </a:buClr>
              <a:buFont typeface="Courier New"/>
              <a:buChar char="o"/>
            </a:pPr>
            <a:r>
              <a:rPr lang="en-US" sz="1000" dirty="0"/>
              <a:t>Decrease OPEX</a:t>
            </a:r>
          </a:p>
          <a:p>
            <a:pPr marL="171450" indent="-171450">
              <a:buClr>
                <a:srgbClr val="C2002F"/>
              </a:buClr>
              <a:buFont typeface="Courier New"/>
              <a:buChar char="o"/>
            </a:pPr>
            <a:r>
              <a:rPr lang="en-US" sz="1000" dirty="0"/>
              <a:t>Generate value proposition tailored to the needs of customers</a:t>
            </a:r>
          </a:p>
          <a:p>
            <a:pPr marL="171450" indent="-171450">
              <a:buClr>
                <a:srgbClr val="C2002F"/>
              </a:buClr>
              <a:buFont typeface="Courier New"/>
              <a:buChar char="o"/>
            </a:pPr>
            <a:r>
              <a:rPr lang="en-US" sz="1000" dirty="0"/>
              <a:t>Streamline processes and fully </a:t>
            </a:r>
            <a:r>
              <a:rPr lang="en-US" sz="1000" dirty="0" smtClean="0"/>
              <a:t>digitalize the logistics system</a:t>
            </a:r>
            <a:endParaRPr lang="en-US" sz="1000" dirty="0"/>
          </a:p>
        </p:txBody>
      </p:sp>
      <p:sp>
        <p:nvSpPr>
          <p:cNvPr id="19" name="ZoneTexte 18"/>
          <p:cNvSpPr txBox="1"/>
          <p:nvPr/>
        </p:nvSpPr>
        <p:spPr>
          <a:xfrm>
            <a:off x="2881170" y="2286000"/>
            <a:ext cx="1454520" cy="261610"/>
          </a:xfrm>
          <a:prstGeom prst="rect">
            <a:avLst/>
          </a:prstGeom>
          <a:noFill/>
        </p:spPr>
        <p:txBody>
          <a:bodyPr wrap="none" rtlCol="0">
            <a:spAutoFit/>
          </a:bodyPr>
          <a:lstStyle/>
          <a:p>
            <a:r>
              <a:rPr lang="en-US" sz="1050" b="1" dirty="0" smtClean="0">
                <a:solidFill>
                  <a:schemeClr val="tx1">
                    <a:lumMod val="75000"/>
                    <a:lumOff val="25000"/>
                  </a:schemeClr>
                </a:solidFill>
              </a:rPr>
              <a:t>Multimodal system</a:t>
            </a:r>
            <a:endParaRPr lang="en-US" sz="1050" b="1" dirty="0">
              <a:solidFill>
                <a:schemeClr val="tx1">
                  <a:lumMod val="75000"/>
                  <a:lumOff val="25000"/>
                </a:schemeClr>
              </a:solidFill>
            </a:endParaRPr>
          </a:p>
        </p:txBody>
      </p:sp>
      <p:sp>
        <p:nvSpPr>
          <p:cNvPr id="20" name="ZoneTexte 19"/>
          <p:cNvSpPr txBox="1"/>
          <p:nvPr/>
        </p:nvSpPr>
        <p:spPr>
          <a:xfrm>
            <a:off x="76200" y="2204164"/>
            <a:ext cx="1500029" cy="415498"/>
          </a:xfrm>
          <a:prstGeom prst="rect">
            <a:avLst/>
          </a:prstGeom>
          <a:noFill/>
        </p:spPr>
        <p:txBody>
          <a:bodyPr wrap="square" rtlCol="0">
            <a:spAutoFit/>
          </a:bodyPr>
          <a:lstStyle/>
          <a:p>
            <a:pPr algn="r"/>
            <a:r>
              <a:rPr lang="en-US" sz="1050" b="1" dirty="0" smtClean="0">
                <a:solidFill>
                  <a:schemeClr val="tx1">
                    <a:lumMod val="75000"/>
                    <a:lumOff val="25000"/>
                  </a:schemeClr>
                </a:solidFill>
              </a:rPr>
              <a:t>New logistics segments &amp; VALS</a:t>
            </a:r>
            <a:endParaRPr lang="en-US" sz="1050" b="1" dirty="0">
              <a:solidFill>
                <a:schemeClr val="tx1">
                  <a:lumMod val="75000"/>
                  <a:lumOff val="25000"/>
                </a:schemeClr>
              </a:solidFill>
            </a:endParaRPr>
          </a:p>
        </p:txBody>
      </p:sp>
      <p:sp>
        <p:nvSpPr>
          <p:cNvPr id="21" name="ZoneTexte 20"/>
          <p:cNvSpPr txBox="1"/>
          <p:nvPr/>
        </p:nvSpPr>
        <p:spPr>
          <a:xfrm>
            <a:off x="72150" y="1480707"/>
            <a:ext cx="1262081" cy="253916"/>
          </a:xfrm>
          <a:prstGeom prst="rect">
            <a:avLst/>
          </a:prstGeom>
          <a:noFill/>
        </p:spPr>
        <p:txBody>
          <a:bodyPr wrap="none" rtlCol="0">
            <a:spAutoFit/>
          </a:bodyPr>
          <a:lstStyle/>
          <a:p>
            <a:pPr algn="r"/>
            <a:r>
              <a:rPr lang="en-US" sz="1050" b="1" dirty="0" smtClean="0">
                <a:solidFill>
                  <a:schemeClr val="tx1">
                    <a:lumMod val="75000"/>
                    <a:lumOff val="25000"/>
                  </a:schemeClr>
                </a:solidFill>
              </a:rPr>
              <a:t>100% digital Hub</a:t>
            </a:r>
            <a:endParaRPr lang="en-US" sz="1050" b="1" dirty="0">
              <a:solidFill>
                <a:schemeClr val="tx1">
                  <a:lumMod val="75000"/>
                  <a:lumOff val="25000"/>
                </a:schemeClr>
              </a:solidFill>
            </a:endParaRPr>
          </a:p>
        </p:txBody>
      </p:sp>
      <p:sp>
        <p:nvSpPr>
          <p:cNvPr id="23" name="Text Placeholder 8"/>
          <p:cNvSpPr>
            <a:spLocks noGrp="1"/>
          </p:cNvSpPr>
          <p:nvPr>
            <p:ph type="body" sz="quarter" idx="18"/>
          </p:nvPr>
        </p:nvSpPr>
        <p:spPr>
          <a:xfrm>
            <a:off x="2438400" y="3429000"/>
            <a:ext cx="1981200" cy="1524000"/>
          </a:xfrm>
        </p:spPr>
        <p:txBody>
          <a:bodyPr>
            <a:noAutofit/>
          </a:bodyPr>
          <a:lstStyle/>
          <a:p>
            <a:pPr marL="171450" indent="-171450">
              <a:buClr>
                <a:srgbClr val="C2002F"/>
              </a:buClr>
              <a:buFont typeface="Courier New"/>
              <a:buChar char="o"/>
            </a:pPr>
            <a:r>
              <a:rPr lang="en-US" sz="1000" dirty="0" smtClean="0"/>
              <a:t>Consolidate 3 poles to generate economies of scale and agglomeration</a:t>
            </a:r>
          </a:p>
          <a:p>
            <a:pPr marL="171450" indent="-171450">
              <a:buClr>
                <a:srgbClr val="C2002F"/>
              </a:buClr>
              <a:buFont typeface="Courier New"/>
              <a:buChar char="o"/>
            </a:pPr>
            <a:r>
              <a:rPr lang="en-US" sz="1000" dirty="0" smtClean="0"/>
              <a:t>Progressively upgrade logistics infrastructure and control process for re-exportations</a:t>
            </a:r>
          </a:p>
          <a:p>
            <a:pPr marL="171450" indent="-171450">
              <a:buClr>
                <a:srgbClr val="C2002F"/>
              </a:buClr>
              <a:buFont typeface="Courier New"/>
              <a:buChar char="o"/>
            </a:pPr>
            <a:r>
              <a:rPr lang="en-US" sz="1000" dirty="0" smtClean="0"/>
              <a:t>Homogenize special economic regimes</a:t>
            </a:r>
            <a:endParaRPr lang="en-US" sz="1000" dirty="0"/>
          </a:p>
        </p:txBody>
      </p:sp>
      <p:sp>
        <p:nvSpPr>
          <p:cNvPr id="24" name="Text Placeholder 8"/>
          <p:cNvSpPr>
            <a:spLocks noGrp="1"/>
          </p:cNvSpPr>
          <p:nvPr>
            <p:ph type="body" sz="quarter" idx="18"/>
          </p:nvPr>
        </p:nvSpPr>
        <p:spPr>
          <a:xfrm>
            <a:off x="304800" y="5486400"/>
            <a:ext cx="4114800" cy="990600"/>
          </a:xfrm>
        </p:spPr>
        <p:txBody>
          <a:bodyPr>
            <a:noAutofit/>
          </a:bodyPr>
          <a:lstStyle/>
          <a:p>
            <a:pPr marL="171450" indent="-171450">
              <a:buClr>
                <a:srgbClr val="C2002F"/>
              </a:buClr>
              <a:buFont typeface="Courier New"/>
              <a:buChar char="o"/>
            </a:pPr>
            <a:r>
              <a:rPr lang="en-US" sz="1000" dirty="0" smtClean="0"/>
              <a:t>Highly effective multimodal system linking the 3 poles</a:t>
            </a:r>
            <a:r>
              <a:rPr lang="en-US" sz="1000" dirty="0"/>
              <a:t> </a:t>
            </a:r>
            <a:r>
              <a:rPr lang="en-US" sz="1000" dirty="0" smtClean="0"/>
              <a:t>through high-capacity networks and nodal elements</a:t>
            </a:r>
          </a:p>
          <a:p>
            <a:pPr marL="171450" indent="-171450">
              <a:buClr>
                <a:srgbClr val="C2002F"/>
              </a:buClr>
              <a:buFont typeface="Courier New"/>
              <a:buChar char="o"/>
            </a:pPr>
            <a:r>
              <a:rPr lang="en-US" sz="1000" dirty="0" smtClean="0"/>
              <a:t>Optimal utilization of existing assets</a:t>
            </a:r>
          </a:p>
          <a:p>
            <a:pPr marL="171450" indent="-171450">
              <a:buClr>
                <a:srgbClr val="C2002F"/>
              </a:buClr>
              <a:buFont typeface="Courier New"/>
              <a:buChar char="o"/>
            </a:pPr>
            <a:r>
              <a:rPr lang="en-US" sz="1000" dirty="0" smtClean="0"/>
              <a:t>High design and operation standards for core transport and logistics infrastructure</a:t>
            </a:r>
          </a:p>
        </p:txBody>
      </p:sp>
      <p:sp>
        <p:nvSpPr>
          <p:cNvPr id="25" name="ZoneTexte 24"/>
          <p:cNvSpPr txBox="1"/>
          <p:nvPr/>
        </p:nvSpPr>
        <p:spPr>
          <a:xfrm>
            <a:off x="304800" y="5257800"/>
            <a:ext cx="1981200" cy="262353"/>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pPr marL="228600" indent="-228600">
              <a:buFont typeface="+mj-ea"/>
              <a:buAutoNum type="circleNumDbPlain" startAt="3"/>
            </a:pPr>
            <a:r>
              <a:rPr lang="en-US" sz="1200" dirty="0" smtClean="0"/>
              <a:t>Multimodal system</a:t>
            </a:r>
            <a:endParaRPr lang="en-US" sz="1200" dirty="0"/>
          </a:p>
        </p:txBody>
      </p:sp>
      <p:sp>
        <p:nvSpPr>
          <p:cNvPr id="28" name="Text Placeholder 8"/>
          <p:cNvSpPr>
            <a:spLocks noGrp="1"/>
          </p:cNvSpPr>
          <p:nvPr>
            <p:ph type="body" sz="quarter" idx="18"/>
          </p:nvPr>
        </p:nvSpPr>
        <p:spPr>
          <a:xfrm>
            <a:off x="304800" y="7086600"/>
            <a:ext cx="1981200" cy="1219201"/>
          </a:xfrm>
        </p:spPr>
        <p:txBody>
          <a:bodyPr>
            <a:noAutofit/>
          </a:bodyPr>
          <a:lstStyle/>
          <a:p>
            <a:pPr marL="171450" indent="-171450">
              <a:buClr>
                <a:srgbClr val="C2002F"/>
              </a:buClr>
              <a:buFont typeface="Courier New"/>
              <a:buChar char="o"/>
            </a:pPr>
            <a:r>
              <a:rPr lang="en-US" sz="1000" dirty="0" smtClean="0"/>
              <a:t>Capture new market segments and develop a relevant value proposition for these new segments</a:t>
            </a:r>
          </a:p>
          <a:p>
            <a:pPr marL="171450" indent="-171450">
              <a:buClr>
                <a:srgbClr val="C2002F"/>
              </a:buClr>
              <a:buFont typeface="Courier New"/>
              <a:buChar char="o"/>
            </a:pPr>
            <a:r>
              <a:rPr lang="en-US" sz="1000" dirty="0" smtClean="0"/>
              <a:t>Expand the current offer of VALS to existing market segments</a:t>
            </a:r>
            <a:endParaRPr lang="en-US" sz="1000" dirty="0"/>
          </a:p>
        </p:txBody>
      </p:sp>
      <p:sp>
        <p:nvSpPr>
          <p:cNvPr id="29" name="ZoneTexte 28"/>
          <p:cNvSpPr txBox="1"/>
          <p:nvPr/>
        </p:nvSpPr>
        <p:spPr>
          <a:xfrm>
            <a:off x="304800" y="6781800"/>
            <a:ext cx="1981200" cy="262353"/>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pPr marL="228600" indent="-228600">
              <a:buFont typeface="+mj-ea"/>
              <a:buAutoNum type="circleNumDbPlain" startAt="4"/>
            </a:pPr>
            <a:r>
              <a:rPr lang="en-US" sz="1200" dirty="0" smtClean="0"/>
              <a:t>New logistic segments &amp; VALS</a:t>
            </a:r>
            <a:endParaRPr lang="en-US" sz="1200" dirty="0"/>
          </a:p>
        </p:txBody>
      </p:sp>
      <p:sp>
        <p:nvSpPr>
          <p:cNvPr id="30" name="ZoneTexte 29"/>
          <p:cNvSpPr txBox="1"/>
          <p:nvPr/>
        </p:nvSpPr>
        <p:spPr>
          <a:xfrm>
            <a:off x="2438400" y="6781800"/>
            <a:ext cx="1981200" cy="262353"/>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pPr marL="228600" indent="-228600">
              <a:buFont typeface="+mj-ea"/>
              <a:buAutoNum type="circleNumDbPlain" startAt="5"/>
            </a:pPr>
            <a:r>
              <a:rPr lang="en-US" sz="1200" dirty="0" smtClean="0"/>
              <a:t>100% digital Hub</a:t>
            </a:r>
            <a:endParaRPr lang="en-US" sz="1200" dirty="0"/>
          </a:p>
        </p:txBody>
      </p:sp>
      <p:sp>
        <p:nvSpPr>
          <p:cNvPr id="31" name="Text Placeholder 8"/>
          <p:cNvSpPr>
            <a:spLocks noGrp="1"/>
          </p:cNvSpPr>
          <p:nvPr>
            <p:ph type="body" sz="quarter" idx="18"/>
          </p:nvPr>
        </p:nvSpPr>
        <p:spPr>
          <a:xfrm>
            <a:off x="2438400" y="7086600"/>
            <a:ext cx="1981200" cy="1219201"/>
          </a:xfrm>
        </p:spPr>
        <p:txBody>
          <a:bodyPr>
            <a:noAutofit/>
          </a:bodyPr>
          <a:lstStyle/>
          <a:p>
            <a:pPr marL="171450" indent="-171450">
              <a:buClr>
                <a:srgbClr val="C2002F"/>
              </a:buClr>
              <a:buFont typeface="Courier New"/>
              <a:buChar char="o"/>
            </a:pPr>
            <a:r>
              <a:rPr lang="en-US" sz="1000" dirty="0" smtClean="0"/>
              <a:t>Streamline control procedures and fully digitalize the system</a:t>
            </a:r>
          </a:p>
          <a:p>
            <a:pPr marL="171450" indent="-171450">
              <a:buClr>
                <a:srgbClr val="C2002F"/>
              </a:buClr>
              <a:buFont typeface="Courier New"/>
              <a:buChar char="o"/>
            </a:pPr>
            <a:r>
              <a:rPr lang="en-US" sz="1000" dirty="0" smtClean="0"/>
              <a:t>Fully digitalize logistics flows and implement real-time optimization of physical and process control flows</a:t>
            </a:r>
          </a:p>
          <a:p>
            <a:pPr marL="171450" indent="-171450">
              <a:buClr>
                <a:srgbClr val="C2002F"/>
              </a:buClr>
              <a:buFont typeface="Courier New"/>
              <a:buChar char="o"/>
            </a:pPr>
            <a:endParaRPr lang="en-US" sz="1000" dirty="0"/>
          </a:p>
        </p:txBody>
      </p:sp>
    </p:spTree>
    <p:extLst>
      <p:ext uri="{BB962C8B-B14F-4D97-AF65-F5344CB8AC3E}">
        <p14:creationId xmlns:p14="http://schemas.microsoft.com/office/powerpoint/2010/main" val="148449576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dirty="0" smtClean="0">
                <a:solidFill>
                  <a:srgbClr val="595959"/>
                </a:solidFill>
              </a:rPr>
              <a:t>Objectives</a:t>
            </a:r>
            <a:endParaRPr lang="en-US" sz="1400" kern="0" spc="100" dirty="0">
              <a:solidFill>
                <a:srgbClr val="595959"/>
              </a:solidFill>
            </a:endParaRPr>
          </a:p>
        </p:txBody>
      </p:sp>
      <p:sp>
        <p:nvSpPr>
          <p:cNvPr id="8" name="Text Placeholder 7"/>
          <p:cNvSpPr>
            <a:spLocks noGrp="1"/>
          </p:cNvSpPr>
          <p:nvPr>
            <p:ph type="body" sz="quarter" idx="11"/>
          </p:nvPr>
        </p:nvSpPr>
        <p:spPr>
          <a:xfrm>
            <a:off x="4572000" y="990600"/>
            <a:ext cx="2085631" cy="1676400"/>
          </a:xfrm>
        </p:spPr>
        <p:txBody>
          <a:bodyPr/>
          <a:lstStyle/>
          <a:p>
            <a:r>
              <a:rPr lang="en-US" sz="1200" dirty="0" smtClean="0"/>
              <a:t>Complement current regional distribution flows of extra-regional goods,  with concentration of exportations flows from the Region and provide them consolidation, multimodal access and VALS</a:t>
            </a:r>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2"/>
            </a:pPr>
            <a:r>
              <a:rPr lang="en-US" dirty="0" smtClean="0"/>
              <a:t>Five </a:t>
            </a:r>
            <a:r>
              <a:rPr lang="en-US" dirty="0"/>
              <a:t>Strategies for the development of the Hub</a:t>
            </a:r>
          </a:p>
        </p:txBody>
      </p:sp>
      <p:sp>
        <p:nvSpPr>
          <p:cNvPr id="13" name="ZoneTexte 12"/>
          <p:cNvSpPr txBox="1"/>
          <p:nvPr/>
        </p:nvSpPr>
        <p:spPr>
          <a:xfrm>
            <a:off x="4572000" y="2819400"/>
            <a:ext cx="1981200" cy="381000"/>
          </a:xfrm>
          <a:prstGeom prst="rect">
            <a:avLst/>
          </a:prstGeom>
        </p:spPr>
        <p:txBody>
          <a:bodyPr vert="horz" lIns="91440" tIns="45720" rIns="91440" bIns="45720" rtlCol="0" anchor="ctr" anchorCtr="0">
            <a:noAutofit/>
          </a:bodyPr>
          <a:lstStyle>
            <a:defPPr>
              <a:defRPr lang="en-US"/>
            </a:defPPr>
            <a:lvl1pPr>
              <a:spcBef>
                <a:spcPct val="0"/>
              </a:spcBef>
              <a:buNone/>
              <a:defRPr sz="1200" b="1" kern="0" spc="100" baseline="0">
                <a:solidFill>
                  <a:srgbClr val="595959"/>
                </a:solidFill>
                <a:latin typeface="+mj-lt"/>
                <a:ea typeface="+mj-ea"/>
                <a:cs typeface="+mj-cs"/>
              </a:defRPr>
            </a:lvl1pPr>
          </a:lstStyle>
          <a:p>
            <a:r>
              <a:rPr lang="en-US" dirty="0" smtClean="0"/>
              <a:t>Regional needs</a:t>
            </a:r>
            <a:endParaRPr lang="en-US" dirty="0"/>
          </a:p>
        </p:txBody>
      </p:sp>
      <p:sp>
        <p:nvSpPr>
          <p:cNvPr id="17" name="ZoneTexte 16"/>
          <p:cNvSpPr txBox="1"/>
          <p:nvPr/>
        </p:nvSpPr>
        <p:spPr>
          <a:xfrm>
            <a:off x="228600" y="6477000"/>
            <a:ext cx="3048000" cy="228600"/>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r>
              <a:rPr lang="en-US" sz="1200" dirty="0" smtClean="0"/>
              <a:t>Assessment of current chains</a:t>
            </a:r>
            <a:endParaRPr lang="en-US" sz="1200" dirty="0"/>
          </a:p>
        </p:txBody>
      </p:sp>
      <p:sp>
        <p:nvSpPr>
          <p:cNvPr id="18" name="Text Placeholder 8"/>
          <p:cNvSpPr>
            <a:spLocks noGrp="1"/>
          </p:cNvSpPr>
          <p:nvPr>
            <p:ph type="body" sz="quarter" idx="18"/>
          </p:nvPr>
        </p:nvSpPr>
        <p:spPr>
          <a:xfrm>
            <a:off x="4572000" y="3200400"/>
            <a:ext cx="2286000" cy="3200400"/>
          </a:xfrm>
        </p:spPr>
        <p:txBody>
          <a:bodyPr>
            <a:noAutofit/>
          </a:bodyPr>
          <a:lstStyle/>
          <a:p>
            <a:pPr marL="171450" lvl="0" indent="-171450">
              <a:buClr>
                <a:srgbClr val="800000"/>
              </a:buClr>
              <a:buFont typeface="Courier New"/>
              <a:buChar char="o"/>
            </a:pPr>
            <a:r>
              <a:rPr lang="en-US" sz="1000" dirty="0" smtClean="0"/>
              <a:t>For perishable goods there is the need to count on short-sea-shipping services in order to sent goods to Panama to be consolidated. This is particularly applicable for non traditional, highly perishable exports.</a:t>
            </a:r>
          </a:p>
          <a:p>
            <a:pPr marL="171450" lvl="0" indent="-171450">
              <a:buClr>
                <a:srgbClr val="800000"/>
              </a:buClr>
              <a:buFont typeface="Courier New"/>
              <a:buChar char="o"/>
            </a:pPr>
            <a:r>
              <a:rPr lang="en-US" sz="1000" dirty="0" smtClean="0"/>
              <a:t>Intermodal sea-air and sea-sea transshipment is also required for perishables aiming at reaching new markets, in particular Asian.</a:t>
            </a:r>
          </a:p>
          <a:p>
            <a:pPr marL="171450" lvl="0" indent="-171450">
              <a:buClr>
                <a:srgbClr val="800000"/>
              </a:buClr>
              <a:buFont typeface="Courier New"/>
              <a:buChar char="o"/>
            </a:pPr>
            <a:r>
              <a:rPr lang="en-US" sz="1000" dirty="0" smtClean="0"/>
              <a:t>For consumer goods, Panama could play a more important role in optimizing intraregional flows North-South and to the Caribbean. The existence and increase of short-sea-shipping and short-distance air services and frequencies is a critical success factor.</a:t>
            </a:r>
            <a:endParaRPr lang="en-US" sz="1000" dirty="0"/>
          </a:p>
        </p:txBody>
      </p:sp>
      <p:sp>
        <p:nvSpPr>
          <p:cNvPr id="23" name="Text Placeholder 8"/>
          <p:cNvSpPr>
            <a:spLocks noGrp="1"/>
          </p:cNvSpPr>
          <p:nvPr>
            <p:ph type="body" sz="quarter" idx="18"/>
          </p:nvPr>
        </p:nvSpPr>
        <p:spPr>
          <a:xfrm>
            <a:off x="228600" y="6781800"/>
            <a:ext cx="2057400" cy="1752600"/>
          </a:xfrm>
        </p:spPr>
        <p:txBody>
          <a:bodyPr>
            <a:noAutofit/>
          </a:bodyPr>
          <a:lstStyle/>
          <a:p>
            <a:pPr>
              <a:buClr>
                <a:srgbClr val="C2002F"/>
              </a:buClr>
            </a:pPr>
            <a:r>
              <a:rPr lang="en-US" sz="1000" dirty="0" smtClean="0"/>
              <a:t>Current chains using Panama share a similar pattern. Goods come to Panama for the distribution in the Region.  Export concentration patterns were only seen in perishable goods and beverages. Perishables do not receive VALS but only air-air and road-air transshipment. Beverages go to the Region, however a very small volume goes to the US and Africa</a:t>
            </a:r>
          </a:p>
        </p:txBody>
      </p:sp>
      <p:pic>
        <p:nvPicPr>
          <p:cNvPr id="6" name="Image 5"/>
          <p:cNvPicPr>
            <a:picLocks noChangeAspect="1"/>
          </p:cNvPicPr>
          <p:nvPr/>
        </p:nvPicPr>
        <p:blipFill>
          <a:blip r:embed="rId3"/>
          <a:stretch>
            <a:fillRect/>
          </a:stretch>
        </p:blipFill>
        <p:spPr>
          <a:xfrm>
            <a:off x="228600" y="762000"/>
            <a:ext cx="3286897" cy="1447800"/>
          </a:xfrm>
          <a:prstGeom prst="rect">
            <a:avLst/>
          </a:prstGeom>
        </p:spPr>
      </p:pic>
      <p:sp>
        <p:nvSpPr>
          <p:cNvPr id="16" name="ZoneTexte 15"/>
          <p:cNvSpPr txBox="1"/>
          <p:nvPr/>
        </p:nvSpPr>
        <p:spPr>
          <a:xfrm>
            <a:off x="228600" y="2514600"/>
            <a:ext cx="4343400" cy="228600"/>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r>
              <a:rPr lang="en-US" sz="1200" dirty="0" smtClean="0"/>
              <a:t>Panama potential to optimize regional chains</a:t>
            </a:r>
            <a:endParaRPr lang="en-US" sz="1200" dirty="0"/>
          </a:p>
        </p:txBody>
      </p:sp>
      <p:pic>
        <p:nvPicPr>
          <p:cNvPr id="4" name="Image 3"/>
          <p:cNvPicPr>
            <a:picLocks noChangeAspect="1"/>
          </p:cNvPicPr>
          <p:nvPr/>
        </p:nvPicPr>
        <p:blipFill>
          <a:blip r:embed="rId4"/>
          <a:stretch>
            <a:fillRect/>
          </a:stretch>
        </p:blipFill>
        <p:spPr>
          <a:xfrm>
            <a:off x="2286001" y="6705600"/>
            <a:ext cx="4572000" cy="1975321"/>
          </a:xfrm>
          <a:prstGeom prst="rect">
            <a:avLst/>
          </a:prstGeom>
        </p:spPr>
      </p:pic>
      <p:sp>
        <p:nvSpPr>
          <p:cNvPr id="5" name="ZoneTexte 4"/>
          <p:cNvSpPr txBox="1"/>
          <p:nvPr/>
        </p:nvSpPr>
        <p:spPr>
          <a:xfrm>
            <a:off x="3503371" y="6400800"/>
            <a:ext cx="2137261" cy="246221"/>
          </a:xfrm>
          <a:prstGeom prst="rect">
            <a:avLst/>
          </a:prstGeom>
          <a:noFill/>
        </p:spPr>
        <p:txBody>
          <a:bodyPr wrap="none" rtlCol="0">
            <a:spAutoFit/>
          </a:bodyPr>
          <a:lstStyle/>
          <a:p>
            <a:r>
              <a:rPr lang="fr-FR" sz="1000" b="1" dirty="0" err="1" smtClean="0"/>
              <a:t>Alcoholic</a:t>
            </a:r>
            <a:r>
              <a:rPr lang="fr-FR" sz="1000" b="1" dirty="0" smtClean="0"/>
              <a:t> drinks’ </a:t>
            </a:r>
            <a:r>
              <a:rPr lang="fr-FR" sz="1000" b="1" dirty="0" err="1" smtClean="0"/>
              <a:t>logistics</a:t>
            </a:r>
            <a:r>
              <a:rPr lang="fr-FR" sz="1000" b="1" dirty="0" smtClean="0"/>
              <a:t> </a:t>
            </a:r>
            <a:r>
              <a:rPr lang="fr-FR" sz="1000" b="1" dirty="0" err="1" smtClean="0"/>
              <a:t>chain</a:t>
            </a:r>
            <a:endParaRPr lang="fr-FR" sz="1000" b="1" dirty="0"/>
          </a:p>
        </p:txBody>
      </p:sp>
      <p:sp>
        <p:nvSpPr>
          <p:cNvPr id="20" name="Text Placeholder 8"/>
          <p:cNvSpPr>
            <a:spLocks noGrp="1"/>
          </p:cNvSpPr>
          <p:nvPr>
            <p:ph type="body" sz="quarter" idx="18"/>
          </p:nvPr>
        </p:nvSpPr>
        <p:spPr>
          <a:xfrm>
            <a:off x="228600" y="2819400"/>
            <a:ext cx="4191000" cy="1143000"/>
          </a:xfrm>
        </p:spPr>
        <p:txBody>
          <a:bodyPr>
            <a:noAutofit/>
          </a:bodyPr>
          <a:lstStyle/>
          <a:p>
            <a:pPr>
              <a:buClr>
                <a:srgbClr val="C2002F"/>
              </a:buClr>
            </a:pPr>
            <a:r>
              <a:rPr lang="en-US" sz="1000" dirty="0" smtClean="0"/>
              <a:t>Panama can play a role in the optimization of current </a:t>
            </a:r>
            <a:r>
              <a:rPr lang="en-US" sz="1000" dirty="0"/>
              <a:t>logistics </a:t>
            </a:r>
            <a:r>
              <a:rPr lang="en-US" sz="1000" dirty="0" smtClean="0"/>
              <a:t>patterns for several chains in the Region.</a:t>
            </a:r>
          </a:p>
        </p:txBody>
      </p:sp>
      <p:sp>
        <p:nvSpPr>
          <p:cNvPr id="19" name="ZoneTexte 18"/>
          <p:cNvSpPr txBox="1"/>
          <p:nvPr/>
        </p:nvSpPr>
        <p:spPr>
          <a:xfrm>
            <a:off x="228600" y="3276600"/>
            <a:ext cx="4365623" cy="246221"/>
          </a:xfrm>
          <a:prstGeom prst="rect">
            <a:avLst/>
          </a:prstGeom>
          <a:noFill/>
        </p:spPr>
        <p:txBody>
          <a:bodyPr wrap="none" rtlCol="0">
            <a:spAutoFit/>
          </a:bodyPr>
          <a:lstStyle/>
          <a:p>
            <a:r>
              <a:rPr lang="es-ES_tradnl" sz="1000" b="1" dirty="0" err="1"/>
              <a:t>P</a:t>
            </a:r>
            <a:r>
              <a:rPr lang="es-ES_tradnl" sz="1000" b="1" dirty="0" err="1" smtClean="0"/>
              <a:t>harmaceuticals</a:t>
            </a:r>
            <a:r>
              <a:rPr lang="es-ES_tradnl" sz="1000" b="1" dirty="0" smtClean="0"/>
              <a:t>, Home </a:t>
            </a:r>
            <a:r>
              <a:rPr lang="es-ES_tradnl" sz="1000" b="1" dirty="0" err="1"/>
              <a:t>A</a:t>
            </a:r>
            <a:r>
              <a:rPr lang="es-ES_tradnl" sz="1000" b="1" dirty="0" err="1" smtClean="0"/>
              <a:t>ppliances</a:t>
            </a:r>
            <a:r>
              <a:rPr lang="es-ES_tradnl" sz="1000" b="1" dirty="0" smtClean="0"/>
              <a:t>, and </a:t>
            </a:r>
            <a:r>
              <a:rPr lang="es-ES_tradnl" sz="1000" b="1" dirty="0" err="1"/>
              <a:t>A</a:t>
            </a:r>
            <a:r>
              <a:rPr lang="es-ES_tradnl" sz="1000" b="1" dirty="0" err="1" smtClean="0"/>
              <a:t>utomobiles</a:t>
            </a:r>
            <a:r>
              <a:rPr lang="es-ES_tradnl" sz="1000" b="1" dirty="0" smtClean="0"/>
              <a:t> &amp; </a:t>
            </a:r>
            <a:r>
              <a:rPr lang="es-ES_tradnl" sz="1000" b="1" dirty="0" err="1" smtClean="0"/>
              <a:t>Spare</a:t>
            </a:r>
            <a:r>
              <a:rPr lang="es-ES_tradnl" sz="1000" b="1" dirty="0" smtClean="0"/>
              <a:t> </a:t>
            </a:r>
            <a:r>
              <a:rPr lang="es-ES_tradnl" sz="1000" b="1" dirty="0" err="1" smtClean="0"/>
              <a:t>Parts</a:t>
            </a:r>
            <a:endParaRPr lang="fr-FR" sz="1000" b="1" dirty="0"/>
          </a:p>
        </p:txBody>
      </p:sp>
      <p:pic>
        <p:nvPicPr>
          <p:cNvPr id="2" name="Image 1"/>
          <p:cNvPicPr>
            <a:picLocks noChangeAspect="1"/>
          </p:cNvPicPr>
          <p:nvPr/>
        </p:nvPicPr>
        <p:blipFill>
          <a:blip r:embed="rId5"/>
          <a:stretch>
            <a:fillRect/>
          </a:stretch>
        </p:blipFill>
        <p:spPr>
          <a:xfrm>
            <a:off x="533400" y="3581400"/>
            <a:ext cx="3581400" cy="2748643"/>
          </a:xfrm>
          <a:prstGeom prst="rect">
            <a:avLst/>
          </a:prstGeom>
        </p:spPr>
      </p:pic>
    </p:spTree>
    <p:extLst>
      <p:ext uri="{BB962C8B-B14F-4D97-AF65-F5344CB8AC3E}">
        <p14:creationId xmlns:p14="http://schemas.microsoft.com/office/powerpoint/2010/main" val="92341970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dirty="0" smtClean="0">
                <a:solidFill>
                  <a:srgbClr val="595959"/>
                </a:solidFill>
              </a:rPr>
              <a:t>Objectives</a:t>
            </a:r>
            <a:endParaRPr lang="en-US" sz="1400" kern="0" spc="100" dirty="0">
              <a:solidFill>
                <a:srgbClr val="595959"/>
              </a:solidFill>
            </a:endParaRPr>
          </a:p>
        </p:txBody>
      </p:sp>
      <p:sp>
        <p:nvSpPr>
          <p:cNvPr id="8" name="Text Placeholder 7"/>
          <p:cNvSpPr>
            <a:spLocks noGrp="1"/>
          </p:cNvSpPr>
          <p:nvPr>
            <p:ph type="body" sz="quarter" idx="11"/>
          </p:nvPr>
        </p:nvSpPr>
        <p:spPr>
          <a:xfrm>
            <a:off x="4572000" y="899969"/>
            <a:ext cx="2085631" cy="1371600"/>
          </a:xfrm>
        </p:spPr>
        <p:txBody>
          <a:bodyPr/>
          <a:lstStyle/>
          <a:p>
            <a:r>
              <a:rPr lang="en-US" sz="1200" dirty="0"/>
              <a:t>To provide services to:</a:t>
            </a:r>
          </a:p>
          <a:p>
            <a:pPr marL="171450" indent="-171450">
              <a:buClr>
                <a:srgbClr val="800000"/>
              </a:buClr>
              <a:buFont typeface="Courier New"/>
              <a:buChar char="o"/>
            </a:pPr>
            <a:r>
              <a:rPr lang="en-US" sz="1200" dirty="0"/>
              <a:t>Extra-regional chains aiming at expanding markets</a:t>
            </a:r>
          </a:p>
          <a:p>
            <a:pPr marL="171450" indent="-171450">
              <a:buClr>
                <a:srgbClr val="800000"/>
              </a:buClr>
              <a:buFont typeface="Courier New"/>
              <a:buChar char="o"/>
            </a:pPr>
            <a:r>
              <a:rPr lang="en-US" sz="1200" dirty="0"/>
              <a:t>Traditional distribution chains</a:t>
            </a:r>
          </a:p>
          <a:p>
            <a:pPr marL="171450" indent="-171450">
              <a:buClr>
                <a:srgbClr val="800000"/>
              </a:buClr>
              <a:buFont typeface="Courier New"/>
              <a:buChar char="o"/>
            </a:pPr>
            <a:r>
              <a:rPr lang="en-US" sz="1200" dirty="0"/>
              <a:t>Intraregional chains expanding coverage </a:t>
            </a:r>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2"/>
            </a:pPr>
            <a:r>
              <a:rPr lang="en-US" dirty="0" smtClean="0"/>
              <a:t>Five </a:t>
            </a:r>
            <a:r>
              <a:rPr lang="en-US" dirty="0"/>
              <a:t>Strategies for the development of the Hub</a:t>
            </a:r>
          </a:p>
        </p:txBody>
      </p:sp>
      <p:pic>
        <p:nvPicPr>
          <p:cNvPr id="6" name="Image 5"/>
          <p:cNvPicPr>
            <a:picLocks noChangeAspect="1"/>
          </p:cNvPicPr>
          <p:nvPr/>
        </p:nvPicPr>
        <p:blipFill>
          <a:blip r:embed="rId3"/>
          <a:stretch>
            <a:fillRect/>
          </a:stretch>
        </p:blipFill>
        <p:spPr>
          <a:xfrm>
            <a:off x="228600" y="762000"/>
            <a:ext cx="3286897" cy="1447800"/>
          </a:xfrm>
          <a:prstGeom prst="rect">
            <a:avLst/>
          </a:prstGeom>
        </p:spPr>
      </p:pic>
      <p:sp>
        <p:nvSpPr>
          <p:cNvPr id="16" name="ZoneTexte 15"/>
          <p:cNvSpPr txBox="1"/>
          <p:nvPr/>
        </p:nvSpPr>
        <p:spPr>
          <a:xfrm>
            <a:off x="228600" y="2514600"/>
            <a:ext cx="4343400" cy="228600"/>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r>
              <a:rPr lang="en-US" sz="1200" dirty="0" smtClean="0"/>
              <a:t>Panama potential to optimize regional chains</a:t>
            </a:r>
            <a:endParaRPr lang="en-US" sz="1200" dirty="0"/>
          </a:p>
        </p:txBody>
      </p:sp>
      <p:sp>
        <p:nvSpPr>
          <p:cNvPr id="19" name="ZoneTexte 18"/>
          <p:cNvSpPr txBox="1"/>
          <p:nvPr/>
        </p:nvSpPr>
        <p:spPr>
          <a:xfrm>
            <a:off x="828408" y="2888176"/>
            <a:ext cx="1859554" cy="246221"/>
          </a:xfrm>
          <a:prstGeom prst="rect">
            <a:avLst/>
          </a:prstGeom>
          <a:noFill/>
        </p:spPr>
        <p:txBody>
          <a:bodyPr wrap="none" rtlCol="0">
            <a:spAutoFit/>
          </a:bodyPr>
          <a:lstStyle/>
          <a:p>
            <a:r>
              <a:rPr lang="en-US" sz="1000" b="1" dirty="0" smtClean="0"/>
              <a:t>Perishables – Intraregional</a:t>
            </a:r>
            <a:endParaRPr lang="en-US" sz="1000" b="1" dirty="0"/>
          </a:p>
        </p:txBody>
      </p:sp>
      <p:sp>
        <p:nvSpPr>
          <p:cNvPr id="22" name="ZoneTexte 21"/>
          <p:cNvSpPr txBox="1"/>
          <p:nvPr/>
        </p:nvSpPr>
        <p:spPr>
          <a:xfrm>
            <a:off x="4114800" y="2888176"/>
            <a:ext cx="1909522" cy="246221"/>
          </a:xfrm>
          <a:prstGeom prst="rect">
            <a:avLst/>
          </a:prstGeom>
          <a:noFill/>
        </p:spPr>
        <p:txBody>
          <a:bodyPr wrap="none" rtlCol="0">
            <a:spAutoFit/>
          </a:bodyPr>
          <a:lstStyle/>
          <a:p>
            <a:r>
              <a:rPr lang="en-US" sz="1000" b="1" dirty="0" smtClean="0"/>
              <a:t>Perishables – Extra-regional</a:t>
            </a:r>
            <a:endParaRPr lang="en-US" sz="1000" b="1" dirty="0"/>
          </a:p>
        </p:txBody>
      </p:sp>
      <p:pic>
        <p:nvPicPr>
          <p:cNvPr id="14" name="Image 13"/>
          <p:cNvPicPr>
            <a:picLocks noChangeAspect="1"/>
          </p:cNvPicPr>
          <p:nvPr/>
        </p:nvPicPr>
        <p:blipFill>
          <a:blip r:embed="rId4"/>
          <a:stretch>
            <a:fillRect/>
          </a:stretch>
        </p:blipFill>
        <p:spPr>
          <a:xfrm>
            <a:off x="87371" y="3192976"/>
            <a:ext cx="3341629" cy="2064384"/>
          </a:xfrm>
          <a:prstGeom prst="rect">
            <a:avLst/>
          </a:prstGeom>
        </p:spPr>
      </p:pic>
      <p:pic>
        <p:nvPicPr>
          <p:cNvPr id="15" name="Image 14"/>
          <p:cNvPicPr>
            <a:picLocks noChangeAspect="1"/>
          </p:cNvPicPr>
          <p:nvPr/>
        </p:nvPicPr>
        <p:blipFill>
          <a:blip r:embed="rId5"/>
          <a:stretch>
            <a:fillRect/>
          </a:stretch>
        </p:blipFill>
        <p:spPr>
          <a:xfrm>
            <a:off x="650403" y="5562600"/>
            <a:ext cx="3311997" cy="2223997"/>
          </a:xfrm>
          <a:prstGeom prst="rect">
            <a:avLst/>
          </a:prstGeom>
        </p:spPr>
      </p:pic>
      <p:sp>
        <p:nvSpPr>
          <p:cNvPr id="25" name="ZoneTexte 24"/>
          <p:cNvSpPr txBox="1"/>
          <p:nvPr/>
        </p:nvSpPr>
        <p:spPr>
          <a:xfrm>
            <a:off x="1360156" y="5257800"/>
            <a:ext cx="1892490" cy="246221"/>
          </a:xfrm>
          <a:prstGeom prst="rect">
            <a:avLst/>
          </a:prstGeom>
          <a:noFill/>
        </p:spPr>
        <p:txBody>
          <a:bodyPr wrap="none" rtlCol="0">
            <a:spAutoFit/>
          </a:bodyPr>
          <a:lstStyle/>
          <a:p>
            <a:r>
              <a:rPr lang="es-ES_tradnl" sz="1000" b="1" dirty="0" smtClean="0"/>
              <a:t>Textiles, </a:t>
            </a:r>
            <a:r>
              <a:rPr lang="es-ES_tradnl" sz="1000" b="1" dirty="0" err="1"/>
              <a:t>c</a:t>
            </a:r>
            <a:r>
              <a:rPr lang="es-ES_tradnl" sz="1000" b="1" dirty="0" err="1" smtClean="0"/>
              <a:t>lothing</a:t>
            </a:r>
            <a:r>
              <a:rPr lang="es-ES_tradnl" sz="1000" b="1" dirty="0" smtClean="0"/>
              <a:t> and </a:t>
            </a:r>
            <a:r>
              <a:rPr lang="es-ES_tradnl" sz="1000" b="1" dirty="0" err="1" smtClean="0"/>
              <a:t>shoes</a:t>
            </a:r>
            <a:endParaRPr lang="fr-FR" sz="1000" b="1" dirty="0"/>
          </a:p>
        </p:txBody>
      </p:sp>
      <p:pic>
        <p:nvPicPr>
          <p:cNvPr id="2" name="Image 1"/>
          <p:cNvPicPr>
            <a:picLocks noChangeAspect="1"/>
          </p:cNvPicPr>
          <p:nvPr/>
        </p:nvPicPr>
        <p:blipFill>
          <a:blip r:embed="rId6"/>
          <a:stretch>
            <a:fillRect/>
          </a:stretch>
        </p:blipFill>
        <p:spPr>
          <a:xfrm>
            <a:off x="1143000" y="7819603"/>
            <a:ext cx="2638114" cy="892990"/>
          </a:xfrm>
          <a:prstGeom prst="rect">
            <a:avLst/>
          </a:prstGeom>
        </p:spPr>
      </p:pic>
      <p:sp>
        <p:nvSpPr>
          <p:cNvPr id="17" name="Text Placeholder 8"/>
          <p:cNvSpPr>
            <a:spLocks noGrp="1"/>
          </p:cNvSpPr>
          <p:nvPr>
            <p:ph type="body" sz="quarter" idx="18"/>
          </p:nvPr>
        </p:nvSpPr>
        <p:spPr>
          <a:xfrm>
            <a:off x="4572000" y="5281760"/>
            <a:ext cx="2318334" cy="3429000"/>
          </a:xfrm>
        </p:spPr>
        <p:txBody>
          <a:bodyPr>
            <a:noAutofit/>
          </a:bodyPr>
          <a:lstStyle/>
          <a:p>
            <a:pPr marL="171450" lvl="0" indent="-171450">
              <a:buClr>
                <a:srgbClr val="800000"/>
              </a:buClr>
              <a:buFont typeface="Courier New"/>
              <a:buChar char="o"/>
            </a:pPr>
            <a:r>
              <a:rPr lang="en-US" sz="1000" b="1" dirty="0" smtClean="0"/>
              <a:t>Perishables </a:t>
            </a:r>
            <a:r>
              <a:rPr lang="mr-IN" sz="1000" b="1" dirty="0" smtClean="0"/>
              <a:t>–</a:t>
            </a:r>
            <a:r>
              <a:rPr lang="en-US" sz="1000" b="1" dirty="0" smtClean="0"/>
              <a:t> Intraregional</a:t>
            </a:r>
            <a:r>
              <a:rPr lang="en-US" sz="1000" dirty="0" smtClean="0"/>
              <a:t>. Flows are circumscribed to the sub-region. Low volumes could be brought by </a:t>
            </a:r>
            <a:r>
              <a:rPr lang="en-US" sz="1000" dirty="0"/>
              <a:t>short-sea-shipping </a:t>
            </a:r>
            <a:r>
              <a:rPr lang="en-US" sz="1000" dirty="0" smtClean="0"/>
              <a:t>and consolidated in Panama</a:t>
            </a:r>
          </a:p>
          <a:p>
            <a:pPr marL="171450" lvl="0" indent="-171450">
              <a:buClr>
                <a:srgbClr val="800000"/>
              </a:buClr>
              <a:buFont typeface="Courier New"/>
              <a:buChar char="o"/>
            </a:pPr>
            <a:r>
              <a:rPr lang="en-US" sz="1000" b="1" dirty="0" smtClean="0"/>
              <a:t>Perishables </a:t>
            </a:r>
            <a:r>
              <a:rPr lang="mr-IN" sz="1000" b="1" dirty="0" smtClean="0"/>
              <a:t>–</a:t>
            </a:r>
            <a:r>
              <a:rPr lang="en-US" sz="1000" b="1" dirty="0" smtClean="0"/>
              <a:t> Extra-regional.</a:t>
            </a:r>
            <a:r>
              <a:rPr lang="en-US" sz="1000" dirty="0" smtClean="0"/>
              <a:t> Consolidation in containers for small producers would allow reaching markets at a lower tariff, in particular the Asian market</a:t>
            </a:r>
          </a:p>
          <a:p>
            <a:pPr marL="171450" lvl="0" indent="-171450">
              <a:buClr>
                <a:srgbClr val="800000"/>
              </a:buClr>
              <a:buFont typeface="Courier New"/>
              <a:buChar char="o"/>
            </a:pPr>
            <a:r>
              <a:rPr lang="en-US" sz="1000" b="1" dirty="0" smtClean="0"/>
              <a:t>Textiles, clothing &amp; shoes. </a:t>
            </a:r>
            <a:r>
              <a:rPr lang="en-US" sz="1000" dirty="0" smtClean="0"/>
              <a:t>Distribution and VALS can be offered to goods produced in LAC for the internal market and extra-regional as well by reducing entry barriers to new markets. </a:t>
            </a:r>
          </a:p>
          <a:p>
            <a:pPr marL="171450" lvl="0" indent="-171450">
              <a:buClr>
                <a:srgbClr val="800000"/>
              </a:buClr>
              <a:buFont typeface="Courier New"/>
              <a:buChar char="o"/>
            </a:pPr>
            <a:r>
              <a:rPr lang="en-US" sz="1000" b="1" dirty="0" smtClean="0"/>
              <a:t>Pharmaceuticals, Home Appliances, and Automobiles &amp; Spare Parts. </a:t>
            </a:r>
            <a:r>
              <a:rPr lang="en-US" sz="1000" dirty="0" smtClean="0"/>
              <a:t>Goods produced mainly in MX, BR, CO could be redistributed to LAC</a:t>
            </a:r>
            <a:endParaRPr lang="en-US" sz="1000" b="1" dirty="0"/>
          </a:p>
        </p:txBody>
      </p:sp>
      <p:pic>
        <p:nvPicPr>
          <p:cNvPr id="3" name="Image 2"/>
          <p:cNvPicPr>
            <a:picLocks noChangeAspect="1"/>
          </p:cNvPicPr>
          <p:nvPr/>
        </p:nvPicPr>
        <p:blipFill>
          <a:blip r:embed="rId7"/>
          <a:stretch>
            <a:fillRect/>
          </a:stretch>
        </p:blipFill>
        <p:spPr>
          <a:xfrm>
            <a:off x="3625109" y="3192976"/>
            <a:ext cx="3197645" cy="2064824"/>
          </a:xfrm>
          <a:prstGeom prst="rect">
            <a:avLst/>
          </a:prstGeom>
        </p:spPr>
      </p:pic>
    </p:spTree>
    <p:extLst>
      <p:ext uri="{BB962C8B-B14F-4D97-AF65-F5344CB8AC3E}">
        <p14:creationId xmlns:p14="http://schemas.microsoft.com/office/powerpoint/2010/main" val="1274423300"/>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dirty="0">
                <a:solidFill>
                  <a:srgbClr val="595959"/>
                </a:solidFill>
              </a:rPr>
              <a:t>Current chains</a:t>
            </a:r>
          </a:p>
        </p:txBody>
      </p:sp>
      <p:sp>
        <p:nvSpPr>
          <p:cNvPr id="8" name="Text Placeholder 7"/>
          <p:cNvSpPr>
            <a:spLocks noGrp="1"/>
          </p:cNvSpPr>
          <p:nvPr>
            <p:ph type="body" sz="quarter" idx="11"/>
          </p:nvPr>
        </p:nvSpPr>
        <p:spPr>
          <a:xfrm>
            <a:off x="4572000" y="899969"/>
            <a:ext cx="2085631" cy="1371600"/>
          </a:xfrm>
        </p:spPr>
        <p:txBody>
          <a:bodyPr/>
          <a:lstStyle/>
          <a:p>
            <a:pPr marL="171450" indent="-171450">
              <a:buClr>
                <a:srgbClr val="800000"/>
              </a:buClr>
              <a:buFont typeface="Courier New"/>
              <a:buChar char="o"/>
            </a:pPr>
            <a:r>
              <a:rPr lang="en-US" sz="1200" dirty="0"/>
              <a:t>Perishables: vegetables, fruits, fish, shrimps</a:t>
            </a:r>
          </a:p>
          <a:p>
            <a:pPr marL="171450" indent="-171450">
              <a:buClr>
                <a:srgbClr val="800000"/>
              </a:buClr>
              <a:buFont typeface="Courier New"/>
              <a:buChar char="o"/>
            </a:pPr>
            <a:r>
              <a:rPr lang="en-US" sz="1200" dirty="0"/>
              <a:t>Pharmaceuticals</a:t>
            </a:r>
          </a:p>
          <a:p>
            <a:pPr marL="171450" indent="-171450">
              <a:buClr>
                <a:srgbClr val="800000"/>
              </a:buClr>
              <a:buFont typeface="Courier New"/>
              <a:buChar char="o"/>
            </a:pPr>
            <a:r>
              <a:rPr lang="en-US" sz="1200" dirty="0"/>
              <a:t>Clothing &amp; shoes</a:t>
            </a:r>
          </a:p>
          <a:p>
            <a:pPr marL="171450" indent="-171450">
              <a:buClr>
                <a:srgbClr val="800000"/>
              </a:buClr>
              <a:buFont typeface="Courier New"/>
              <a:buChar char="o"/>
            </a:pPr>
            <a:r>
              <a:rPr lang="en-US" sz="1200" dirty="0"/>
              <a:t>Vehicles and heavy duties</a:t>
            </a:r>
          </a:p>
          <a:p>
            <a:pPr marL="171450" indent="-171450">
              <a:buClr>
                <a:srgbClr val="800000"/>
              </a:buClr>
              <a:buFont typeface="Courier New"/>
              <a:buChar char="o"/>
            </a:pPr>
            <a:r>
              <a:rPr lang="en-US" sz="1200" dirty="0"/>
              <a:t>Alcoholic beverages</a:t>
            </a:r>
          </a:p>
          <a:p>
            <a:pPr marL="171450" indent="-171450">
              <a:buClr>
                <a:srgbClr val="800000"/>
              </a:buClr>
              <a:buFont typeface="Courier New"/>
              <a:buChar char="o"/>
            </a:pPr>
            <a:r>
              <a:rPr lang="en-US" sz="1200" dirty="0"/>
              <a:t>Electric &amp; </a:t>
            </a:r>
            <a:r>
              <a:rPr lang="en-US" sz="1200" dirty="0" smtClean="0"/>
              <a:t>electronic</a:t>
            </a:r>
            <a:endParaRPr lang="en-US" sz="1200" dirty="0"/>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2"/>
            </a:pPr>
            <a:r>
              <a:rPr lang="en-US" dirty="0" smtClean="0"/>
              <a:t>Five </a:t>
            </a:r>
            <a:r>
              <a:rPr lang="en-US" dirty="0"/>
              <a:t>Strategies for the development of the Hub</a:t>
            </a:r>
          </a:p>
        </p:txBody>
      </p:sp>
      <p:sp>
        <p:nvSpPr>
          <p:cNvPr id="13" name="ZoneTexte 12"/>
          <p:cNvSpPr txBox="1"/>
          <p:nvPr/>
        </p:nvSpPr>
        <p:spPr>
          <a:xfrm>
            <a:off x="4572000" y="2819400"/>
            <a:ext cx="1981200" cy="381000"/>
          </a:xfrm>
          <a:prstGeom prst="rect">
            <a:avLst/>
          </a:prstGeom>
        </p:spPr>
        <p:txBody>
          <a:bodyPr vert="horz" lIns="91440" tIns="45720" rIns="91440" bIns="45720" rtlCol="0" anchor="ctr" anchorCtr="0">
            <a:noAutofit/>
          </a:bodyPr>
          <a:lstStyle>
            <a:defPPr>
              <a:defRPr lang="en-US"/>
            </a:defPPr>
            <a:lvl1pPr>
              <a:spcBef>
                <a:spcPct val="0"/>
              </a:spcBef>
              <a:buNone/>
              <a:defRPr sz="1200" b="1" kern="0" spc="100" baseline="0">
                <a:solidFill>
                  <a:srgbClr val="595959"/>
                </a:solidFill>
                <a:latin typeface="+mj-lt"/>
                <a:ea typeface="+mj-ea"/>
                <a:cs typeface="+mj-cs"/>
              </a:defRPr>
            </a:lvl1pPr>
          </a:lstStyle>
          <a:p>
            <a:r>
              <a:rPr lang="en-US" dirty="0" smtClean="0"/>
              <a:t>Transshipment flows</a:t>
            </a:r>
            <a:endParaRPr lang="en-US" dirty="0"/>
          </a:p>
        </p:txBody>
      </p:sp>
      <p:sp>
        <p:nvSpPr>
          <p:cNvPr id="17" name="ZoneTexte 16"/>
          <p:cNvSpPr txBox="1"/>
          <p:nvPr/>
        </p:nvSpPr>
        <p:spPr>
          <a:xfrm>
            <a:off x="304800" y="2514600"/>
            <a:ext cx="3048000" cy="228600"/>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r>
              <a:rPr lang="en-US" sz="1200" dirty="0" smtClean="0"/>
              <a:t>Current intraregional trade flows</a:t>
            </a:r>
            <a:endParaRPr lang="en-US" sz="1200" dirty="0"/>
          </a:p>
        </p:txBody>
      </p:sp>
      <p:sp>
        <p:nvSpPr>
          <p:cNvPr id="18" name="Text Placeholder 8"/>
          <p:cNvSpPr>
            <a:spLocks noGrp="1"/>
          </p:cNvSpPr>
          <p:nvPr>
            <p:ph type="body" sz="quarter" idx="18"/>
          </p:nvPr>
        </p:nvSpPr>
        <p:spPr>
          <a:xfrm>
            <a:off x="4572000" y="3200400"/>
            <a:ext cx="2286000" cy="3962400"/>
          </a:xfrm>
        </p:spPr>
        <p:txBody>
          <a:bodyPr>
            <a:noAutofit/>
          </a:bodyPr>
          <a:lstStyle/>
          <a:p>
            <a:pPr marL="171450" lvl="0" indent="-171450">
              <a:buClr>
                <a:srgbClr val="800000"/>
              </a:buClr>
              <a:buFont typeface="Courier New"/>
              <a:buChar char="o"/>
            </a:pPr>
            <a:r>
              <a:rPr lang="en-US" sz="1000" dirty="0" smtClean="0"/>
              <a:t>Dominant transshipment </a:t>
            </a:r>
            <a:r>
              <a:rPr lang="en-US" sz="1000" dirty="0"/>
              <a:t>flows </a:t>
            </a:r>
            <a:r>
              <a:rPr lang="en-US" sz="1000" dirty="0" smtClean="0"/>
              <a:t>come </a:t>
            </a:r>
            <a:r>
              <a:rPr lang="en-US" sz="1000" dirty="0"/>
              <a:t>mostly from SE Asia, namely China. </a:t>
            </a:r>
            <a:r>
              <a:rPr lang="en-US" sz="1000" dirty="0" smtClean="0"/>
              <a:t>North-South and East-West flows transship in </a:t>
            </a:r>
            <a:r>
              <a:rPr lang="en-US" sz="1000" dirty="0"/>
              <a:t>Panama for the redistribution in the Region and the US. </a:t>
            </a:r>
            <a:endParaRPr lang="fr-FR" sz="1000" dirty="0"/>
          </a:p>
          <a:p>
            <a:pPr marL="171450" lvl="0" indent="-171450">
              <a:buClr>
                <a:srgbClr val="800000"/>
              </a:buClr>
              <a:buFont typeface="Courier New"/>
              <a:buChar char="o"/>
            </a:pPr>
            <a:r>
              <a:rPr lang="en-US" sz="1000" dirty="0" smtClean="0"/>
              <a:t>Europe </a:t>
            </a:r>
            <a:r>
              <a:rPr lang="en-US" sz="1000" dirty="0"/>
              <a:t>is an important destination for refrigerated goods –vegetables, fruits, fish and shrimps – coming from Latin America as a whole.</a:t>
            </a:r>
            <a:endParaRPr lang="fr-FR" sz="1000" dirty="0"/>
          </a:p>
          <a:p>
            <a:pPr marL="171450" lvl="0" indent="-171450">
              <a:buClr>
                <a:srgbClr val="800000"/>
              </a:buClr>
              <a:buFont typeface="Courier New"/>
              <a:buChar char="o"/>
            </a:pPr>
            <a:r>
              <a:rPr lang="en-US" sz="1000" dirty="0"/>
              <a:t>South America relies on the transshipment in Panama to feeders to receive dry containers.</a:t>
            </a:r>
            <a:endParaRPr lang="fr-FR" sz="1000" dirty="0"/>
          </a:p>
          <a:p>
            <a:pPr marL="171450" lvl="0" indent="-171450">
              <a:buClr>
                <a:srgbClr val="800000"/>
              </a:buClr>
              <a:buFont typeface="Courier New"/>
              <a:buChar char="o"/>
            </a:pPr>
            <a:r>
              <a:rPr lang="en-US" sz="1000" dirty="0"/>
              <a:t>The </a:t>
            </a:r>
            <a:r>
              <a:rPr lang="en-US" sz="1000" dirty="0" smtClean="0"/>
              <a:t>Caribbean relies on transshipment to feeders in Panama to receive goods. </a:t>
            </a:r>
            <a:endParaRPr lang="fr-FR" sz="1000" dirty="0"/>
          </a:p>
          <a:p>
            <a:pPr marL="171450" lvl="0" indent="-171450">
              <a:buClr>
                <a:srgbClr val="800000"/>
              </a:buClr>
              <a:buFont typeface="Courier New"/>
              <a:buChar char="o"/>
            </a:pPr>
            <a:r>
              <a:rPr lang="en-US" sz="1000" dirty="0"/>
              <a:t>South America and Central America generate an important flow </a:t>
            </a:r>
            <a:r>
              <a:rPr lang="en-US" sz="1000" dirty="0" smtClean="0"/>
              <a:t>of reefers with </a:t>
            </a:r>
            <a:r>
              <a:rPr lang="en-US" sz="1000" dirty="0"/>
              <a:t>destination to </a:t>
            </a:r>
            <a:r>
              <a:rPr lang="en-US" sz="1000" dirty="0" smtClean="0"/>
              <a:t>Europe, in particular from smaller countries not enjoying from direct services (namely Costa </a:t>
            </a:r>
            <a:r>
              <a:rPr lang="en-US" sz="1000" dirty="0"/>
              <a:t>Rica and </a:t>
            </a:r>
            <a:r>
              <a:rPr lang="en-US" sz="1000" dirty="0" smtClean="0"/>
              <a:t>Ecuador)</a:t>
            </a:r>
            <a:endParaRPr lang="fr-FR" sz="1000" dirty="0"/>
          </a:p>
          <a:p>
            <a:pPr marL="171450" indent="-171450">
              <a:buClr>
                <a:srgbClr val="800000"/>
              </a:buClr>
              <a:buFont typeface="Courier New"/>
              <a:buChar char="o"/>
            </a:pPr>
            <a:endParaRPr lang="en-US" sz="1000" dirty="0"/>
          </a:p>
        </p:txBody>
      </p:sp>
      <p:sp>
        <p:nvSpPr>
          <p:cNvPr id="23" name="Text Placeholder 8"/>
          <p:cNvSpPr>
            <a:spLocks noGrp="1"/>
          </p:cNvSpPr>
          <p:nvPr>
            <p:ph type="body" sz="quarter" idx="18"/>
          </p:nvPr>
        </p:nvSpPr>
        <p:spPr>
          <a:xfrm>
            <a:off x="304800" y="2819400"/>
            <a:ext cx="4191000" cy="1524000"/>
          </a:xfrm>
        </p:spPr>
        <p:txBody>
          <a:bodyPr>
            <a:noAutofit/>
          </a:bodyPr>
          <a:lstStyle/>
          <a:p>
            <a:pPr>
              <a:buClr>
                <a:srgbClr val="C2002F"/>
              </a:buClr>
            </a:pPr>
            <a:r>
              <a:rPr lang="en-US" sz="1000" dirty="0" smtClean="0"/>
              <a:t>Intraregional trade flows in the Region are divided in two main blocks: Central America and South America. Trade between these blocks is very limited and only Panama and to a minor extent Colombia go beyond their geographic block</a:t>
            </a:r>
          </a:p>
          <a:p>
            <a:pPr>
              <a:buClr>
                <a:srgbClr val="C2002F"/>
              </a:buClr>
            </a:pPr>
            <a:endParaRPr lang="en-US" sz="1000" dirty="0"/>
          </a:p>
          <a:p>
            <a:pPr>
              <a:buClr>
                <a:srgbClr val="C2002F"/>
              </a:buClr>
            </a:pPr>
            <a:r>
              <a:rPr lang="en-US" sz="1000" dirty="0" smtClean="0"/>
              <a:t>South American trade flows between the countries located in the Atlantic and the Pacific usually cross the Panama Canal given the scarce land connectivity between them. However, no VALS are provided to these flows, only transshipment services.</a:t>
            </a:r>
          </a:p>
        </p:txBody>
      </p:sp>
      <p:pic>
        <p:nvPicPr>
          <p:cNvPr id="6" name="Image 5"/>
          <p:cNvPicPr>
            <a:picLocks noChangeAspect="1"/>
          </p:cNvPicPr>
          <p:nvPr/>
        </p:nvPicPr>
        <p:blipFill>
          <a:blip r:embed="rId3"/>
          <a:stretch>
            <a:fillRect/>
          </a:stretch>
        </p:blipFill>
        <p:spPr>
          <a:xfrm>
            <a:off x="228600" y="762000"/>
            <a:ext cx="3286897" cy="1447800"/>
          </a:xfrm>
          <a:prstGeom prst="rect">
            <a:avLst/>
          </a:prstGeom>
        </p:spPr>
      </p:pic>
      <p:pic>
        <p:nvPicPr>
          <p:cNvPr id="22" name="Image 21"/>
          <p:cNvPicPr>
            <a:picLocks noChangeAspect="1"/>
          </p:cNvPicPr>
          <p:nvPr/>
        </p:nvPicPr>
        <p:blipFill>
          <a:blip r:embed="rId4"/>
          <a:stretch>
            <a:fillRect/>
          </a:stretch>
        </p:blipFill>
        <p:spPr>
          <a:xfrm>
            <a:off x="683699" y="4800599"/>
            <a:ext cx="3163501" cy="2819401"/>
          </a:xfrm>
          <a:prstGeom prst="rect">
            <a:avLst/>
          </a:prstGeom>
        </p:spPr>
      </p:pic>
      <p:sp>
        <p:nvSpPr>
          <p:cNvPr id="26" name="ZoneTexte 25"/>
          <p:cNvSpPr txBox="1"/>
          <p:nvPr/>
        </p:nvSpPr>
        <p:spPr>
          <a:xfrm>
            <a:off x="1219200" y="4464518"/>
            <a:ext cx="2125239" cy="246221"/>
          </a:xfrm>
          <a:prstGeom prst="rect">
            <a:avLst/>
          </a:prstGeom>
          <a:noFill/>
        </p:spPr>
        <p:txBody>
          <a:bodyPr wrap="none" rtlCol="0">
            <a:spAutoFit/>
          </a:bodyPr>
          <a:lstStyle/>
          <a:p>
            <a:r>
              <a:rPr lang="fr-FR" sz="1000" b="1" dirty="0" err="1" smtClean="0"/>
              <a:t>LAC’s</a:t>
            </a:r>
            <a:r>
              <a:rPr lang="fr-FR" sz="1000" b="1" dirty="0" smtClean="0"/>
              <a:t> </a:t>
            </a:r>
            <a:r>
              <a:rPr lang="fr-FR" sz="1000" b="1" dirty="0" err="1" smtClean="0"/>
              <a:t>intrarregional</a:t>
            </a:r>
            <a:r>
              <a:rPr lang="fr-FR" sz="1000" b="1" dirty="0" smtClean="0"/>
              <a:t> </a:t>
            </a:r>
            <a:r>
              <a:rPr lang="fr-FR" sz="1000" b="1" dirty="0" err="1" smtClean="0"/>
              <a:t>trade</a:t>
            </a:r>
            <a:r>
              <a:rPr lang="fr-FR" sz="1000" b="1" dirty="0" smtClean="0"/>
              <a:t> </a:t>
            </a:r>
            <a:r>
              <a:rPr lang="fr-FR" sz="1000" b="1" dirty="0" err="1" smtClean="0"/>
              <a:t>flows</a:t>
            </a:r>
            <a:endParaRPr lang="fr-FR" sz="1000" b="1" dirty="0"/>
          </a:p>
        </p:txBody>
      </p:sp>
      <p:sp>
        <p:nvSpPr>
          <p:cNvPr id="51" name="Text Placeholder 8"/>
          <p:cNvSpPr>
            <a:spLocks noGrp="1"/>
          </p:cNvSpPr>
          <p:nvPr>
            <p:ph type="body" sz="quarter" idx="18"/>
          </p:nvPr>
        </p:nvSpPr>
        <p:spPr>
          <a:xfrm>
            <a:off x="228600" y="8077200"/>
            <a:ext cx="6477000" cy="609600"/>
          </a:xfrm>
          <a:solidFill>
            <a:schemeClr val="bg1">
              <a:lumMod val="75000"/>
            </a:schemeClr>
          </a:solidFill>
          <a:ln>
            <a:noFill/>
          </a:ln>
        </p:spPr>
        <p:txBody>
          <a:bodyPr>
            <a:noAutofit/>
          </a:bodyPr>
          <a:lstStyle/>
          <a:p>
            <a:pPr>
              <a:buClr>
                <a:srgbClr val="C2002F"/>
              </a:buClr>
            </a:pPr>
            <a:r>
              <a:rPr lang="en-US" sz="1000" dirty="0" smtClean="0"/>
              <a:t>In year 2015 of almost 7 Million TEU that went through the port system in the interoceanic zone. 89% of this amount were goods transshipping at the canal, opening the potential for capturing this logistics chains and add logistics value</a:t>
            </a:r>
          </a:p>
        </p:txBody>
      </p:sp>
    </p:spTree>
    <p:extLst>
      <p:ext uri="{BB962C8B-B14F-4D97-AF65-F5344CB8AC3E}">
        <p14:creationId xmlns:p14="http://schemas.microsoft.com/office/powerpoint/2010/main" val="319223062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dirty="0" smtClean="0">
                <a:solidFill>
                  <a:srgbClr val="595959"/>
                </a:solidFill>
              </a:rPr>
              <a:t>Objectives</a:t>
            </a:r>
            <a:endParaRPr lang="en-US" sz="1400" kern="0" spc="100" dirty="0">
              <a:solidFill>
                <a:srgbClr val="595959"/>
              </a:solidFill>
            </a:endParaRPr>
          </a:p>
        </p:txBody>
      </p:sp>
      <p:sp>
        <p:nvSpPr>
          <p:cNvPr id="8" name="Text Placeholder 7"/>
          <p:cNvSpPr>
            <a:spLocks noGrp="1"/>
          </p:cNvSpPr>
          <p:nvPr>
            <p:ph type="body" sz="quarter" idx="11"/>
          </p:nvPr>
        </p:nvSpPr>
        <p:spPr>
          <a:xfrm>
            <a:off x="4572000" y="899968"/>
            <a:ext cx="2085631" cy="1690831"/>
          </a:xfrm>
        </p:spPr>
        <p:txBody>
          <a:bodyPr/>
          <a:lstStyle/>
          <a:p>
            <a:pPr marL="171450" indent="-171450">
              <a:buClr>
                <a:srgbClr val="800000"/>
              </a:buClr>
              <a:buFont typeface="Courier New"/>
              <a:buChar char="o"/>
            </a:pPr>
            <a:r>
              <a:rPr lang="en-US" sz="1200" dirty="0" smtClean="0"/>
              <a:t>Consolidate 3 existing agglomeration areas</a:t>
            </a:r>
          </a:p>
          <a:p>
            <a:pPr marL="171450" indent="-171450">
              <a:buClr>
                <a:srgbClr val="800000"/>
              </a:buClr>
              <a:buFont typeface="Courier New"/>
              <a:buChar char="o"/>
            </a:pPr>
            <a:r>
              <a:rPr lang="en-US" sz="1200" dirty="0" smtClean="0"/>
              <a:t>Harmonize land uses</a:t>
            </a:r>
          </a:p>
          <a:p>
            <a:pPr marL="171450" indent="-171450">
              <a:buClr>
                <a:srgbClr val="800000"/>
              </a:buClr>
              <a:buFont typeface="Courier New"/>
              <a:buChar char="o"/>
            </a:pPr>
            <a:r>
              <a:rPr lang="en-US" sz="1200" dirty="0" smtClean="0"/>
              <a:t>Establish a coherent and homogeneous special economic regime </a:t>
            </a:r>
          </a:p>
          <a:p>
            <a:pPr marL="171450" indent="-171450">
              <a:buClr>
                <a:srgbClr val="800000"/>
              </a:buClr>
              <a:buFont typeface="Courier New"/>
              <a:buChar char="o"/>
            </a:pPr>
            <a:r>
              <a:rPr lang="en-US" sz="1200" dirty="0" smtClean="0"/>
              <a:t>Promote economies of scale &amp; agglomeration</a:t>
            </a:r>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2"/>
            </a:pPr>
            <a:r>
              <a:rPr lang="en-US" dirty="0" smtClean="0"/>
              <a:t>Five </a:t>
            </a:r>
            <a:r>
              <a:rPr lang="en-US" dirty="0"/>
              <a:t>Strategies for the development of the Hub</a:t>
            </a:r>
          </a:p>
        </p:txBody>
      </p:sp>
      <p:sp>
        <p:nvSpPr>
          <p:cNvPr id="17" name="ZoneTexte 16"/>
          <p:cNvSpPr txBox="1"/>
          <p:nvPr/>
        </p:nvSpPr>
        <p:spPr>
          <a:xfrm>
            <a:off x="304800" y="2514600"/>
            <a:ext cx="3048000" cy="228600"/>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r>
              <a:rPr lang="en-US" sz="1200" dirty="0" smtClean="0"/>
              <a:t>Location of Logistics Poles</a:t>
            </a:r>
            <a:endParaRPr lang="en-US" sz="1200" dirty="0"/>
          </a:p>
        </p:txBody>
      </p:sp>
      <p:sp>
        <p:nvSpPr>
          <p:cNvPr id="23" name="Text Placeholder 8"/>
          <p:cNvSpPr>
            <a:spLocks noGrp="1"/>
          </p:cNvSpPr>
          <p:nvPr>
            <p:ph type="body" sz="quarter" idx="18"/>
          </p:nvPr>
        </p:nvSpPr>
        <p:spPr>
          <a:xfrm>
            <a:off x="304800" y="2819400"/>
            <a:ext cx="6477000" cy="1524000"/>
          </a:xfrm>
        </p:spPr>
        <p:txBody>
          <a:bodyPr>
            <a:noAutofit/>
          </a:bodyPr>
          <a:lstStyle/>
          <a:p>
            <a:pPr>
              <a:buClr>
                <a:srgbClr val="C2002F"/>
              </a:buClr>
            </a:pPr>
            <a:r>
              <a:rPr lang="en-US" sz="1000" dirty="0" smtClean="0"/>
              <a:t>Logistics poles encircle the surrounding area of main transport and logistics existing assets: </a:t>
            </a:r>
          </a:p>
          <a:p>
            <a:pPr marL="171450" indent="-171450">
              <a:buClr>
                <a:srgbClr val="C2002F"/>
              </a:buClr>
              <a:buFont typeface="Courier New"/>
              <a:buChar char="o"/>
            </a:pPr>
            <a:r>
              <a:rPr lang="en-US" sz="1000" dirty="0" smtClean="0"/>
              <a:t>Pole: Cristobal, MIT and Colon Container terminal and Colon Free Zone</a:t>
            </a:r>
          </a:p>
          <a:p>
            <a:pPr marL="171450" indent="-171450">
              <a:buClr>
                <a:srgbClr val="C2002F"/>
              </a:buClr>
              <a:buFont typeface="Courier New"/>
              <a:buChar char="o"/>
            </a:pPr>
            <a:r>
              <a:rPr lang="en-US" sz="1000" dirty="0" smtClean="0"/>
              <a:t>Pacific</a:t>
            </a:r>
            <a:r>
              <a:rPr lang="en-US" sz="1000" dirty="0"/>
              <a:t> </a:t>
            </a:r>
            <a:r>
              <a:rPr lang="en-US" sz="1000" dirty="0" smtClean="0"/>
              <a:t>Pole:  Balboa and PPC Ports, and Special Economic Zone Panama-</a:t>
            </a:r>
            <a:r>
              <a:rPr lang="en-US" sz="1000" dirty="0" err="1" smtClean="0"/>
              <a:t>Pacifico</a:t>
            </a:r>
            <a:endParaRPr lang="en-US" sz="1000" dirty="0" smtClean="0"/>
          </a:p>
          <a:p>
            <a:pPr marL="171450" indent="-171450">
              <a:buClr>
                <a:srgbClr val="C2002F"/>
              </a:buClr>
              <a:buFont typeface="Courier New"/>
              <a:buChar char="o"/>
            </a:pPr>
            <a:r>
              <a:rPr lang="en-US" sz="1000" dirty="0" err="1" smtClean="0"/>
              <a:t>Tocumen</a:t>
            </a:r>
            <a:r>
              <a:rPr lang="en-US" sz="1000" dirty="0"/>
              <a:t> </a:t>
            </a:r>
            <a:r>
              <a:rPr lang="en-US" sz="1000" dirty="0" smtClean="0"/>
              <a:t>Pole: </a:t>
            </a:r>
            <a:r>
              <a:rPr lang="en-US" sz="1000" dirty="0" err="1" smtClean="0"/>
              <a:t>Tocumen</a:t>
            </a:r>
            <a:r>
              <a:rPr lang="en-US" sz="1000" dirty="0" smtClean="0"/>
              <a:t> International Airport (and its future Free Trade Zone), and existing logistics parks and FTZ</a:t>
            </a:r>
          </a:p>
          <a:p>
            <a:pPr>
              <a:buClr>
                <a:srgbClr val="C2002F"/>
              </a:buClr>
            </a:pPr>
            <a:endParaRPr lang="en-US" sz="1000" dirty="0"/>
          </a:p>
        </p:txBody>
      </p:sp>
      <p:sp>
        <p:nvSpPr>
          <p:cNvPr id="26" name="ZoneTexte 25"/>
          <p:cNvSpPr txBox="1"/>
          <p:nvPr/>
        </p:nvSpPr>
        <p:spPr>
          <a:xfrm>
            <a:off x="2551477" y="3810000"/>
            <a:ext cx="1755045" cy="246221"/>
          </a:xfrm>
          <a:prstGeom prst="rect">
            <a:avLst/>
          </a:prstGeom>
          <a:noFill/>
        </p:spPr>
        <p:txBody>
          <a:bodyPr wrap="none" rtlCol="0">
            <a:spAutoFit/>
          </a:bodyPr>
          <a:lstStyle/>
          <a:p>
            <a:r>
              <a:rPr lang="fr-FR" sz="1000" b="1" dirty="0" err="1" smtClean="0"/>
              <a:t>Panama’s</a:t>
            </a:r>
            <a:r>
              <a:rPr lang="fr-FR" sz="1000" b="1" dirty="0" smtClean="0"/>
              <a:t> </a:t>
            </a:r>
            <a:r>
              <a:rPr lang="fr-FR" sz="1000" b="1" dirty="0" err="1" smtClean="0"/>
              <a:t>Logistics</a:t>
            </a:r>
            <a:r>
              <a:rPr lang="fr-FR" sz="1000" b="1" dirty="0" smtClean="0"/>
              <a:t> </a:t>
            </a:r>
            <a:r>
              <a:rPr lang="fr-FR" sz="1000" b="1" dirty="0" err="1" smtClean="0"/>
              <a:t>Poles</a:t>
            </a:r>
            <a:endParaRPr lang="fr-FR" sz="1000" b="1" dirty="0"/>
          </a:p>
        </p:txBody>
      </p:sp>
      <p:sp>
        <p:nvSpPr>
          <p:cNvPr id="51" name="Text Placeholder 8"/>
          <p:cNvSpPr>
            <a:spLocks noGrp="1"/>
          </p:cNvSpPr>
          <p:nvPr>
            <p:ph type="body" sz="quarter" idx="18"/>
          </p:nvPr>
        </p:nvSpPr>
        <p:spPr>
          <a:xfrm>
            <a:off x="304800" y="8001000"/>
            <a:ext cx="6400800" cy="533400"/>
          </a:xfrm>
          <a:solidFill>
            <a:schemeClr val="bg1">
              <a:lumMod val="75000"/>
            </a:schemeClr>
          </a:solidFill>
          <a:ln>
            <a:noFill/>
          </a:ln>
        </p:spPr>
        <p:txBody>
          <a:bodyPr>
            <a:noAutofit/>
          </a:bodyPr>
          <a:lstStyle/>
          <a:p>
            <a:pPr>
              <a:buClr>
                <a:srgbClr val="C2002F"/>
              </a:buClr>
            </a:pPr>
            <a:r>
              <a:rPr lang="en-US" sz="1000" dirty="0" smtClean="0"/>
              <a:t>Panama counts with 3 different Special Economic Regime: Free Zone, Special Economic Zones and Free Trade Zones. These areas still have space available to cover the short-term needs of VALS of new segments.</a:t>
            </a:r>
          </a:p>
        </p:txBody>
      </p:sp>
      <p:pic>
        <p:nvPicPr>
          <p:cNvPr id="3" name="Image 2"/>
          <p:cNvPicPr>
            <a:picLocks noChangeAspect="1"/>
          </p:cNvPicPr>
          <p:nvPr/>
        </p:nvPicPr>
        <p:blipFill>
          <a:blip r:embed="rId3"/>
          <a:stretch>
            <a:fillRect/>
          </a:stretch>
        </p:blipFill>
        <p:spPr>
          <a:xfrm>
            <a:off x="228600" y="762000"/>
            <a:ext cx="3709948" cy="1476000"/>
          </a:xfrm>
          <a:prstGeom prst="rect">
            <a:avLst/>
          </a:prstGeom>
        </p:spPr>
      </p:pic>
      <p:pic>
        <p:nvPicPr>
          <p:cNvPr id="14" name="Image 13"/>
          <p:cNvPicPr>
            <a:picLocks noChangeAspect="1"/>
          </p:cNvPicPr>
          <p:nvPr/>
        </p:nvPicPr>
        <p:blipFill>
          <a:blip r:embed="rId4"/>
          <a:stretch>
            <a:fillRect/>
          </a:stretch>
        </p:blipFill>
        <p:spPr>
          <a:xfrm>
            <a:off x="800100" y="3923537"/>
            <a:ext cx="5257800" cy="4001263"/>
          </a:xfrm>
          <a:prstGeom prst="rect">
            <a:avLst/>
          </a:prstGeom>
        </p:spPr>
      </p:pic>
    </p:spTree>
    <p:extLst>
      <p:ext uri="{BB962C8B-B14F-4D97-AF65-F5344CB8AC3E}">
        <p14:creationId xmlns:p14="http://schemas.microsoft.com/office/powerpoint/2010/main" val="335914697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43770" y="524933"/>
            <a:ext cx="2343151" cy="541867"/>
          </a:xfrm>
        </p:spPr>
        <p:txBody>
          <a:bodyPr vert="horz" lIns="91440" tIns="45720" rIns="91440" bIns="45720" rtlCol="0" anchor="ctr" anchorCtr="0">
            <a:noAutofit/>
          </a:bodyPr>
          <a:lstStyle/>
          <a:p>
            <a:r>
              <a:rPr lang="en-US" sz="1400" kern="0" spc="100" dirty="0" smtClean="0">
                <a:solidFill>
                  <a:srgbClr val="595959"/>
                </a:solidFill>
              </a:rPr>
              <a:t>Land uses</a:t>
            </a:r>
            <a:endParaRPr lang="en-US" sz="1400" kern="0" spc="100" dirty="0">
              <a:solidFill>
                <a:srgbClr val="595959"/>
              </a:solidFill>
            </a:endParaRPr>
          </a:p>
        </p:txBody>
      </p:sp>
      <p:sp>
        <p:nvSpPr>
          <p:cNvPr id="8" name="Text Placeholder 7"/>
          <p:cNvSpPr>
            <a:spLocks noGrp="1"/>
          </p:cNvSpPr>
          <p:nvPr>
            <p:ph type="body" sz="quarter" idx="11"/>
          </p:nvPr>
        </p:nvSpPr>
        <p:spPr>
          <a:xfrm>
            <a:off x="4572000" y="899968"/>
            <a:ext cx="2085631" cy="1690831"/>
          </a:xfrm>
        </p:spPr>
        <p:txBody>
          <a:bodyPr/>
          <a:lstStyle/>
          <a:p>
            <a:pPr marL="171450" indent="-171450">
              <a:buClr>
                <a:srgbClr val="800000"/>
              </a:buClr>
              <a:buFont typeface="Courier New"/>
              <a:buChar char="o"/>
            </a:pPr>
            <a:r>
              <a:rPr lang="en-US" sz="1200" dirty="0" smtClean="0"/>
              <a:t>The assessment of land use vocation ratified the location of the poles and its perimeter</a:t>
            </a:r>
          </a:p>
          <a:p>
            <a:pPr marL="171450" indent="-171450">
              <a:buClr>
                <a:srgbClr val="800000"/>
              </a:buClr>
              <a:buFont typeface="Courier New"/>
              <a:buChar char="o"/>
            </a:pPr>
            <a:r>
              <a:rPr lang="en-US" sz="1200" dirty="0" smtClean="0"/>
              <a:t>Reserve areas were included in order to protect one of Panama’s strategy logistics asset: its land</a:t>
            </a:r>
          </a:p>
        </p:txBody>
      </p:sp>
      <p:sp>
        <p:nvSpPr>
          <p:cNvPr id="11" name="Title 6"/>
          <p:cNvSpPr txBox="1">
            <a:spLocks/>
          </p:cNvSpPr>
          <p:nvPr/>
        </p:nvSpPr>
        <p:spPr>
          <a:xfrm>
            <a:off x="228600" y="0"/>
            <a:ext cx="6248400" cy="54186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000" b="1" kern="1200" baseline="0">
                <a:solidFill>
                  <a:srgbClr val="C2002F"/>
                </a:solidFill>
                <a:latin typeface="+mj-lt"/>
                <a:ea typeface="+mj-ea"/>
                <a:cs typeface="+mj-cs"/>
              </a:defRPr>
            </a:lvl1pPr>
          </a:lstStyle>
          <a:p>
            <a:pPr marL="457200" indent="-457200">
              <a:buFont typeface="+mj-ea"/>
              <a:buAutoNum type="circleNumDbPlain" startAt="2"/>
            </a:pPr>
            <a:r>
              <a:rPr lang="en-US" dirty="0" smtClean="0"/>
              <a:t>Five </a:t>
            </a:r>
            <a:r>
              <a:rPr lang="en-US" dirty="0"/>
              <a:t>Strategies for the development of the Hub</a:t>
            </a:r>
          </a:p>
        </p:txBody>
      </p:sp>
      <p:sp>
        <p:nvSpPr>
          <p:cNvPr id="17" name="ZoneTexte 16"/>
          <p:cNvSpPr txBox="1"/>
          <p:nvPr/>
        </p:nvSpPr>
        <p:spPr>
          <a:xfrm>
            <a:off x="304800" y="2819400"/>
            <a:ext cx="3505200" cy="381000"/>
          </a:xfrm>
          <a:prstGeom prst="rect">
            <a:avLst/>
          </a:prstGeom>
        </p:spPr>
        <p:txBody>
          <a:bodyPr vert="horz" lIns="91440" tIns="45720" rIns="91440" bIns="45720" rtlCol="0" anchor="ctr" anchorCtr="0">
            <a:noAutofit/>
          </a:bodyPr>
          <a:lstStyle>
            <a:defPPr>
              <a:defRPr lang="en-US"/>
            </a:defPPr>
            <a:lvl1pPr>
              <a:spcBef>
                <a:spcPct val="0"/>
              </a:spcBef>
              <a:buNone/>
              <a:defRPr sz="1400" b="1" kern="0" spc="100" baseline="0">
                <a:solidFill>
                  <a:srgbClr val="595959"/>
                </a:solidFill>
                <a:latin typeface="+mj-lt"/>
                <a:ea typeface="+mj-ea"/>
                <a:cs typeface="+mj-cs"/>
              </a:defRPr>
            </a:lvl1pPr>
          </a:lstStyle>
          <a:p>
            <a:r>
              <a:rPr lang="en-US" sz="1200" dirty="0" smtClean="0"/>
              <a:t>Land use mode and Logistics Poles</a:t>
            </a:r>
            <a:endParaRPr lang="en-US" sz="1200" dirty="0"/>
          </a:p>
        </p:txBody>
      </p:sp>
      <p:sp>
        <p:nvSpPr>
          <p:cNvPr id="23" name="Text Placeholder 8"/>
          <p:cNvSpPr>
            <a:spLocks noGrp="1"/>
          </p:cNvSpPr>
          <p:nvPr>
            <p:ph type="body" sz="quarter" idx="18"/>
          </p:nvPr>
        </p:nvSpPr>
        <p:spPr>
          <a:xfrm>
            <a:off x="304800" y="3249377"/>
            <a:ext cx="4114800" cy="2286000"/>
          </a:xfrm>
        </p:spPr>
        <p:txBody>
          <a:bodyPr>
            <a:noAutofit/>
          </a:bodyPr>
          <a:lstStyle/>
          <a:p>
            <a:pPr>
              <a:buClr>
                <a:srgbClr val="C2002F"/>
              </a:buClr>
            </a:pPr>
            <a:r>
              <a:rPr lang="en-US" sz="1000" dirty="0" smtClean="0"/>
              <a:t>Heat maps ratify the three poles as the best for </a:t>
            </a:r>
            <a:r>
              <a:rPr lang="en-US" sz="1000" dirty="0"/>
              <a:t>logistics </a:t>
            </a:r>
            <a:r>
              <a:rPr lang="en-US" sz="1000" dirty="0" smtClean="0"/>
              <a:t>activities and show </a:t>
            </a:r>
            <a:r>
              <a:rPr lang="en-US" sz="1000" dirty="0"/>
              <a:t>their expansion potential. </a:t>
            </a:r>
            <a:r>
              <a:rPr lang="en-US" sz="1000" dirty="0" smtClean="0"/>
              <a:t>Consolidating </a:t>
            </a:r>
            <a:r>
              <a:rPr lang="en-US" sz="1000" dirty="0"/>
              <a:t>the existing poles, and developing them to their full potential, will contribute to the system in taking advantage of the economies of scale, spill over effect and concentrated management. </a:t>
            </a:r>
            <a:r>
              <a:rPr lang="en-US" sz="1000" dirty="0" smtClean="0"/>
              <a:t>The results of the </a:t>
            </a:r>
            <a:r>
              <a:rPr lang="en-US" sz="1000" dirty="0"/>
              <a:t>restriction factors sub-</a:t>
            </a:r>
            <a:r>
              <a:rPr lang="en-US" sz="1000" dirty="0" smtClean="0"/>
              <a:t>model show that </a:t>
            </a:r>
            <a:r>
              <a:rPr lang="en-US" sz="1000" dirty="0"/>
              <a:t>the poles’ consolidation will contribute to the sustainable development of the logistics system minimizing impacts on the environmental system, cultural heritage and sensitive land use. </a:t>
            </a:r>
            <a:endParaRPr lang="en-US" sz="1000" dirty="0" smtClean="0"/>
          </a:p>
          <a:p>
            <a:pPr>
              <a:buClr>
                <a:srgbClr val="C2002F"/>
              </a:buClr>
            </a:pPr>
            <a:endParaRPr lang="en-US" sz="1000" dirty="0"/>
          </a:p>
          <a:p>
            <a:pPr>
              <a:buClr>
                <a:srgbClr val="C2002F"/>
              </a:buClr>
            </a:pPr>
            <a:r>
              <a:rPr lang="en-US" sz="1000" dirty="0" smtClean="0"/>
              <a:t>There are clear </a:t>
            </a:r>
            <a:r>
              <a:rPr lang="en-US" sz="1000" dirty="0"/>
              <a:t>restrictions for location in the Panama Canal watershed, Protected Areas connectivity corridors through buffer zones, strategic ecosystems and vulnerable areas in coastal areas (Mangroves, Wetlands, Coral Reefs, Flooding Zones), the Historic Center of Colon and the existing urban footprint, as well as the cultivated areas in the adequate agrological classification.</a:t>
            </a:r>
          </a:p>
        </p:txBody>
      </p:sp>
      <p:sp>
        <p:nvSpPr>
          <p:cNvPr id="26" name="ZoneTexte 25"/>
          <p:cNvSpPr txBox="1"/>
          <p:nvPr/>
        </p:nvSpPr>
        <p:spPr>
          <a:xfrm>
            <a:off x="304800" y="5918176"/>
            <a:ext cx="3962400" cy="246221"/>
          </a:xfrm>
          <a:prstGeom prst="rect">
            <a:avLst/>
          </a:prstGeom>
          <a:noFill/>
        </p:spPr>
        <p:txBody>
          <a:bodyPr wrap="square" rtlCol="0">
            <a:spAutoFit/>
          </a:bodyPr>
          <a:lstStyle/>
          <a:p>
            <a:pPr algn="ctr"/>
            <a:r>
              <a:rPr lang="fr-FR" sz="1000" b="1" dirty="0" smtClean="0"/>
              <a:t>Vocation for </a:t>
            </a:r>
            <a:r>
              <a:rPr lang="fr-FR" sz="1000" b="1" dirty="0" err="1" smtClean="0"/>
              <a:t>logistics</a:t>
            </a:r>
            <a:r>
              <a:rPr lang="fr-FR" sz="1000" b="1" dirty="0" smtClean="0"/>
              <a:t> </a:t>
            </a:r>
            <a:r>
              <a:rPr lang="fr-FR" sz="1000" b="1" dirty="0" err="1" smtClean="0"/>
              <a:t>activities</a:t>
            </a:r>
            <a:endParaRPr lang="fr-FR" sz="1000" b="1" dirty="0"/>
          </a:p>
        </p:txBody>
      </p:sp>
      <p:pic>
        <p:nvPicPr>
          <p:cNvPr id="3" name="Image 2"/>
          <p:cNvPicPr>
            <a:picLocks noChangeAspect="1"/>
          </p:cNvPicPr>
          <p:nvPr/>
        </p:nvPicPr>
        <p:blipFill>
          <a:blip r:embed="rId3"/>
          <a:stretch>
            <a:fillRect/>
          </a:stretch>
        </p:blipFill>
        <p:spPr>
          <a:xfrm>
            <a:off x="228600" y="762000"/>
            <a:ext cx="3709948" cy="1476000"/>
          </a:xfrm>
          <a:prstGeom prst="rect">
            <a:avLst/>
          </a:prstGeom>
        </p:spPr>
      </p:pic>
      <p:pic>
        <p:nvPicPr>
          <p:cNvPr id="12" name="Imagen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4799" y="6222976"/>
            <a:ext cx="4307211" cy="2159024"/>
          </a:xfrm>
          <a:prstGeom prst="rect">
            <a:avLst/>
          </a:prstGeom>
        </p:spPr>
      </p:pic>
      <p:sp>
        <p:nvSpPr>
          <p:cNvPr id="13" name="ZoneTexte 12"/>
          <p:cNvSpPr txBox="1"/>
          <p:nvPr/>
        </p:nvSpPr>
        <p:spPr>
          <a:xfrm>
            <a:off x="4572000" y="2819400"/>
            <a:ext cx="1981200" cy="381000"/>
          </a:xfrm>
          <a:prstGeom prst="rect">
            <a:avLst/>
          </a:prstGeom>
        </p:spPr>
        <p:txBody>
          <a:bodyPr vert="horz" lIns="91440" tIns="45720" rIns="91440" bIns="45720" rtlCol="0" anchor="ctr" anchorCtr="0">
            <a:noAutofit/>
          </a:bodyPr>
          <a:lstStyle>
            <a:defPPr>
              <a:defRPr lang="en-US"/>
            </a:defPPr>
            <a:lvl1pPr>
              <a:spcBef>
                <a:spcPct val="0"/>
              </a:spcBef>
              <a:buNone/>
              <a:defRPr sz="1200" b="1" kern="0" spc="100" baseline="0">
                <a:solidFill>
                  <a:srgbClr val="595959"/>
                </a:solidFill>
                <a:latin typeface="+mj-lt"/>
                <a:ea typeface="+mj-ea"/>
                <a:cs typeface="+mj-cs"/>
              </a:defRPr>
            </a:lvl1pPr>
          </a:lstStyle>
          <a:p>
            <a:r>
              <a:rPr lang="en-US" dirty="0" smtClean="0"/>
              <a:t>Land use model</a:t>
            </a:r>
            <a:endParaRPr lang="en-US" dirty="0"/>
          </a:p>
        </p:txBody>
      </p:sp>
      <p:sp>
        <p:nvSpPr>
          <p:cNvPr id="14" name="Text Placeholder 8"/>
          <p:cNvSpPr>
            <a:spLocks noGrp="1"/>
          </p:cNvSpPr>
          <p:nvPr>
            <p:ph type="body" sz="quarter" idx="18"/>
          </p:nvPr>
        </p:nvSpPr>
        <p:spPr>
          <a:xfrm>
            <a:off x="4572000" y="3200400"/>
            <a:ext cx="2286000" cy="3962400"/>
          </a:xfrm>
        </p:spPr>
        <p:txBody>
          <a:bodyPr>
            <a:noAutofit/>
          </a:bodyPr>
          <a:lstStyle/>
          <a:p>
            <a:pPr marL="171450" lvl="0" indent="-171450">
              <a:buClr>
                <a:srgbClr val="800000"/>
              </a:buClr>
              <a:buFont typeface="Courier New"/>
              <a:buChar char="o"/>
            </a:pPr>
            <a:r>
              <a:rPr lang="en-US" sz="1000" dirty="0" smtClean="0"/>
              <a:t>The land use plan identifies land with logistics vocation</a:t>
            </a:r>
          </a:p>
          <a:p>
            <a:pPr marL="171450" lvl="0" indent="-171450">
              <a:buClr>
                <a:srgbClr val="800000"/>
              </a:buClr>
              <a:buFont typeface="Courier New"/>
              <a:buChar char="o"/>
            </a:pPr>
            <a:r>
              <a:rPr lang="en-US" sz="1000" dirty="0" smtClean="0"/>
              <a:t>A Digital Evaluation Model was used in order to assess the potential by combining attraction and restriction factors.</a:t>
            </a:r>
          </a:p>
          <a:p>
            <a:pPr marL="358775" lvl="1" indent="-179388">
              <a:buClr>
                <a:srgbClr val="C2002F"/>
              </a:buClr>
              <a:buFont typeface="Arial"/>
              <a:buChar char="•"/>
            </a:pPr>
            <a:r>
              <a:rPr lang="en-US" sz="1000" dirty="0"/>
              <a:t>Attraction factors: existence of logistics nodes, connectivity and compatible land uses</a:t>
            </a:r>
          </a:p>
          <a:p>
            <a:pPr marL="358775" lvl="1" indent="-179388">
              <a:buClr>
                <a:srgbClr val="C2002F"/>
              </a:buClr>
              <a:buFont typeface="Arial"/>
              <a:buChar char="•"/>
            </a:pPr>
            <a:r>
              <a:rPr lang="en-US" sz="1000" dirty="0"/>
              <a:t>Restriction factors: environmental system (topography, hydric resources, and strategic ecosystems), cultural heritage and restrictive land uses. </a:t>
            </a:r>
            <a:endParaRPr lang="en-US" sz="1000" dirty="0" smtClean="0"/>
          </a:p>
          <a:p>
            <a:pPr marL="171450" indent="-171450">
              <a:buClr>
                <a:srgbClr val="C2002F"/>
              </a:buClr>
              <a:buFont typeface="Courier New"/>
              <a:buChar char="o"/>
            </a:pPr>
            <a:r>
              <a:rPr lang="en-US" sz="1000" dirty="0" smtClean="0"/>
              <a:t>Modeling phases : </a:t>
            </a:r>
            <a:endParaRPr lang="en-US" sz="1000" dirty="0"/>
          </a:p>
          <a:p>
            <a:pPr marL="358775" lvl="1" indent="-179388">
              <a:buClr>
                <a:srgbClr val="C2002F"/>
              </a:buClr>
              <a:buFont typeface="Arial"/>
              <a:buChar char="•"/>
            </a:pPr>
            <a:r>
              <a:rPr lang="en-US" sz="1000" dirty="0" smtClean="0"/>
              <a:t>GIS </a:t>
            </a:r>
            <a:r>
              <a:rPr lang="en-US" sz="1000" dirty="0"/>
              <a:t>database with attraction </a:t>
            </a:r>
            <a:r>
              <a:rPr lang="en-US" sz="1000" dirty="0" smtClean="0"/>
              <a:t>and restriction </a:t>
            </a:r>
            <a:r>
              <a:rPr lang="en-US" sz="1000" dirty="0"/>
              <a:t>factors. </a:t>
            </a:r>
          </a:p>
          <a:p>
            <a:pPr marL="358775" lvl="1" indent="-179388">
              <a:buClr>
                <a:srgbClr val="C2002F"/>
              </a:buClr>
              <a:buFont typeface="Arial"/>
              <a:buChar char="•"/>
            </a:pPr>
            <a:r>
              <a:rPr lang="en-US" sz="1000" dirty="0" smtClean="0"/>
              <a:t>Attraction</a:t>
            </a:r>
            <a:r>
              <a:rPr lang="en-US" sz="1000" dirty="0"/>
              <a:t>/restriction scales to the most representative attribute of each variable</a:t>
            </a:r>
          </a:p>
          <a:p>
            <a:pPr marL="358775" lvl="1" indent="-179388">
              <a:buClr>
                <a:srgbClr val="C2002F"/>
              </a:buClr>
              <a:buFont typeface="Arial"/>
              <a:buChar char="•"/>
            </a:pPr>
            <a:r>
              <a:rPr lang="en-US" sz="1000" dirty="0" smtClean="0"/>
              <a:t>Heat </a:t>
            </a:r>
            <a:r>
              <a:rPr lang="en-US" sz="1000" dirty="0"/>
              <a:t>maps for each variable.  </a:t>
            </a:r>
          </a:p>
          <a:p>
            <a:pPr marL="358775" lvl="1" indent="-179388">
              <a:buClr>
                <a:srgbClr val="C2002F"/>
              </a:buClr>
              <a:buFont typeface="Arial"/>
              <a:buChar char="•"/>
            </a:pPr>
            <a:r>
              <a:rPr lang="en-US" sz="1000" dirty="0"/>
              <a:t>Pondering weights</a:t>
            </a:r>
          </a:p>
          <a:p>
            <a:pPr marL="358775" lvl="1" indent="-179388">
              <a:buClr>
                <a:srgbClr val="C2002F"/>
              </a:buClr>
              <a:buFont typeface="Arial"/>
              <a:buChar char="•"/>
            </a:pPr>
            <a:r>
              <a:rPr lang="en-US" sz="1000" dirty="0" smtClean="0"/>
              <a:t>Modeling composite </a:t>
            </a:r>
            <a:r>
              <a:rPr lang="en-US" sz="1000" dirty="0"/>
              <a:t>maps.</a:t>
            </a:r>
          </a:p>
          <a:p>
            <a:pPr marL="358775" lvl="1" indent="-179388">
              <a:buClr>
                <a:srgbClr val="C2002F"/>
              </a:buClr>
              <a:buFont typeface="Arial"/>
              <a:buChar char="•"/>
            </a:pPr>
            <a:r>
              <a:rPr lang="en-US" sz="1000" dirty="0" smtClean="0"/>
              <a:t>Modeling results with </a:t>
            </a:r>
            <a:r>
              <a:rPr lang="en-US" sz="1000" dirty="0"/>
              <a:t>logistics suitability levels</a:t>
            </a:r>
          </a:p>
          <a:p>
            <a:pPr indent="-280988">
              <a:buClr>
                <a:srgbClr val="C2002F"/>
              </a:buClr>
              <a:buFont typeface="Courier New"/>
              <a:buChar char="o"/>
            </a:pPr>
            <a:endParaRPr lang="en-US" sz="1000" dirty="0"/>
          </a:p>
          <a:p>
            <a:pPr marL="171450" lvl="0" indent="-171450">
              <a:buClr>
                <a:srgbClr val="800000"/>
              </a:buClr>
              <a:buFont typeface="Courier New"/>
              <a:buChar char="o"/>
            </a:pPr>
            <a:endParaRPr lang="en-US" sz="1000" dirty="0" smtClean="0"/>
          </a:p>
          <a:p>
            <a:pPr marL="171450" indent="-171450">
              <a:buClr>
                <a:srgbClr val="800000"/>
              </a:buClr>
              <a:buFont typeface="Courier New"/>
              <a:buChar char="o"/>
            </a:pPr>
            <a:endParaRPr lang="en-US" sz="1000" dirty="0"/>
          </a:p>
        </p:txBody>
      </p:sp>
    </p:spTree>
    <p:extLst>
      <p:ext uri="{BB962C8B-B14F-4D97-AF65-F5344CB8AC3E}">
        <p14:creationId xmlns:p14="http://schemas.microsoft.com/office/powerpoint/2010/main" val="3451684587"/>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mso-contentType ?>
<FormUrls xmlns="http://schemas.microsoft.com/sharepoint/v3/contenttype/forms/url">
  <Display>_catalogs/masterpage/ECMForms/DisclosureOperationsCT/View.aspx</Display>
  <Edit>_catalogs/masterpage/ECMForms/DisclosureOperationsCT/Edit.aspx</Edit>
</FormUrl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Access_x0020_to_x0020_Information_x00a0_Policy xmlns="cdc7663a-08f0-4737-9e8c-148ce897a09c">Public - Simultaneous Disclosure</Access_x0020_to_x0020_Information_x00a0_Policy>
    <SISCOR_x0020_Number xmlns="cdc7663a-08f0-4737-9e8c-148ce897a09c" xsi:nil="true"/>
    <b26cdb1da78c4bb4b1c1bac2f6ac5911 xmlns="cdc7663a-08f0-4737-9e8c-148ce897a09c">
      <Terms xmlns="http://schemas.microsoft.com/office/infopath/2007/PartnerControls"/>
    </b26cdb1da78c4bb4b1c1bac2f6ac5911>
    <ic46d7e087fd4a108fb86518ca413cc6 xmlns="cdc7663a-08f0-4737-9e8c-148ce897a09c">
      <Terms xmlns="http://schemas.microsoft.com/office/infopath/2007/PartnerControls">
        <TermInfo xmlns="http://schemas.microsoft.com/office/infopath/2007/PartnerControls">
          <TermName xmlns="http://schemas.microsoft.com/office/infopath/2007/PartnerControls">Panama</TermName>
          <TermId xmlns="http://schemas.microsoft.com/office/infopath/2007/PartnerControls">7af43a84-776d-43d1-b0f2-8a1f2a8ffc7b</TermId>
        </TermInfo>
      </Terms>
    </ic46d7e087fd4a108fb86518ca413cc6>
    <IDBDocs_x0020_Number xmlns="cdc7663a-08f0-4737-9e8c-148ce897a09c" xsi:nil="true"/>
    <Division_x0020_or_x0020_Unit xmlns="cdc7663a-08f0-4737-9e8c-148ce897a09c">INE/TSP</Division_x0020_or_x0020_Unit>
    <Fiscal_x0020_Year_x0020_IDB xmlns="cdc7663a-08f0-4737-9e8c-148ce897a09c" xsi:nil="true"/>
    <e46fe2894295491da65140ffd2369f49 xmlns="cdc7663a-08f0-4737-9e8c-148ce897a09c">
      <Terms xmlns="http://schemas.microsoft.com/office/infopath/2007/PartnerControls">
        <TermInfo xmlns="http://schemas.microsoft.com/office/infopath/2007/PartnerControls">
          <TermName xmlns="http://schemas.microsoft.com/office/infopath/2007/PartnerControls">Project Preparation, Planning and Design</TermName>
          <TermId xmlns="http://schemas.microsoft.com/office/infopath/2007/PartnerControls">29ca0c72-1fc4-435f-a09c-28585cb5eac9</TermId>
        </TermInfo>
      </Terms>
    </e46fe2894295491da65140ffd2369f49>
    <Other_x0020_Author xmlns="cdc7663a-08f0-4737-9e8c-148ce897a09c" xsi:nil="true"/>
    <Migration_x0020_Info xmlns="cdc7663a-08f0-4737-9e8c-148ce897a09c" xsi:nil="true"/>
    <Approval_x0020_Number xmlns="cdc7663a-08f0-4737-9e8c-148ce897a09c" xsi:nil="true"/>
    <Phase xmlns="cdc7663a-08f0-4737-9e8c-148ce897a09c" xsi:nil="true"/>
    <Document_x0020_Author xmlns="cdc7663a-08f0-4737-9e8c-148ce897a09c">Alonso Martin,Tania</Document_x0020_Author>
    <b2ec7cfb18674cb8803df6b262e8b107 xmlns="cdc7663a-08f0-4737-9e8c-148ce897a09c">
      <Terms xmlns="http://schemas.microsoft.com/office/infopath/2007/PartnerControls">
        <TermInfo xmlns="http://schemas.microsoft.com/office/infopath/2007/PartnerControls">
          <TermName xmlns="http://schemas.microsoft.com/office/infopath/2007/PartnerControls">LOGISTIC PLANNING, MULTIMODAL TRANSPORT AND LOGISTIC PLATFORMS</TermName>
          <TermId xmlns="http://schemas.microsoft.com/office/infopath/2007/PartnerControls">c57ab9df-eb0b-4c79-9bde-1271a3d462be</TermId>
        </TermInfo>
      </Terms>
    </b2ec7cfb18674cb8803df6b262e8b107>
    <Business_x0020_Area xmlns="cdc7663a-08f0-4737-9e8c-148ce897a09c" xsi:nil="true"/>
    <Key_x0020_Document xmlns="cdc7663a-08f0-4737-9e8c-148ce897a09c">false</Key_x0020_Document>
    <Document_x0020_Language_x0020_IDB xmlns="cdc7663a-08f0-4737-9e8c-148ce897a09c">Spanish</Document_x0020_Language_x0020_IDB>
    <Project_x0020_Document_x0020_Type xmlns="cdc7663a-08f0-4737-9e8c-148ce897a09c" xsi:nil="true"/>
    <g511464f9e53401d84b16fa9b379a574 xmlns="cdc7663a-08f0-4737-9e8c-148ce897a09c">
      <Terms xmlns="http://schemas.microsoft.com/office/infopath/2007/PartnerControls">
        <TermInfo xmlns="http://schemas.microsoft.com/office/infopath/2007/PartnerControls">
          <TermName xmlns="http://schemas.microsoft.com/office/infopath/2007/PartnerControls">ORC</TermName>
          <TermId xmlns="http://schemas.microsoft.com/office/infopath/2007/PartnerControls">c028a4b2-ad8b-4cf4-9cac-a2ae6a778e23</TermId>
        </TermInfo>
      </Terms>
    </g511464f9e53401d84b16fa9b379a574>
    <Related_x0020_SisCor_x0020_Number xmlns="cdc7663a-08f0-4737-9e8c-148ce897a09c" xsi:nil="true"/>
    <TaxCatchAll xmlns="cdc7663a-08f0-4737-9e8c-148ce897a09c">
      <Value>22</Value>
      <Value>25</Value>
      <Value>67</Value>
      <Value>1</Value>
      <Value>91</Value>
    </TaxCatchAll>
    <Operation_x0020_Type xmlns="cdc7663a-08f0-4737-9e8c-148ce897a09c">Loan Operation</Operation_x0020_Type>
    <Package_x0020_Code xmlns="cdc7663a-08f0-4737-9e8c-148ce897a09c" xsi:nil="true"/>
    <Identifier xmlns="cdc7663a-08f0-4737-9e8c-148ce897a09c" xsi:nil="true"/>
    <Project_x0020_Number xmlns="cdc7663a-08f0-4737-9e8c-148ce897a09c">PN-L1151</Project_x0020_Number>
    <nddeef1749674d76abdbe4b239a70bc6 xmlns="cdc7663a-08f0-4737-9e8c-148ce897a09c">
      <Terms xmlns="http://schemas.microsoft.com/office/infopath/2007/PartnerControls">
        <TermInfo xmlns="http://schemas.microsoft.com/office/infopath/2007/PartnerControls">
          <TermName xmlns="http://schemas.microsoft.com/office/infopath/2007/PartnerControls">TRANSPORT</TermName>
          <TermId xmlns="http://schemas.microsoft.com/office/infopath/2007/PartnerControls">5a25d1a8-4baf-41a8-9e3b-e167accda6ea</TermId>
        </TermInfo>
      </Terms>
    </nddeef1749674d76abdbe4b239a70bc6>
    <Record_x0020_Number xmlns="cdc7663a-08f0-4737-9e8c-148ce897a09c">R0002227790</Record_x0020_Number>
    <_dlc_DocId xmlns="cdc7663a-08f0-4737-9e8c-148ce897a09c">EZSHARE-39050635-11</_dlc_DocId>
    <_dlc_DocIdUrl xmlns="cdc7663a-08f0-4737-9e8c-148ce897a09c">
      <Url>https://idbg.sharepoint.com/teams/EZ-PN-LON/PN-L1151/_layouts/15/DocIdRedir.aspx?ID=EZSHARE-39050635-11</Url>
      <Description>EZSHARE-39050635-11</Description>
    </_dlc_DocIdUrl>
    <Disclosure_x0020_Activity xmlns="cdc7663a-08f0-4737-9e8c-148ce897a09c">Loan Proposal</Disclosure_x0020_Activity>
    <Issue_x0020_Date xmlns="cdc7663a-08f0-4737-9e8c-148ce897a09c" xsi:nil="true"/>
    <KP_x0020_Topics xmlns="cdc7663a-08f0-4737-9e8c-148ce897a09c" xsi:nil="true"/>
    <Disclosed xmlns="cdc7663a-08f0-4737-9e8c-148ce897a09c">false</Disclosed>
    <Publication_x0020_Type xmlns="cdc7663a-08f0-4737-9e8c-148ce897a09c" xsi:nil="true"/>
    <Editor1 xmlns="cdc7663a-08f0-4737-9e8c-148ce897a09c" xsi:nil="true"/>
    <Region xmlns="cdc7663a-08f0-4737-9e8c-148ce897a09c" xsi:nil="true"/>
    <Webtopic xmlns="cdc7663a-08f0-4737-9e8c-148ce897a09c" xsi:nil="true"/>
    <Abstract xmlns="cdc7663a-08f0-4737-9e8c-148ce897a09c" xsi:nil="true"/>
    <Publishing_x0020_House xmlns="cdc7663a-08f0-4737-9e8c-148ce897a09c" xsi:nil="true"/>
  </documentManagement>
</p:properties>
</file>

<file path=customXml/item4.xml><?xml version="1.0" encoding="utf-8"?>
<?mso-contentType ?>
<SharedContentType xmlns="Microsoft.SharePoint.Taxonomy.ContentTypeSync" SourceId="ae61f9b1-e23d-4f49-b3d7-56b991556c4b" ContentTypeId="0x0101001A458A224826124E8B45B1D613300CFC" PreviousValue="false"/>
</file>

<file path=customXml/item5.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6.xml><?xml version="1.0" encoding="utf-8"?>
<ct:contentTypeSchema xmlns:ct="http://schemas.microsoft.com/office/2006/metadata/contentType" xmlns:ma="http://schemas.microsoft.com/office/2006/metadata/properties/metaAttributes" ct:_="" ma:_="" ma:contentTypeName="ez-Disclosure Operations" ma:contentTypeID="0x0101001A458A224826124E8B45B1D613300CFC0041AF64753591D9489FDFDD5B2BC7F5AD" ma:contentTypeVersion="163" ma:contentTypeDescription="A content type to manage public (operations) IDB documents" ma:contentTypeScope="" ma:versionID="c06d6f7c141ee9f7594e9ee42b72a46e">
  <xsd:schema xmlns:xsd="http://www.w3.org/2001/XMLSchema" xmlns:xs="http://www.w3.org/2001/XMLSchema" xmlns:p="http://schemas.microsoft.com/office/2006/metadata/properties" xmlns:ns2="cdc7663a-08f0-4737-9e8c-148ce897a09c" targetNamespace="http://schemas.microsoft.com/office/2006/metadata/properties" ma:root="true" ma:fieldsID="ef1a656a2907f67721338e601b0d804b" ns2:_="">
    <xsd:import namespace="cdc7663a-08f0-4737-9e8c-148ce897a09c"/>
    <xsd:element name="properties">
      <xsd:complexType>
        <xsd:sequence>
          <xsd:element name="documentManagement">
            <xsd:complexType>
              <xsd:all>
                <xsd:element ref="ns2:_dlc_DocId" minOccurs="0"/>
                <xsd:element ref="ns2:_dlc_DocIdUrl" minOccurs="0"/>
                <xsd:element ref="ns2:_dlc_DocIdPersistId" minOccurs="0"/>
                <xsd:element ref="ns2:e46fe2894295491da65140ffd2369f49" minOccurs="0"/>
                <xsd:element ref="ns2:TaxCatchAll" minOccurs="0"/>
                <xsd:element ref="ns2:TaxCatchAllLabel" minOccurs="0"/>
                <xsd:element ref="ns2:Access_x0020_to_x0020_Information_x00a0_Policy"/>
                <xsd:element ref="ns2:b26cdb1da78c4bb4b1c1bac2f6ac5911" minOccurs="0"/>
                <xsd:element ref="ns2:Project_x0020_Number"/>
                <xsd:element ref="ns2:Webtopic" minOccurs="0"/>
                <xsd:element ref="ns2:Approval_x0020_Number" minOccurs="0"/>
                <xsd:element ref="ns2:Disclosure_x0020_Activity"/>
                <xsd:element ref="ns2:Document_x0020_Author" minOccurs="0"/>
                <xsd:element ref="ns2:Other_x0020_Author" minOccurs="0"/>
                <xsd:element ref="ns2:g511464f9e53401d84b16fa9b379a574" minOccurs="0"/>
                <xsd:element ref="ns2:nddeef1749674d76abdbe4b239a70bc6" minOccurs="0"/>
                <xsd:element ref="ns2:b2ec7cfb18674cb8803df6b262e8b107" minOccurs="0"/>
                <xsd:element ref="ns2:Document_x0020_Language_x0020_IDB"/>
                <xsd:element ref="ns2:Division_x0020_or_x0020_Unit"/>
                <xsd:element ref="ns2:Identifier" minOccurs="0"/>
                <xsd:element ref="ns2:Fiscal_x0020_Year_x0020_IDB" minOccurs="0"/>
                <xsd:element ref="ns2:ic46d7e087fd4a108fb86518ca413cc6" minOccurs="0"/>
                <xsd:element ref="ns2:Operation_x0020_Type" minOccurs="0"/>
                <xsd:element ref="ns2:Package_x0020_Code" minOccurs="0"/>
                <xsd:element ref="ns2:Phase" minOccurs="0"/>
                <xsd:element ref="ns2:Business_x0020_Area" minOccurs="0"/>
                <xsd:element ref="ns2:Key_x0020_Document" minOccurs="0"/>
                <xsd:element ref="ns2:Project_x0020_Document_x0020_Type" minOccurs="0"/>
                <xsd:element ref="ns2:Abstract" minOccurs="0"/>
                <xsd:element ref="ns2:Migration_x0020_Info" minOccurs="0"/>
                <xsd:element ref="ns2:SISCOR_x0020_Number" minOccurs="0"/>
                <xsd:element ref="ns2:IDBDocs_x0020_Number" minOccurs="0"/>
                <xsd:element ref="ns2:Editor1" minOccurs="0"/>
                <xsd:element ref="ns2:Issue_x0020_Date" minOccurs="0"/>
                <xsd:element ref="ns2:Publishing_x0020_House" minOccurs="0"/>
                <xsd:element ref="ns2:KP_x0020_Topics" minOccurs="0"/>
                <xsd:element ref="ns2:Region" minOccurs="0"/>
                <xsd:element ref="ns2:Publication_x0020_Type" minOccurs="0"/>
                <xsd:element ref="ns2:Disclosed" minOccurs="0"/>
                <xsd:element ref="ns2:Record_x0020_Number" minOccurs="0"/>
                <xsd:element ref="ns2:Related_x0020_SisCor_x0020_Numb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c7663a-08f0-4737-9e8c-148ce897a09c"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e46fe2894295491da65140ffd2369f49" ma:index="11" ma:taxonomy="true" ma:internalName="e46fe2894295491da65140ffd2369f49" ma:taxonomyFieldName="Function_x0020_Operations_x0020_IDB" ma:displayName="Function Operations IDB" ma:readOnly="false" ma:default="" ma:fieldId="{e46fe289-4295-491d-a651-40ffd2369f49}" ma:sspId="ae61f9b1-e23d-4f49-b3d7-56b991556c4b" ma:termSetId="90662247-c2d7-4c02-8f80-a99fdf3aec79" ma:anchorId="00000000-0000-0000-0000-000000000000" ma:open="false" ma:isKeyword="false">
      <xsd:complexType>
        <xsd:sequence>
          <xsd:element ref="pc:Terms" minOccurs="0" maxOccurs="1"/>
        </xsd:sequence>
      </xsd:complexType>
    </xsd:element>
    <xsd:element name="TaxCatchAll" ma:index="12" nillable="true" ma:displayName="Taxonomy Catch All Column" ma:hidden="true" ma:list="{a21e8572-655e-4c0d-bfdb-c52ee7bb5839}" ma:internalName="TaxCatchAll" ma:showField="CatchAllData" ma:web="0ae48fe9-e043-4151-95b7-4d4bdf090fb3">
      <xsd:complexType>
        <xsd:complexContent>
          <xsd:extension base="dms:MultiChoiceLookup">
            <xsd:sequence>
              <xsd:element name="Value" type="dms:Lookup" maxOccurs="unbounded" minOccurs="0" nillable="true"/>
            </xsd:sequence>
          </xsd:extension>
        </xsd:complexContent>
      </xsd:complexType>
    </xsd:element>
    <xsd:element name="TaxCatchAllLabel" ma:index="13" nillable="true" ma:displayName="Taxonomy Catch All Column1" ma:hidden="true" ma:list="{a21e8572-655e-4c0d-bfdb-c52ee7bb5839}" ma:internalName="TaxCatchAllLabel" ma:readOnly="true" ma:showField="CatchAllDataLabel" ma:web="0ae48fe9-e043-4151-95b7-4d4bdf090fb3">
      <xsd:complexType>
        <xsd:complexContent>
          <xsd:extension base="dms:MultiChoiceLookup">
            <xsd:sequence>
              <xsd:element name="Value" type="dms:Lookup" maxOccurs="unbounded" minOccurs="0" nillable="true"/>
            </xsd:sequence>
          </xsd:extension>
        </xsd:complexContent>
      </xsd:complexType>
    </xsd:element>
    <xsd:element name="Access_x0020_to_x0020_Information_x00a0_Policy" ma:index="15" ma:displayName="Access to Information Policy" ma:default="Confidential" ma:format="Dropdown" ma:internalName="Access_x0020_to_x0020_Information_x00A0_Policy">
      <xsd:simpleType>
        <xsd:restriction base="dms:Choice">
          <xsd:enumeration value="Confidential"/>
          <xsd:enumeration value="Disclosed Over Time - 5 years"/>
          <xsd:enumeration value="Disclosed Over Time - 10 years"/>
          <xsd:enumeration value="Disclosed Over Time - 20 years"/>
          <xsd:enumeration value="Public"/>
          <xsd:enumeration value="Public - Simultaneous Disclosure"/>
        </xsd:restriction>
      </xsd:simpleType>
    </xsd:element>
    <xsd:element name="b26cdb1da78c4bb4b1c1bac2f6ac5911" ma:index="16" nillable="true" ma:taxonomy="true" ma:internalName="b26cdb1da78c4bb4b1c1bac2f6ac5911" ma:taxonomyFieldName="Series_x0020_Operations_x0020_IDB" ma:displayName="Series Operations IDB" ma:default="" ma:fieldId="{b26cdb1d-a78c-4bb4-b1c1-bac2f6ac5911}" ma:sspId="ae61f9b1-e23d-4f49-b3d7-56b991556c4b" ma:termSetId="aa8fb583-e935-416d-8a2e-4b97a8eb0684" ma:anchorId="00000000-0000-0000-0000-000000000000" ma:open="false" ma:isKeyword="false">
      <xsd:complexType>
        <xsd:sequence>
          <xsd:element ref="pc:Terms" minOccurs="0" maxOccurs="1"/>
        </xsd:sequence>
      </xsd:complexType>
    </xsd:element>
    <xsd:element name="Project_x0020_Number" ma:index="18" ma:displayName="Project Number" ma:default="PN-L1151" ma:internalName="Project_x0020_Number" ma:readOnly="false">
      <xsd:simpleType>
        <xsd:restriction base="dms:Text">
          <xsd:maxLength value="255"/>
        </xsd:restriction>
      </xsd:simpleType>
    </xsd:element>
    <xsd:element name="Webtopic" ma:index="19" nillable="true" ma:displayName="Webtopic" ma:internalName="Webtopic">
      <xsd:simpleType>
        <xsd:restriction base="dms:Text">
          <xsd:maxLength value="255"/>
        </xsd:restriction>
      </xsd:simpleType>
    </xsd:element>
    <xsd:element name="Approval_x0020_Number" ma:index="20" nillable="true" ma:displayName="Approval Number" ma:internalName="Approval_x0020_Number">
      <xsd:simpleType>
        <xsd:restriction base="dms:Text">
          <xsd:maxLength value="255"/>
        </xsd:restriction>
      </xsd:simpleType>
    </xsd:element>
    <xsd:element name="Disclosure_x0020_Activity" ma:index="21" ma:displayName="Disclosure Activity" ma:internalName="Disclosure_x0020_Activity" ma:readOnly="false">
      <xsd:simpleType>
        <xsd:restriction base="dms:Text">
          <xsd:maxLength value="255"/>
        </xsd:restriction>
      </xsd:simpleType>
    </xsd:element>
    <xsd:element name="Document_x0020_Author" ma:index="22" nillable="true" ma:displayName="Document Author" ma:internalName="Document_x0020_Author">
      <xsd:simpleType>
        <xsd:restriction base="dms:Text">
          <xsd:maxLength value="255"/>
        </xsd:restriction>
      </xsd:simpleType>
    </xsd:element>
    <xsd:element name="Other_x0020_Author" ma:index="23" nillable="true" ma:displayName="Other Author" ma:internalName="Other_x0020_Author">
      <xsd:simpleType>
        <xsd:restriction base="dms:Text">
          <xsd:maxLength value="255"/>
        </xsd:restriction>
      </xsd:simpleType>
    </xsd:element>
    <xsd:element name="g511464f9e53401d84b16fa9b379a574" ma:index="24" nillable="true" ma:taxonomy="true" ma:internalName="g511464f9e53401d84b16fa9b379a574" ma:taxonomyFieldName="Fund_x0020_IDB" ma:displayName="Fund IDB" ma:default="" ma:fieldId="{0511464f-9e53-401d-84b1-6fa9b379a574}" ma:taxonomyMulti="true" ma:sspId="ae61f9b1-e23d-4f49-b3d7-56b991556c4b" ma:termSetId="69abb71a-f64f-4893-ac0e-66eb1be268a8" ma:anchorId="00000000-0000-0000-0000-000000000000" ma:open="false" ma:isKeyword="false">
      <xsd:complexType>
        <xsd:sequence>
          <xsd:element ref="pc:Terms" minOccurs="0" maxOccurs="1"/>
        </xsd:sequence>
      </xsd:complexType>
    </xsd:element>
    <xsd:element name="nddeef1749674d76abdbe4b239a70bc6" ma:index="26" nillable="true" ma:taxonomy="true" ma:internalName="nddeef1749674d76abdbe4b239a70bc6" ma:taxonomyFieldName="Sector_x0020_IDB" ma:displayName="Sector IDB" ma:default="" ma:fieldId="{7ddeef17-4967-4d76-abdb-e4b239a70bc6}" ma:taxonomyMulti="true" ma:sspId="ae61f9b1-e23d-4f49-b3d7-56b991556c4b" ma:termSetId="12408410-0417-4253-a5ed-d52c55de15dc" ma:anchorId="00000000-0000-0000-0000-000000000000" ma:open="true" ma:isKeyword="false">
      <xsd:complexType>
        <xsd:sequence>
          <xsd:element ref="pc:Terms" minOccurs="0" maxOccurs="1"/>
        </xsd:sequence>
      </xsd:complexType>
    </xsd:element>
    <xsd:element name="b2ec7cfb18674cb8803df6b262e8b107" ma:index="28" nillable="true" ma:taxonomy="true" ma:internalName="b2ec7cfb18674cb8803df6b262e8b107" ma:taxonomyFieldName="Sub_x002d_Sector" ma:displayName="Sub-Sector" ma:default="" ma:fieldId="{b2ec7cfb-1867-4cb8-803d-f6b262e8b107}" ma:taxonomyMulti="true" ma:sspId="ae61f9b1-e23d-4f49-b3d7-56b991556c4b" ma:termSetId="73c9b9c8-b29b-461e-b5a6-c7e93795fb05" ma:anchorId="00000000-0000-0000-0000-000000000000" ma:open="false" ma:isKeyword="false">
      <xsd:complexType>
        <xsd:sequence>
          <xsd:element ref="pc:Terms" minOccurs="0" maxOccurs="1"/>
        </xsd:sequence>
      </xsd:complexType>
    </xsd:element>
    <xsd:element name="Document_x0020_Language_x0020_IDB" ma:index="30" ma:displayName="Document Language IDB" ma:format="Dropdown" ma:internalName="Document_x0020_Language_x0020_IDB" ma:readOnly="false">
      <xsd:simpleType>
        <xsd:restriction base="dms:Choice">
          <xsd:enumeration value="English"/>
          <xsd:enumeration value="French"/>
          <xsd:enumeration value="Italian"/>
          <xsd:enumeration value="Japanese"/>
          <xsd:enumeration value="Korean"/>
          <xsd:enumeration value="Other"/>
          <xsd:enumeration value="Portuguese"/>
          <xsd:enumeration value="Spanish"/>
        </xsd:restriction>
      </xsd:simpleType>
    </xsd:element>
    <xsd:element name="Division_x0020_or_x0020_Unit" ma:index="31" ma:displayName="Division or Unit" ma:internalName="Division_x0020_or_x0020_Unit" ma:readOnly="false">
      <xsd:simpleType>
        <xsd:restriction base="dms:Text">
          <xsd:maxLength value="255"/>
        </xsd:restriction>
      </xsd:simpleType>
    </xsd:element>
    <xsd:element name="Identifier" ma:index="32" nillable="true" ma:displayName="Identifier" ma:internalName="Identifier">
      <xsd:simpleType>
        <xsd:restriction base="dms:Text">
          <xsd:maxLength value="255"/>
        </xsd:restriction>
      </xsd:simpleType>
    </xsd:element>
    <xsd:element name="Fiscal_x0020_Year_x0020_IDB" ma:index="33" nillable="true" ma:displayName="Fiscal Year IDB" ma:internalName="Fiscal_x0020_Year_x0020_IDB">
      <xsd:simpleType>
        <xsd:restriction base="dms:Text">
          <xsd:maxLength value="255"/>
        </xsd:restriction>
      </xsd:simpleType>
    </xsd:element>
    <xsd:element name="ic46d7e087fd4a108fb86518ca413cc6" ma:index="34" nillable="true" ma:taxonomy="true" ma:internalName="ic46d7e087fd4a108fb86518ca413cc6" ma:taxonomyFieldName="Country" ma:displayName="Country" ma:default="" ma:fieldId="{2c46d7e0-87fd-4a10-8fb8-6518ca413cc6}" ma:taxonomyMulti="true" ma:sspId="ae61f9b1-e23d-4f49-b3d7-56b991556c4b" ma:termSetId="e1cf2cf4-6e0f-476b-b38c-a4927f870e86" ma:anchorId="00000000-0000-0000-0000-000000000000" ma:open="false" ma:isKeyword="false">
      <xsd:complexType>
        <xsd:sequence>
          <xsd:element ref="pc:Terms" minOccurs="0" maxOccurs="1"/>
        </xsd:sequence>
      </xsd:complexType>
    </xsd:element>
    <xsd:element name="Operation_x0020_Type" ma:index="36" nillable="true" ma:displayName="Operation Type" ma:internalName="Operation_x0020_Type">
      <xsd:simpleType>
        <xsd:restriction base="dms:Text">
          <xsd:maxLength value="255"/>
        </xsd:restriction>
      </xsd:simpleType>
    </xsd:element>
    <xsd:element name="Package_x0020_Code" ma:index="37" nillable="true" ma:displayName="Package Code" ma:internalName="Package_x0020_Code">
      <xsd:simpleType>
        <xsd:restriction base="dms:Text">
          <xsd:maxLength value="255"/>
        </xsd:restriction>
      </xsd:simpleType>
    </xsd:element>
    <xsd:element name="Phase" ma:index="38" nillable="true" ma:displayName="Phase" ma:internalName="Phase">
      <xsd:simpleType>
        <xsd:restriction base="dms:Text">
          <xsd:maxLength value="255"/>
        </xsd:restriction>
      </xsd:simpleType>
    </xsd:element>
    <xsd:element name="Business_x0020_Area" ma:index="39" nillable="true" ma:displayName="Business Area" ma:internalName="Business_x0020_Area">
      <xsd:simpleType>
        <xsd:restriction base="dms:Text">
          <xsd:maxLength value="255"/>
        </xsd:restriction>
      </xsd:simpleType>
    </xsd:element>
    <xsd:element name="Key_x0020_Document" ma:index="40" nillable="true" ma:displayName="Key Document" ma:default="0" ma:internalName="Key_x0020_Document">
      <xsd:simpleType>
        <xsd:restriction base="dms:Boolean"/>
      </xsd:simpleType>
    </xsd:element>
    <xsd:element name="Project_x0020_Document_x0020_Type" ma:index="41" nillable="true" ma:displayName="Project Document Type" ma:internalName="Project_x0020_Document_x0020_Type">
      <xsd:simpleType>
        <xsd:restriction base="dms:Text">
          <xsd:maxLength value="255"/>
        </xsd:restriction>
      </xsd:simpleType>
    </xsd:element>
    <xsd:element name="Abstract" ma:index="42" nillable="true" ma:displayName="Abstract" ma:internalName="Abstract">
      <xsd:simpleType>
        <xsd:restriction base="dms:Note"/>
      </xsd:simpleType>
    </xsd:element>
    <xsd:element name="Migration_x0020_Info" ma:index="43" nillable="true" ma:displayName="Migration Info" ma:internalName="Migration_x0020_Info">
      <xsd:simpleType>
        <xsd:restriction base="dms:Note"/>
      </xsd:simpleType>
    </xsd:element>
    <xsd:element name="SISCOR_x0020_Number" ma:index="44" nillable="true" ma:displayName="SISCOR Number" ma:internalName="SISCOR_x0020_Number">
      <xsd:simpleType>
        <xsd:restriction base="dms:Text">
          <xsd:maxLength value="255"/>
        </xsd:restriction>
      </xsd:simpleType>
    </xsd:element>
    <xsd:element name="IDBDocs_x0020_Number" ma:index="45" nillable="true" ma:displayName="IDBDocs Number" ma:internalName="IDBDocs_x0020_Number">
      <xsd:simpleType>
        <xsd:restriction base="dms:Text">
          <xsd:maxLength value="255"/>
        </xsd:restriction>
      </xsd:simpleType>
    </xsd:element>
    <xsd:element name="Editor1" ma:index="46" nillable="true" ma:displayName="Editor" ma:internalName="Editor1">
      <xsd:simpleType>
        <xsd:restriction base="dms:Text">
          <xsd:maxLength value="255"/>
        </xsd:restriction>
      </xsd:simpleType>
    </xsd:element>
    <xsd:element name="Issue_x0020_Date" ma:index="47" nillable="true" ma:displayName="Issue Date" ma:format="DateOnly" ma:internalName="Issue_x0020_Date">
      <xsd:simpleType>
        <xsd:restriction base="dms:DateTime"/>
      </xsd:simpleType>
    </xsd:element>
    <xsd:element name="Publishing_x0020_House" ma:index="48" nillable="true" ma:displayName="Publishing House" ma:internalName="Publishing_x0020_House">
      <xsd:simpleType>
        <xsd:restriction base="dms:Text">
          <xsd:maxLength value="255"/>
        </xsd:restriction>
      </xsd:simpleType>
    </xsd:element>
    <xsd:element name="KP_x0020_Topics" ma:index="49" nillable="true" ma:displayName="KP Topics" ma:internalName="KP_x0020_Topics">
      <xsd:simpleType>
        <xsd:restriction base="dms:Text">
          <xsd:maxLength value="255"/>
        </xsd:restriction>
      </xsd:simpleType>
    </xsd:element>
    <xsd:element name="Region" ma:index="50" nillable="true" ma:displayName="Region" ma:internalName="Region">
      <xsd:simpleType>
        <xsd:restriction base="dms:Text">
          <xsd:maxLength value="255"/>
        </xsd:restriction>
      </xsd:simpleType>
    </xsd:element>
    <xsd:element name="Publication_x0020_Type" ma:index="51" nillable="true" ma:displayName="Publication Type" ma:internalName="Publication_x0020_Type">
      <xsd:simpleType>
        <xsd:restriction base="dms:Text">
          <xsd:maxLength value="255"/>
        </xsd:restriction>
      </xsd:simpleType>
    </xsd:element>
    <xsd:element name="Disclosed" ma:index="52" nillable="true" ma:displayName="Disclosed" ma:default="0" ma:internalName="Disclosed">
      <xsd:simpleType>
        <xsd:restriction base="dms:Boolean"/>
      </xsd:simpleType>
    </xsd:element>
    <xsd:element name="Record_x0020_Number" ma:index="53" nillable="true" ma:displayName="Record Number" ma:internalName="Record_x0020_Number">
      <xsd:simpleType>
        <xsd:restriction base="dms:Text">
          <xsd:maxLength value="255"/>
        </xsd:restriction>
      </xsd:simpleType>
    </xsd:element>
    <xsd:element name="Related_x0020_SisCor_x0020_Number" ma:index="54" nillable="true" ma:displayName="Related SisCor Number" ma:internalName="Related_x0020_SisCor_x0020_Number">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9A53FA0-7676-44F0-B107-82BBC781E7FF}"/>
</file>

<file path=customXml/itemProps2.xml><?xml version="1.0" encoding="utf-8"?>
<ds:datastoreItem xmlns:ds="http://schemas.openxmlformats.org/officeDocument/2006/customXml" ds:itemID="{3561070F-F92B-4EA8-8D09-95A55C38CC4B}">
  <ds:schemaRefs>
    <ds:schemaRef ds:uri="http://schemas.microsoft.com/sharepoint/v3/contenttype/forms"/>
  </ds:schemaRefs>
</ds:datastoreItem>
</file>

<file path=customXml/itemProps3.xml><?xml version="1.0" encoding="utf-8"?>
<ds:datastoreItem xmlns:ds="http://schemas.openxmlformats.org/officeDocument/2006/customXml" ds:itemID="{DB9F668E-E2AE-4D71-90C4-E3CC6F490823}">
  <ds:schemaRefs>
    <ds:schemaRef ds:uri="http://purl.org/dc/elements/1.1/"/>
    <ds:schemaRef ds:uri="http://purl.org/dc/dcmitype/"/>
    <ds:schemaRef ds:uri="http://purl.org/dc/terms/"/>
    <ds:schemaRef ds:uri="http://schemas.openxmlformats.org/package/2006/metadata/core-properties"/>
    <ds:schemaRef ds:uri="http://schemas.microsoft.com/office/2006/documentManagement/types"/>
    <ds:schemaRef ds:uri="http://www.w3.org/XML/1998/namespace"/>
    <ds:schemaRef ds:uri="http://schemas.microsoft.com/office/infopath/2007/PartnerControls"/>
    <ds:schemaRef ds:uri="http://schemas.microsoft.com/office/2006/metadata/properties"/>
  </ds:schemaRefs>
</ds:datastoreItem>
</file>

<file path=customXml/itemProps4.xml><?xml version="1.0" encoding="utf-8"?>
<ds:datastoreItem xmlns:ds="http://schemas.openxmlformats.org/officeDocument/2006/customXml" ds:itemID="{CAFE76B9-9C13-488F-A55E-93670DF658BF}"/>
</file>

<file path=customXml/itemProps5.xml><?xml version="1.0" encoding="utf-8"?>
<ds:datastoreItem xmlns:ds="http://schemas.openxmlformats.org/officeDocument/2006/customXml" ds:itemID="{F1812C5C-94CC-4877-AB98-2C4B85ADCDAF}"/>
</file>

<file path=customXml/itemProps6.xml><?xml version="1.0" encoding="utf-8"?>
<ds:datastoreItem xmlns:ds="http://schemas.openxmlformats.org/officeDocument/2006/customXml" ds:itemID="{8F3F38AB-105B-4786-A1BA-DF334BA7DDAC}"/>
</file>

<file path=docProps/app.xml><?xml version="1.0" encoding="utf-8"?>
<Properties xmlns="http://schemas.openxmlformats.org/officeDocument/2006/extended-properties" xmlns:vt="http://schemas.openxmlformats.org/officeDocument/2006/docPropsVTypes">
  <TotalTime>21336</TotalTime>
  <Words>9130</Words>
  <Application>Microsoft Macintosh PowerPoint</Application>
  <PresentationFormat>Présentation à l'écran (4:3)</PresentationFormat>
  <Paragraphs>928</Paragraphs>
  <Slides>38</Slides>
  <Notes>38</Notes>
  <HiddenSlides>0</HiddenSlides>
  <MMClips>0</MMClips>
  <ScaleCrop>false</ScaleCrop>
  <HeadingPairs>
    <vt:vector size="4" baseType="variant">
      <vt:variant>
        <vt:lpstr>Thème</vt:lpstr>
      </vt:variant>
      <vt:variant>
        <vt:i4>1</vt:i4>
      </vt:variant>
      <vt:variant>
        <vt:lpstr>Titres des diapositives</vt:lpstr>
      </vt:variant>
      <vt:variant>
        <vt:i4>38</vt:i4>
      </vt:variant>
    </vt:vector>
  </HeadingPairs>
  <TitlesOfParts>
    <vt:vector size="39" baseType="lpstr">
      <vt:lpstr>Office Theme</vt:lpstr>
      <vt:lpstr>TRANSPORTATION INFRASTRUCTURE AND CARGO LOGISTICS MASTER PLAN FOR THE INTEROCEANIC ZONE OF THE PANAMA CANAL (PM-ZIC) </vt:lpstr>
      <vt:lpstr>Objectives</vt:lpstr>
      <vt:lpstr>Objectives</vt:lpstr>
      <vt:lpstr>5 Strategies</vt:lpstr>
      <vt:lpstr>Objectives</vt:lpstr>
      <vt:lpstr>Objectives</vt:lpstr>
      <vt:lpstr>Current chains</vt:lpstr>
      <vt:lpstr>Objectives</vt:lpstr>
      <vt:lpstr>Land uses</vt:lpstr>
      <vt:lpstr>Poles perimeter</vt:lpstr>
      <vt:lpstr>Objectives</vt:lpstr>
      <vt:lpstr>Objectives</vt:lpstr>
      <vt:lpstr>Objectives</vt:lpstr>
      <vt:lpstr>Value proposition</vt:lpstr>
      <vt:lpstr>Objectives</vt:lpstr>
      <vt:lpstr>Chains assessed</vt:lpstr>
      <vt:lpstr>Chains assessed</vt:lpstr>
      <vt:lpstr>Chains assessed</vt:lpstr>
      <vt:lpstr>Main competitors</vt:lpstr>
      <vt:lpstr>Objectives</vt:lpstr>
      <vt:lpstr>Objectives</vt:lpstr>
      <vt:lpstr>Objectives</vt:lpstr>
      <vt:lpstr>Objectives</vt:lpstr>
      <vt:lpstr>Objectives</vt:lpstr>
      <vt:lpstr>Objectives</vt:lpstr>
      <vt:lpstr>Objectives</vt:lpstr>
      <vt:lpstr>Objectives</vt:lpstr>
      <vt:lpstr>Objectives</vt:lpstr>
      <vt:lpstr>Objectives</vt:lpstr>
      <vt:lpstr>Objectives</vt:lpstr>
      <vt:lpstr>Objectives</vt:lpstr>
      <vt:lpstr>Objectives</vt:lpstr>
      <vt:lpstr>Objectives</vt:lpstr>
      <vt:lpstr>Objectives</vt:lpstr>
      <vt:lpstr>Objectives</vt:lpstr>
      <vt:lpstr>Objectives</vt:lpstr>
      <vt:lpstr>Objectives</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Louis Berger General PPT Template</dc:title>
  <dc:creator>Paul Bonaventura</dc:creator>
  <cp:keywords/>
  <cp:lastModifiedBy>Marelia MARTINEZ RIVAS</cp:lastModifiedBy>
  <cp:revision>851</cp:revision>
  <cp:lastPrinted>2016-08-19T00:07:34Z</cp:lastPrinted>
  <dcterms:created xsi:type="dcterms:W3CDTF">2013-11-11T22:17:26Z</dcterms:created>
  <dcterms:modified xsi:type="dcterms:W3CDTF">2018-03-19T21:06:12Z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3" name="TaxKeyword">
    <vt:lpwstr/>
  </property>
  <property fmtid="{D5CDD505-2E9C-101B-9397-08002B2CF9AE}" pid="4" name="TaxKeywordTaxHTField">
    <vt:lpwstr/>
  </property>
  <property fmtid="{D5CDD505-2E9C-101B-9397-08002B2CF9AE}" pid="5" name="Series Operations IDB">
    <vt:lpwstr/>
  </property>
  <property fmtid="{D5CDD505-2E9C-101B-9397-08002B2CF9AE}" pid="6" name="Sub-Sector">
    <vt:lpwstr>91;#LOGISTIC PLANNING, MULTIMODAL TRANSPORT AND LOGISTIC PLATFORMS|c57ab9df-eb0b-4c79-9bde-1271a3d462be</vt:lpwstr>
  </property>
  <property fmtid="{D5CDD505-2E9C-101B-9397-08002B2CF9AE}" pid="7" name="Fund IDB">
    <vt:lpwstr>25;#ORC|c028a4b2-ad8b-4cf4-9cac-a2ae6a778e23</vt:lpwstr>
  </property>
  <property fmtid="{D5CDD505-2E9C-101B-9397-08002B2CF9AE}" pid="8" name="Country">
    <vt:lpwstr>22;#Panama|7af43a84-776d-43d1-b0f2-8a1f2a8ffc7b</vt:lpwstr>
  </property>
  <property fmtid="{D5CDD505-2E9C-101B-9397-08002B2CF9AE}" pid="9" name="Sector IDB">
    <vt:lpwstr>67;#TRANSPORT|5a25d1a8-4baf-41a8-9e3b-e167accda6ea</vt:lpwstr>
  </property>
  <property fmtid="{D5CDD505-2E9C-101B-9397-08002B2CF9AE}" pid="10" name="Function Operations IDB">
    <vt:lpwstr>1;#Project Preparation, Planning and Design|29ca0c72-1fc4-435f-a09c-28585cb5eac9</vt:lpwstr>
  </property>
  <property fmtid="{D5CDD505-2E9C-101B-9397-08002B2CF9AE}" pid="11" name="_dlc_DocIdItemGuid">
    <vt:lpwstr>5d7e434b-84dc-488c-bd22-8a62e13f8f24</vt:lpwstr>
  </property>
  <property fmtid="{D5CDD505-2E9C-101B-9397-08002B2CF9AE}" pid="12" name="Disclosure Activity">
    <vt:lpwstr>Loan Proposal</vt:lpwstr>
  </property>
  <property fmtid="{D5CDD505-2E9C-101B-9397-08002B2CF9AE}" pid="13" name="ContentTypeId">
    <vt:lpwstr>0x0101001A458A224826124E8B45B1D613300CFC0041AF64753591D9489FDFDD5B2BC7F5AD</vt:lpwstr>
  </property>
</Properties>
</file>