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1.xml" ContentType="application/vnd.openxmlformats-officedocument.presentationml.slide+xml"/>
  <Override PartName="/ppt/slides/slide14.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notesMasters/notesMaster1.xml" ContentType="application/vnd.openxmlformats-officedocument.presentationml.notesMaster+xml"/>
  <Override PartName="/ppt/diagrams/drawing2.xml" ContentType="application/vnd.ms-office.drawingml.diagramDrawing+xml"/>
  <Override PartName="/ppt/diagrams/colors2.xml" ContentType="application/vnd.openxmlformats-officedocument.drawingml.diagramColors+xml"/>
  <Override PartName="/ppt/diagrams/layout2.xml" ContentType="application/vnd.openxmlformats-officedocument.drawingml.diagramLayout+xml"/>
  <Override PartName="/ppt/diagrams/quickStyle2.xml" ContentType="application/vnd.openxmlformats-officedocument.drawingml.diagramStyl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docProps/custom.xml" ContentType="application/vnd.openxmlformats-officedocument.custom-properties+xml"/>
  <Override PartName="/customXml/itemProps7.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64" r:id="rId2"/>
    <p:sldId id="267" r:id="rId3"/>
    <p:sldId id="268" r:id="rId4"/>
    <p:sldId id="269" r:id="rId5"/>
    <p:sldId id="270" r:id="rId6"/>
    <p:sldId id="271" r:id="rId7"/>
    <p:sldId id="257" r:id="rId8"/>
    <p:sldId id="258" r:id="rId9"/>
    <p:sldId id="259" r:id="rId10"/>
    <p:sldId id="272" r:id="rId11"/>
    <p:sldId id="273" r:id="rId12"/>
    <p:sldId id="274" r:id="rId13"/>
    <p:sldId id="275" r:id="rId14"/>
    <p:sldId id="276" r:id="rId15"/>
    <p:sldId id="277" r:id="rId16"/>
    <p:sldId id="278" r:id="rId17"/>
    <p:sldId id="279" r:id="rId18"/>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984" y="-53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28" Type="http://schemas.openxmlformats.org/officeDocument/2006/relationships/customXml" Target="../customXml/item5.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 Id="rId27" Type="http://schemas.openxmlformats.org/officeDocument/2006/relationships/customXml" Target="../customXml/item4.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93D82A-9A06-48C5-8E90-53F0B78F870B}" type="doc">
      <dgm:prSet loTypeId="urn:microsoft.com/office/officeart/2005/8/layout/list1" loCatId="list" qsTypeId="urn:microsoft.com/office/officeart/2005/8/quickstyle/simple1" qsCatId="simple" csTypeId="urn:microsoft.com/office/officeart/2005/8/colors/accent2_5" csCatId="accent2" phldr="1"/>
      <dgm:spPr/>
      <dgm:t>
        <a:bodyPr/>
        <a:lstStyle/>
        <a:p>
          <a:endParaRPr lang="es-EC"/>
        </a:p>
      </dgm:t>
    </dgm:pt>
    <dgm:pt modelId="{5EDB75CB-3E71-4643-BBAB-5504D4D0B378}">
      <dgm:prSet phldrT="[Texto]"/>
      <dgm:spPr>
        <a:gradFill flip="none" rotWithShape="0">
          <a:gsLst>
            <a:gs pos="0">
              <a:schemeClr val="accent2">
                <a:hueOff val="0"/>
                <a:satOff val="0"/>
                <a:lumOff val="0"/>
                <a:shade val="30000"/>
                <a:satMod val="115000"/>
              </a:schemeClr>
            </a:gs>
            <a:gs pos="50000">
              <a:schemeClr val="accent2">
                <a:hueOff val="0"/>
                <a:satOff val="0"/>
                <a:lumOff val="0"/>
                <a:shade val="67500"/>
                <a:satMod val="115000"/>
              </a:schemeClr>
            </a:gs>
            <a:gs pos="100000">
              <a:schemeClr val="accent2">
                <a:hueOff val="0"/>
                <a:satOff val="0"/>
                <a:lumOff val="0"/>
                <a:shade val="100000"/>
                <a:satMod val="115000"/>
              </a:schemeClr>
            </a:gs>
          </a:gsLst>
          <a:lin ang="13500000" scaled="1"/>
          <a:tileRect/>
        </a:gradFill>
      </dgm:spPr>
      <dgm:t>
        <a:bodyPr/>
        <a:lstStyle/>
        <a:p>
          <a:r>
            <a:rPr lang="es-EC" dirty="0" smtClean="0"/>
            <a:t>Integración física</a:t>
          </a:r>
          <a:endParaRPr lang="es-EC" dirty="0"/>
        </a:p>
      </dgm:t>
    </dgm:pt>
    <dgm:pt modelId="{C8A19EE6-4D01-41E9-95A6-275CE7873F01}" type="parTrans" cxnId="{8F36A36E-2BAB-421D-B5AB-E7B73240E785}">
      <dgm:prSet/>
      <dgm:spPr/>
      <dgm:t>
        <a:bodyPr/>
        <a:lstStyle/>
        <a:p>
          <a:endParaRPr lang="es-EC"/>
        </a:p>
      </dgm:t>
    </dgm:pt>
    <dgm:pt modelId="{1CDC3061-B752-4B18-BA07-912B1BBF51CD}" type="sibTrans" cxnId="{8F36A36E-2BAB-421D-B5AB-E7B73240E785}">
      <dgm:prSet/>
      <dgm:spPr/>
      <dgm:t>
        <a:bodyPr/>
        <a:lstStyle/>
        <a:p>
          <a:endParaRPr lang="es-EC"/>
        </a:p>
      </dgm:t>
    </dgm:pt>
    <dgm:pt modelId="{C2C961BD-3C62-425D-8B42-B05829602EA4}">
      <dgm:prSet phldrT="[Texto]"/>
      <dgm:spPr/>
      <dgm:t>
        <a:bodyPr/>
        <a:lstStyle/>
        <a:p>
          <a:r>
            <a:rPr lang="es-EC" dirty="0" smtClean="0"/>
            <a:t>Primera Línea del Metro</a:t>
          </a:r>
          <a:endParaRPr lang="es-EC" dirty="0"/>
        </a:p>
      </dgm:t>
    </dgm:pt>
    <dgm:pt modelId="{A781C051-5F84-4DA0-8884-8551E81E6F55}" type="parTrans" cxnId="{0833DF0D-70AF-4DF0-87E5-BD2C8ADF28F4}">
      <dgm:prSet/>
      <dgm:spPr/>
      <dgm:t>
        <a:bodyPr/>
        <a:lstStyle/>
        <a:p>
          <a:endParaRPr lang="es-EC"/>
        </a:p>
      </dgm:t>
    </dgm:pt>
    <dgm:pt modelId="{1121D837-3957-49DF-90D3-C137B53ADB76}" type="sibTrans" cxnId="{0833DF0D-70AF-4DF0-87E5-BD2C8ADF28F4}">
      <dgm:prSet/>
      <dgm:spPr/>
      <dgm:t>
        <a:bodyPr/>
        <a:lstStyle/>
        <a:p>
          <a:endParaRPr lang="es-EC"/>
        </a:p>
      </dgm:t>
    </dgm:pt>
    <dgm:pt modelId="{A71CE6D1-E854-43B7-B3BF-CA957BDD711A}">
      <dgm:prSet phldrT="[Texto]"/>
      <dgm:spPr/>
      <dgm:t>
        <a:bodyPr/>
        <a:lstStyle/>
        <a:p>
          <a:r>
            <a:rPr lang="es-EC" dirty="0" smtClean="0"/>
            <a:t>Corredores de alta capacidad (BRTs)</a:t>
          </a:r>
          <a:endParaRPr lang="es-EC" dirty="0"/>
        </a:p>
      </dgm:t>
    </dgm:pt>
    <dgm:pt modelId="{21DE08B5-6465-4D8E-B7CD-872F003D78DA}" type="parTrans" cxnId="{233AC7F9-7D04-44B9-9FFF-9C17BD5E389A}">
      <dgm:prSet/>
      <dgm:spPr/>
      <dgm:t>
        <a:bodyPr/>
        <a:lstStyle/>
        <a:p>
          <a:endParaRPr lang="es-EC"/>
        </a:p>
      </dgm:t>
    </dgm:pt>
    <dgm:pt modelId="{31C6D4D0-6F02-4DDE-92B7-5AB806B02A9B}" type="sibTrans" cxnId="{233AC7F9-7D04-44B9-9FFF-9C17BD5E389A}">
      <dgm:prSet/>
      <dgm:spPr/>
      <dgm:t>
        <a:bodyPr/>
        <a:lstStyle/>
        <a:p>
          <a:endParaRPr lang="es-EC"/>
        </a:p>
      </dgm:t>
    </dgm:pt>
    <dgm:pt modelId="{3A27BDFA-DE36-47D4-94C3-D35A2562DCDB}">
      <dgm:prSet phldrT="[Texto]"/>
      <dgm:spPr>
        <a:gradFill flip="none" rotWithShape="0">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dgm:spPr>
      <dgm:t>
        <a:bodyPr/>
        <a:lstStyle/>
        <a:p>
          <a:r>
            <a:rPr lang="es-EC" dirty="0" smtClean="0"/>
            <a:t>Integración tarifaria</a:t>
          </a:r>
          <a:endParaRPr lang="es-EC" dirty="0"/>
        </a:p>
      </dgm:t>
    </dgm:pt>
    <dgm:pt modelId="{2154B081-D474-4045-A1AC-13B854CBA9A1}" type="parTrans" cxnId="{ED8F2FD2-5AA7-4DC2-B76F-A9F74BF66DD4}">
      <dgm:prSet/>
      <dgm:spPr/>
      <dgm:t>
        <a:bodyPr/>
        <a:lstStyle/>
        <a:p>
          <a:endParaRPr lang="es-EC"/>
        </a:p>
      </dgm:t>
    </dgm:pt>
    <dgm:pt modelId="{5F27CAD6-0B3B-4DF3-BE59-1D698005E73F}" type="sibTrans" cxnId="{ED8F2FD2-5AA7-4DC2-B76F-A9F74BF66DD4}">
      <dgm:prSet/>
      <dgm:spPr/>
      <dgm:t>
        <a:bodyPr/>
        <a:lstStyle/>
        <a:p>
          <a:endParaRPr lang="es-EC"/>
        </a:p>
      </dgm:t>
    </dgm:pt>
    <dgm:pt modelId="{9B2D0885-DE84-4C9D-B61F-D18A86074699}">
      <dgm:prSet phldrT="[Texto]"/>
      <dgm:spPr>
        <a:ln>
          <a:solidFill>
            <a:srgbClr val="009900">
              <a:alpha val="49804"/>
            </a:srgbClr>
          </a:solidFill>
        </a:ln>
      </dgm:spPr>
      <dgm:t>
        <a:bodyPr/>
        <a:lstStyle/>
        <a:p>
          <a:r>
            <a:rPr lang="es-EC" dirty="0" smtClean="0"/>
            <a:t>Tarifas mono-operador y multi-operador</a:t>
          </a:r>
          <a:endParaRPr lang="es-EC" dirty="0"/>
        </a:p>
      </dgm:t>
    </dgm:pt>
    <dgm:pt modelId="{525F334A-875F-4174-9194-48DCAAEC3AD5}" type="parTrans" cxnId="{60BACD7C-2C2F-4451-B000-9C393A401819}">
      <dgm:prSet/>
      <dgm:spPr/>
      <dgm:t>
        <a:bodyPr/>
        <a:lstStyle/>
        <a:p>
          <a:endParaRPr lang="es-EC"/>
        </a:p>
      </dgm:t>
    </dgm:pt>
    <dgm:pt modelId="{D0597E76-4DCB-46DD-8420-6EAD8EEA0545}" type="sibTrans" cxnId="{60BACD7C-2C2F-4451-B000-9C393A401819}">
      <dgm:prSet/>
      <dgm:spPr/>
      <dgm:t>
        <a:bodyPr/>
        <a:lstStyle/>
        <a:p>
          <a:endParaRPr lang="es-EC"/>
        </a:p>
      </dgm:t>
    </dgm:pt>
    <dgm:pt modelId="{4C850D4D-99DD-4127-ABCD-D024595784C7}">
      <dgm:prSet phldrT="[Texto]"/>
      <dgm:spPr/>
      <dgm:t>
        <a:bodyPr/>
        <a:lstStyle/>
        <a:p>
          <a:r>
            <a:rPr lang="es-EC" dirty="0" smtClean="0"/>
            <a:t>Estaciones intermodales para transferencias Metro – BRTs</a:t>
          </a:r>
          <a:endParaRPr lang="es-EC" dirty="0"/>
        </a:p>
      </dgm:t>
    </dgm:pt>
    <dgm:pt modelId="{1AE95D83-E695-4FA4-9EC3-A29D95336632}" type="parTrans" cxnId="{2F8D7885-CF36-4330-8CD5-9EEB04EB1EA9}">
      <dgm:prSet/>
      <dgm:spPr/>
      <dgm:t>
        <a:bodyPr/>
        <a:lstStyle/>
        <a:p>
          <a:endParaRPr lang="es-EC"/>
        </a:p>
      </dgm:t>
    </dgm:pt>
    <dgm:pt modelId="{B3DCB46C-7860-42C9-87E5-F085A55ABD20}" type="sibTrans" cxnId="{2F8D7885-CF36-4330-8CD5-9EEB04EB1EA9}">
      <dgm:prSet/>
      <dgm:spPr/>
      <dgm:t>
        <a:bodyPr/>
        <a:lstStyle/>
        <a:p>
          <a:endParaRPr lang="es-EC"/>
        </a:p>
      </dgm:t>
    </dgm:pt>
    <dgm:pt modelId="{537ABB67-8F3B-4C65-A84E-96D8C682D604}">
      <dgm:prSet phldrT="[Texto]"/>
      <dgm:spPr/>
      <dgm:t>
        <a:bodyPr/>
        <a:lstStyle/>
        <a:p>
          <a:r>
            <a:rPr lang="es-EC" dirty="0" smtClean="0"/>
            <a:t>Nueva red de buses transversales mas la red de buses convencionales que está siendo reordenada</a:t>
          </a:r>
          <a:endParaRPr lang="es-EC" dirty="0"/>
        </a:p>
      </dgm:t>
    </dgm:pt>
    <dgm:pt modelId="{D95AA024-D477-4AA9-96CF-B22DD2E4C6FA}" type="parTrans" cxnId="{FC589EBF-183A-4D19-8D5B-1F2F7683608A}">
      <dgm:prSet/>
      <dgm:spPr/>
      <dgm:t>
        <a:bodyPr/>
        <a:lstStyle/>
        <a:p>
          <a:endParaRPr lang="es-EC"/>
        </a:p>
      </dgm:t>
    </dgm:pt>
    <dgm:pt modelId="{C40C15D6-9BEC-4EBA-9713-B5EBE8267B20}" type="sibTrans" cxnId="{FC589EBF-183A-4D19-8D5B-1F2F7683608A}">
      <dgm:prSet/>
      <dgm:spPr/>
      <dgm:t>
        <a:bodyPr/>
        <a:lstStyle/>
        <a:p>
          <a:endParaRPr lang="es-EC"/>
        </a:p>
      </dgm:t>
    </dgm:pt>
    <dgm:pt modelId="{43647DE8-195E-489A-9F6F-9029A4B768CB}">
      <dgm:prSet phldrT="[Texto]"/>
      <dgm:spPr/>
      <dgm:t>
        <a:bodyPr/>
        <a:lstStyle/>
        <a:p>
          <a:r>
            <a:rPr lang="es-EC" dirty="0" smtClean="0"/>
            <a:t>Buses </a:t>
          </a:r>
          <a:r>
            <a:rPr lang="es-EC" dirty="0" err="1" smtClean="0"/>
            <a:t>express</a:t>
          </a:r>
          <a:r>
            <a:rPr lang="es-EC" dirty="0" smtClean="0"/>
            <a:t> desde parroquias distantes</a:t>
          </a:r>
          <a:endParaRPr lang="es-EC" dirty="0"/>
        </a:p>
      </dgm:t>
    </dgm:pt>
    <dgm:pt modelId="{515A8FA8-0BBC-4DF0-B013-6E61F6D0A0C9}" type="parTrans" cxnId="{C286C130-5E1A-4395-BACD-77DBBD7D434E}">
      <dgm:prSet/>
      <dgm:spPr/>
      <dgm:t>
        <a:bodyPr/>
        <a:lstStyle/>
        <a:p>
          <a:endParaRPr lang="es-EC"/>
        </a:p>
      </dgm:t>
    </dgm:pt>
    <dgm:pt modelId="{F103A8E5-B59E-4618-A169-621CCFAADE20}" type="sibTrans" cxnId="{C286C130-5E1A-4395-BACD-77DBBD7D434E}">
      <dgm:prSet/>
      <dgm:spPr/>
      <dgm:t>
        <a:bodyPr/>
        <a:lstStyle/>
        <a:p>
          <a:endParaRPr lang="es-EC"/>
        </a:p>
      </dgm:t>
    </dgm:pt>
    <dgm:pt modelId="{1802A7BE-7581-40FF-BCC7-2A0F6084E888}">
      <dgm:prSet phldrT="[Texto]"/>
      <dgm:spPr>
        <a:ln>
          <a:solidFill>
            <a:srgbClr val="009900">
              <a:alpha val="49804"/>
            </a:srgbClr>
          </a:solidFill>
        </a:ln>
      </dgm:spPr>
      <dgm:t>
        <a:bodyPr/>
        <a:lstStyle/>
        <a:p>
          <a:r>
            <a:rPr lang="es-EC" dirty="0" smtClean="0"/>
            <a:t>Multi-operador con transferencias modales sin penalización</a:t>
          </a:r>
          <a:endParaRPr lang="es-EC" dirty="0"/>
        </a:p>
      </dgm:t>
    </dgm:pt>
    <dgm:pt modelId="{FBC255DE-BE37-4E10-A609-64C42291BAD3}" type="parTrans" cxnId="{0D738A7C-C68A-4840-A4BC-A2D7B4F4C06A}">
      <dgm:prSet/>
      <dgm:spPr/>
      <dgm:t>
        <a:bodyPr/>
        <a:lstStyle/>
        <a:p>
          <a:endParaRPr lang="es-EC"/>
        </a:p>
      </dgm:t>
    </dgm:pt>
    <dgm:pt modelId="{39436683-A4D9-4E35-A271-636ED26EB9E6}" type="sibTrans" cxnId="{0D738A7C-C68A-4840-A4BC-A2D7B4F4C06A}">
      <dgm:prSet/>
      <dgm:spPr/>
      <dgm:t>
        <a:bodyPr/>
        <a:lstStyle/>
        <a:p>
          <a:endParaRPr lang="es-EC"/>
        </a:p>
      </dgm:t>
    </dgm:pt>
    <dgm:pt modelId="{8F2343B4-853D-4E7A-B954-A8B5783F4665}">
      <dgm:prSet phldrT="[Texto]"/>
      <dgm:spPr>
        <a:ln>
          <a:solidFill>
            <a:srgbClr val="009900">
              <a:alpha val="49804"/>
            </a:srgbClr>
          </a:solidFill>
        </a:ln>
      </dgm:spPr>
      <dgm:t>
        <a:bodyPr/>
        <a:lstStyle/>
        <a:p>
          <a:r>
            <a:rPr lang="es-EC" dirty="0" smtClean="0"/>
            <a:t>Uso de tarjeta inteligente sin contacto</a:t>
          </a:r>
          <a:endParaRPr lang="es-EC" dirty="0"/>
        </a:p>
      </dgm:t>
    </dgm:pt>
    <dgm:pt modelId="{FA66E8D9-AFF6-4183-AA4B-CDED7C7652B8}" type="parTrans" cxnId="{2A0AD695-BB1A-4D67-BC6C-E8EABAD7E00C}">
      <dgm:prSet/>
      <dgm:spPr/>
      <dgm:t>
        <a:bodyPr/>
        <a:lstStyle/>
        <a:p>
          <a:endParaRPr lang="es-EC"/>
        </a:p>
      </dgm:t>
    </dgm:pt>
    <dgm:pt modelId="{22A7D342-8C4D-4265-AA07-EA412A0203E4}" type="sibTrans" cxnId="{2A0AD695-BB1A-4D67-BC6C-E8EABAD7E00C}">
      <dgm:prSet/>
      <dgm:spPr/>
      <dgm:t>
        <a:bodyPr/>
        <a:lstStyle/>
        <a:p>
          <a:endParaRPr lang="es-EC"/>
        </a:p>
      </dgm:t>
    </dgm:pt>
    <dgm:pt modelId="{99F21D95-99A5-4AE0-876C-B889A2923237}">
      <dgm:prSet phldrT="[Texto]"/>
      <dgm:spPr/>
      <dgm:t>
        <a:bodyPr/>
        <a:lstStyle/>
        <a:p>
          <a:r>
            <a:rPr lang="es-EC" dirty="0" smtClean="0"/>
            <a:t>Futuras líneas de Metro</a:t>
          </a:r>
          <a:endParaRPr lang="es-EC" dirty="0"/>
        </a:p>
      </dgm:t>
    </dgm:pt>
    <dgm:pt modelId="{D4B568CA-565F-445D-BFD3-0FBE5AF2C2BD}" type="parTrans" cxnId="{8FB07D6B-4A09-499D-A25A-FDC2BBD95B45}">
      <dgm:prSet/>
      <dgm:spPr/>
      <dgm:t>
        <a:bodyPr/>
        <a:lstStyle/>
        <a:p>
          <a:endParaRPr lang="es-EC"/>
        </a:p>
      </dgm:t>
    </dgm:pt>
    <dgm:pt modelId="{9E5524BD-31ED-4C5C-9D74-E1FC8927757B}" type="sibTrans" cxnId="{8FB07D6B-4A09-499D-A25A-FDC2BBD95B45}">
      <dgm:prSet/>
      <dgm:spPr/>
      <dgm:t>
        <a:bodyPr/>
        <a:lstStyle/>
        <a:p>
          <a:endParaRPr lang="es-EC"/>
        </a:p>
      </dgm:t>
    </dgm:pt>
    <dgm:pt modelId="{471C6FE1-72E5-430C-B6C3-5BC0BAC39C64}" type="pres">
      <dgm:prSet presAssocID="{2793D82A-9A06-48C5-8E90-53F0B78F870B}" presName="linear" presStyleCnt="0">
        <dgm:presLayoutVars>
          <dgm:dir/>
          <dgm:animLvl val="lvl"/>
          <dgm:resizeHandles val="exact"/>
        </dgm:presLayoutVars>
      </dgm:prSet>
      <dgm:spPr/>
      <dgm:t>
        <a:bodyPr/>
        <a:lstStyle/>
        <a:p>
          <a:endParaRPr lang="es-EC"/>
        </a:p>
      </dgm:t>
    </dgm:pt>
    <dgm:pt modelId="{DE4D3067-5374-47C2-8FCC-794545698903}" type="pres">
      <dgm:prSet presAssocID="{5EDB75CB-3E71-4643-BBAB-5504D4D0B378}" presName="parentLin" presStyleCnt="0"/>
      <dgm:spPr/>
    </dgm:pt>
    <dgm:pt modelId="{AA2601F1-6C72-464E-8F49-28F145B65386}" type="pres">
      <dgm:prSet presAssocID="{5EDB75CB-3E71-4643-BBAB-5504D4D0B378}" presName="parentLeftMargin" presStyleLbl="node1" presStyleIdx="0" presStyleCnt="2"/>
      <dgm:spPr/>
      <dgm:t>
        <a:bodyPr/>
        <a:lstStyle/>
        <a:p>
          <a:endParaRPr lang="es-EC"/>
        </a:p>
      </dgm:t>
    </dgm:pt>
    <dgm:pt modelId="{F0900C06-000C-4823-917F-EEBB9B8D1D09}" type="pres">
      <dgm:prSet presAssocID="{5EDB75CB-3E71-4643-BBAB-5504D4D0B378}" presName="parentText" presStyleLbl="node1" presStyleIdx="0" presStyleCnt="2">
        <dgm:presLayoutVars>
          <dgm:chMax val="0"/>
          <dgm:bulletEnabled val="1"/>
        </dgm:presLayoutVars>
      </dgm:prSet>
      <dgm:spPr/>
      <dgm:t>
        <a:bodyPr/>
        <a:lstStyle/>
        <a:p>
          <a:endParaRPr lang="es-EC"/>
        </a:p>
      </dgm:t>
    </dgm:pt>
    <dgm:pt modelId="{4910659A-BD73-4766-B270-BA9DE82C43C5}" type="pres">
      <dgm:prSet presAssocID="{5EDB75CB-3E71-4643-BBAB-5504D4D0B378}" presName="negativeSpace" presStyleCnt="0"/>
      <dgm:spPr/>
    </dgm:pt>
    <dgm:pt modelId="{41A4FF94-EA06-444C-B2AC-86ED89E3C54C}" type="pres">
      <dgm:prSet presAssocID="{5EDB75CB-3E71-4643-BBAB-5504D4D0B378}" presName="childText" presStyleLbl="conFgAcc1" presStyleIdx="0" presStyleCnt="2">
        <dgm:presLayoutVars>
          <dgm:bulletEnabled val="1"/>
        </dgm:presLayoutVars>
      </dgm:prSet>
      <dgm:spPr/>
      <dgm:t>
        <a:bodyPr/>
        <a:lstStyle/>
        <a:p>
          <a:endParaRPr lang="es-EC"/>
        </a:p>
      </dgm:t>
    </dgm:pt>
    <dgm:pt modelId="{B21C0B4C-FEDE-4E29-BDBC-8B5ADB0F2F07}" type="pres">
      <dgm:prSet presAssocID="{1CDC3061-B752-4B18-BA07-912B1BBF51CD}" presName="spaceBetweenRectangles" presStyleCnt="0"/>
      <dgm:spPr/>
    </dgm:pt>
    <dgm:pt modelId="{AB52F094-2C0F-4EC4-B9ED-C87B9EEDE388}" type="pres">
      <dgm:prSet presAssocID="{3A27BDFA-DE36-47D4-94C3-D35A2562DCDB}" presName="parentLin" presStyleCnt="0"/>
      <dgm:spPr/>
    </dgm:pt>
    <dgm:pt modelId="{DF911C41-A1A9-4F9D-8D06-1BB252C3A891}" type="pres">
      <dgm:prSet presAssocID="{3A27BDFA-DE36-47D4-94C3-D35A2562DCDB}" presName="parentLeftMargin" presStyleLbl="node1" presStyleIdx="0" presStyleCnt="2"/>
      <dgm:spPr/>
      <dgm:t>
        <a:bodyPr/>
        <a:lstStyle/>
        <a:p>
          <a:endParaRPr lang="es-EC"/>
        </a:p>
      </dgm:t>
    </dgm:pt>
    <dgm:pt modelId="{539D377F-017A-44CD-AE39-20C42A582636}" type="pres">
      <dgm:prSet presAssocID="{3A27BDFA-DE36-47D4-94C3-D35A2562DCDB}" presName="parentText" presStyleLbl="node1" presStyleIdx="1" presStyleCnt="2">
        <dgm:presLayoutVars>
          <dgm:chMax val="0"/>
          <dgm:bulletEnabled val="1"/>
        </dgm:presLayoutVars>
      </dgm:prSet>
      <dgm:spPr/>
      <dgm:t>
        <a:bodyPr/>
        <a:lstStyle/>
        <a:p>
          <a:endParaRPr lang="es-EC"/>
        </a:p>
      </dgm:t>
    </dgm:pt>
    <dgm:pt modelId="{0DEAAF13-FC49-4653-941C-05314CFCA675}" type="pres">
      <dgm:prSet presAssocID="{3A27BDFA-DE36-47D4-94C3-D35A2562DCDB}" presName="negativeSpace" presStyleCnt="0"/>
      <dgm:spPr/>
    </dgm:pt>
    <dgm:pt modelId="{85F92556-80A4-4A10-AE84-53F5AC935A58}" type="pres">
      <dgm:prSet presAssocID="{3A27BDFA-DE36-47D4-94C3-D35A2562DCDB}" presName="childText" presStyleLbl="conFgAcc1" presStyleIdx="1" presStyleCnt="2">
        <dgm:presLayoutVars>
          <dgm:bulletEnabled val="1"/>
        </dgm:presLayoutVars>
      </dgm:prSet>
      <dgm:spPr/>
      <dgm:t>
        <a:bodyPr/>
        <a:lstStyle/>
        <a:p>
          <a:endParaRPr lang="es-EC"/>
        </a:p>
      </dgm:t>
    </dgm:pt>
  </dgm:ptLst>
  <dgm:cxnLst>
    <dgm:cxn modelId="{8F36A36E-2BAB-421D-B5AB-E7B73240E785}" srcId="{2793D82A-9A06-48C5-8E90-53F0B78F870B}" destId="{5EDB75CB-3E71-4643-BBAB-5504D4D0B378}" srcOrd="0" destOrd="0" parTransId="{C8A19EE6-4D01-41E9-95A6-275CE7873F01}" sibTransId="{1CDC3061-B752-4B18-BA07-912B1BBF51CD}"/>
    <dgm:cxn modelId="{2A0AD695-BB1A-4D67-BC6C-E8EABAD7E00C}" srcId="{3A27BDFA-DE36-47D4-94C3-D35A2562DCDB}" destId="{8F2343B4-853D-4E7A-B954-A8B5783F4665}" srcOrd="0" destOrd="0" parTransId="{FA66E8D9-AFF6-4183-AA4B-CDED7C7652B8}" sibTransId="{22A7D342-8C4D-4265-AA07-EA412A0203E4}"/>
    <dgm:cxn modelId="{FC589EBF-183A-4D19-8D5B-1F2F7683608A}" srcId="{5EDB75CB-3E71-4643-BBAB-5504D4D0B378}" destId="{537ABB67-8F3B-4C65-A84E-96D8C682D604}" srcOrd="3" destOrd="0" parTransId="{D95AA024-D477-4AA9-96CF-B22DD2E4C6FA}" sibTransId="{C40C15D6-9BEC-4EBA-9713-B5EBE8267B20}"/>
    <dgm:cxn modelId="{233AC7F9-7D04-44B9-9FFF-9C17BD5E389A}" srcId="{5EDB75CB-3E71-4643-BBAB-5504D4D0B378}" destId="{A71CE6D1-E854-43B7-B3BF-CA957BDD711A}" srcOrd="1" destOrd="0" parTransId="{21DE08B5-6465-4D8E-B7CD-872F003D78DA}" sibTransId="{31C6D4D0-6F02-4DDE-92B7-5AB806B02A9B}"/>
    <dgm:cxn modelId="{2F8D7885-CF36-4330-8CD5-9EEB04EB1EA9}" srcId="{5EDB75CB-3E71-4643-BBAB-5504D4D0B378}" destId="{4C850D4D-99DD-4127-ABCD-D024595784C7}" srcOrd="2" destOrd="0" parTransId="{1AE95D83-E695-4FA4-9EC3-A29D95336632}" sibTransId="{B3DCB46C-7860-42C9-87E5-F085A55ABD20}"/>
    <dgm:cxn modelId="{0833DF0D-70AF-4DF0-87E5-BD2C8ADF28F4}" srcId="{5EDB75CB-3E71-4643-BBAB-5504D4D0B378}" destId="{C2C961BD-3C62-425D-8B42-B05829602EA4}" srcOrd="0" destOrd="0" parTransId="{A781C051-5F84-4DA0-8884-8551E81E6F55}" sibTransId="{1121D837-3957-49DF-90D3-C137B53ADB76}"/>
    <dgm:cxn modelId="{0392CF8A-05A7-437C-95C3-EBFF4B4B9252}" type="presOf" srcId="{C2C961BD-3C62-425D-8B42-B05829602EA4}" destId="{41A4FF94-EA06-444C-B2AC-86ED89E3C54C}" srcOrd="0" destOrd="0" presId="urn:microsoft.com/office/officeart/2005/8/layout/list1"/>
    <dgm:cxn modelId="{60BACD7C-2C2F-4451-B000-9C393A401819}" srcId="{3A27BDFA-DE36-47D4-94C3-D35A2562DCDB}" destId="{9B2D0885-DE84-4C9D-B61F-D18A86074699}" srcOrd="1" destOrd="0" parTransId="{525F334A-875F-4174-9194-48DCAAEC3AD5}" sibTransId="{D0597E76-4DCB-46DD-8420-6EAD8EEA0545}"/>
    <dgm:cxn modelId="{2E30CAA4-08B9-46AE-BAB3-E8C49F4C20C6}" type="presOf" srcId="{4C850D4D-99DD-4127-ABCD-D024595784C7}" destId="{41A4FF94-EA06-444C-B2AC-86ED89E3C54C}" srcOrd="0" destOrd="2" presId="urn:microsoft.com/office/officeart/2005/8/layout/list1"/>
    <dgm:cxn modelId="{C286C130-5E1A-4395-BACD-77DBBD7D434E}" srcId="{5EDB75CB-3E71-4643-BBAB-5504D4D0B378}" destId="{43647DE8-195E-489A-9F6F-9029A4B768CB}" srcOrd="4" destOrd="0" parTransId="{515A8FA8-0BBC-4DF0-B013-6E61F6D0A0C9}" sibTransId="{F103A8E5-B59E-4618-A169-621CCFAADE20}"/>
    <dgm:cxn modelId="{32DE9F9D-7FC9-476B-A257-B29E60C12D6B}" type="presOf" srcId="{3A27BDFA-DE36-47D4-94C3-D35A2562DCDB}" destId="{DF911C41-A1A9-4F9D-8D06-1BB252C3A891}" srcOrd="0" destOrd="0" presId="urn:microsoft.com/office/officeart/2005/8/layout/list1"/>
    <dgm:cxn modelId="{58181C3A-E9D6-4F5C-833A-096D49AF62F2}" type="presOf" srcId="{5EDB75CB-3E71-4643-BBAB-5504D4D0B378}" destId="{F0900C06-000C-4823-917F-EEBB9B8D1D09}" srcOrd="1" destOrd="0" presId="urn:microsoft.com/office/officeart/2005/8/layout/list1"/>
    <dgm:cxn modelId="{058992CA-5E78-4B18-AAD9-4B3675136609}" type="presOf" srcId="{1802A7BE-7581-40FF-BCC7-2A0F6084E888}" destId="{85F92556-80A4-4A10-AE84-53F5AC935A58}" srcOrd="0" destOrd="2" presId="urn:microsoft.com/office/officeart/2005/8/layout/list1"/>
    <dgm:cxn modelId="{ED8F2FD2-5AA7-4DC2-B76F-A9F74BF66DD4}" srcId="{2793D82A-9A06-48C5-8E90-53F0B78F870B}" destId="{3A27BDFA-DE36-47D4-94C3-D35A2562DCDB}" srcOrd="1" destOrd="0" parTransId="{2154B081-D474-4045-A1AC-13B854CBA9A1}" sibTransId="{5F27CAD6-0B3B-4DF3-BE59-1D698005E73F}"/>
    <dgm:cxn modelId="{FABD44A4-E0D0-4340-B17C-C343FDAA9368}" type="presOf" srcId="{2793D82A-9A06-48C5-8E90-53F0B78F870B}" destId="{471C6FE1-72E5-430C-B6C3-5BC0BAC39C64}" srcOrd="0" destOrd="0" presId="urn:microsoft.com/office/officeart/2005/8/layout/list1"/>
    <dgm:cxn modelId="{95103630-0450-4E78-8834-4A4A16E78C37}" type="presOf" srcId="{537ABB67-8F3B-4C65-A84E-96D8C682D604}" destId="{41A4FF94-EA06-444C-B2AC-86ED89E3C54C}" srcOrd="0" destOrd="3" presId="urn:microsoft.com/office/officeart/2005/8/layout/list1"/>
    <dgm:cxn modelId="{C86654A4-D112-46A5-A534-A1E35134552D}" type="presOf" srcId="{3A27BDFA-DE36-47D4-94C3-D35A2562DCDB}" destId="{539D377F-017A-44CD-AE39-20C42A582636}" srcOrd="1" destOrd="0" presId="urn:microsoft.com/office/officeart/2005/8/layout/list1"/>
    <dgm:cxn modelId="{AD3AAC67-BA94-4020-B43E-989004662145}" type="presOf" srcId="{5EDB75CB-3E71-4643-BBAB-5504D4D0B378}" destId="{AA2601F1-6C72-464E-8F49-28F145B65386}" srcOrd="0" destOrd="0" presId="urn:microsoft.com/office/officeart/2005/8/layout/list1"/>
    <dgm:cxn modelId="{816313A5-D43E-4C08-85DE-28D03100C3C2}" type="presOf" srcId="{A71CE6D1-E854-43B7-B3BF-CA957BDD711A}" destId="{41A4FF94-EA06-444C-B2AC-86ED89E3C54C}" srcOrd="0" destOrd="1" presId="urn:microsoft.com/office/officeart/2005/8/layout/list1"/>
    <dgm:cxn modelId="{B709FFBA-7F5B-49F6-A922-1838F7E6108F}" type="presOf" srcId="{9B2D0885-DE84-4C9D-B61F-D18A86074699}" destId="{85F92556-80A4-4A10-AE84-53F5AC935A58}" srcOrd="0" destOrd="1" presId="urn:microsoft.com/office/officeart/2005/8/layout/list1"/>
    <dgm:cxn modelId="{0D738A7C-C68A-4840-A4BC-A2D7B4F4C06A}" srcId="{3A27BDFA-DE36-47D4-94C3-D35A2562DCDB}" destId="{1802A7BE-7581-40FF-BCC7-2A0F6084E888}" srcOrd="2" destOrd="0" parTransId="{FBC255DE-BE37-4E10-A609-64C42291BAD3}" sibTransId="{39436683-A4D9-4E35-A271-636ED26EB9E6}"/>
    <dgm:cxn modelId="{8FB07D6B-4A09-499D-A25A-FDC2BBD95B45}" srcId="{5EDB75CB-3E71-4643-BBAB-5504D4D0B378}" destId="{99F21D95-99A5-4AE0-876C-B889A2923237}" srcOrd="5" destOrd="0" parTransId="{D4B568CA-565F-445D-BFD3-0FBE5AF2C2BD}" sibTransId="{9E5524BD-31ED-4C5C-9D74-E1FC8927757B}"/>
    <dgm:cxn modelId="{D33FA8B3-8F62-4874-8A32-29B87270B0D1}" type="presOf" srcId="{99F21D95-99A5-4AE0-876C-B889A2923237}" destId="{41A4FF94-EA06-444C-B2AC-86ED89E3C54C}" srcOrd="0" destOrd="5" presId="urn:microsoft.com/office/officeart/2005/8/layout/list1"/>
    <dgm:cxn modelId="{A51BF2B1-1105-4D1C-AFF2-AC2EB73EAFBE}" type="presOf" srcId="{43647DE8-195E-489A-9F6F-9029A4B768CB}" destId="{41A4FF94-EA06-444C-B2AC-86ED89E3C54C}" srcOrd="0" destOrd="4" presId="urn:microsoft.com/office/officeart/2005/8/layout/list1"/>
    <dgm:cxn modelId="{3DED7C2E-A159-40A7-80B4-C9265102F9CC}" type="presOf" srcId="{8F2343B4-853D-4E7A-B954-A8B5783F4665}" destId="{85F92556-80A4-4A10-AE84-53F5AC935A58}" srcOrd="0" destOrd="0" presId="urn:microsoft.com/office/officeart/2005/8/layout/list1"/>
    <dgm:cxn modelId="{BF60294B-7927-4870-95E2-8931FB5D55F0}" type="presParOf" srcId="{471C6FE1-72E5-430C-B6C3-5BC0BAC39C64}" destId="{DE4D3067-5374-47C2-8FCC-794545698903}" srcOrd="0" destOrd="0" presId="urn:microsoft.com/office/officeart/2005/8/layout/list1"/>
    <dgm:cxn modelId="{F59B2E56-1643-4A37-B152-5A53C3F1A4DC}" type="presParOf" srcId="{DE4D3067-5374-47C2-8FCC-794545698903}" destId="{AA2601F1-6C72-464E-8F49-28F145B65386}" srcOrd="0" destOrd="0" presId="urn:microsoft.com/office/officeart/2005/8/layout/list1"/>
    <dgm:cxn modelId="{B93296A2-F70C-4A23-BEA6-2A1E31137CD6}" type="presParOf" srcId="{DE4D3067-5374-47C2-8FCC-794545698903}" destId="{F0900C06-000C-4823-917F-EEBB9B8D1D09}" srcOrd="1" destOrd="0" presId="urn:microsoft.com/office/officeart/2005/8/layout/list1"/>
    <dgm:cxn modelId="{13EA8B79-FA26-4817-834E-D678FC06CD62}" type="presParOf" srcId="{471C6FE1-72E5-430C-B6C3-5BC0BAC39C64}" destId="{4910659A-BD73-4766-B270-BA9DE82C43C5}" srcOrd="1" destOrd="0" presId="urn:microsoft.com/office/officeart/2005/8/layout/list1"/>
    <dgm:cxn modelId="{2701FF4D-689E-4C41-9F72-F2CB8086B73D}" type="presParOf" srcId="{471C6FE1-72E5-430C-B6C3-5BC0BAC39C64}" destId="{41A4FF94-EA06-444C-B2AC-86ED89E3C54C}" srcOrd="2" destOrd="0" presId="urn:microsoft.com/office/officeart/2005/8/layout/list1"/>
    <dgm:cxn modelId="{1B6DC407-4617-4C25-AA59-FD19090E4C76}" type="presParOf" srcId="{471C6FE1-72E5-430C-B6C3-5BC0BAC39C64}" destId="{B21C0B4C-FEDE-4E29-BDBC-8B5ADB0F2F07}" srcOrd="3" destOrd="0" presId="urn:microsoft.com/office/officeart/2005/8/layout/list1"/>
    <dgm:cxn modelId="{B6F44BD8-888E-4BF8-9D2B-AC749CB8D6E6}" type="presParOf" srcId="{471C6FE1-72E5-430C-B6C3-5BC0BAC39C64}" destId="{AB52F094-2C0F-4EC4-B9ED-C87B9EEDE388}" srcOrd="4" destOrd="0" presId="urn:microsoft.com/office/officeart/2005/8/layout/list1"/>
    <dgm:cxn modelId="{BC7E1599-9F89-4309-AD3C-81047F51DA0B}" type="presParOf" srcId="{AB52F094-2C0F-4EC4-B9ED-C87B9EEDE388}" destId="{DF911C41-A1A9-4F9D-8D06-1BB252C3A891}" srcOrd="0" destOrd="0" presId="urn:microsoft.com/office/officeart/2005/8/layout/list1"/>
    <dgm:cxn modelId="{16FC8FC9-D389-422C-8108-6945B60FD102}" type="presParOf" srcId="{AB52F094-2C0F-4EC4-B9ED-C87B9EEDE388}" destId="{539D377F-017A-44CD-AE39-20C42A582636}" srcOrd="1" destOrd="0" presId="urn:microsoft.com/office/officeart/2005/8/layout/list1"/>
    <dgm:cxn modelId="{C2AF5136-6195-449D-8B41-8A97C87D0B2A}" type="presParOf" srcId="{471C6FE1-72E5-430C-B6C3-5BC0BAC39C64}" destId="{0DEAAF13-FC49-4653-941C-05314CFCA675}" srcOrd="5" destOrd="0" presId="urn:microsoft.com/office/officeart/2005/8/layout/list1"/>
    <dgm:cxn modelId="{757BBEBF-C2B5-4CAE-A3DC-AD92E8B363D3}" type="presParOf" srcId="{471C6FE1-72E5-430C-B6C3-5BC0BAC39C64}" destId="{85F92556-80A4-4A10-AE84-53F5AC935A58}"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0E63F0-F65E-4015-8386-E3886E67B3AB}" type="doc">
      <dgm:prSet loTypeId="urn:microsoft.com/office/officeart/2005/8/layout/hierarchy2" loCatId="hierarchy" qsTypeId="urn:microsoft.com/office/officeart/2005/8/quickstyle/simple3" qsCatId="simple" csTypeId="urn:microsoft.com/office/officeart/2005/8/colors/colorful3" csCatId="colorful" phldr="1"/>
      <dgm:spPr/>
      <dgm:t>
        <a:bodyPr/>
        <a:lstStyle/>
        <a:p>
          <a:endParaRPr lang="es-EC"/>
        </a:p>
      </dgm:t>
    </dgm:pt>
    <dgm:pt modelId="{95240F5A-2D1B-4AE5-823C-4FE29AE57F7B}">
      <dgm:prSet phldrT="[Texto]"/>
      <dgm:spPr/>
      <dgm:t>
        <a:bodyPr/>
        <a:lstStyle/>
        <a:p>
          <a:r>
            <a:rPr lang="es-EC" dirty="0" smtClean="0"/>
            <a:t>Dos tipos de tarifas</a:t>
          </a:r>
          <a:endParaRPr lang="es-EC" dirty="0"/>
        </a:p>
      </dgm:t>
    </dgm:pt>
    <dgm:pt modelId="{BB440779-C9D3-453F-8D95-B0A03269C240}" type="parTrans" cxnId="{FFD91DA9-026C-4000-AE1C-F01D9A0662A5}">
      <dgm:prSet/>
      <dgm:spPr/>
      <dgm:t>
        <a:bodyPr/>
        <a:lstStyle/>
        <a:p>
          <a:endParaRPr lang="es-EC"/>
        </a:p>
      </dgm:t>
    </dgm:pt>
    <dgm:pt modelId="{9B984845-A7FF-4E8F-9C97-7F85ED4275E1}" type="sibTrans" cxnId="{FFD91DA9-026C-4000-AE1C-F01D9A0662A5}">
      <dgm:prSet/>
      <dgm:spPr/>
      <dgm:t>
        <a:bodyPr/>
        <a:lstStyle/>
        <a:p>
          <a:endParaRPr lang="es-EC"/>
        </a:p>
      </dgm:t>
    </dgm:pt>
    <dgm:pt modelId="{8CDCF2E5-BC66-44DE-A645-952BE706A568}">
      <dgm:prSet phldrT="[Texto]"/>
      <dgm:spPr/>
      <dgm:t>
        <a:bodyPr/>
        <a:lstStyle/>
        <a:p>
          <a:r>
            <a:rPr lang="es-EC" dirty="0" smtClean="0"/>
            <a:t>Urbana</a:t>
          </a:r>
          <a:endParaRPr lang="es-EC" dirty="0"/>
        </a:p>
      </dgm:t>
    </dgm:pt>
    <dgm:pt modelId="{F9D0D65F-B947-4BF6-A3A0-5BE455C083FC}" type="parTrans" cxnId="{A458020F-5C79-465B-841B-D05C5CF5FCFA}">
      <dgm:prSet/>
      <dgm:spPr/>
      <dgm:t>
        <a:bodyPr/>
        <a:lstStyle/>
        <a:p>
          <a:endParaRPr lang="es-EC"/>
        </a:p>
      </dgm:t>
    </dgm:pt>
    <dgm:pt modelId="{A87EED4F-3F6C-4503-98B1-7DDE4FED690A}" type="sibTrans" cxnId="{A458020F-5C79-465B-841B-D05C5CF5FCFA}">
      <dgm:prSet/>
      <dgm:spPr/>
      <dgm:t>
        <a:bodyPr/>
        <a:lstStyle/>
        <a:p>
          <a:endParaRPr lang="es-EC"/>
        </a:p>
      </dgm:t>
    </dgm:pt>
    <dgm:pt modelId="{ADBB6A62-BA09-42B6-B9DE-26467E72A300}">
      <dgm:prSet phldrT="[Texto]"/>
      <dgm:spPr/>
      <dgm:t>
        <a:bodyPr/>
        <a:lstStyle/>
        <a:p>
          <a:r>
            <a:rPr lang="es-EC" dirty="0" smtClean="0"/>
            <a:t>Mono-operador</a:t>
          </a:r>
          <a:endParaRPr lang="es-EC" dirty="0"/>
        </a:p>
      </dgm:t>
    </dgm:pt>
    <dgm:pt modelId="{61BA78C8-7C81-403E-B2BC-10B2B403F37A}" type="parTrans" cxnId="{029C1C13-A723-4B64-9924-0AED9C4A8444}">
      <dgm:prSet/>
      <dgm:spPr/>
      <dgm:t>
        <a:bodyPr/>
        <a:lstStyle/>
        <a:p>
          <a:endParaRPr lang="es-EC"/>
        </a:p>
      </dgm:t>
    </dgm:pt>
    <dgm:pt modelId="{428F33CE-9DBD-43A9-8964-C90A0EE5915B}" type="sibTrans" cxnId="{029C1C13-A723-4B64-9924-0AED9C4A8444}">
      <dgm:prSet/>
      <dgm:spPr/>
      <dgm:t>
        <a:bodyPr/>
        <a:lstStyle/>
        <a:p>
          <a:endParaRPr lang="es-EC"/>
        </a:p>
      </dgm:t>
    </dgm:pt>
    <dgm:pt modelId="{9C54D561-FA62-4DFF-BEEC-0441568E86C5}">
      <dgm:prSet phldrT="[Texto]"/>
      <dgm:spPr/>
      <dgm:t>
        <a:bodyPr/>
        <a:lstStyle/>
        <a:p>
          <a:r>
            <a:rPr lang="es-EC" dirty="0" err="1" smtClean="0"/>
            <a:t>Multi</a:t>
          </a:r>
          <a:r>
            <a:rPr lang="es-EC" dirty="0" smtClean="0"/>
            <a:t>-operador</a:t>
          </a:r>
          <a:endParaRPr lang="es-EC" dirty="0"/>
        </a:p>
      </dgm:t>
    </dgm:pt>
    <dgm:pt modelId="{B66A1AB4-0953-4782-A082-6ABB1526F82A}" type="parTrans" cxnId="{7E397173-45DC-4024-98ED-275D2146D28B}">
      <dgm:prSet/>
      <dgm:spPr/>
      <dgm:t>
        <a:bodyPr/>
        <a:lstStyle/>
        <a:p>
          <a:endParaRPr lang="es-EC"/>
        </a:p>
      </dgm:t>
    </dgm:pt>
    <dgm:pt modelId="{D25309D2-93AC-4359-B3C2-EB36A63BADA1}" type="sibTrans" cxnId="{7E397173-45DC-4024-98ED-275D2146D28B}">
      <dgm:prSet/>
      <dgm:spPr/>
      <dgm:t>
        <a:bodyPr/>
        <a:lstStyle/>
        <a:p>
          <a:endParaRPr lang="es-EC"/>
        </a:p>
      </dgm:t>
    </dgm:pt>
    <dgm:pt modelId="{D654D106-8FB1-4544-8B60-2D51E20A6039}">
      <dgm:prSet phldrT="[Texto]"/>
      <dgm:spPr/>
      <dgm:t>
        <a:bodyPr/>
        <a:lstStyle/>
        <a:p>
          <a:r>
            <a:rPr lang="es-EC" dirty="0" smtClean="0"/>
            <a:t>Periferia</a:t>
          </a:r>
          <a:endParaRPr lang="es-EC" dirty="0"/>
        </a:p>
      </dgm:t>
    </dgm:pt>
    <dgm:pt modelId="{209F84EA-5E85-4DDD-B5BE-941CE481D2D5}" type="parTrans" cxnId="{D2E7E313-B05F-49B8-9C26-2657E77CCE00}">
      <dgm:prSet/>
      <dgm:spPr/>
      <dgm:t>
        <a:bodyPr/>
        <a:lstStyle/>
        <a:p>
          <a:endParaRPr lang="es-EC"/>
        </a:p>
      </dgm:t>
    </dgm:pt>
    <dgm:pt modelId="{B4686519-8D87-4008-9021-86D83CB6C3ED}" type="sibTrans" cxnId="{D2E7E313-B05F-49B8-9C26-2657E77CCE00}">
      <dgm:prSet/>
      <dgm:spPr/>
      <dgm:t>
        <a:bodyPr/>
        <a:lstStyle/>
        <a:p>
          <a:endParaRPr lang="es-EC"/>
        </a:p>
      </dgm:t>
    </dgm:pt>
    <dgm:pt modelId="{3DB32CE9-775A-444B-B3A4-C6941DB379CB}" type="pres">
      <dgm:prSet presAssocID="{A80E63F0-F65E-4015-8386-E3886E67B3AB}" presName="diagram" presStyleCnt="0">
        <dgm:presLayoutVars>
          <dgm:chPref val="1"/>
          <dgm:dir/>
          <dgm:animOne val="branch"/>
          <dgm:animLvl val="lvl"/>
          <dgm:resizeHandles val="exact"/>
        </dgm:presLayoutVars>
      </dgm:prSet>
      <dgm:spPr/>
      <dgm:t>
        <a:bodyPr/>
        <a:lstStyle/>
        <a:p>
          <a:endParaRPr lang="es-EC"/>
        </a:p>
      </dgm:t>
    </dgm:pt>
    <dgm:pt modelId="{10E59CBD-3265-4C9B-BD91-B64446EB33AE}" type="pres">
      <dgm:prSet presAssocID="{95240F5A-2D1B-4AE5-823C-4FE29AE57F7B}" presName="root1" presStyleCnt="0"/>
      <dgm:spPr/>
    </dgm:pt>
    <dgm:pt modelId="{E086092C-9C0A-41AB-9594-92E6CC4854E6}" type="pres">
      <dgm:prSet presAssocID="{95240F5A-2D1B-4AE5-823C-4FE29AE57F7B}" presName="LevelOneTextNode" presStyleLbl="node0" presStyleIdx="0" presStyleCnt="1">
        <dgm:presLayoutVars>
          <dgm:chPref val="3"/>
        </dgm:presLayoutVars>
      </dgm:prSet>
      <dgm:spPr/>
      <dgm:t>
        <a:bodyPr/>
        <a:lstStyle/>
        <a:p>
          <a:endParaRPr lang="es-EC"/>
        </a:p>
      </dgm:t>
    </dgm:pt>
    <dgm:pt modelId="{96FA2EDD-CEBD-40CD-B8A8-2E321BA51D02}" type="pres">
      <dgm:prSet presAssocID="{95240F5A-2D1B-4AE5-823C-4FE29AE57F7B}" presName="level2hierChild" presStyleCnt="0"/>
      <dgm:spPr/>
    </dgm:pt>
    <dgm:pt modelId="{7AEA4E84-92D3-4F22-A3B7-97C6E0B3874F}" type="pres">
      <dgm:prSet presAssocID="{F9D0D65F-B947-4BF6-A3A0-5BE455C083FC}" presName="conn2-1" presStyleLbl="parChTrans1D2" presStyleIdx="0" presStyleCnt="2"/>
      <dgm:spPr/>
      <dgm:t>
        <a:bodyPr/>
        <a:lstStyle/>
        <a:p>
          <a:endParaRPr lang="es-EC"/>
        </a:p>
      </dgm:t>
    </dgm:pt>
    <dgm:pt modelId="{7278790E-A872-4D35-A5C3-CEA2DE365909}" type="pres">
      <dgm:prSet presAssocID="{F9D0D65F-B947-4BF6-A3A0-5BE455C083FC}" presName="connTx" presStyleLbl="parChTrans1D2" presStyleIdx="0" presStyleCnt="2"/>
      <dgm:spPr/>
      <dgm:t>
        <a:bodyPr/>
        <a:lstStyle/>
        <a:p>
          <a:endParaRPr lang="es-EC"/>
        </a:p>
      </dgm:t>
    </dgm:pt>
    <dgm:pt modelId="{673A3FAD-082F-4A04-B6AA-6AD4120845B7}" type="pres">
      <dgm:prSet presAssocID="{8CDCF2E5-BC66-44DE-A645-952BE706A568}" presName="root2" presStyleCnt="0"/>
      <dgm:spPr/>
    </dgm:pt>
    <dgm:pt modelId="{8C2AE50C-EAA9-449A-9269-1E041499D55E}" type="pres">
      <dgm:prSet presAssocID="{8CDCF2E5-BC66-44DE-A645-952BE706A568}" presName="LevelTwoTextNode" presStyleLbl="node2" presStyleIdx="0" presStyleCnt="2">
        <dgm:presLayoutVars>
          <dgm:chPref val="3"/>
        </dgm:presLayoutVars>
      </dgm:prSet>
      <dgm:spPr/>
      <dgm:t>
        <a:bodyPr/>
        <a:lstStyle/>
        <a:p>
          <a:endParaRPr lang="es-EC"/>
        </a:p>
      </dgm:t>
    </dgm:pt>
    <dgm:pt modelId="{AE5183CE-B5E3-46EC-8A1E-10FADA937835}" type="pres">
      <dgm:prSet presAssocID="{8CDCF2E5-BC66-44DE-A645-952BE706A568}" presName="level3hierChild" presStyleCnt="0"/>
      <dgm:spPr/>
    </dgm:pt>
    <dgm:pt modelId="{3715EE30-C36E-4982-B31F-C894285A1BB8}" type="pres">
      <dgm:prSet presAssocID="{61BA78C8-7C81-403E-B2BC-10B2B403F37A}" presName="conn2-1" presStyleLbl="parChTrans1D3" presStyleIdx="0" presStyleCnt="2"/>
      <dgm:spPr/>
      <dgm:t>
        <a:bodyPr/>
        <a:lstStyle/>
        <a:p>
          <a:endParaRPr lang="es-EC"/>
        </a:p>
      </dgm:t>
    </dgm:pt>
    <dgm:pt modelId="{D184336B-D56A-4443-BF56-CF98C24FD561}" type="pres">
      <dgm:prSet presAssocID="{61BA78C8-7C81-403E-B2BC-10B2B403F37A}" presName="connTx" presStyleLbl="parChTrans1D3" presStyleIdx="0" presStyleCnt="2"/>
      <dgm:spPr/>
      <dgm:t>
        <a:bodyPr/>
        <a:lstStyle/>
        <a:p>
          <a:endParaRPr lang="es-EC"/>
        </a:p>
      </dgm:t>
    </dgm:pt>
    <dgm:pt modelId="{39B40323-1692-40BA-947B-4DB3EA81E805}" type="pres">
      <dgm:prSet presAssocID="{ADBB6A62-BA09-42B6-B9DE-26467E72A300}" presName="root2" presStyleCnt="0"/>
      <dgm:spPr/>
    </dgm:pt>
    <dgm:pt modelId="{59B9530E-9CCF-4816-A870-D77C12A235D4}" type="pres">
      <dgm:prSet presAssocID="{ADBB6A62-BA09-42B6-B9DE-26467E72A300}" presName="LevelTwoTextNode" presStyleLbl="node3" presStyleIdx="0" presStyleCnt="2">
        <dgm:presLayoutVars>
          <dgm:chPref val="3"/>
        </dgm:presLayoutVars>
      </dgm:prSet>
      <dgm:spPr/>
      <dgm:t>
        <a:bodyPr/>
        <a:lstStyle/>
        <a:p>
          <a:endParaRPr lang="es-EC"/>
        </a:p>
      </dgm:t>
    </dgm:pt>
    <dgm:pt modelId="{A1125863-84A0-4F5A-B453-032B6944390B}" type="pres">
      <dgm:prSet presAssocID="{ADBB6A62-BA09-42B6-B9DE-26467E72A300}" presName="level3hierChild" presStyleCnt="0"/>
      <dgm:spPr/>
    </dgm:pt>
    <dgm:pt modelId="{0C31E9DD-6644-4352-A711-73F94699BB45}" type="pres">
      <dgm:prSet presAssocID="{B66A1AB4-0953-4782-A082-6ABB1526F82A}" presName="conn2-1" presStyleLbl="parChTrans1D3" presStyleIdx="1" presStyleCnt="2"/>
      <dgm:spPr/>
      <dgm:t>
        <a:bodyPr/>
        <a:lstStyle/>
        <a:p>
          <a:endParaRPr lang="es-EC"/>
        </a:p>
      </dgm:t>
    </dgm:pt>
    <dgm:pt modelId="{BB965E63-A620-46E3-BA11-E5C7C8F9E763}" type="pres">
      <dgm:prSet presAssocID="{B66A1AB4-0953-4782-A082-6ABB1526F82A}" presName="connTx" presStyleLbl="parChTrans1D3" presStyleIdx="1" presStyleCnt="2"/>
      <dgm:spPr/>
      <dgm:t>
        <a:bodyPr/>
        <a:lstStyle/>
        <a:p>
          <a:endParaRPr lang="es-EC"/>
        </a:p>
      </dgm:t>
    </dgm:pt>
    <dgm:pt modelId="{9BFF6B14-07D0-48D5-B97B-861B63B24834}" type="pres">
      <dgm:prSet presAssocID="{9C54D561-FA62-4DFF-BEEC-0441568E86C5}" presName="root2" presStyleCnt="0"/>
      <dgm:spPr/>
    </dgm:pt>
    <dgm:pt modelId="{063A3084-403F-4733-A100-98167253C5C1}" type="pres">
      <dgm:prSet presAssocID="{9C54D561-FA62-4DFF-BEEC-0441568E86C5}" presName="LevelTwoTextNode" presStyleLbl="node3" presStyleIdx="1" presStyleCnt="2">
        <dgm:presLayoutVars>
          <dgm:chPref val="3"/>
        </dgm:presLayoutVars>
      </dgm:prSet>
      <dgm:spPr/>
      <dgm:t>
        <a:bodyPr/>
        <a:lstStyle/>
        <a:p>
          <a:endParaRPr lang="es-EC"/>
        </a:p>
      </dgm:t>
    </dgm:pt>
    <dgm:pt modelId="{0EA69EB6-4793-446B-A079-887992D1B206}" type="pres">
      <dgm:prSet presAssocID="{9C54D561-FA62-4DFF-BEEC-0441568E86C5}" presName="level3hierChild" presStyleCnt="0"/>
      <dgm:spPr/>
    </dgm:pt>
    <dgm:pt modelId="{16DD723C-DF16-4BB4-B58A-6708B9F34662}" type="pres">
      <dgm:prSet presAssocID="{209F84EA-5E85-4DDD-B5BE-941CE481D2D5}" presName="conn2-1" presStyleLbl="parChTrans1D2" presStyleIdx="1" presStyleCnt="2"/>
      <dgm:spPr/>
      <dgm:t>
        <a:bodyPr/>
        <a:lstStyle/>
        <a:p>
          <a:endParaRPr lang="es-EC"/>
        </a:p>
      </dgm:t>
    </dgm:pt>
    <dgm:pt modelId="{2721FDEC-1465-43D5-84B5-BCD327830C2E}" type="pres">
      <dgm:prSet presAssocID="{209F84EA-5E85-4DDD-B5BE-941CE481D2D5}" presName="connTx" presStyleLbl="parChTrans1D2" presStyleIdx="1" presStyleCnt="2"/>
      <dgm:spPr/>
      <dgm:t>
        <a:bodyPr/>
        <a:lstStyle/>
        <a:p>
          <a:endParaRPr lang="es-EC"/>
        </a:p>
      </dgm:t>
    </dgm:pt>
    <dgm:pt modelId="{80A70D9E-49B0-4632-870D-C22FB32F4FB8}" type="pres">
      <dgm:prSet presAssocID="{D654D106-8FB1-4544-8B60-2D51E20A6039}" presName="root2" presStyleCnt="0"/>
      <dgm:spPr/>
    </dgm:pt>
    <dgm:pt modelId="{8FFC35F9-EB30-43AE-84B9-4958E5E89C60}" type="pres">
      <dgm:prSet presAssocID="{D654D106-8FB1-4544-8B60-2D51E20A6039}" presName="LevelTwoTextNode" presStyleLbl="node2" presStyleIdx="1" presStyleCnt="2">
        <dgm:presLayoutVars>
          <dgm:chPref val="3"/>
        </dgm:presLayoutVars>
      </dgm:prSet>
      <dgm:spPr/>
      <dgm:t>
        <a:bodyPr/>
        <a:lstStyle/>
        <a:p>
          <a:endParaRPr lang="es-EC"/>
        </a:p>
      </dgm:t>
    </dgm:pt>
    <dgm:pt modelId="{AEBBC413-1214-44B0-93C2-CD14764D5824}" type="pres">
      <dgm:prSet presAssocID="{D654D106-8FB1-4544-8B60-2D51E20A6039}" presName="level3hierChild" presStyleCnt="0"/>
      <dgm:spPr/>
    </dgm:pt>
  </dgm:ptLst>
  <dgm:cxnLst>
    <dgm:cxn modelId="{9C87FE83-1233-478E-A67E-D1CB2DDF3C33}" type="presOf" srcId="{9C54D561-FA62-4DFF-BEEC-0441568E86C5}" destId="{063A3084-403F-4733-A100-98167253C5C1}" srcOrd="0" destOrd="0" presId="urn:microsoft.com/office/officeart/2005/8/layout/hierarchy2"/>
    <dgm:cxn modelId="{D9917C5E-1EA2-470C-856D-20428908F7FB}" type="presOf" srcId="{B66A1AB4-0953-4782-A082-6ABB1526F82A}" destId="{0C31E9DD-6644-4352-A711-73F94699BB45}" srcOrd="0" destOrd="0" presId="urn:microsoft.com/office/officeart/2005/8/layout/hierarchy2"/>
    <dgm:cxn modelId="{8C112D77-BDED-4248-998F-A80E53AC21BD}" type="presOf" srcId="{95240F5A-2D1B-4AE5-823C-4FE29AE57F7B}" destId="{E086092C-9C0A-41AB-9594-92E6CC4854E6}" srcOrd="0" destOrd="0" presId="urn:microsoft.com/office/officeart/2005/8/layout/hierarchy2"/>
    <dgm:cxn modelId="{D2E7E313-B05F-49B8-9C26-2657E77CCE00}" srcId="{95240F5A-2D1B-4AE5-823C-4FE29AE57F7B}" destId="{D654D106-8FB1-4544-8B60-2D51E20A6039}" srcOrd="1" destOrd="0" parTransId="{209F84EA-5E85-4DDD-B5BE-941CE481D2D5}" sibTransId="{B4686519-8D87-4008-9021-86D83CB6C3ED}"/>
    <dgm:cxn modelId="{BEBF269A-1872-4772-A9CE-E8BB43DDC316}" type="presOf" srcId="{209F84EA-5E85-4DDD-B5BE-941CE481D2D5}" destId="{16DD723C-DF16-4BB4-B58A-6708B9F34662}" srcOrd="0" destOrd="0" presId="urn:microsoft.com/office/officeart/2005/8/layout/hierarchy2"/>
    <dgm:cxn modelId="{2ED7F500-798A-4BB6-AAAF-5117CA66746B}" type="presOf" srcId="{61BA78C8-7C81-403E-B2BC-10B2B403F37A}" destId="{D184336B-D56A-4443-BF56-CF98C24FD561}" srcOrd="1" destOrd="0" presId="urn:microsoft.com/office/officeart/2005/8/layout/hierarchy2"/>
    <dgm:cxn modelId="{96A9E7A3-704D-4842-B6EF-69D7E5EE9534}" type="presOf" srcId="{B66A1AB4-0953-4782-A082-6ABB1526F82A}" destId="{BB965E63-A620-46E3-BA11-E5C7C8F9E763}" srcOrd="1" destOrd="0" presId="urn:microsoft.com/office/officeart/2005/8/layout/hierarchy2"/>
    <dgm:cxn modelId="{96277755-5BA7-413B-8B40-15A8F9FF1C05}" type="presOf" srcId="{ADBB6A62-BA09-42B6-B9DE-26467E72A300}" destId="{59B9530E-9CCF-4816-A870-D77C12A235D4}" srcOrd="0" destOrd="0" presId="urn:microsoft.com/office/officeart/2005/8/layout/hierarchy2"/>
    <dgm:cxn modelId="{029C1C13-A723-4B64-9924-0AED9C4A8444}" srcId="{8CDCF2E5-BC66-44DE-A645-952BE706A568}" destId="{ADBB6A62-BA09-42B6-B9DE-26467E72A300}" srcOrd="0" destOrd="0" parTransId="{61BA78C8-7C81-403E-B2BC-10B2B403F37A}" sibTransId="{428F33CE-9DBD-43A9-8964-C90A0EE5915B}"/>
    <dgm:cxn modelId="{179B5C0E-40A2-466D-8F49-D40E932B5D70}" type="presOf" srcId="{F9D0D65F-B947-4BF6-A3A0-5BE455C083FC}" destId="{7278790E-A872-4D35-A5C3-CEA2DE365909}" srcOrd="1" destOrd="0" presId="urn:microsoft.com/office/officeart/2005/8/layout/hierarchy2"/>
    <dgm:cxn modelId="{0C32311E-AF14-441E-B751-41B802D9EFC7}" type="presOf" srcId="{61BA78C8-7C81-403E-B2BC-10B2B403F37A}" destId="{3715EE30-C36E-4982-B31F-C894285A1BB8}" srcOrd="0" destOrd="0" presId="urn:microsoft.com/office/officeart/2005/8/layout/hierarchy2"/>
    <dgm:cxn modelId="{FFD91DA9-026C-4000-AE1C-F01D9A0662A5}" srcId="{A80E63F0-F65E-4015-8386-E3886E67B3AB}" destId="{95240F5A-2D1B-4AE5-823C-4FE29AE57F7B}" srcOrd="0" destOrd="0" parTransId="{BB440779-C9D3-453F-8D95-B0A03269C240}" sibTransId="{9B984845-A7FF-4E8F-9C97-7F85ED4275E1}"/>
    <dgm:cxn modelId="{C9566230-7596-43EC-ACC2-E64BB3BB9648}" type="presOf" srcId="{209F84EA-5E85-4DDD-B5BE-941CE481D2D5}" destId="{2721FDEC-1465-43D5-84B5-BCD327830C2E}" srcOrd="1" destOrd="0" presId="urn:microsoft.com/office/officeart/2005/8/layout/hierarchy2"/>
    <dgm:cxn modelId="{7116EB7D-F30C-4F40-B21D-81B869620A05}" type="presOf" srcId="{A80E63F0-F65E-4015-8386-E3886E67B3AB}" destId="{3DB32CE9-775A-444B-B3A4-C6941DB379CB}" srcOrd="0" destOrd="0" presId="urn:microsoft.com/office/officeart/2005/8/layout/hierarchy2"/>
    <dgm:cxn modelId="{BAB72575-D1B6-476B-8167-B29D8EEA1062}" type="presOf" srcId="{D654D106-8FB1-4544-8B60-2D51E20A6039}" destId="{8FFC35F9-EB30-43AE-84B9-4958E5E89C60}" srcOrd="0" destOrd="0" presId="urn:microsoft.com/office/officeart/2005/8/layout/hierarchy2"/>
    <dgm:cxn modelId="{A458020F-5C79-465B-841B-D05C5CF5FCFA}" srcId="{95240F5A-2D1B-4AE5-823C-4FE29AE57F7B}" destId="{8CDCF2E5-BC66-44DE-A645-952BE706A568}" srcOrd="0" destOrd="0" parTransId="{F9D0D65F-B947-4BF6-A3A0-5BE455C083FC}" sibTransId="{A87EED4F-3F6C-4503-98B1-7DDE4FED690A}"/>
    <dgm:cxn modelId="{7E397173-45DC-4024-98ED-275D2146D28B}" srcId="{8CDCF2E5-BC66-44DE-A645-952BE706A568}" destId="{9C54D561-FA62-4DFF-BEEC-0441568E86C5}" srcOrd="1" destOrd="0" parTransId="{B66A1AB4-0953-4782-A082-6ABB1526F82A}" sibTransId="{D25309D2-93AC-4359-B3C2-EB36A63BADA1}"/>
    <dgm:cxn modelId="{A3444392-76F7-40C2-A964-C60C627D885C}" type="presOf" srcId="{F9D0D65F-B947-4BF6-A3A0-5BE455C083FC}" destId="{7AEA4E84-92D3-4F22-A3B7-97C6E0B3874F}" srcOrd="0" destOrd="0" presId="urn:microsoft.com/office/officeart/2005/8/layout/hierarchy2"/>
    <dgm:cxn modelId="{F210904C-AFCF-4447-96A9-ED7B0AC2D15B}" type="presOf" srcId="{8CDCF2E5-BC66-44DE-A645-952BE706A568}" destId="{8C2AE50C-EAA9-449A-9269-1E041499D55E}" srcOrd="0" destOrd="0" presId="urn:microsoft.com/office/officeart/2005/8/layout/hierarchy2"/>
    <dgm:cxn modelId="{94CCB395-337E-4225-A631-0F9D2E62A4B5}" type="presParOf" srcId="{3DB32CE9-775A-444B-B3A4-C6941DB379CB}" destId="{10E59CBD-3265-4C9B-BD91-B64446EB33AE}" srcOrd="0" destOrd="0" presId="urn:microsoft.com/office/officeart/2005/8/layout/hierarchy2"/>
    <dgm:cxn modelId="{D2B85C8C-1B05-46B6-BD2F-9290E936EBB7}" type="presParOf" srcId="{10E59CBD-3265-4C9B-BD91-B64446EB33AE}" destId="{E086092C-9C0A-41AB-9594-92E6CC4854E6}" srcOrd="0" destOrd="0" presId="urn:microsoft.com/office/officeart/2005/8/layout/hierarchy2"/>
    <dgm:cxn modelId="{DEB5A0F9-DF4B-4679-ADB2-D1756815204B}" type="presParOf" srcId="{10E59CBD-3265-4C9B-BD91-B64446EB33AE}" destId="{96FA2EDD-CEBD-40CD-B8A8-2E321BA51D02}" srcOrd="1" destOrd="0" presId="urn:microsoft.com/office/officeart/2005/8/layout/hierarchy2"/>
    <dgm:cxn modelId="{309369A3-FEFB-413D-917B-504D24DD9E75}" type="presParOf" srcId="{96FA2EDD-CEBD-40CD-B8A8-2E321BA51D02}" destId="{7AEA4E84-92D3-4F22-A3B7-97C6E0B3874F}" srcOrd="0" destOrd="0" presId="urn:microsoft.com/office/officeart/2005/8/layout/hierarchy2"/>
    <dgm:cxn modelId="{25CE70DA-3706-41EF-9F05-CE28440EA1B6}" type="presParOf" srcId="{7AEA4E84-92D3-4F22-A3B7-97C6E0B3874F}" destId="{7278790E-A872-4D35-A5C3-CEA2DE365909}" srcOrd="0" destOrd="0" presId="urn:microsoft.com/office/officeart/2005/8/layout/hierarchy2"/>
    <dgm:cxn modelId="{C7DC92BC-A3D8-4000-BCCE-E9C2F90AABAC}" type="presParOf" srcId="{96FA2EDD-CEBD-40CD-B8A8-2E321BA51D02}" destId="{673A3FAD-082F-4A04-B6AA-6AD4120845B7}" srcOrd="1" destOrd="0" presId="urn:microsoft.com/office/officeart/2005/8/layout/hierarchy2"/>
    <dgm:cxn modelId="{C39D6509-021A-4E78-AE77-0A71059039F3}" type="presParOf" srcId="{673A3FAD-082F-4A04-B6AA-6AD4120845B7}" destId="{8C2AE50C-EAA9-449A-9269-1E041499D55E}" srcOrd="0" destOrd="0" presId="urn:microsoft.com/office/officeart/2005/8/layout/hierarchy2"/>
    <dgm:cxn modelId="{9739CF16-0D81-4A5B-AA69-3BAC178A29DE}" type="presParOf" srcId="{673A3FAD-082F-4A04-B6AA-6AD4120845B7}" destId="{AE5183CE-B5E3-46EC-8A1E-10FADA937835}" srcOrd="1" destOrd="0" presId="urn:microsoft.com/office/officeart/2005/8/layout/hierarchy2"/>
    <dgm:cxn modelId="{6FF70525-2491-4607-B8BC-6B88436D3F39}" type="presParOf" srcId="{AE5183CE-B5E3-46EC-8A1E-10FADA937835}" destId="{3715EE30-C36E-4982-B31F-C894285A1BB8}" srcOrd="0" destOrd="0" presId="urn:microsoft.com/office/officeart/2005/8/layout/hierarchy2"/>
    <dgm:cxn modelId="{4A307BE7-334B-4A84-A94A-1428764E3301}" type="presParOf" srcId="{3715EE30-C36E-4982-B31F-C894285A1BB8}" destId="{D184336B-D56A-4443-BF56-CF98C24FD561}" srcOrd="0" destOrd="0" presId="urn:microsoft.com/office/officeart/2005/8/layout/hierarchy2"/>
    <dgm:cxn modelId="{5A573859-AF17-4264-AF02-0157A89FB8E1}" type="presParOf" srcId="{AE5183CE-B5E3-46EC-8A1E-10FADA937835}" destId="{39B40323-1692-40BA-947B-4DB3EA81E805}" srcOrd="1" destOrd="0" presId="urn:microsoft.com/office/officeart/2005/8/layout/hierarchy2"/>
    <dgm:cxn modelId="{612DBEBB-95DD-4522-850A-EED6CA8F2FEC}" type="presParOf" srcId="{39B40323-1692-40BA-947B-4DB3EA81E805}" destId="{59B9530E-9CCF-4816-A870-D77C12A235D4}" srcOrd="0" destOrd="0" presId="urn:microsoft.com/office/officeart/2005/8/layout/hierarchy2"/>
    <dgm:cxn modelId="{53830EBB-13FF-4CE7-BC63-9774B2496866}" type="presParOf" srcId="{39B40323-1692-40BA-947B-4DB3EA81E805}" destId="{A1125863-84A0-4F5A-B453-032B6944390B}" srcOrd="1" destOrd="0" presId="urn:microsoft.com/office/officeart/2005/8/layout/hierarchy2"/>
    <dgm:cxn modelId="{DB84AC6B-8427-4E19-91EE-F4BB33006199}" type="presParOf" srcId="{AE5183CE-B5E3-46EC-8A1E-10FADA937835}" destId="{0C31E9DD-6644-4352-A711-73F94699BB45}" srcOrd="2" destOrd="0" presId="urn:microsoft.com/office/officeart/2005/8/layout/hierarchy2"/>
    <dgm:cxn modelId="{A9CFD667-DCF7-4C10-A7A8-59BB362270F8}" type="presParOf" srcId="{0C31E9DD-6644-4352-A711-73F94699BB45}" destId="{BB965E63-A620-46E3-BA11-E5C7C8F9E763}" srcOrd="0" destOrd="0" presId="urn:microsoft.com/office/officeart/2005/8/layout/hierarchy2"/>
    <dgm:cxn modelId="{EF1223FE-1E5C-4063-95AB-EA04517B77FF}" type="presParOf" srcId="{AE5183CE-B5E3-46EC-8A1E-10FADA937835}" destId="{9BFF6B14-07D0-48D5-B97B-861B63B24834}" srcOrd="3" destOrd="0" presId="urn:microsoft.com/office/officeart/2005/8/layout/hierarchy2"/>
    <dgm:cxn modelId="{719B01D8-7B3D-4259-94A7-3AD9603D70E1}" type="presParOf" srcId="{9BFF6B14-07D0-48D5-B97B-861B63B24834}" destId="{063A3084-403F-4733-A100-98167253C5C1}" srcOrd="0" destOrd="0" presId="urn:microsoft.com/office/officeart/2005/8/layout/hierarchy2"/>
    <dgm:cxn modelId="{E02406E1-5E5E-43D1-A9C9-324B5BF20536}" type="presParOf" srcId="{9BFF6B14-07D0-48D5-B97B-861B63B24834}" destId="{0EA69EB6-4793-446B-A079-887992D1B206}" srcOrd="1" destOrd="0" presId="urn:microsoft.com/office/officeart/2005/8/layout/hierarchy2"/>
    <dgm:cxn modelId="{32C7B5F1-B70F-4DDB-B2A2-383D12AAE06C}" type="presParOf" srcId="{96FA2EDD-CEBD-40CD-B8A8-2E321BA51D02}" destId="{16DD723C-DF16-4BB4-B58A-6708B9F34662}" srcOrd="2" destOrd="0" presId="urn:microsoft.com/office/officeart/2005/8/layout/hierarchy2"/>
    <dgm:cxn modelId="{D2AEC6DD-24A8-4328-91EC-8D0A82FBE29D}" type="presParOf" srcId="{16DD723C-DF16-4BB4-B58A-6708B9F34662}" destId="{2721FDEC-1465-43D5-84B5-BCD327830C2E}" srcOrd="0" destOrd="0" presId="urn:microsoft.com/office/officeart/2005/8/layout/hierarchy2"/>
    <dgm:cxn modelId="{54A297CA-C333-4147-8628-A7C580B5CD00}" type="presParOf" srcId="{96FA2EDD-CEBD-40CD-B8A8-2E321BA51D02}" destId="{80A70D9E-49B0-4632-870D-C22FB32F4FB8}" srcOrd="3" destOrd="0" presId="urn:microsoft.com/office/officeart/2005/8/layout/hierarchy2"/>
    <dgm:cxn modelId="{627D584C-DEAD-4FEA-A026-0A19E630BFE4}" type="presParOf" srcId="{80A70D9E-49B0-4632-870D-C22FB32F4FB8}" destId="{8FFC35F9-EB30-43AE-84B9-4958E5E89C60}" srcOrd="0" destOrd="0" presId="urn:microsoft.com/office/officeart/2005/8/layout/hierarchy2"/>
    <dgm:cxn modelId="{BBE207A0-D6E1-4CEC-882F-A59B7FD828CA}" type="presParOf" srcId="{80A70D9E-49B0-4632-870D-C22FB32F4FB8}" destId="{AEBBC413-1214-44B0-93C2-CD14764D5824}"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A4FF94-EA06-444C-B2AC-86ED89E3C54C}">
      <dsp:nvSpPr>
        <dsp:cNvPr id="0" name=""/>
        <dsp:cNvSpPr/>
      </dsp:nvSpPr>
      <dsp:spPr>
        <a:xfrm>
          <a:off x="0" y="418779"/>
          <a:ext cx="8229600" cy="2646000"/>
        </a:xfrm>
        <a:prstGeom prst="rect">
          <a:avLst/>
        </a:prstGeom>
        <a:solidFill>
          <a:schemeClr val="lt1">
            <a:alpha val="9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16560" rIns="638708" bIns="142240" numCol="1" spcCol="1270" anchor="t" anchorCtr="0">
          <a:noAutofit/>
        </a:bodyPr>
        <a:lstStyle/>
        <a:p>
          <a:pPr marL="228600" lvl="1" indent="-228600" algn="l" defTabSz="889000">
            <a:lnSpc>
              <a:spcPct val="90000"/>
            </a:lnSpc>
            <a:spcBef>
              <a:spcPct val="0"/>
            </a:spcBef>
            <a:spcAft>
              <a:spcPct val="15000"/>
            </a:spcAft>
            <a:buChar char="••"/>
          </a:pPr>
          <a:r>
            <a:rPr lang="es-EC" sz="2000" kern="1200" dirty="0" smtClean="0"/>
            <a:t>Primera Línea del Metro</a:t>
          </a:r>
          <a:endParaRPr lang="es-EC" sz="2000" kern="1200" dirty="0"/>
        </a:p>
        <a:p>
          <a:pPr marL="228600" lvl="1" indent="-228600" algn="l" defTabSz="889000">
            <a:lnSpc>
              <a:spcPct val="90000"/>
            </a:lnSpc>
            <a:spcBef>
              <a:spcPct val="0"/>
            </a:spcBef>
            <a:spcAft>
              <a:spcPct val="15000"/>
            </a:spcAft>
            <a:buChar char="••"/>
          </a:pPr>
          <a:r>
            <a:rPr lang="es-EC" sz="2000" kern="1200" dirty="0" smtClean="0"/>
            <a:t>Corredores de alta capacidad (BRTs)</a:t>
          </a:r>
          <a:endParaRPr lang="es-EC" sz="2000" kern="1200" dirty="0"/>
        </a:p>
        <a:p>
          <a:pPr marL="228600" lvl="1" indent="-228600" algn="l" defTabSz="889000">
            <a:lnSpc>
              <a:spcPct val="90000"/>
            </a:lnSpc>
            <a:spcBef>
              <a:spcPct val="0"/>
            </a:spcBef>
            <a:spcAft>
              <a:spcPct val="15000"/>
            </a:spcAft>
            <a:buChar char="••"/>
          </a:pPr>
          <a:r>
            <a:rPr lang="es-EC" sz="2000" kern="1200" dirty="0" smtClean="0"/>
            <a:t>Estaciones intermodales para transferencias Metro – BRTs</a:t>
          </a:r>
          <a:endParaRPr lang="es-EC" sz="2000" kern="1200" dirty="0"/>
        </a:p>
        <a:p>
          <a:pPr marL="228600" lvl="1" indent="-228600" algn="l" defTabSz="889000">
            <a:lnSpc>
              <a:spcPct val="90000"/>
            </a:lnSpc>
            <a:spcBef>
              <a:spcPct val="0"/>
            </a:spcBef>
            <a:spcAft>
              <a:spcPct val="15000"/>
            </a:spcAft>
            <a:buChar char="••"/>
          </a:pPr>
          <a:r>
            <a:rPr lang="es-EC" sz="2000" kern="1200" dirty="0" smtClean="0"/>
            <a:t>Nueva red de buses transversales mas la red de buses convencionales que está siendo reordenada</a:t>
          </a:r>
          <a:endParaRPr lang="es-EC" sz="2000" kern="1200" dirty="0"/>
        </a:p>
        <a:p>
          <a:pPr marL="228600" lvl="1" indent="-228600" algn="l" defTabSz="889000">
            <a:lnSpc>
              <a:spcPct val="90000"/>
            </a:lnSpc>
            <a:spcBef>
              <a:spcPct val="0"/>
            </a:spcBef>
            <a:spcAft>
              <a:spcPct val="15000"/>
            </a:spcAft>
            <a:buChar char="••"/>
          </a:pPr>
          <a:r>
            <a:rPr lang="es-EC" sz="2000" kern="1200" dirty="0" smtClean="0"/>
            <a:t>Buses </a:t>
          </a:r>
          <a:r>
            <a:rPr lang="es-EC" sz="2000" kern="1200" dirty="0" err="1" smtClean="0"/>
            <a:t>express</a:t>
          </a:r>
          <a:r>
            <a:rPr lang="es-EC" sz="2000" kern="1200" dirty="0" smtClean="0"/>
            <a:t> desde parroquias distantes</a:t>
          </a:r>
          <a:endParaRPr lang="es-EC" sz="2000" kern="1200" dirty="0"/>
        </a:p>
        <a:p>
          <a:pPr marL="228600" lvl="1" indent="-228600" algn="l" defTabSz="889000">
            <a:lnSpc>
              <a:spcPct val="90000"/>
            </a:lnSpc>
            <a:spcBef>
              <a:spcPct val="0"/>
            </a:spcBef>
            <a:spcAft>
              <a:spcPct val="15000"/>
            </a:spcAft>
            <a:buChar char="••"/>
          </a:pPr>
          <a:r>
            <a:rPr lang="es-EC" sz="2000" kern="1200" dirty="0" smtClean="0"/>
            <a:t>Futuras líneas de Metro</a:t>
          </a:r>
          <a:endParaRPr lang="es-EC" sz="2000" kern="1200" dirty="0"/>
        </a:p>
      </dsp:txBody>
      <dsp:txXfrm>
        <a:off x="0" y="418779"/>
        <a:ext cx="8229600" cy="2646000"/>
      </dsp:txXfrm>
    </dsp:sp>
    <dsp:sp modelId="{F0900C06-000C-4823-917F-EEBB9B8D1D09}">
      <dsp:nvSpPr>
        <dsp:cNvPr id="0" name=""/>
        <dsp:cNvSpPr/>
      </dsp:nvSpPr>
      <dsp:spPr>
        <a:xfrm>
          <a:off x="411480" y="123579"/>
          <a:ext cx="5760720" cy="590400"/>
        </a:xfrm>
        <a:prstGeom prst="roundRect">
          <a:avLst/>
        </a:prstGeom>
        <a:gradFill flip="none" rotWithShape="0">
          <a:gsLst>
            <a:gs pos="0">
              <a:schemeClr val="accent2">
                <a:hueOff val="0"/>
                <a:satOff val="0"/>
                <a:lumOff val="0"/>
                <a:shade val="30000"/>
                <a:satMod val="115000"/>
              </a:schemeClr>
            </a:gs>
            <a:gs pos="50000">
              <a:schemeClr val="accent2">
                <a:hueOff val="0"/>
                <a:satOff val="0"/>
                <a:lumOff val="0"/>
                <a:shade val="67500"/>
                <a:satMod val="115000"/>
              </a:schemeClr>
            </a:gs>
            <a:gs pos="100000">
              <a:schemeClr val="accent2">
                <a:hueOff val="0"/>
                <a:satOff val="0"/>
                <a:lumOff val="0"/>
                <a:shade val="100000"/>
                <a:satMod val="115000"/>
              </a:schemeClr>
            </a:gs>
          </a:gsLst>
          <a:lin ang="135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es-EC" sz="2000" kern="1200" dirty="0" smtClean="0"/>
            <a:t>Integración física</a:t>
          </a:r>
          <a:endParaRPr lang="es-EC" sz="2000" kern="1200" dirty="0"/>
        </a:p>
      </dsp:txBody>
      <dsp:txXfrm>
        <a:off x="440301" y="152400"/>
        <a:ext cx="5703078" cy="532758"/>
      </dsp:txXfrm>
    </dsp:sp>
    <dsp:sp modelId="{85F92556-80A4-4A10-AE84-53F5AC935A58}">
      <dsp:nvSpPr>
        <dsp:cNvPr id="0" name=""/>
        <dsp:cNvSpPr/>
      </dsp:nvSpPr>
      <dsp:spPr>
        <a:xfrm>
          <a:off x="0" y="3467980"/>
          <a:ext cx="8229600" cy="1449000"/>
        </a:xfrm>
        <a:prstGeom prst="rect">
          <a:avLst/>
        </a:prstGeom>
        <a:solidFill>
          <a:schemeClr val="lt1">
            <a:alpha val="90000"/>
            <a:hueOff val="0"/>
            <a:satOff val="0"/>
            <a:lumOff val="0"/>
            <a:alphaOff val="0"/>
          </a:schemeClr>
        </a:solidFill>
        <a:ln w="25400" cap="flat" cmpd="sng" algn="ctr">
          <a:solidFill>
            <a:srgbClr val="009900">
              <a:alpha val="4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16560" rIns="638708" bIns="142240" numCol="1" spcCol="1270" anchor="t" anchorCtr="0">
          <a:noAutofit/>
        </a:bodyPr>
        <a:lstStyle/>
        <a:p>
          <a:pPr marL="228600" lvl="1" indent="-228600" algn="l" defTabSz="889000">
            <a:lnSpc>
              <a:spcPct val="90000"/>
            </a:lnSpc>
            <a:spcBef>
              <a:spcPct val="0"/>
            </a:spcBef>
            <a:spcAft>
              <a:spcPct val="15000"/>
            </a:spcAft>
            <a:buChar char="••"/>
          </a:pPr>
          <a:r>
            <a:rPr lang="es-EC" sz="2000" kern="1200" dirty="0" smtClean="0"/>
            <a:t>Uso de tarjeta inteligente sin contacto</a:t>
          </a:r>
          <a:endParaRPr lang="es-EC" sz="2000" kern="1200" dirty="0"/>
        </a:p>
        <a:p>
          <a:pPr marL="228600" lvl="1" indent="-228600" algn="l" defTabSz="889000">
            <a:lnSpc>
              <a:spcPct val="90000"/>
            </a:lnSpc>
            <a:spcBef>
              <a:spcPct val="0"/>
            </a:spcBef>
            <a:spcAft>
              <a:spcPct val="15000"/>
            </a:spcAft>
            <a:buChar char="••"/>
          </a:pPr>
          <a:r>
            <a:rPr lang="es-EC" sz="2000" kern="1200" dirty="0" smtClean="0"/>
            <a:t>Tarifas mono-operador y multi-operador</a:t>
          </a:r>
          <a:endParaRPr lang="es-EC" sz="2000" kern="1200" dirty="0"/>
        </a:p>
        <a:p>
          <a:pPr marL="228600" lvl="1" indent="-228600" algn="l" defTabSz="889000">
            <a:lnSpc>
              <a:spcPct val="90000"/>
            </a:lnSpc>
            <a:spcBef>
              <a:spcPct val="0"/>
            </a:spcBef>
            <a:spcAft>
              <a:spcPct val="15000"/>
            </a:spcAft>
            <a:buChar char="••"/>
          </a:pPr>
          <a:r>
            <a:rPr lang="es-EC" sz="2000" kern="1200" dirty="0" smtClean="0"/>
            <a:t>Multi-operador con transferencias modales sin penalización</a:t>
          </a:r>
          <a:endParaRPr lang="es-EC" sz="2000" kern="1200" dirty="0"/>
        </a:p>
      </dsp:txBody>
      <dsp:txXfrm>
        <a:off x="0" y="3467980"/>
        <a:ext cx="8229600" cy="1449000"/>
      </dsp:txXfrm>
    </dsp:sp>
    <dsp:sp modelId="{539D377F-017A-44CD-AE39-20C42A582636}">
      <dsp:nvSpPr>
        <dsp:cNvPr id="0" name=""/>
        <dsp:cNvSpPr/>
      </dsp:nvSpPr>
      <dsp:spPr>
        <a:xfrm>
          <a:off x="411480" y="3172780"/>
          <a:ext cx="5760720" cy="590400"/>
        </a:xfrm>
        <a:prstGeom prst="roundRect">
          <a:avLst/>
        </a:prstGeom>
        <a:gradFill flip="none" rotWithShape="0">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es-EC" sz="2000" kern="1200" dirty="0" smtClean="0"/>
            <a:t>Integración tarifaria</a:t>
          </a:r>
          <a:endParaRPr lang="es-EC" sz="2000" kern="1200" dirty="0"/>
        </a:p>
      </dsp:txBody>
      <dsp:txXfrm>
        <a:off x="440301" y="3201601"/>
        <a:ext cx="5703078" cy="5327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45FE22-E828-4C3A-A0BB-F31B13921394}" type="datetimeFigureOut">
              <a:rPr lang="es-EC" smtClean="0"/>
              <a:pPr/>
              <a:t>13/10/2012</a:t>
            </a:fld>
            <a:endParaRPr lang="es-EC"/>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C"/>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F6DE1C-F677-42C6-AD8B-1115B0948B82}" type="slidenum">
              <a:rPr lang="es-EC" smtClean="0"/>
              <a:pPr/>
              <a:t>‹#›</a:t>
            </a:fld>
            <a:endParaRPr lang="es-EC"/>
          </a:p>
        </p:txBody>
      </p:sp>
    </p:spTree>
    <p:extLst>
      <p:ext uri="{BB962C8B-B14F-4D97-AF65-F5344CB8AC3E}">
        <p14:creationId xmlns:p14="http://schemas.microsoft.com/office/powerpoint/2010/main" val="734736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13666" name="Rectangle 2"/>
          <p:cNvSpPr>
            <a:spLocks noGrp="1" noChangeArrowheads="1"/>
          </p:cNvSpPr>
          <p:nvPr>
            <p:ph type="ctrTitle"/>
          </p:nvPr>
        </p:nvSpPr>
        <p:spPr>
          <a:xfrm>
            <a:off x="685800" y="2130425"/>
            <a:ext cx="7772400" cy="1470025"/>
          </a:xfrm>
        </p:spPr>
        <p:txBody>
          <a:bodyPr/>
          <a:lstStyle>
            <a:lvl1pPr>
              <a:defRPr/>
            </a:lvl1pPr>
          </a:lstStyle>
          <a:p>
            <a:r>
              <a:rPr lang="es-ES"/>
              <a:t>Haga clic para cambiar el estilo de título	</a:t>
            </a:r>
          </a:p>
        </p:txBody>
      </p:sp>
      <p:sp>
        <p:nvSpPr>
          <p:cNvPr id="11366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s-ES"/>
              <a:t>Haga clic para modificar el estilo de subtítulo del patrón</a:t>
            </a:r>
          </a:p>
        </p:txBody>
      </p:sp>
      <p:sp>
        <p:nvSpPr>
          <p:cNvPr id="4"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38BA193-7C57-4080-9399-18FB571F6447}"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836049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F6F063E-5A2C-4902-9053-25CEB2D5C62E}"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361464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C"/>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4F90318-FC85-43DA-8B51-F12939ADA72F}"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0693216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C"/>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contenido"/>
          <p:cNvSpPr>
            <a:spLocks noGrp="1"/>
          </p:cNvSpPr>
          <p:nvPr>
            <p:ph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9398BA0-A2E9-4416-A0BF-2C5A18BD2F89}"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299457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reserve="1">
  <p:cSld name="Título, imágenes prediseñadas y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imágenes prediseñadas"/>
          <p:cNvSpPr>
            <a:spLocks noGrp="1"/>
          </p:cNvSpPr>
          <p:nvPr>
            <p:ph type="clipArt" sz="half" idx="1"/>
          </p:nvPr>
        </p:nvSpPr>
        <p:spPr>
          <a:xfrm>
            <a:off x="457200" y="1600200"/>
            <a:ext cx="4038600" cy="4525963"/>
          </a:xfrm>
        </p:spPr>
        <p:txBody>
          <a:bodyPr/>
          <a:lstStyle/>
          <a:p>
            <a:pPr lvl="0"/>
            <a:endParaRPr lang="es-ES" noProof="0" dirty="0"/>
          </a:p>
        </p:txBody>
      </p:sp>
      <p:sp>
        <p:nvSpPr>
          <p:cNvPr id="4" name="3 Marcador de texto"/>
          <p:cNvSpPr>
            <a:spLocks noGrp="1"/>
          </p:cNvSpPr>
          <p:nvPr>
            <p:ph type="body"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D5AB502A-B518-4596-B369-37480D64C1C8}"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726512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C"/>
          </a:p>
        </p:txBody>
      </p:sp>
      <p:sp>
        <p:nvSpPr>
          <p:cNvPr id="3" name="2 Marcador de tabla"/>
          <p:cNvSpPr>
            <a:spLocks noGrp="1"/>
          </p:cNvSpPr>
          <p:nvPr>
            <p:ph type="tbl" idx="1"/>
          </p:nvPr>
        </p:nvSpPr>
        <p:spPr>
          <a:xfrm>
            <a:off x="457200" y="1600200"/>
            <a:ext cx="8229600" cy="4525963"/>
          </a:xfrm>
        </p:spPr>
        <p:txBody>
          <a:bodyPr/>
          <a:lstStyle/>
          <a:p>
            <a:pPr lvl="0"/>
            <a:endParaRPr lang="es-EC" noProof="0" dirty="0"/>
          </a:p>
        </p:txBody>
      </p:sp>
      <p:sp>
        <p:nvSpPr>
          <p:cNvPr id="4"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C6AC06A-4576-43EB-9BD5-A35A33B880EE}"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652750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1070918" y="436822"/>
            <a:ext cx="7858800" cy="777600"/>
          </a:xfrm>
        </p:spPr>
        <p:txBody>
          <a:bodyPr/>
          <a:lstStyle>
            <a:lvl1pPr>
              <a:defRPr sz="3600"/>
            </a:lvl1pPr>
          </a:lstStyle>
          <a:p>
            <a:r>
              <a:rPr lang="es-ES" dirty="0" smtClean="0"/>
              <a:t>Haga clic para modificar el estilo de título del patrón</a:t>
            </a:r>
            <a:endParaRPr lang="es-EC" dirty="0"/>
          </a:p>
        </p:txBody>
      </p:sp>
      <p:sp>
        <p:nvSpPr>
          <p:cNvPr id="3" name="2 Marcador de contenido"/>
          <p:cNvSpPr>
            <a:spLocks noGrp="1"/>
          </p:cNvSpPr>
          <p:nvPr>
            <p:ph idx="1"/>
          </p:nvPr>
        </p:nvSpPr>
        <p:spPr/>
        <p:txBody>
          <a:bodyPr/>
          <a:lstStyle>
            <a:lvl1pPr>
              <a:defRPr sz="2200"/>
            </a:lvl1pPr>
            <a:lvl2pPr>
              <a:defRPr sz="2000"/>
            </a:lvl2pPr>
            <a:lvl3pPr>
              <a:defRPr sz="1800"/>
            </a:lvl3pPr>
            <a:lvl4pPr>
              <a:defRPr sz="1800"/>
            </a:lvl4pPr>
            <a:lvl5pPr>
              <a:defRPr sz="1800"/>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C" dirty="0"/>
          </a:p>
        </p:txBody>
      </p:sp>
      <p:sp>
        <p:nvSpPr>
          <p:cNvPr id="4"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6E2F81D-905A-4243-B8FB-C52B110D781C}"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6342005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C"/>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006539A-CBD9-4F40-B194-A5BCF46F644D}"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456032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88FF65B-12CB-48F9-822A-8A3D57864DD3}"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439953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C"/>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7"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FC56F59F-D3F5-4783-AF43-0FE2CA6B37A3}"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952123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C90996A8-98BA-4ECB-B184-7B029316AEFC}"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2733007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DB16DD1D-6DF5-47A6-A490-8160A2755EB6}"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1110360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C"/>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2CB931C-A832-4214-A3CC-8A73E020ADB6}"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3261912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C"/>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C" noProof="0" dirty="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endParaRPr lang="es-E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endParaRPr lang="es-E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87FC061-84FF-4A7C-B584-BE4B2634B0EC}" type="slidenum">
              <a:rPr lang="es-ES">
                <a:solidFill>
                  <a:srgbClr val="000000"/>
                </a:solidFill>
              </a:rPr>
              <a:pPr/>
              <a:t>‹#›</a:t>
            </a:fld>
            <a:endParaRPr lang="es-ES">
              <a:solidFill>
                <a:srgbClr val="000000"/>
              </a:solidFill>
            </a:endParaRPr>
          </a:p>
        </p:txBody>
      </p:sp>
    </p:spTree>
    <p:extLst>
      <p:ext uri="{BB962C8B-B14F-4D97-AF65-F5344CB8AC3E}">
        <p14:creationId xmlns:p14="http://schemas.microsoft.com/office/powerpoint/2010/main" val="434814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55650" y="274638"/>
            <a:ext cx="7931150" cy="1143000"/>
          </a:xfrm>
          <a:prstGeom prst="rect">
            <a:avLst/>
          </a:prstGeom>
          <a:solidFill>
            <a:srgbClr val="0055A4"/>
          </a:solid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s-ES">
              <a:solidFill>
                <a:srgbClr val="000000"/>
              </a:solidFill>
              <a:cs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s-ES">
              <a:solidFill>
                <a:srgbClr val="000000"/>
              </a:solidFill>
              <a:cs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D7E4D593-B11A-4DC6-8CE2-A51B0A4A5AE4}" type="slidenum">
              <a:rPr lang="es-ES">
                <a:solidFill>
                  <a:srgbClr val="000000"/>
                </a:solidFill>
                <a:cs typeface="Arial" charset="0"/>
              </a:rPr>
              <a:pPr fontAlgn="base">
                <a:spcBef>
                  <a:spcPct val="0"/>
                </a:spcBef>
                <a:spcAft>
                  <a:spcPct val="0"/>
                </a:spcAft>
              </a:pPr>
              <a:t>‹#›</a:t>
            </a:fld>
            <a:endParaRPr lang="es-ES">
              <a:solidFill>
                <a:srgbClr val="000000"/>
              </a:solidFill>
              <a:cs typeface="Arial" charset="0"/>
            </a:endParaRPr>
          </a:p>
        </p:txBody>
      </p:sp>
    </p:spTree>
    <p:extLst>
      <p:ext uri="{BB962C8B-B14F-4D97-AF65-F5344CB8AC3E}">
        <p14:creationId xmlns:p14="http://schemas.microsoft.com/office/powerpoint/2010/main" val="16140906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ctr" rtl="0" eaLnBrk="0" fontAlgn="base" hangingPunct="0">
        <a:spcBef>
          <a:spcPct val="0"/>
        </a:spcBef>
        <a:spcAft>
          <a:spcPct val="0"/>
        </a:spcAft>
        <a:defRPr sz="4000">
          <a:solidFill>
            <a:schemeClr val="bg1"/>
          </a:solidFill>
          <a:latin typeface="+mj-lt"/>
          <a:ea typeface="ＭＳ Ｐゴシック" pitchFamily="-65" charset="-128"/>
          <a:cs typeface="ＭＳ Ｐゴシック" pitchFamily="-65" charset="-128"/>
        </a:defRPr>
      </a:lvl1pPr>
      <a:lvl2pPr algn="ctr" rtl="0" eaLnBrk="0" fontAlgn="base" hangingPunct="0">
        <a:spcBef>
          <a:spcPct val="0"/>
        </a:spcBef>
        <a:spcAft>
          <a:spcPct val="0"/>
        </a:spcAft>
        <a:defRPr sz="4000">
          <a:solidFill>
            <a:schemeClr val="bg1"/>
          </a:solidFill>
          <a:latin typeface="Arial" charset="0"/>
          <a:ea typeface="ＭＳ Ｐゴシック" pitchFamily="-65" charset="-128"/>
          <a:cs typeface="ＭＳ Ｐゴシック" pitchFamily="-65" charset="-128"/>
        </a:defRPr>
      </a:lvl2pPr>
      <a:lvl3pPr algn="ctr" rtl="0" eaLnBrk="0" fontAlgn="base" hangingPunct="0">
        <a:spcBef>
          <a:spcPct val="0"/>
        </a:spcBef>
        <a:spcAft>
          <a:spcPct val="0"/>
        </a:spcAft>
        <a:defRPr sz="4000">
          <a:solidFill>
            <a:schemeClr val="bg1"/>
          </a:solidFill>
          <a:latin typeface="Arial" charset="0"/>
          <a:ea typeface="ＭＳ Ｐゴシック" pitchFamily="-65" charset="-128"/>
          <a:cs typeface="ＭＳ Ｐゴシック" pitchFamily="-65" charset="-128"/>
        </a:defRPr>
      </a:lvl3pPr>
      <a:lvl4pPr algn="ctr" rtl="0" eaLnBrk="0" fontAlgn="base" hangingPunct="0">
        <a:spcBef>
          <a:spcPct val="0"/>
        </a:spcBef>
        <a:spcAft>
          <a:spcPct val="0"/>
        </a:spcAft>
        <a:defRPr sz="4000">
          <a:solidFill>
            <a:schemeClr val="bg1"/>
          </a:solidFill>
          <a:latin typeface="Arial" charset="0"/>
          <a:ea typeface="ＭＳ Ｐゴシック" pitchFamily="-65" charset="-128"/>
          <a:cs typeface="ＭＳ Ｐゴシック" pitchFamily="-65" charset="-128"/>
        </a:defRPr>
      </a:lvl4pPr>
      <a:lvl5pPr algn="ctr" rtl="0" eaLnBrk="0" fontAlgn="base" hangingPunct="0">
        <a:spcBef>
          <a:spcPct val="0"/>
        </a:spcBef>
        <a:spcAft>
          <a:spcPct val="0"/>
        </a:spcAft>
        <a:defRPr sz="4000">
          <a:solidFill>
            <a:schemeClr val="bg1"/>
          </a:solidFill>
          <a:latin typeface="Arial" charset="0"/>
          <a:ea typeface="ＭＳ Ｐゴシック" pitchFamily="-65" charset="-128"/>
          <a:cs typeface="ＭＳ Ｐゴシック" pitchFamily="-65" charset="-128"/>
        </a:defRPr>
      </a:lvl5pPr>
      <a:lvl6pPr marL="457200" algn="ctr" rtl="0" fontAlgn="base">
        <a:spcBef>
          <a:spcPct val="0"/>
        </a:spcBef>
        <a:spcAft>
          <a:spcPct val="0"/>
        </a:spcAft>
        <a:defRPr sz="4000">
          <a:solidFill>
            <a:schemeClr val="bg1"/>
          </a:solidFill>
          <a:latin typeface="Arial" charset="0"/>
        </a:defRPr>
      </a:lvl6pPr>
      <a:lvl7pPr marL="914400" algn="ctr" rtl="0" fontAlgn="base">
        <a:spcBef>
          <a:spcPct val="0"/>
        </a:spcBef>
        <a:spcAft>
          <a:spcPct val="0"/>
        </a:spcAft>
        <a:defRPr sz="4000">
          <a:solidFill>
            <a:schemeClr val="bg1"/>
          </a:solidFill>
          <a:latin typeface="Arial" charset="0"/>
        </a:defRPr>
      </a:lvl7pPr>
      <a:lvl8pPr marL="1371600" algn="ctr" rtl="0" fontAlgn="base">
        <a:spcBef>
          <a:spcPct val="0"/>
        </a:spcBef>
        <a:spcAft>
          <a:spcPct val="0"/>
        </a:spcAft>
        <a:defRPr sz="4000">
          <a:solidFill>
            <a:schemeClr val="bg1"/>
          </a:solidFill>
          <a:latin typeface="Arial" charset="0"/>
        </a:defRPr>
      </a:lvl8pPr>
      <a:lvl9pPr marL="1828800" algn="ctr" rtl="0" fontAlgn="base">
        <a:spcBef>
          <a:spcPct val="0"/>
        </a:spcBef>
        <a:spcAft>
          <a:spcPct val="0"/>
        </a:spcAft>
        <a:defRPr sz="4000">
          <a:solidFill>
            <a:schemeClr val="bg1"/>
          </a:solidFill>
          <a:latin typeface="Arial" charset="0"/>
        </a:defRPr>
      </a:lvl9pPr>
    </p:titleStyle>
    <p:bodyStyle>
      <a:lvl1pPr marL="342900" indent="-342900" algn="l" rtl="0" eaLnBrk="0" fontAlgn="base" hangingPunct="0">
        <a:spcBef>
          <a:spcPct val="20000"/>
        </a:spcBef>
        <a:spcAft>
          <a:spcPct val="0"/>
        </a:spcAft>
        <a:buChar char="•"/>
        <a:defRPr sz="2600">
          <a:solidFill>
            <a:schemeClr val="tx1"/>
          </a:solidFill>
          <a:latin typeface="+mn-lt"/>
          <a:ea typeface="ＭＳ Ｐゴシック" pitchFamily="-65" charset="-128"/>
          <a:cs typeface="ＭＳ Ｐゴシック" pitchFamily="-65" charset="-128"/>
        </a:defRPr>
      </a:lvl1pPr>
      <a:lvl2pPr marL="742950" indent="-285750" algn="l" rtl="0" eaLnBrk="0" fontAlgn="base" hangingPunct="0">
        <a:spcBef>
          <a:spcPct val="20000"/>
        </a:spcBef>
        <a:spcAft>
          <a:spcPct val="0"/>
        </a:spcAft>
        <a:buChar char="–"/>
        <a:defRPr sz="2200">
          <a:solidFill>
            <a:schemeClr val="tx1"/>
          </a:solidFill>
          <a:latin typeface="+mn-lt"/>
          <a:ea typeface="ＭＳ Ｐゴシック" pitchFamily="-65" charset="-128"/>
        </a:defRPr>
      </a:lvl2pPr>
      <a:lvl3pPr marL="1143000" indent="-228600" algn="l" rtl="0" eaLnBrk="0" fontAlgn="base" hangingPunct="0">
        <a:spcBef>
          <a:spcPct val="20000"/>
        </a:spcBef>
        <a:spcAft>
          <a:spcPct val="0"/>
        </a:spcAft>
        <a:buChar char="•"/>
        <a:defRPr sz="2000">
          <a:solidFill>
            <a:schemeClr val="tx1"/>
          </a:solidFill>
          <a:latin typeface="+mn-lt"/>
          <a:ea typeface="ＭＳ Ｐゴシック" pitchFamily="-65"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65"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65" charset="-128"/>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r>
              <a:rPr lang="es-EC" sz="3200" dirty="0" smtClean="0"/>
              <a:t>Sistema Integrado de Transporte Masivo</a:t>
            </a:r>
            <a:br>
              <a:rPr lang="es-EC" sz="3200" dirty="0" smtClean="0"/>
            </a:br>
            <a:r>
              <a:rPr lang="es-EC" sz="3200" dirty="0" smtClean="0"/>
              <a:t>SITM</a:t>
            </a:r>
            <a:endParaRPr lang="es-EC" sz="3200" dirty="0"/>
          </a:p>
        </p:txBody>
      </p:sp>
      <p:sp>
        <p:nvSpPr>
          <p:cNvPr id="5" name="4 Subtítulo"/>
          <p:cNvSpPr>
            <a:spLocks noGrp="1"/>
          </p:cNvSpPr>
          <p:nvPr>
            <p:ph type="subTitle" idx="1"/>
          </p:nvPr>
        </p:nvSpPr>
        <p:spPr/>
        <p:txBody>
          <a:bodyPr/>
          <a:lstStyle/>
          <a:p>
            <a:r>
              <a:rPr lang="es-EC" sz="3200" dirty="0" smtClean="0"/>
              <a:t>EPMMQ</a:t>
            </a:r>
            <a:endParaRPr lang="es-EC" sz="3200" dirty="0"/>
          </a:p>
        </p:txBody>
      </p:sp>
    </p:spTree>
    <p:extLst>
      <p:ext uri="{BB962C8B-B14F-4D97-AF65-F5344CB8AC3E}">
        <p14:creationId xmlns:p14="http://schemas.microsoft.com/office/powerpoint/2010/main" val="2540086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0568" y="5157192"/>
            <a:ext cx="1047896" cy="1047896"/>
          </a:xfrm>
          <a:prstGeom prst="rect">
            <a:avLst/>
          </a:prstGeom>
        </p:spPr>
      </p:pic>
      <p:sp>
        <p:nvSpPr>
          <p:cNvPr id="2" name="1 Título"/>
          <p:cNvSpPr>
            <a:spLocks noGrp="1"/>
          </p:cNvSpPr>
          <p:nvPr>
            <p:ph type="title"/>
          </p:nvPr>
        </p:nvSpPr>
        <p:spPr/>
        <p:txBody>
          <a:bodyPr>
            <a:normAutofit/>
          </a:bodyPr>
          <a:lstStyle/>
          <a:p>
            <a:r>
              <a:rPr lang="es-EC" sz="3200" dirty="0"/>
              <a:t>SITM - Integración Física</a:t>
            </a:r>
          </a:p>
        </p:txBody>
      </p:sp>
      <p:pic>
        <p:nvPicPr>
          <p:cNvPr id="4098"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187908" y="1268760"/>
            <a:ext cx="7488548" cy="52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CuadroTexto"/>
          <p:cNvSpPr txBox="1"/>
          <p:nvPr/>
        </p:nvSpPr>
        <p:spPr>
          <a:xfrm>
            <a:off x="1403648" y="5435932"/>
            <a:ext cx="2520280" cy="646331"/>
          </a:xfrm>
          <a:prstGeom prst="rect">
            <a:avLst/>
          </a:prstGeom>
          <a:noFill/>
          <a:ln w="19050">
            <a:solidFill>
              <a:schemeClr val="tx1"/>
            </a:solidFill>
          </a:ln>
        </p:spPr>
        <p:txBody>
          <a:bodyPr wrap="square" rtlCol="0">
            <a:spAutoFit/>
          </a:bodyPr>
          <a:lstStyle/>
          <a:p>
            <a:pPr fontAlgn="base">
              <a:spcBef>
                <a:spcPct val="0"/>
              </a:spcBef>
              <a:spcAft>
                <a:spcPct val="0"/>
              </a:spcAft>
            </a:pPr>
            <a:r>
              <a:rPr lang="es-EC" dirty="0" smtClean="0">
                <a:solidFill>
                  <a:srgbClr val="000000"/>
                </a:solidFill>
                <a:cs typeface="Arial" charset="0"/>
              </a:rPr>
              <a:t>Red de buses </a:t>
            </a:r>
          </a:p>
          <a:p>
            <a:pPr fontAlgn="base">
              <a:spcBef>
                <a:spcPct val="0"/>
              </a:spcBef>
              <a:spcAft>
                <a:spcPct val="0"/>
              </a:spcAft>
            </a:pPr>
            <a:r>
              <a:rPr lang="es-EC" dirty="0" smtClean="0">
                <a:solidFill>
                  <a:srgbClr val="000000"/>
                </a:solidFill>
                <a:cs typeface="Arial" charset="0"/>
              </a:rPr>
              <a:t>transversales</a:t>
            </a:r>
            <a:endParaRPr lang="es-EC" dirty="0">
              <a:solidFill>
                <a:srgbClr val="000000"/>
              </a:solidFill>
              <a:cs typeface="Arial" charset="0"/>
            </a:endParaRPr>
          </a:p>
        </p:txBody>
      </p:sp>
    </p:spTree>
    <p:extLst>
      <p:ext uri="{BB962C8B-B14F-4D97-AF65-F5344CB8AC3E}">
        <p14:creationId xmlns:p14="http://schemas.microsoft.com/office/powerpoint/2010/main" val="27663274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0568" y="5157192"/>
            <a:ext cx="1047896" cy="1047896"/>
          </a:xfrm>
          <a:prstGeom prst="rect">
            <a:avLst/>
          </a:prstGeom>
        </p:spPr>
      </p:pic>
      <p:sp>
        <p:nvSpPr>
          <p:cNvPr id="2" name="1 Título"/>
          <p:cNvSpPr>
            <a:spLocks noGrp="1"/>
          </p:cNvSpPr>
          <p:nvPr>
            <p:ph type="title"/>
          </p:nvPr>
        </p:nvSpPr>
        <p:spPr/>
        <p:txBody>
          <a:bodyPr>
            <a:normAutofit/>
          </a:bodyPr>
          <a:lstStyle/>
          <a:p>
            <a:r>
              <a:rPr lang="es-EC" sz="3200" dirty="0"/>
              <a:t>SITM - Integración Física</a:t>
            </a: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349" y="1268760"/>
            <a:ext cx="7488107" cy="52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CuadroTexto"/>
          <p:cNvSpPr txBox="1"/>
          <p:nvPr/>
        </p:nvSpPr>
        <p:spPr>
          <a:xfrm>
            <a:off x="1403648" y="5435932"/>
            <a:ext cx="2520280" cy="646331"/>
          </a:xfrm>
          <a:prstGeom prst="rect">
            <a:avLst/>
          </a:prstGeom>
          <a:noFill/>
          <a:ln w="19050">
            <a:solidFill>
              <a:schemeClr val="tx1"/>
            </a:solidFill>
          </a:ln>
        </p:spPr>
        <p:txBody>
          <a:bodyPr wrap="square" rtlCol="0">
            <a:spAutoFit/>
          </a:bodyPr>
          <a:lstStyle/>
          <a:p>
            <a:pPr fontAlgn="base">
              <a:spcBef>
                <a:spcPct val="0"/>
              </a:spcBef>
              <a:spcAft>
                <a:spcPct val="0"/>
              </a:spcAft>
            </a:pPr>
            <a:r>
              <a:rPr lang="es-EC" dirty="0" smtClean="0">
                <a:solidFill>
                  <a:srgbClr val="000000"/>
                </a:solidFill>
                <a:cs typeface="Arial" charset="0"/>
              </a:rPr>
              <a:t>Futuras líneas del</a:t>
            </a:r>
          </a:p>
          <a:p>
            <a:pPr fontAlgn="base">
              <a:spcBef>
                <a:spcPct val="0"/>
              </a:spcBef>
              <a:spcAft>
                <a:spcPct val="0"/>
              </a:spcAft>
            </a:pPr>
            <a:r>
              <a:rPr lang="es-EC" dirty="0" smtClean="0">
                <a:solidFill>
                  <a:srgbClr val="000000"/>
                </a:solidFill>
                <a:cs typeface="Arial" charset="0"/>
              </a:rPr>
              <a:t>Metro</a:t>
            </a:r>
            <a:endParaRPr lang="es-EC" dirty="0">
              <a:solidFill>
                <a:srgbClr val="000000"/>
              </a:solidFill>
              <a:cs typeface="Arial" charset="0"/>
            </a:endParaRPr>
          </a:p>
        </p:txBody>
      </p:sp>
      <p:sp>
        <p:nvSpPr>
          <p:cNvPr id="3" name="2 Flecha derecha"/>
          <p:cNvSpPr/>
          <p:nvPr/>
        </p:nvSpPr>
        <p:spPr>
          <a:xfrm rot="21092467">
            <a:off x="6372199" y="3872503"/>
            <a:ext cx="1152128" cy="2343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900" dirty="0" smtClean="0">
                <a:solidFill>
                  <a:schemeClr val="tx1"/>
                </a:solidFill>
              </a:rPr>
              <a:t>Extensión L1</a:t>
            </a:r>
            <a:endParaRPr lang="es-EC" sz="900" dirty="0">
              <a:solidFill>
                <a:schemeClr val="tx1"/>
              </a:solidFill>
            </a:endParaRPr>
          </a:p>
        </p:txBody>
      </p:sp>
      <p:sp>
        <p:nvSpPr>
          <p:cNvPr id="9" name="8 Flecha derecha"/>
          <p:cNvSpPr/>
          <p:nvPr/>
        </p:nvSpPr>
        <p:spPr>
          <a:xfrm rot="2446813">
            <a:off x="6455176" y="4839408"/>
            <a:ext cx="1152128" cy="2343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C" sz="900" dirty="0" smtClean="0">
                <a:solidFill>
                  <a:schemeClr val="tx1"/>
                </a:solidFill>
              </a:rPr>
              <a:t>L2 al Nororiente</a:t>
            </a:r>
            <a:endParaRPr lang="es-EC" sz="900" dirty="0">
              <a:solidFill>
                <a:schemeClr val="tx1"/>
              </a:solidFill>
            </a:endParaRPr>
          </a:p>
        </p:txBody>
      </p:sp>
      <p:sp>
        <p:nvSpPr>
          <p:cNvPr id="11" name="10 Flecha derecha"/>
          <p:cNvSpPr/>
          <p:nvPr/>
        </p:nvSpPr>
        <p:spPr>
          <a:xfrm rot="11273298">
            <a:off x="1629265" y="3083331"/>
            <a:ext cx="1152128" cy="2343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sz="900" dirty="0">
              <a:solidFill>
                <a:schemeClr val="tx1"/>
              </a:solidFill>
            </a:endParaRPr>
          </a:p>
        </p:txBody>
      </p:sp>
    </p:spTree>
    <p:extLst>
      <p:ext uri="{BB962C8B-B14F-4D97-AF65-F5344CB8AC3E}">
        <p14:creationId xmlns:p14="http://schemas.microsoft.com/office/powerpoint/2010/main" val="41586823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0568" y="5157192"/>
            <a:ext cx="1047896" cy="1047896"/>
          </a:xfrm>
          <a:prstGeom prst="rect">
            <a:avLst/>
          </a:prstGeom>
        </p:spPr>
      </p:pic>
      <p:sp>
        <p:nvSpPr>
          <p:cNvPr id="2" name="1 Título"/>
          <p:cNvSpPr>
            <a:spLocks noGrp="1"/>
          </p:cNvSpPr>
          <p:nvPr>
            <p:ph type="title"/>
          </p:nvPr>
        </p:nvSpPr>
        <p:spPr/>
        <p:txBody>
          <a:bodyPr>
            <a:normAutofit/>
          </a:bodyPr>
          <a:lstStyle/>
          <a:p>
            <a:r>
              <a:rPr lang="es-EC" sz="3200" dirty="0"/>
              <a:t>SITM - Integración Física</a:t>
            </a:r>
          </a:p>
        </p:txBody>
      </p:sp>
      <p:sp>
        <p:nvSpPr>
          <p:cNvPr id="3" name="2 CuadroTexto"/>
          <p:cNvSpPr txBox="1"/>
          <p:nvPr/>
        </p:nvSpPr>
        <p:spPr>
          <a:xfrm>
            <a:off x="1259632" y="1663640"/>
            <a:ext cx="7344816" cy="1508105"/>
          </a:xfrm>
          <a:prstGeom prst="rect">
            <a:avLst/>
          </a:prstGeom>
          <a:noFill/>
        </p:spPr>
        <p:txBody>
          <a:bodyPr wrap="square" rtlCol="0">
            <a:spAutoFit/>
          </a:bodyPr>
          <a:lstStyle/>
          <a:p>
            <a:pPr algn="ctr" fontAlgn="base">
              <a:spcBef>
                <a:spcPct val="0"/>
              </a:spcBef>
              <a:spcAft>
                <a:spcPct val="0"/>
              </a:spcAft>
            </a:pPr>
            <a:r>
              <a:rPr lang="es-EC" b="1" dirty="0" smtClean="0">
                <a:solidFill>
                  <a:srgbClr val="000000"/>
                </a:solidFill>
                <a:cs typeface="Arial" charset="0"/>
              </a:rPr>
              <a:t>RED DE TRANSPORTE CON ALTO GRADO DE COBERTURA</a:t>
            </a:r>
          </a:p>
          <a:p>
            <a:pPr fontAlgn="base">
              <a:spcBef>
                <a:spcPct val="0"/>
              </a:spcBef>
              <a:spcAft>
                <a:spcPct val="0"/>
              </a:spcAft>
            </a:pPr>
            <a:endParaRPr lang="es-EC" dirty="0" smtClean="0">
              <a:solidFill>
                <a:srgbClr val="000000"/>
              </a:solidFill>
              <a:cs typeface="Arial" charset="0"/>
            </a:endParaRPr>
          </a:p>
          <a:p>
            <a:pPr marL="285750" indent="-285750" fontAlgn="base">
              <a:spcBef>
                <a:spcPct val="0"/>
              </a:spcBef>
              <a:spcAft>
                <a:spcPct val="0"/>
              </a:spcAft>
              <a:buFont typeface="Arial" pitchFamily="34" charset="0"/>
              <a:buChar char="•"/>
            </a:pPr>
            <a:r>
              <a:rPr lang="es-EC" dirty="0" smtClean="0">
                <a:solidFill>
                  <a:srgbClr val="000000"/>
                </a:solidFill>
                <a:cs typeface="Arial" charset="0"/>
              </a:rPr>
              <a:t>El </a:t>
            </a:r>
            <a:r>
              <a:rPr lang="es-EC" sz="2000" b="1" dirty="0" smtClean="0">
                <a:solidFill>
                  <a:srgbClr val="0000FF"/>
                </a:solidFill>
                <a:cs typeface="Arial" charset="0"/>
              </a:rPr>
              <a:t>92.73% </a:t>
            </a:r>
            <a:r>
              <a:rPr lang="es-EC" dirty="0" smtClean="0">
                <a:solidFill>
                  <a:srgbClr val="000000"/>
                </a:solidFill>
                <a:cs typeface="Arial" charset="0"/>
              </a:rPr>
              <a:t>de los usuarios del área urbana de Quito se encontrarían a menos de 400 metros de una parada del SITM</a:t>
            </a:r>
          </a:p>
          <a:p>
            <a:pPr fontAlgn="base">
              <a:spcBef>
                <a:spcPct val="0"/>
              </a:spcBef>
              <a:spcAft>
                <a:spcPct val="0"/>
              </a:spcAft>
            </a:pPr>
            <a:endParaRPr lang="es-EC" dirty="0">
              <a:solidFill>
                <a:srgbClr val="000000"/>
              </a:solidFill>
              <a:cs typeface="Arial" charset="0"/>
            </a:endParaRPr>
          </a:p>
        </p:txBody>
      </p:sp>
      <p:pic>
        <p:nvPicPr>
          <p:cNvPr id="6147" name="Picture 3" descr="C:\Users\Efrain Bastidas\Documents\Metro Quito\Imágenes\Cobertura red reordenad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6634" y="3068960"/>
            <a:ext cx="4385606" cy="3068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27747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 Título"/>
          <p:cNvSpPr>
            <a:spLocks noGrp="1"/>
          </p:cNvSpPr>
          <p:nvPr>
            <p:ph type="title"/>
          </p:nvPr>
        </p:nvSpPr>
        <p:spPr/>
        <p:txBody>
          <a:bodyPr>
            <a:normAutofit/>
          </a:bodyPr>
          <a:lstStyle/>
          <a:p>
            <a:r>
              <a:rPr lang="es-EC" sz="3200" dirty="0" smtClean="0"/>
              <a:t>SITM – Integración Tarifaria</a:t>
            </a:r>
            <a:endParaRPr lang="es-EC" sz="3200" dirty="0"/>
          </a:p>
        </p:txBody>
      </p:sp>
      <p:sp>
        <p:nvSpPr>
          <p:cNvPr id="7" name="6 Marcador de contenido"/>
          <p:cNvSpPr>
            <a:spLocks noGrp="1"/>
          </p:cNvSpPr>
          <p:nvPr>
            <p:ph idx="1"/>
          </p:nvPr>
        </p:nvSpPr>
        <p:spPr>
          <a:xfrm>
            <a:off x="457200" y="2348880"/>
            <a:ext cx="8229600" cy="3777283"/>
          </a:xfrm>
        </p:spPr>
        <p:txBody>
          <a:bodyPr/>
          <a:lstStyle/>
          <a:p>
            <a:r>
              <a:rPr lang="es-EC" dirty="0" smtClean="0"/>
              <a:t>En la integración tarifaria el objetivo primordial es el uso de una tarjeta inteligente sin contacto que permita con un solo pago realizar ilimitado número de trasbordos en los diversos modos por un período suficiente para acceder a cualquier destino en la ciudad (ejemplo 90 minutos).</a:t>
            </a:r>
          </a:p>
          <a:p>
            <a:r>
              <a:rPr lang="es-EC" dirty="0" smtClean="0"/>
              <a:t>Metro de Quito y </a:t>
            </a:r>
            <a:r>
              <a:rPr lang="es-EC" dirty="0" err="1" smtClean="0"/>
              <a:t>Metrobus</a:t>
            </a:r>
            <a:r>
              <a:rPr lang="es-EC" dirty="0" smtClean="0"/>
              <a:t>-Q están trabajando totalmente coordinados para desarrollar una sola plataforma informática que sea compartida tanto en el Metro como en los buses.</a:t>
            </a:r>
          </a:p>
          <a:p>
            <a:endParaRPr lang="es-EC" dirty="0" smtClean="0"/>
          </a:p>
        </p:txBody>
      </p:sp>
    </p:spTree>
    <p:extLst>
      <p:ext uri="{BB962C8B-B14F-4D97-AF65-F5344CB8AC3E}">
        <p14:creationId xmlns:p14="http://schemas.microsoft.com/office/powerpoint/2010/main" val="27120999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 Título"/>
          <p:cNvSpPr>
            <a:spLocks noGrp="1"/>
          </p:cNvSpPr>
          <p:nvPr>
            <p:ph type="title"/>
          </p:nvPr>
        </p:nvSpPr>
        <p:spPr/>
        <p:txBody>
          <a:bodyPr>
            <a:normAutofit/>
          </a:bodyPr>
          <a:lstStyle/>
          <a:p>
            <a:r>
              <a:rPr lang="es-EC" sz="3200" dirty="0" smtClean="0"/>
              <a:t>SITM – Integración Tarifaria</a:t>
            </a:r>
            <a:endParaRPr lang="es-EC" sz="3200" dirty="0"/>
          </a:p>
        </p:txBody>
      </p:sp>
      <p:sp>
        <p:nvSpPr>
          <p:cNvPr id="7" name="6 Marcador de contenido"/>
          <p:cNvSpPr>
            <a:spLocks noGrp="1"/>
          </p:cNvSpPr>
          <p:nvPr>
            <p:ph idx="1"/>
          </p:nvPr>
        </p:nvSpPr>
        <p:spPr>
          <a:xfrm>
            <a:off x="457200" y="1711349"/>
            <a:ext cx="8229600" cy="4525963"/>
          </a:xfrm>
        </p:spPr>
        <p:txBody>
          <a:bodyPr/>
          <a:lstStyle/>
          <a:p>
            <a:r>
              <a:rPr lang="es-EC" dirty="0" smtClean="0"/>
              <a:t>El tipo de tarifas se divide entre periferia y zona urbana. </a:t>
            </a:r>
          </a:p>
          <a:p>
            <a:r>
              <a:rPr lang="es-EC" dirty="0" smtClean="0"/>
              <a:t> La tarifa de periferia está pensada para viajes desde otros municipios o parroquias suburbanas y rurales, que usualmente son enlazadas en grandes estaciones terminales de transporte al borde del área urbana , las cuales están conectadas con los sistemas BRT y buses convencionales urbanos.</a:t>
            </a:r>
          </a:p>
          <a:p>
            <a:r>
              <a:rPr lang="es-EC" dirty="0" smtClean="0"/>
              <a:t>La tarifa de zona urbana a su vez  se divide en mono-operador, para quien solamente toma Metro o solo BRT o solo bus. y en </a:t>
            </a:r>
            <a:r>
              <a:rPr lang="es-EC" dirty="0" err="1" smtClean="0"/>
              <a:t>multi</a:t>
            </a:r>
            <a:r>
              <a:rPr lang="es-EC" dirty="0" smtClean="0"/>
              <a:t>-operador, para quien usa diferente modos con ilimitados trasbordos</a:t>
            </a:r>
          </a:p>
          <a:p>
            <a:r>
              <a:rPr lang="es-EC" dirty="0" smtClean="0"/>
              <a:t>En la zona urbana no existen coronas con diferentes precios</a:t>
            </a:r>
          </a:p>
          <a:p>
            <a:endParaRPr lang="es-EC" dirty="0"/>
          </a:p>
        </p:txBody>
      </p:sp>
    </p:spTree>
    <p:extLst>
      <p:ext uri="{BB962C8B-B14F-4D97-AF65-F5344CB8AC3E}">
        <p14:creationId xmlns:p14="http://schemas.microsoft.com/office/powerpoint/2010/main" val="27345344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val="2124229148"/>
              </p:ext>
            </p:extLst>
          </p:nvPr>
        </p:nvGraphicFramePr>
        <p:xfrm>
          <a:off x="755576" y="1844824"/>
          <a:ext cx="6511590" cy="2160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4 Tabla"/>
          <p:cNvGraphicFramePr>
            <a:graphicFrameLocks noGrp="1" noChangeAspect="1"/>
          </p:cNvGraphicFramePr>
          <p:nvPr>
            <p:extLst>
              <p:ext uri="{D42A27DB-BD31-4B8C-83A1-F6EECF244321}">
                <p14:modId xmlns:p14="http://schemas.microsoft.com/office/powerpoint/2010/main" val="599396644"/>
              </p:ext>
            </p:extLst>
          </p:nvPr>
        </p:nvGraphicFramePr>
        <p:xfrm>
          <a:off x="1043607" y="4581128"/>
          <a:ext cx="6912769" cy="1665201"/>
        </p:xfrm>
        <a:graphic>
          <a:graphicData uri="http://schemas.openxmlformats.org/drawingml/2006/table">
            <a:tbl>
              <a:tblPr firstRow="1" bandRow="1">
                <a:tableStyleId>{3C2FFA5D-87B4-456A-9821-1D502468CF0F}</a:tableStyleId>
              </a:tblPr>
              <a:tblGrid>
                <a:gridCol w="3206955"/>
                <a:gridCol w="1852907"/>
                <a:gridCol w="1852907"/>
              </a:tblGrid>
              <a:tr h="531783">
                <a:tc>
                  <a:txBody>
                    <a:bodyPr/>
                    <a:lstStyle/>
                    <a:p>
                      <a:r>
                        <a:rPr lang="es-EC" sz="1600" dirty="0" smtClean="0"/>
                        <a:t>Tipo de tarifa</a:t>
                      </a:r>
                      <a:endParaRPr lang="es-EC" sz="1600" dirty="0"/>
                    </a:p>
                  </a:txBody>
                  <a:tcPr>
                    <a:solidFill>
                      <a:schemeClr val="accent1">
                        <a:lumMod val="50000"/>
                      </a:schemeClr>
                    </a:solidFill>
                  </a:tcPr>
                </a:tc>
                <a:tc>
                  <a:txBody>
                    <a:bodyPr/>
                    <a:lstStyle/>
                    <a:p>
                      <a:pPr algn="ctr"/>
                      <a:r>
                        <a:rPr lang="es-EC" sz="1600" dirty="0" smtClean="0"/>
                        <a:t>Valor propuesto  (USD del 2010)</a:t>
                      </a:r>
                      <a:endParaRPr lang="es-EC" sz="1600" dirty="0"/>
                    </a:p>
                  </a:txBody>
                  <a:tcPr>
                    <a:solidFill>
                      <a:schemeClr val="accent1">
                        <a:lumMod val="5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C" sz="1600" dirty="0" smtClean="0"/>
                        <a:t>Valor propuesto  (USD del 2016)</a:t>
                      </a:r>
                    </a:p>
                  </a:txBody>
                  <a:tcPr>
                    <a:solidFill>
                      <a:schemeClr val="accent1">
                        <a:lumMod val="50000"/>
                      </a:schemeClr>
                    </a:solidFill>
                  </a:tcPr>
                </a:tc>
              </a:tr>
              <a:tr h="362027">
                <a:tc>
                  <a:txBody>
                    <a:bodyPr/>
                    <a:lstStyle/>
                    <a:p>
                      <a:r>
                        <a:rPr lang="es-EC" sz="1600" dirty="0" smtClean="0"/>
                        <a:t>Tarifa periferia</a:t>
                      </a:r>
                      <a:endParaRPr lang="es-EC" sz="1600" dirty="0"/>
                    </a:p>
                  </a:txBody>
                  <a:tcPr/>
                </a:tc>
                <a:tc>
                  <a:txBody>
                    <a:bodyPr/>
                    <a:lstStyle/>
                    <a:p>
                      <a:pPr algn="ctr"/>
                      <a:r>
                        <a:rPr lang="es-EC" sz="1600" dirty="0" smtClean="0"/>
                        <a:t>0.25</a:t>
                      </a:r>
                      <a:endParaRPr lang="es-EC" sz="1600" dirty="0"/>
                    </a:p>
                  </a:txBody>
                  <a:tcPr/>
                </a:tc>
                <a:tc>
                  <a:txBody>
                    <a:bodyPr/>
                    <a:lstStyle/>
                    <a:p>
                      <a:pPr algn="ctr"/>
                      <a:r>
                        <a:rPr lang="es-EC" sz="1600" dirty="0" smtClean="0"/>
                        <a:t>0.30</a:t>
                      </a:r>
                      <a:endParaRPr lang="es-EC" sz="1600" dirty="0"/>
                    </a:p>
                  </a:txBody>
                  <a:tcPr/>
                </a:tc>
              </a:tr>
              <a:tr h="362027">
                <a:tc>
                  <a:txBody>
                    <a:bodyPr/>
                    <a:lstStyle/>
                    <a:p>
                      <a:r>
                        <a:rPr lang="es-EC" sz="1600" dirty="0" smtClean="0"/>
                        <a:t>Tarifa centro mono-operador</a:t>
                      </a:r>
                      <a:endParaRPr lang="es-EC" sz="1600" dirty="0"/>
                    </a:p>
                  </a:txBody>
                  <a:tcPr/>
                </a:tc>
                <a:tc>
                  <a:txBody>
                    <a:bodyPr/>
                    <a:lstStyle/>
                    <a:p>
                      <a:pPr algn="ctr"/>
                      <a:r>
                        <a:rPr lang="es-EC" sz="1600" dirty="0" smtClean="0"/>
                        <a:t>0.35</a:t>
                      </a:r>
                      <a:endParaRPr lang="es-EC" sz="1600" dirty="0"/>
                    </a:p>
                  </a:txBody>
                  <a:tcPr/>
                </a:tc>
                <a:tc>
                  <a:txBody>
                    <a:bodyPr/>
                    <a:lstStyle/>
                    <a:p>
                      <a:pPr algn="ctr"/>
                      <a:r>
                        <a:rPr lang="es-EC" sz="1600" dirty="0" smtClean="0"/>
                        <a:t>0.45</a:t>
                      </a:r>
                      <a:endParaRPr lang="es-EC" sz="1600" dirty="0"/>
                    </a:p>
                  </a:txBody>
                  <a:tcPr/>
                </a:tc>
              </a:tr>
              <a:tr h="362027">
                <a:tc>
                  <a:txBody>
                    <a:bodyPr/>
                    <a:lstStyle/>
                    <a:p>
                      <a:r>
                        <a:rPr lang="es-EC" sz="1600" dirty="0" smtClean="0"/>
                        <a:t>Tarifa</a:t>
                      </a:r>
                      <a:r>
                        <a:rPr lang="es-EC" sz="1600" baseline="0" dirty="0" smtClean="0"/>
                        <a:t> centro </a:t>
                      </a:r>
                      <a:r>
                        <a:rPr lang="es-EC" sz="1600" baseline="0" dirty="0" err="1" smtClean="0"/>
                        <a:t>multi</a:t>
                      </a:r>
                      <a:r>
                        <a:rPr lang="es-EC" sz="1600" baseline="0" dirty="0" smtClean="0"/>
                        <a:t>-operador</a:t>
                      </a:r>
                      <a:endParaRPr lang="es-EC" sz="1600" dirty="0"/>
                    </a:p>
                  </a:txBody>
                  <a:tcPr/>
                </a:tc>
                <a:tc>
                  <a:txBody>
                    <a:bodyPr/>
                    <a:lstStyle/>
                    <a:p>
                      <a:pPr algn="ctr"/>
                      <a:r>
                        <a:rPr lang="es-EC" sz="1600" dirty="0" smtClean="0"/>
                        <a:t>0.60</a:t>
                      </a:r>
                      <a:endParaRPr lang="es-EC" sz="1600" dirty="0"/>
                    </a:p>
                  </a:txBody>
                  <a:tcPr/>
                </a:tc>
                <a:tc>
                  <a:txBody>
                    <a:bodyPr/>
                    <a:lstStyle/>
                    <a:p>
                      <a:pPr algn="ctr"/>
                      <a:r>
                        <a:rPr lang="es-EC" sz="1600" dirty="0" smtClean="0"/>
                        <a:t>0.70</a:t>
                      </a:r>
                      <a:endParaRPr lang="es-EC" sz="1600" dirty="0"/>
                    </a:p>
                  </a:txBody>
                  <a:tcPr/>
                </a:tc>
              </a:tr>
            </a:tbl>
          </a:graphicData>
        </a:graphic>
      </p:graphicFrame>
      <p:sp>
        <p:nvSpPr>
          <p:cNvPr id="11" name="10 CuadroTexto"/>
          <p:cNvSpPr txBox="1"/>
          <p:nvPr/>
        </p:nvSpPr>
        <p:spPr>
          <a:xfrm>
            <a:off x="7380312" y="2852936"/>
            <a:ext cx="1368152" cy="584775"/>
          </a:xfrm>
          <a:prstGeom prst="rect">
            <a:avLst/>
          </a:prstGeom>
          <a:solidFill>
            <a:srgbClr val="F3F9FA"/>
          </a:solidFill>
          <a:ln>
            <a:solidFill>
              <a:schemeClr val="accent5">
                <a:lumMod val="50000"/>
              </a:schemeClr>
            </a:solidFill>
          </a:ln>
        </p:spPr>
        <p:txBody>
          <a:bodyPr wrap="square" rtlCol="0">
            <a:spAutoFit/>
          </a:bodyPr>
          <a:lstStyle/>
          <a:p>
            <a:pPr fontAlgn="base">
              <a:spcBef>
                <a:spcPct val="0"/>
              </a:spcBef>
              <a:spcAft>
                <a:spcPct val="0"/>
              </a:spcAft>
            </a:pPr>
            <a:r>
              <a:rPr lang="es-EC" sz="1600" dirty="0" smtClean="0">
                <a:solidFill>
                  <a:srgbClr val="000000"/>
                </a:solidFill>
                <a:cs typeface="Arial" charset="0"/>
              </a:rPr>
              <a:t>ilimitados transbordos</a:t>
            </a:r>
            <a:endParaRPr lang="es-EC" sz="1600" dirty="0">
              <a:solidFill>
                <a:srgbClr val="000000"/>
              </a:solidFill>
              <a:cs typeface="Arial" charset="0"/>
            </a:endParaRPr>
          </a:p>
        </p:txBody>
      </p:sp>
      <p:cxnSp>
        <p:nvCxnSpPr>
          <p:cNvPr id="14" name="13 Conector recto de flecha"/>
          <p:cNvCxnSpPr>
            <a:stCxn id="11" idx="1"/>
          </p:cNvCxnSpPr>
          <p:nvPr/>
        </p:nvCxnSpPr>
        <p:spPr>
          <a:xfrm flipH="1" flipV="1">
            <a:off x="7092280" y="3145323"/>
            <a:ext cx="288032" cy="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7" name="1 Título"/>
          <p:cNvSpPr>
            <a:spLocks noGrp="1"/>
          </p:cNvSpPr>
          <p:nvPr>
            <p:ph type="title"/>
          </p:nvPr>
        </p:nvSpPr>
        <p:spPr>
          <a:xfrm>
            <a:off x="1070918" y="436822"/>
            <a:ext cx="7858800" cy="777600"/>
          </a:xfrm>
        </p:spPr>
        <p:txBody>
          <a:bodyPr>
            <a:normAutofit/>
          </a:bodyPr>
          <a:lstStyle/>
          <a:p>
            <a:r>
              <a:rPr lang="es-EC" sz="3200" dirty="0" smtClean="0"/>
              <a:t>SITM – Integración Tarifaria</a:t>
            </a:r>
            <a:endParaRPr lang="es-EC" sz="3200" dirty="0"/>
          </a:p>
        </p:txBody>
      </p:sp>
    </p:spTree>
    <p:extLst>
      <p:ext uri="{BB962C8B-B14F-4D97-AF65-F5344CB8AC3E}">
        <p14:creationId xmlns:p14="http://schemas.microsoft.com/office/powerpoint/2010/main" val="1862130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 Título"/>
          <p:cNvSpPr>
            <a:spLocks noGrp="1"/>
          </p:cNvSpPr>
          <p:nvPr>
            <p:ph type="title"/>
          </p:nvPr>
        </p:nvSpPr>
        <p:spPr>
          <a:xfrm>
            <a:off x="1070918" y="436822"/>
            <a:ext cx="7858800" cy="777600"/>
          </a:xfrm>
        </p:spPr>
        <p:txBody>
          <a:bodyPr>
            <a:normAutofit/>
          </a:bodyPr>
          <a:lstStyle/>
          <a:p>
            <a:r>
              <a:rPr lang="es-EC" sz="3200" dirty="0" smtClean="0"/>
              <a:t>INSTITUCIONALIDAD</a:t>
            </a:r>
            <a:endParaRPr lang="es-EC" sz="3200" dirty="0"/>
          </a:p>
        </p:txBody>
      </p:sp>
      <p:grpSp>
        <p:nvGrpSpPr>
          <p:cNvPr id="2" name="50 Grupo"/>
          <p:cNvGrpSpPr/>
          <p:nvPr/>
        </p:nvGrpSpPr>
        <p:grpSpPr>
          <a:xfrm>
            <a:off x="1979712" y="2132856"/>
            <a:ext cx="6824394" cy="4032448"/>
            <a:chOff x="1708046" y="2132856"/>
            <a:chExt cx="6824394" cy="4032448"/>
          </a:xfrm>
        </p:grpSpPr>
        <p:sp>
          <p:nvSpPr>
            <p:cNvPr id="10" name="9 Rectángulo redondeado"/>
            <p:cNvSpPr/>
            <p:nvPr/>
          </p:nvSpPr>
          <p:spPr>
            <a:xfrm>
              <a:off x="2483768" y="4653136"/>
              <a:ext cx="1944216" cy="55879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C" sz="1600" dirty="0" smtClean="0"/>
                <a:t>Autoridad de Transporte</a:t>
              </a:r>
              <a:endParaRPr lang="es-EC" sz="1600" dirty="0"/>
            </a:p>
          </p:txBody>
        </p:sp>
        <p:sp>
          <p:nvSpPr>
            <p:cNvPr id="12" name="11 Rectángulo redondeado"/>
            <p:cNvSpPr/>
            <p:nvPr/>
          </p:nvSpPr>
          <p:spPr>
            <a:xfrm>
              <a:off x="3875926" y="3878317"/>
              <a:ext cx="1944216" cy="55879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C" sz="1600" dirty="0" smtClean="0"/>
                <a:t>Secretario de Movilidad</a:t>
              </a:r>
              <a:endParaRPr lang="es-EC" sz="1600" dirty="0"/>
            </a:p>
          </p:txBody>
        </p:sp>
        <p:sp>
          <p:nvSpPr>
            <p:cNvPr id="13" name="12 Rectángulo redondeado"/>
            <p:cNvSpPr/>
            <p:nvPr/>
          </p:nvSpPr>
          <p:spPr>
            <a:xfrm>
              <a:off x="3880470" y="5606509"/>
              <a:ext cx="1944216" cy="55879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C" sz="1600" dirty="0" smtClean="0"/>
                <a:t>Empresa Pública Metro de Quito</a:t>
              </a:r>
              <a:endParaRPr lang="es-EC" sz="1600" dirty="0"/>
            </a:p>
          </p:txBody>
        </p:sp>
        <p:sp>
          <p:nvSpPr>
            <p:cNvPr id="15" name="14 Rectángulo redondeado"/>
            <p:cNvSpPr/>
            <p:nvPr/>
          </p:nvSpPr>
          <p:spPr>
            <a:xfrm>
              <a:off x="6172542" y="5606509"/>
              <a:ext cx="1767469" cy="55879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C" sz="1600" dirty="0" smtClean="0"/>
                <a:t>Metrobus - Q</a:t>
              </a:r>
              <a:endParaRPr lang="es-EC" sz="1600" dirty="0"/>
            </a:p>
          </p:txBody>
        </p:sp>
        <p:sp>
          <p:nvSpPr>
            <p:cNvPr id="16" name="15 Rectángulo redondeado"/>
            <p:cNvSpPr/>
            <p:nvPr/>
          </p:nvSpPr>
          <p:spPr>
            <a:xfrm>
              <a:off x="1708046" y="5606509"/>
              <a:ext cx="1767469" cy="55879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C" sz="1600" dirty="0" smtClean="0"/>
                <a:t>EPMMOP</a:t>
              </a:r>
              <a:endParaRPr lang="es-EC" sz="1600" dirty="0"/>
            </a:p>
          </p:txBody>
        </p:sp>
        <p:sp>
          <p:nvSpPr>
            <p:cNvPr id="18" name="17 Rectángulo redondeado"/>
            <p:cNvSpPr/>
            <p:nvPr/>
          </p:nvSpPr>
          <p:spPr>
            <a:xfrm>
              <a:off x="6156176" y="2708920"/>
              <a:ext cx="2376264" cy="31542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C" sz="1600" dirty="0" smtClean="0"/>
                <a:t>Comisión Movilidad</a:t>
              </a:r>
              <a:endParaRPr lang="es-EC" sz="1600" dirty="0"/>
            </a:p>
          </p:txBody>
        </p:sp>
        <p:sp>
          <p:nvSpPr>
            <p:cNvPr id="19" name="18 Rectángulo redondeado"/>
            <p:cNvSpPr/>
            <p:nvPr/>
          </p:nvSpPr>
          <p:spPr>
            <a:xfrm>
              <a:off x="3880470" y="3158237"/>
              <a:ext cx="1944216" cy="55879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C" sz="1600" dirty="0" smtClean="0"/>
                <a:t>Alcalde Metropolitano</a:t>
              </a:r>
              <a:endParaRPr lang="es-EC" sz="1600" dirty="0"/>
            </a:p>
          </p:txBody>
        </p:sp>
        <p:sp>
          <p:nvSpPr>
            <p:cNvPr id="20" name="19 Rectángulo redondeado"/>
            <p:cNvSpPr/>
            <p:nvPr/>
          </p:nvSpPr>
          <p:spPr>
            <a:xfrm>
              <a:off x="3880470" y="2132856"/>
              <a:ext cx="1944216" cy="55879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EC" sz="1600" dirty="0" smtClean="0"/>
                <a:t>Concejo Metropolitano</a:t>
              </a:r>
              <a:endParaRPr lang="es-EC" sz="1600" dirty="0"/>
            </a:p>
          </p:txBody>
        </p:sp>
        <p:cxnSp>
          <p:nvCxnSpPr>
            <p:cNvPr id="22" name="21 Conector recto"/>
            <p:cNvCxnSpPr>
              <a:stCxn id="20" idx="2"/>
              <a:endCxn id="19" idx="0"/>
            </p:cNvCxnSpPr>
            <p:nvPr/>
          </p:nvCxnSpPr>
          <p:spPr>
            <a:xfrm>
              <a:off x="4852578" y="2691651"/>
              <a:ext cx="0" cy="466586"/>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27 Conector recto"/>
            <p:cNvCxnSpPr>
              <a:stCxn id="13" idx="0"/>
              <a:endCxn id="12" idx="2"/>
            </p:cNvCxnSpPr>
            <p:nvPr/>
          </p:nvCxnSpPr>
          <p:spPr>
            <a:xfrm flipH="1" flipV="1">
              <a:off x="4848034" y="4437112"/>
              <a:ext cx="4544" cy="1169397"/>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34 Conector angular"/>
            <p:cNvCxnSpPr>
              <a:stCxn id="15" idx="0"/>
            </p:cNvCxnSpPr>
            <p:nvPr/>
          </p:nvCxnSpPr>
          <p:spPr>
            <a:xfrm rot="16200000" flipV="1">
              <a:off x="5878106" y="4428338"/>
              <a:ext cx="152650" cy="2203692"/>
            </a:xfrm>
            <a:prstGeom prst="bentConnector2">
              <a:avLst/>
            </a:prstGeom>
          </p:spPr>
          <p:style>
            <a:lnRef idx="2">
              <a:schemeClr val="accent1"/>
            </a:lnRef>
            <a:fillRef idx="0">
              <a:schemeClr val="accent1"/>
            </a:fillRef>
            <a:effectRef idx="1">
              <a:schemeClr val="accent1"/>
            </a:effectRef>
            <a:fontRef idx="minor">
              <a:schemeClr val="tx1"/>
            </a:fontRef>
          </p:style>
        </p:cxnSp>
        <p:cxnSp>
          <p:nvCxnSpPr>
            <p:cNvPr id="37" name="36 Conector angular"/>
            <p:cNvCxnSpPr>
              <a:stCxn id="16" idx="0"/>
            </p:cNvCxnSpPr>
            <p:nvPr/>
          </p:nvCxnSpPr>
          <p:spPr>
            <a:xfrm rot="5400000" flipH="1" flipV="1">
              <a:off x="3645857" y="4399785"/>
              <a:ext cx="152648" cy="2260801"/>
            </a:xfrm>
            <a:prstGeom prst="bentConnector2">
              <a:avLst/>
            </a:prstGeom>
          </p:spPr>
          <p:style>
            <a:lnRef idx="2">
              <a:schemeClr val="accent1"/>
            </a:lnRef>
            <a:fillRef idx="0">
              <a:schemeClr val="accent1"/>
            </a:fillRef>
            <a:effectRef idx="1">
              <a:schemeClr val="accent1"/>
            </a:effectRef>
            <a:fontRef idx="minor">
              <a:schemeClr val="tx1"/>
            </a:fontRef>
          </p:style>
        </p:cxnSp>
        <p:cxnSp>
          <p:nvCxnSpPr>
            <p:cNvPr id="42" name="41 Conector recto"/>
            <p:cNvCxnSpPr>
              <a:stCxn id="19" idx="2"/>
              <a:endCxn id="12" idx="0"/>
            </p:cNvCxnSpPr>
            <p:nvPr/>
          </p:nvCxnSpPr>
          <p:spPr>
            <a:xfrm flipH="1">
              <a:off x="4848034" y="3717032"/>
              <a:ext cx="4544" cy="161285"/>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43 Conector recto"/>
            <p:cNvCxnSpPr>
              <a:stCxn id="18" idx="1"/>
            </p:cNvCxnSpPr>
            <p:nvPr/>
          </p:nvCxnSpPr>
          <p:spPr>
            <a:xfrm flipH="1">
              <a:off x="4848034" y="2866633"/>
              <a:ext cx="130814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49 Conector recto"/>
            <p:cNvCxnSpPr>
              <a:stCxn id="10" idx="3"/>
            </p:cNvCxnSpPr>
            <p:nvPr/>
          </p:nvCxnSpPr>
          <p:spPr>
            <a:xfrm flipV="1">
              <a:off x="4427984" y="4932533"/>
              <a:ext cx="424601" cy="1"/>
            </a:xfrm>
            <a:prstGeom prst="line">
              <a:avLst/>
            </a:prstGeom>
          </p:spPr>
          <p:style>
            <a:lnRef idx="2">
              <a:schemeClr val="accent1"/>
            </a:lnRef>
            <a:fillRef idx="0">
              <a:schemeClr val="accent1"/>
            </a:fillRef>
            <a:effectRef idx="1">
              <a:schemeClr val="accent1"/>
            </a:effectRef>
            <a:fontRef idx="minor">
              <a:schemeClr val="tx1"/>
            </a:fontRef>
          </p:style>
        </p:cxnSp>
      </p:grpSp>
      <p:sp>
        <p:nvSpPr>
          <p:cNvPr id="52" name="51 CuadroTexto"/>
          <p:cNvSpPr txBox="1"/>
          <p:nvPr/>
        </p:nvSpPr>
        <p:spPr>
          <a:xfrm>
            <a:off x="251520" y="2258364"/>
            <a:ext cx="1512168" cy="307777"/>
          </a:xfrm>
          <a:prstGeom prst="rect">
            <a:avLst/>
          </a:prstGeom>
          <a:noFill/>
        </p:spPr>
        <p:txBody>
          <a:bodyPr wrap="square" rtlCol="0">
            <a:spAutoFit/>
          </a:bodyPr>
          <a:lstStyle/>
          <a:p>
            <a:r>
              <a:rPr lang="es-EC" sz="1400" dirty="0" smtClean="0"/>
              <a:t>Nivel Legislador</a:t>
            </a:r>
            <a:endParaRPr lang="es-EC" dirty="0"/>
          </a:p>
        </p:txBody>
      </p:sp>
      <p:sp>
        <p:nvSpPr>
          <p:cNvPr id="53" name="52 CuadroTexto"/>
          <p:cNvSpPr txBox="1"/>
          <p:nvPr/>
        </p:nvSpPr>
        <p:spPr>
          <a:xfrm>
            <a:off x="251520" y="3501008"/>
            <a:ext cx="1728192" cy="523220"/>
          </a:xfrm>
          <a:prstGeom prst="rect">
            <a:avLst/>
          </a:prstGeom>
          <a:noFill/>
        </p:spPr>
        <p:txBody>
          <a:bodyPr wrap="square" rtlCol="0">
            <a:spAutoFit/>
          </a:bodyPr>
          <a:lstStyle/>
          <a:p>
            <a:r>
              <a:rPr lang="es-EC" sz="1400" dirty="0" smtClean="0"/>
              <a:t>Nivel formulación y control de políticas</a:t>
            </a:r>
            <a:endParaRPr lang="es-EC" dirty="0"/>
          </a:p>
        </p:txBody>
      </p:sp>
      <p:sp>
        <p:nvSpPr>
          <p:cNvPr id="54" name="53 CuadroTexto"/>
          <p:cNvSpPr txBox="1"/>
          <p:nvPr/>
        </p:nvSpPr>
        <p:spPr>
          <a:xfrm>
            <a:off x="251520" y="4653136"/>
            <a:ext cx="1728192" cy="523220"/>
          </a:xfrm>
          <a:prstGeom prst="rect">
            <a:avLst/>
          </a:prstGeom>
          <a:noFill/>
        </p:spPr>
        <p:txBody>
          <a:bodyPr wrap="square" rtlCol="0">
            <a:spAutoFit/>
          </a:bodyPr>
          <a:lstStyle/>
          <a:p>
            <a:r>
              <a:rPr lang="es-EC" sz="1400" dirty="0" smtClean="0"/>
              <a:t>Nivel formulación estratégica</a:t>
            </a:r>
            <a:endParaRPr lang="es-EC" dirty="0"/>
          </a:p>
        </p:txBody>
      </p:sp>
      <p:sp>
        <p:nvSpPr>
          <p:cNvPr id="55" name="54 CuadroTexto"/>
          <p:cNvSpPr txBox="1"/>
          <p:nvPr/>
        </p:nvSpPr>
        <p:spPr>
          <a:xfrm>
            <a:off x="251520" y="5642084"/>
            <a:ext cx="1512168" cy="523220"/>
          </a:xfrm>
          <a:prstGeom prst="rect">
            <a:avLst/>
          </a:prstGeom>
          <a:noFill/>
        </p:spPr>
        <p:txBody>
          <a:bodyPr wrap="square" rtlCol="0">
            <a:spAutoFit/>
          </a:bodyPr>
          <a:lstStyle/>
          <a:p>
            <a:r>
              <a:rPr lang="es-EC" sz="1400" dirty="0" smtClean="0"/>
              <a:t>Nivel de gestión operativa</a:t>
            </a:r>
            <a:endParaRPr lang="es-EC" dirty="0"/>
          </a:p>
        </p:txBody>
      </p:sp>
      <p:cxnSp>
        <p:nvCxnSpPr>
          <p:cNvPr id="57" name="56 Conector recto"/>
          <p:cNvCxnSpPr/>
          <p:nvPr/>
        </p:nvCxnSpPr>
        <p:spPr>
          <a:xfrm flipH="1">
            <a:off x="1691680" y="3068960"/>
            <a:ext cx="7128792"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61" name="60 Conector recto"/>
          <p:cNvCxnSpPr/>
          <p:nvPr/>
        </p:nvCxnSpPr>
        <p:spPr>
          <a:xfrm flipH="1">
            <a:off x="1691680" y="4581128"/>
            <a:ext cx="7128792"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63" name="62 Conector recto"/>
          <p:cNvCxnSpPr/>
          <p:nvPr/>
        </p:nvCxnSpPr>
        <p:spPr>
          <a:xfrm flipH="1">
            <a:off x="1691680" y="5301208"/>
            <a:ext cx="7128792" cy="0"/>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33412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contenido"/>
          <p:cNvSpPr>
            <a:spLocks noGrp="1"/>
          </p:cNvSpPr>
          <p:nvPr>
            <p:ph idx="1"/>
          </p:nvPr>
        </p:nvSpPr>
        <p:spPr>
          <a:xfrm>
            <a:off x="457200" y="1351309"/>
            <a:ext cx="8229600" cy="5030019"/>
          </a:xfrm>
        </p:spPr>
        <p:txBody>
          <a:bodyPr/>
          <a:lstStyle/>
          <a:p>
            <a:r>
              <a:rPr lang="es-EC" dirty="0" smtClean="0"/>
              <a:t>Quito ha desarrollado ya los primeros pasos para caminar en dirección a la Institucionalidad propuesta</a:t>
            </a:r>
          </a:p>
          <a:p>
            <a:r>
              <a:rPr lang="es-EC" dirty="0" smtClean="0"/>
              <a:t>El Concejo Metropolitano en este año legisló la </a:t>
            </a:r>
            <a:r>
              <a:rPr lang="es-EC" b="1" dirty="0" smtClean="0"/>
              <a:t>Ordenanza de creación del Sistema Metropolitano de Transporte de Pasajeros</a:t>
            </a:r>
            <a:r>
              <a:rPr lang="es-EC" dirty="0" smtClean="0"/>
              <a:t>, con lo cual se establece una sola política que regula a los buses convencionales, a los buses articulados (</a:t>
            </a:r>
            <a:r>
              <a:rPr lang="es-EC" dirty="0" err="1" smtClean="0"/>
              <a:t>BRTs</a:t>
            </a:r>
            <a:r>
              <a:rPr lang="es-EC" dirty="0" smtClean="0"/>
              <a:t>) y al Metro</a:t>
            </a:r>
          </a:p>
          <a:p>
            <a:r>
              <a:rPr lang="es-EC" dirty="0" smtClean="0"/>
              <a:t>Esta ordenanza establece como un subsistema de transporte al Metro de Quito</a:t>
            </a:r>
          </a:p>
          <a:p>
            <a:r>
              <a:rPr lang="es-EC" dirty="0" smtClean="0"/>
              <a:t>La Alcaldía del DMQ igualmente aprobó a mediados de este año la creación de la </a:t>
            </a:r>
            <a:r>
              <a:rPr lang="es-EC" b="1" dirty="0" smtClean="0"/>
              <a:t>Empresa Pública Metropolitana del Metro de Quito EPMMQ</a:t>
            </a:r>
            <a:r>
              <a:rPr lang="es-EC" dirty="0" smtClean="0"/>
              <a:t>.</a:t>
            </a:r>
          </a:p>
          <a:p>
            <a:r>
              <a:rPr lang="es-EC" dirty="0" smtClean="0"/>
              <a:t>Finalmente, la Secretaría de Movilidad se halla en proceso para estructurar la </a:t>
            </a:r>
            <a:r>
              <a:rPr lang="es-EC" b="1" dirty="0" smtClean="0"/>
              <a:t>Autoridad de Transporte</a:t>
            </a:r>
          </a:p>
        </p:txBody>
      </p:sp>
      <p:sp>
        <p:nvSpPr>
          <p:cNvPr id="5" name="1 Título"/>
          <p:cNvSpPr>
            <a:spLocks noGrp="1"/>
          </p:cNvSpPr>
          <p:nvPr>
            <p:ph type="title"/>
          </p:nvPr>
        </p:nvSpPr>
        <p:spPr>
          <a:xfrm>
            <a:off x="1070918" y="436822"/>
            <a:ext cx="7858800" cy="777600"/>
          </a:xfrm>
        </p:spPr>
        <p:txBody>
          <a:bodyPr>
            <a:normAutofit/>
          </a:bodyPr>
          <a:lstStyle/>
          <a:p>
            <a:r>
              <a:rPr lang="es-EC" sz="3200" dirty="0" smtClean="0"/>
              <a:t>INSTITUCIONALIDAD</a:t>
            </a:r>
            <a:endParaRPr lang="es-EC" sz="3200" dirty="0"/>
          </a:p>
        </p:txBody>
      </p:sp>
    </p:spTree>
    <p:extLst>
      <p:ext uri="{BB962C8B-B14F-4D97-AF65-F5344CB8AC3E}">
        <p14:creationId xmlns:p14="http://schemas.microsoft.com/office/powerpoint/2010/main" val="1545983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35171" name="Text Box 3"/>
          <p:cNvSpPr txBox="1">
            <a:spLocks noChangeArrowheads="1"/>
          </p:cNvSpPr>
          <p:nvPr/>
        </p:nvSpPr>
        <p:spPr bwMode="auto">
          <a:xfrm>
            <a:off x="498929" y="1308541"/>
            <a:ext cx="8239125" cy="5216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marL="479425" indent="-479425" defTabSz="1279525">
              <a:defRPr>
                <a:solidFill>
                  <a:schemeClr val="tx1"/>
                </a:solidFill>
                <a:latin typeface="Arial" charset="0"/>
              </a:defRPr>
            </a:lvl1pPr>
            <a:lvl2pPr marL="1120775" indent="-481013" defTabSz="1279525">
              <a:defRPr>
                <a:solidFill>
                  <a:schemeClr val="tx1"/>
                </a:solidFill>
                <a:latin typeface="Arial" charset="0"/>
              </a:defRPr>
            </a:lvl2pPr>
            <a:lvl3pPr marL="1760538" indent="-481013" defTabSz="1279525">
              <a:defRPr>
                <a:solidFill>
                  <a:schemeClr val="tx1"/>
                </a:solidFill>
                <a:latin typeface="Arial" charset="0"/>
              </a:defRPr>
            </a:lvl3pPr>
            <a:lvl4pPr marL="2400300" indent="-479425" defTabSz="1279525">
              <a:defRPr>
                <a:solidFill>
                  <a:schemeClr val="tx1"/>
                </a:solidFill>
                <a:latin typeface="Arial" charset="0"/>
              </a:defRPr>
            </a:lvl4pPr>
            <a:lvl5pPr marL="3040063" indent="-479425" defTabSz="1279525">
              <a:defRPr>
                <a:solidFill>
                  <a:schemeClr val="tx1"/>
                </a:solidFill>
                <a:latin typeface="Arial" charset="0"/>
              </a:defRPr>
            </a:lvl5pPr>
            <a:lvl6pPr marL="3497263" indent="-479425" defTabSz="1279525" fontAlgn="base">
              <a:spcBef>
                <a:spcPct val="0"/>
              </a:spcBef>
              <a:spcAft>
                <a:spcPct val="0"/>
              </a:spcAft>
              <a:defRPr>
                <a:solidFill>
                  <a:schemeClr val="tx1"/>
                </a:solidFill>
                <a:latin typeface="Arial" charset="0"/>
              </a:defRPr>
            </a:lvl6pPr>
            <a:lvl7pPr marL="3954463" indent="-479425" defTabSz="1279525" fontAlgn="base">
              <a:spcBef>
                <a:spcPct val="0"/>
              </a:spcBef>
              <a:spcAft>
                <a:spcPct val="0"/>
              </a:spcAft>
              <a:defRPr>
                <a:solidFill>
                  <a:schemeClr val="tx1"/>
                </a:solidFill>
                <a:latin typeface="Arial" charset="0"/>
              </a:defRPr>
            </a:lvl7pPr>
            <a:lvl8pPr marL="4411663" indent="-479425" defTabSz="1279525" fontAlgn="base">
              <a:spcBef>
                <a:spcPct val="0"/>
              </a:spcBef>
              <a:spcAft>
                <a:spcPct val="0"/>
              </a:spcAft>
              <a:defRPr>
                <a:solidFill>
                  <a:schemeClr val="tx1"/>
                </a:solidFill>
                <a:latin typeface="Arial" charset="0"/>
              </a:defRPr>
            </a:lvl8pPr>
            <a:lvl9pPr marL="4868863" indent="-479425" defTabSz="1279525" fontAlgn="base">
              <a:spcBef>
                <a:spcPct val="0"/>
              </a:spcBef>
              <a:spcAft>
                <a:spcPct val="0"/>
              </a:spcAft>
              <a:defRPr>
                <a:solidFill>
                  <a:schemeClr val="tx1"/>
                </a:solidFill>
                <a:latin typeface="Arial" charset="0"/>
              </a:defRPr>
            </a:lvl9pPr>
          </a:lstStyle>
          <a:p>
            <a:pPr marL="0" indent="0">
              <a:spcBef>
                <a:spcPct val="50000"/>
              </a:spcBef>
            </a:pPr>
            <a:r>
              <a:rPr lang="es-ES" sz="2000" b="1" dirty="0" smtClean="0"/>
              <a:t>INTEGRACIÓN FÍSICA</a:t>
            </a:r>
            <a:endParaRPr lang="es-ES" sz="2000" b="1" dirty="0"/>
          </a:p>
          <a:p>
            <a:pPr lvl="1">
              <a:spcBef>
                <a:spcPct val="50000"/>
              </a:spcBef>
              <a:buFontTx/>
              <a:buChar char="•"/>
            </a:pPr>
            <a:r>
              <a:rPr lang="es-ES" dirty="0"/>
              <a:t>Simplificación del transporte colectivo de superficie: descongestión – oportunidades urbanas, eliminación de la competencia entre sistemas</a:t>
            </a:r>
          </a:p>
          <a:p>
            <a:pPr lvl="1">
              <a:spcBef>
                <a:spcPct val="50000"/>
              </a:spcBef>
              <a:buFontTx/>
              <a:buChar char="•"/>
            </a:pPr>
            <a:r>
              <a:rPr lang="es-ES" dirty="0"/>
              <a:t>Máximo aprovechamiento de los recursos y racionalización y eficiencia del conjunto: cada subsistema desempeña el papel que le corresponde</a:t>
            </a:r>
          </a:p>
          <a:p>
            <a:pPr lvl="2">
              <a:spcBef>
                <a:spcPct val="50000"/>
              </a:spcBef>
              <a:buFontTx/>
              <a:buChar char="•"/>
            </a:pPr>
            <a:r>
              <a:rPr lang="es-ES" b="1" dirty="0"/>
              <a:t>Línea 1 de Metro de Quito. </a:t>
            </a:r>
            <a:r>
              <a:rPr lang="es-ES" dirty="0"/>
              <a:t>Eje </a:t>
            </a:r>
            <a:r>
              <a:rPr lang="es-ES" dirty="0" err="1"/>
              <a:t>estructurante</a:t>
            </a:r>
            <a:r>
              <a:rPr lang="es-ES" dirty="0"/>
              <a:t> del sistema de transporte público, absorbiendo bajo superficie la mayor parte de la demanda actual y futura</a:t>
            </a:r>
          </a:p>
          <a:p>
            <a:pPr lvl="2">
              <a:spcBef>
                <a:spcPct val="50000"/>
              </a:spcBef>
              <a:buFontTx/>
              <a:buChar char="•"/>
            </a:pPr>
            <a:r>
              <a:rPr lang="es-ES" b="1" dirty="0"/>
              <a:t>Sistema de capacidad. </a:t>
            </a:r>
            <a:r>
              <a:rPr lang="es-ES" dirty="0"/>
              <a:t>Complementario con el Metro, ampliando su cobertura y canalizando flujos hacia el eje </a:t>
            </a:r>
            <a:r>
              <a:rPr lang="es-ES" dirty="0" err="1"/>
              <a:t>estructurante</a:t>
            </a:r>
            <a:endParaRPr lang="es-ES" dirty="0"/>
          </a:p>
          <a:p>
            <a:pPr lvl="2">
              <a:spcBef>
                <a:spcPct val="50000"/>
              </a:spcBef>
              <a:buFontTx/>
              <a:buChar char="•"/>
            </a:pPr>
            <a:r>
              <a:rPr lang="es-ES" b="1" dirty="0"/>
              <a:t>Resto del sistema de transporte público. </a:t>
            </a:r>
            <a:r>
              <a:rPr lang="es-ES" dirty="0"/>
              <a:t>Reorganización del sistema actual para racionalizar/potenciar el conjunto y asegurar la cobertura territorial (accesibilidad)</a:t>
            </a:r>
          </a:p>
        </p:txBody>
      </p:sp>
      <p:sp>
        <p:nvSpPr>
          <p:cNvPr id="4" name="1 Título"/>
          <p:cNvSpPr>
            <a:spLocks noGrp="1"/>
          </p:cNvSpPr>
          <p:nvPr>
            <p:ph type="title"/>
          </p:nvPr>
        </p:nvSpPr>
        <p:spPr>
          <a:xfrm>
            <a:off x="1070918" y="436822"/>
            <a:ext cx="7858800" cy="777600"/>
          </a:xfrm>
        </p:spPr>
        <p:txBody>
          <a:bodyPr>
            <a:normAutofit fontScale="90000"/>
          </a:bodyPr>
          <a:lstStyle/>
          <a:p>
            <a:r>
              <a:rPr lang="es-EC" dirty="0" smtClean="0"/>
              <a:t>Sistema Integrado de Transporte Masivo</a:t>
            </a:r>
            <a:endParaRPr lang="es-EC" dirty="0"/>
          </a:p>
        </p:txBody>
      </p:sp>
    </p:spTree>
    <p:extLst>
      <p:ext uri="{BB962C8B-B14F-4D97-AF65-F5344CB8AC3E}">
        <p14:creationId xmlns:p14="http://schemas.microsoft.com/office/powerpoint/2010/main" val="3016295274"/>
      </p:ext>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4"/>
          <p:cNvSpPr txBox="1">
            <a:spLocks noChangeArrowheads="1"/>
          </p:cNvSpPr>
          <p:nvPr/>
        </p:nvSpPr>
        <p:spPr bwMode="auto">
          <a:xfrm>
            <a:off x="539750" y="1484313"/>
            <a:ext cx="8135938" cy="366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marL="479425" indent="-479425" defTabSz="1279525">
              <a:defRPr>
                <a:solidFill>
                  <a:schemeClr val="tx1"/>
                </a:solidFill>
                <a:latin typeface="Arial" charset="0"/>
              </a:defRPr>
            </a:lvl1pPr>
            <a:lvl2pPr marL="1120775" indent="-481013" defTabSz="1279525">
              <a:defRPr>
                <a:solidFill>
                  <a:schemeClr val="tx1"/>
                </a:solidFill>
                <a:latin typeface="Arial" charset="0"/>
              </a:defRPr>
            </a:lvl2pPr>
            <a:lvl3pPr marL="1760538" indent="-481013" defTabSz="1279525">
              <a:defRPr>
                <a:solidFill>
                  <a:schemeClr val="tx1"/>
                </a:solidFill>
                <a:latin typeface="Arial" charset="0"/>
              </a:defRPr>
            </a:lvl3pPr>
            <a:lvl4pPr marL="2400300" indent="-479425" defTabSz="1279525">
              <a:defRPr>
                <a:solidFill>
                  <a:schemeClr val="tx1"/>
                </a:solidFill>
                <a:latin typeface="Arial" charset="0"/>
              </a:defRPr>
            </a:lvl4pPr>
            <a:lvl5pPr marL="3040063" indent="-479425" defTabSz="1279525">
              <a:defRPr>
                <a:solidFill>
                  <a:schemeClr val="tx1"/>
                </a:solidFill>
                <a:latin typeface="Arial" charset="0"/>
              </a:defRPr>
            </a:lvl5pPr>
            <a:lvl6pPr marL="3497263" indent="-479425" defTabSz="1279525" fontAlgn="base">
              <a:spcBef>
                <a:spcPct val="0"/>
              </a:spcBef>
              <a:spcAft>
                <a:spcPct val="0"/>
              </a:spcAft>
              <a:defRPr>
                <a:solidFill>
                  <a:schemeClr val="tx1"/>
                </a:solidFill>
                <a:latin typeface="Arial" charset="0"/>
              </a:defRPr>
            </a:lvl6pPr>
            <a:lvl7pPr marL="3954463" indent="-479425" defTabSz="1279525" fontAlgn="base">
              <a:spcBef>
                <a:spcPct val="0"/>
              </a:spcBef>
              <a:spcAft>
                <a:spcPct val="0"/>
              </a:spcAft>
              <a:defRPr>
                <a:solidFill>
                  <a:schemeClr val="tx1"/>
                </a:solidFill>
                <a:latin typeface="Arial" charset="0"/>
              </a:defRPr>
            </a:lvl7pPr>
            <a:lvl8pPr marL="4411663" indent="-479425" defTabSz="1279525" fontAlgn="base">
              <a:spcBef>
                <a:spcPct val="0"/>
              </a:spcBef>
              <a:spcAft>
                <a:spcPct val="0"/>
              </a:spcAft>
              <a:defRPr>
                <a:solidFill>
                  <a:schemeClr val="tx1"/>
                </a:solidFill>
                <a:latin typeface="Arial" charset="0"/>
              </a:defRPr>
            </a:lvl8pPr>
            <a:lvl9pPr marL="4868863" indent="-479425" defTabSz="1279525" fontAlgn="base">
              <a:spcBef>
                <a:spcPct val="0"/>
              </a:spcBef>
              <a:spcAft>
                <a:spcPct val="0"/>
              </a:spcAft>
              <a:defRPr>
                <a:solidFill>
                  <a:schemeClr val="tx1"/>
                </a:solidFill>
                <a:latin typeface="Arial" charset="0"/>
              </a:defRPr>
            </a:lvl9pPr>
          </a:lstStyle>
          <a:p>
            <a:pPr>
              <a:spcBef>
                <a:spcPct val="50000"/>
              </a:spcBef>
              <a:buFontTx/>
              <a:buChar char="•"/>
            </a:pPr>
            <a:endParaRPr lang="en-US">
              <a:solidFill>
                <a:schemeClr val="accent2"/>
              </a:solidFill>
            </a:endParaRPr>
          </a:p>
        </p:txBody>
      </p:sp>
      <p:sp>
        <p:nvSpPr>
          <p:cNvPr id="13317" name="Text Box 5"/>
          <p:cNvSpPr txBox="1">
            <a:spLocks noChangeArrowheads="1"/>
          </p:cNvSpPr>
          <p:nvPr/>
        </p:nvSpPr>
        <p:spPr bwMode="auto">
          <a:xfrm>
            <a:off x="539750" y="1556792"/>
            <a:ext cx="8135938" cy="2200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marL="479425" indent="-479425" defTabSz="1279525">
              <a:defRPr>
                <a:solidFill>
                  <a:schemeClr val="tx1"/>
                </a:solidFill>
                <a:latin typeface="Arial" charset="0"/>
              </a:defRPr>
            </a:lvl1pPr>
            <a:lvl2pPr marL="1120775" indent="-481013" defTabSz="1279525">
              <a:defRPr>
                <a:solidFill>
                  <a:schemeClr val="tx1"/>
                </a:solidFill>
                <a:latin typeface="Arial" charset="0"/>
              </a:defRPr>
            </a:lvl2pPr>
            <a:lvl3pPr marL="1760538" indent="-481013" defTabSz="1279525">
              <a:defRPr>
                <a:solidFill>
                  <a:schemeClr val="tx1"/>
                </a:solidFill>
                <a:latin typeface="Arial" charset="0"/>
              </a:defRPr>
            </a:lvl3pPr>
            <a:lvl4pPr marL="2400300" indent="-479425" defTabSz="1279525">
              <a:defRPr>
                <a:solidFill>
                  <a:schemeClr val="tx1"/>
                </a:solidFill>
                <a:latin typeface="Arial" charset="0"/>
              </a:defRPr>
            </a:lvl4pPr>
            <a:lvl5pPr marL="3040063" indent="-479425" defTabSz="1279525">
              <a:defRPr>
                <a:solidFill>
                  <a:schemeClr val="tx1"/>
                </a:solidFill>
                <a:latin typeface="Arial" charset="0"/>
              </a:defRPr>
            </a:lvl5pPr>
            <a:lvl6pPr marL="3497263" indent="-479425" defTabSz="1279525" fontAlgn="base">
              <a:spcBef>
                <a:spcPct val="0"/>
              </a:spcBef>
              <a:spcAft>
                <a:spcPct val="0"/>
              </a:spcAft>
              <a:defRPr>
                <a:solidFill>
                  <a:schemeClr val="tx1"/>
                </a:solidFill>
                <a:latin typeface="Arial" charset="0"/>
              </a:defRPr>
            </a:lvl6pPr>
            <a:lvl7pPr marL="3954463" indent="-479425" defTabSz="1279525" fontAlgn="base">
              <a:spcBef>
                <a:spcPct val="0"/>
              </a:spcBef>
              <a:spcAft>
                <a:spcPct val="0"/>
              </a:spcAft>
              <a:defRPr>
                <a:solidFill>
                  <a:schemeClr val="tx1"/>
                </a:solidFill>
                <a:latin typeface="Arial" charset="0"/>
              </a:defRPr>
            </a:lvl7pPr>
            <a:lvl8pPr marL="4411663" indent="-479425" defTabSz="1279525" fontAlgn="base">
              <a:spcBef>
                <a:spcPct val="0"/>
              </a:spcBef>
              <a:spcAft>
                <a:spcPct val="0"/>
              </a:spcAft>
              <a:defRPr>
                <a:solidFill>
                  <a:schemeClr val="tx1"/>
                </a:solidFill>
                <a:latin typeface="Arial" charset="0"/>
              </a:defRPr>
            </a:lvl8pPr>
            <a:lvl9pPr marL="4868863" indent="-479425" defTabSz="1279525" fontAlgn="base">
              <a:spcBef>
                <a:spcPct val="0"/>
              </a:spcBef>
              <a:spcAft>
                <a:spcPct val="0"/>
              </a:spcAft>
              <a:defRPr>
                <a:solidFill>
                  <a:schemeClr val="tx1"/>
                </a:solidFill>
                <a:latin typeface="Arial" charset="0"/>
              </a:defRPr>
            </a:lvl9pPr>
          </a:lstStyle>
          <a:p>
            <a:pPr marL="0" indent="0">
              <a:spcBef>
                <a:spcPct val="50000"/>
              </a:spcBef>
            </a:pPr>
            <a:r>
              <a:rPr lang="es-ES" sz="2000" b="1" dirty="0" smtClean="0"/>
              <a:t>INTEGRACIÓN FÍSICA</a:t>
            </a:r>
          </a:p>
          <a:p>
            <a:pPr>
              <a:spcBef>
                <a:spcPct val="50000"/>
              </a:spcBef>
              <a:buFontTx/>
              <a:buChar char="•"/>
            </a:pPr>
            <a:r>
              <a:rPr lang="es-ES" b="1" dirty="0" smtClean="0"/>
              <a:t>Promoción </a:t>
            </a:r>
            <a:r>
              <a:rPr lang="es-ES" b="1" dirty="0"/>
              <a:t>del transporte público</a:t>
            </a:r>
          </a:p>
          <a:p>
            <a:pPr lvl="1">
              <a:spcBef>
                <a:spcPct val="50000"/>
              </a:spcBef>
              <a:buFontTx/>
              <a:buChar char="•"/>
            </a:pPr>
            <a:r>
              <a:rPr lang="es-ES" dirty="0"/>
              <a:t>Medidas que hacen el transporte público “atractivo” para el usuario (funcionalidad, velocidad, regularidad, calidad, etc.)</a:t>
            </a:r>
          </a:p>
          <a:p>
            <a:pPr lvl="1">
              <a:spcBef>
                <a:spcPct val="50000"/>
              </a:spcBef>
              <a:buFontTx/>
              <a:buChar char="•"/>
            </a:pPr>
            <a:r>
              <a:rPr lang="es-ES" dirty="0"/>
              <a:t>Medidas que “dirigen” al usuario al transporte público (restricciones al aparcamiento y la circulación en las zonas con congestión</a:t>
            </a:r>
            <a:r>
              <a:rPr lang="es-ES" dirty="0" smtClean="0"/>
              <a:t>)</a:t>
            </a:r>
            <a:endParaRPr lang="es-ES" dirty="0"/>
          </a:p>
        </p:txBody>
      </p:sp>
      <p:pic>
        <p:nvPicPr>
          <p:cNvPr id="13324"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46259" y="3984181"/>
            <a:ext cx="2558143" cy="1965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1 Título"/>
          <p:cNvSpPr>
            <a:spLocks noGrp="1"/>
          </p:cNvSpPr>
          <p:nvPr>
            <p:ph type="title"/>
          </p:nvPr>
        </p:nvSpPr>
        <p:spPr>
          <a:xfrm>
            <a:off x="1070918" y="436822"/>
            <a:ext cx="7858800" cy="777600"/>
          </a:xfrm>
        </p:spPr>
        <p:txBody>
          <a:bodyPr>
            <a:normAutofit fontScale="90000"/>
          </a:bodyPr>
          <a:lstStyle/>
          <a:p>
            <a:r>
              <a:rPr lang="es-EC" dirty="0" smtClean="0"/>
              <a:t>Sistema Integrado de Transporte Masivo</a:t>
            </a:r>
            <a:endParaRPr lang="es-EC" dirty="0"/>
          </a:p>
        </p:txBody>
      </p:sp>
      <p:sp>
        <p:nvSpPr>
          <p:cNvPr id="9" name="Text Box 5"/>
          <p:cNvSpPr txBox="1">
            <a:spLocks noChangeArrowheads="1"/>
          </p:cNvSpPr>
          <p:nvPr/>
        </p:nvSpPr>
        <p:spPr bwMode="auto">
          <a:xfrm>
            <a:off x="971600" y="4366571"/>
            <a:ext cx="4145439" cy="120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9" tIns="45715" rIns="91429" bIns="45715">
            <a:spAutoFit/>
          </a:bodyPr>
          <a:lstStyle>
            <a:lvl1pPr marL="479425" indent="-479425" defTabSz="1279525">
              <a:defRPr>
                <a:solidFill>
                  <a:schemeClr val="tx1"/>
                </a:solidFill>
                <a:latin typeface="Arial" charset="0"/>
              </a:defRPr>
            </a:lvl1pPr>
            <a:lvl2pPr marL="1120775" indent="-481013" defTabSz="1279525">
              <a:defRPr>
                <a:solidFill>
                  <a:schemeClr val="tx1"/>
                </a:solidFill>
                <a:latin typeface="Arial" charset="0"/>
              </a:defRPr>
            </a:lvl2pPr>
            <a:lvl3pPr marL="1760538" indent="-481013" defTabSz="1279525">
              <a:defRPr>
                <a:solidFill>
                  <a:schemeClr val="tx1"/>
                </a:solidFill>
                <a:latin typeface="Arial" charset="0"/>
              </a:defRPr>
            </a:lvl3pPr>
            <a:lvl4pPr marL="2400300" indent="-479425" defTabSz="1279525">
              <a:defRPr>
                <a:solidFill>
                  <a:schemeClr val="tx1"/>
                </a:solidFill>
                <a:latin typeface="Arial" charset="0"/>
              </a:defRPr>
            </a:lvl4pPr>
            <a:lvl5pPr marL="3040063" indent="-479425" defTabSz="1279525">
              <a:defRPr>
                <a:solidFill>
                  <a:schemeClr val="tx1"/>
                </a:solidFill>
                <a:latin typeface="Arial" charset="0"/>
              </a:defRPr>
            </a:lvl5pPr>
            <a:lvl6pPr marL="3497263" indent="-479425" defTabSz="1279525" fontAlgn="base">
              <a:spcBef>
                <a:spcPct val="0"/>
              </a:spcBef>
              <a:spcAft>
                <a:spcPct val="0"/>
              </a:spcAft>
              <a:defRPr>
                <a:solidFill>
                  <a:schemeClr val="tx1"/>
                </a:solidFill>
                <a:latin typeface="Arial" charset="0"/>
              </a:defRPr>
            </a:lvl6pPr>
            <a:lvl7pPr marL="3954463" indent="-479425" defTabSz="1279525" fontAlgn="base">
              <a:spcBef>
                <a:spcPct val="0"/>
              </a:spcBef>
              <a:spcAft>
                <a:spcPct val="0"/>
              </a:spcAft>
              <a:defRPr>
                <a:solidFill>
                  <a:schemeClr val="tx1"/>
                </a:solidFill>
                <a:latin typeface="Arial" charset="0"/>
              </a:defRPr>
            </a:lvl7pPr>
            <a:lvl8pPr marL="4411663" indent="-479425" defTabSz="1279525" fontAlgn="base">
              <a:spcBef>
                <a:spcPct val="0"/>
              </a:spcBef>
              <a:spcAft>
                <a:spcPct val="0"/>
              </a:spcAft>
              <a:defRPr>
                <a:solidFill>
                  <a:schemeClr val="tx1"/>
                </a:solidFill>
                <a:latin typeface="Arial" charset="0"/>
              </a:defRPr>
            </a:lvl8pPr>
            <a:lvl9pPr marL="4868863" indent="-479425" defTabSz="1279525" fontAlgn="base">
              <a:spcBef>
                <a:spcPct val="0"/>
              </a:spcBef>
              <a:spcAft>
                <a:spcPct val="0"/>
              </a:spcAft>
              <a:defRPr>
                <a:solidFill>
                  <a:schemeClr val="tx1"/>
                </a:solidFill>
                <a:latin typeface="Arial" charset="0"/>
              </a:defRPr>
            </a:lvl9pPr>
          </a:lstStyle>
          <a:p>
            <a:pPr>
              <a:spcBef>
                <a:spcPct val="50000"/>
              </a:spcBef>
              <a:buFontTx/>
              <a:buChar char="•"/>
            </a:pPr>
            <a:r>
              <a:rPr lang="es-ES" b="1" dirty="0" smtClean="0"/>
              <a:t>Proyecto </a:t>
            </a:r>
            <a:r>
              <a:rPr lang="es-ES" b="1" dirty="0"/>
              <a:t>con vocación de atraer usuarios desde el vehículo privado en el centro de la ciudad</a:t>
            </a:r>
          </a:p>
        </p:txBody>
      </p:sp>
    </p:spTree>
    <p:extLst>
      <p:ext uri="{BB962C8B-B14F-4D97-AF65-F5344CB8AC3E}">
        <p14:creationId xmlns:p14="http://schemas.microsoft.com/office/powerpoint/2010/main" val="437028901"/>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Text Box 3"/>
          <p:cNvSpPr txBox="1">
            <a:spLocks noChangeArrowheads="1"/>
          </p:cNvSpPr>
          <p:nvPr/>
        </p:nvSpPr>
        <p:spPr bwMode="auto">
          <a:xfrm>
            <a:off x="547762" y="1484313"/>
            <a:ext cx="8135938" cy="366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marL="479425" indent="-479425" defTabSz="1279525">
              <a:defRPr>
                <a:solidFill>
                  <a:schemeClr val="tx1"/>
                </a:solidFill>
                <a:latin typeface="Arial" charset="0"/>
              </a:defRPr>
            </a:lvl1pPr>
            <a:lvl2pPr marL="1120775" indent="-481013" defTabSz="1279525">
              <a:defRPr>
                <a:solidFill>
                  <a:schemeClr val="tx1"/>
                </a:solidFill>
                <a:latin typeface="Arial" charset="0"/>
              </a:defRPr>
            </a:lvl2pPr>
            <a:lvl3pPr marL="1760538" indent="-481013" defTabSz="1279525">
              <a:defRPr>
                <a:solidFill>
                  <a:schemeClr val="tx1"/>
                </a:solidFill>
                <a:latin typeface="Arial" charset="0"/>
              </a:defRPr>
            </a:lvl3pPr>
            <a:lvl4pPr marL="2400300" indent="-479425" defTabSz="1279525">
              <a:defRPr>
                <a:solidFill>
                  <a:schemeClr val="tx1"/>
                </a:solidFill>
                <a:latin typeface="Arial" charset="0"/>
              </a:defRPr>
            </a:lvl4pPr>
            <a:lvl5pPr marL="3040063" indent="-479425" defTabSz="1279525">
              <a:defRPr>
                <a:solidFill>
                  <a:schemeClr val="tx1"/>
                </a:solidFill>
                <a:latin typeface="Arial" charset="0"/>
              </a:defRPr>
            </a:lvl5pPr>
            <a:lvl6pPr marL="3497263" indent="-479425" defTabSz="1279525" fontAlgn="base">
              <a:spcBef>
                <a:spcPct val="0"/>
              </a:spcBef>
              <a:spcAft>
                <a:spcPct val="0"/>
              </a:spcAft>
              <a:defRPr>
                <a:solidFill>
                  <a:schemeClr val="tx1"/>
                </a:solidFill>
                <a:latin typeface="Arial" charset="0"/>
              </a:defRPr>
            </a:lvl6pPr>
            <a:lvl7pPr marL="3954463" indent="-479425" defTabSz="1279525" fontAlgn="base">
              <a:spcBef>
                <a:spcPct val="0"/>
              </a:spcBef>
              <a:spcAft>
                <a:spcPct val="0"/>
              </a:spcAft>
              <a:defRPr>
                <a:solidFill>
                  <a:schemeClr val="tx1"/>
                </a:solidFill>
                <a:latin typeface="Arial" charset="0"/>
              </a:defRPr>
            </a:lvl7pPr>
            <a:lvl8pPr marL="4411663" indent="-479425" defTabSz="1279525" fontAlgn="base">
              <a:spcBef>
                <a:spcPct val="0"/>
              </a:spcBef>
              <a:spcAft>
                <a:spcPct val="0"/>
              </a:spcAft>
              <a:defRPr>
                <a:solidFill>
                  <a:schemeClr val="tx1"/>
                </a:solidFill>
                <a:latin typeface="Arial" charset="0"/>
              </a:defRPr>
            </a:lvl8pPr>
            <a:lvl9pPr marL="4868863" indent="-479425" defTabSz="1279525" fontAlgn="base">
              <a:spcBef>
                <a:spcPct val="0"/>
              </a:spcBef>
              <a:spcAft>
                <a:spcPct val="0"/>
              </a:spcAft>
              <a:defRPr>
                <a:solidFill>
                  <a:schemeClr val="tx1"/>
                </a:solidFill>
                <a:latin typeface="Arial" charset="0"/>
              </a:defRPr>
            </a:lvl9pPr>
          </a:lstStyle>
          <a:p>
            <a:pPr>
              <a:spcBef>
                <a:spcPct val="50000"/>
              </a:spcBef>
              <a:buFontTx/>
              <a:buChar char="•"/>
            </a:pPr>
            <a:endParaRPr lang="en-US">
              <a:solidFill>
                <a:schemeClr val="accent2"/>
              </a:solidFill>
            </a:endParaRPr>
          </a:p>
        </p:txBody>
      </p:sp>
      <p:sp>
        <p:nvSpPr>
          <p:cNvPr id="136196" name="Text Box 4"/>
          <p:cNvSpPr txBox="1">
            <a:spLocks noChangeArrowheads="1"/>
          </p:cNvSpPr>
          <p:nvPr/>
        </p:nvSpPr>
        <p:spPr bwMode="auto">
          <a:xfrm>
            <a:off x="509134" y="1519049"/>
            <a:ext cx="8135937" cy="5078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marL="479425" indent="-479425" defTabSz="1279525">
              <a:defRPr>
                <a:solidFill>
                  <a:schemeClr val="tx1"/>
                </a:solidFill>
                <a:latin typeface="Arial" charset="0"/>
              </a:defRPr>
            </a:lvl1pPr>
            <a:lvl2pPr marL="1120775" indent="-481013" defTabSz="1279525">
              <a:defRPr>
                <a:solidFill>
                  <a:schemeClr val="tx1"/>
                </a:solidFill>
                <a:latin typeface="Arial" charset="0"/>
              </a:defRPr>
            </a:lvl2pPr>
            <a:lvl3pPr marL="1760538" indent="-481013" defTabSz="1279525">
              <a:defRPr>
                <a:solidFill>
                  <a:schemeClr val="tx1"/>
                </a:solidFill>
                <a:latin typeface="Arial" charset="0"/>
              </a:defRPr>
            </a:lvl3pPr>
            <a:lvl4pPr marL="2400300" indent="-479425" defTabSz="1279525">
              <a:defRPr>
                <a:solidFill>
                  <a:schemeClr val="tx1"/>
                </a:solidFill>
                <a:latin typeface="Arial" charset="0"/>
              </a:defRPr>
            </a:lvl4pPr>
            <a:lvl5pPr marL="3040063" indent="-479425" defTabSz="1279525">
              <a:defRPr>
                <a:solidFill>
                  <a:schemeClr val="tx1"/>
                </a:solidFill>
                <a:latin typeface="Arial" charset="0"/>
              </a:defRPr>
            </a:lvl5pPr>
            <a:lvl6pPr marL="3497263" indent="-479425" defTabSz="1279525" fontAlgn="base">
              <a:spcBef>
                <a:spcPct val="0"/>
              </a:spcBef>
              <a:spcAft>
                <a:spcPct val="0"/>
              </a:spcAft>
              <a:defRPr>
                <a:solidFill>
                  <a:schemeClr val="tx1"/>
                </a:solidFill>
                <a:latin typeface="Arial" charset="0"/>
              </a:defRPr>
            </a:lvl6pPr>
            <a:lvl7pPr marL="3954463" indent="-479425" defTabSz="1279525" fontAlgn="base">
              <a:spcBef>
                <a:spcPct val="0"/>
              </a:spcBef>
              <a:spcAft>
                <a:spcPct val="0"/>
              </a:spcAft>
              <a:defRPr>
                <a:solidFill>
                  <a:schemeClr val="tx1"/>
                </a:solidFill>
                <a:latin typeface="Arial" charset="0"/>
              </a:defRPr>
            </a:lvl7pPr>
            <a:lvl8pPr marL="4411663" indent="-479425" defTabSz="1279525" fontAlgn="base">
              <a:spcBef>
                <a:spcPct val="0"/>
              </a:spcBef>
              <a:spcAft>
                <a:spcPct val="0"/>
              </a:spcAft>
              <a:defRPr>
                <a:solidFill>
                  <a:schemeClr val="tx1"/>
                </a:solidFill>
                <a:latin typeface="Arial" charset="0"/>
              </a:defRPr>
            </a:lvl8pPr>
            <a:lvl9pPr marL="4868863" indent="-479425" defTabSz="1279525" fontAlgn="base">
              <a:spcBef>
                <a:spcPct val="0"/>
              </a:spcBef>
              <a:spcAft>
                <a:spcPct val="0"/>
              </a:spcAft>
              <a:defRPr>
                <a:solidFill>
                  <a:schemeClr val="tx1"/>
                </a:solidFill>
                <a:latin typeface="Arial" charset="0"/>
              </a:defRPr>
            </a:lvl9pPr>
          </a:lstStyle>
          <a:p>
            <a:pPr marL="0" indent="0">
              <a:spcBef>
                <a:spcPct val="50000"/>
              </a:spcBef>
            </a:pPr>
            <a:r>
              <a:rPr lang="es-ES" b="1" dirty="0" smtClean="0"/>
              <a:t>INTEGRACIÓN TARIFARIA</a:t>
            </a:r>
          </a:p>
          <a:p>
            <a:pPr>
              <a:spcBef>
                <a:spcPct val="50000"/>
              </a:spcBef>
              <a:buFontTx/>
              <a:buChar char="•"/>
            </a:pPr>
            <a:r>
              <a:rPr lang="es-ES" b="1" dirty="0" smtClean="0"/>
              <a:t>Elemento </a:t>
            </a:r>
            <a:r>
              <a:rPr lang="es-ES" b="1" dirty="0"/>
              <a:t>clave en la configuración del SITM</a:t>
            </a:r>
          </a:p>
          <a:p>
            <a:pPr>
              <a:spcBef>
                <a:spcPct val="50000"/>
              </a:spcBef>
              <a:buFontTx/>
              <a:buChar char="•"/>
            </a:pPr>
            <a:r>
              <a:rPr lang="es-ES" b="1" dirty="0"/>
              <a:t>Principios básicos</a:t>
            </a:r>
          </a:p>
          <a:p>
            <a:pPr lvl="1">
              <a:spcBef>
                <a:spcPct val="50000"/>
              </a:spcBef>
              <a:buFontTx/>
              <a:buChar char="•"/>
            </a:pPr>
            <a:r>
              <a:rPr lang="es-ES_tradnl" dirty="0"/>
              <a:t>Establecimiento de una política y estructura tarifaria centralizada y controlada en una caja única</a:t>
            </a:r>
            <a:endParaRPr lang="es-ES" dirty="0"/>
          </a:p>
          <a:p>
            <a:pPr lvl="1">
              <a:spcBef>
                <a:spcPct val="50000"/>
              </a:spcBef>
              <a:buFontTx/>
              <a:buChar char="•"/>
            </a:pPr>
            <a:r>
              <a:rPr lang="es-ES" dirty="0"/>
              <a:t>Cobro por viaje y no por etapa</a:t>
            </a:r>
          </a:p>
          <a:p>
            <a:pPr lvl="1">
              <a:spcBef>
                <a:spcPct val="50000"/>
              </a:spcBef>
              <a:buFontTx/>
              <a:buChar char="•"/>
            </a:pPr>
            <a:r>
              <a:rPr lang="es-ES" dirty="0"/>
              <a:t>Tarifa </a:t>
            </a:r>
            <a:r>
              <a:rPr lang="es-ES" dirty="0" err="1"/>
              <a:t>monooperador</a:t>
            </a:r>
            <a:r>
              <a:rPr lang="es-ES" dirty="0"/>
              <a:t>. Viajes de una etapa</a:t>
            </a:r>
          </a:p>
          <a:p>
            <a:pPr lvl="1">
              <a:spcBef>
                <a:spcPct val="50000"/>
              </a:spcBef>
              <a:buFontTx/>
              <a:buChar char="•"/>
            </a:pPr>
            <a:r>
              <a:rPr lang="es-ES" dirty="0"/>
              <a:t>Tarifa </a:t>
            </a:r>
            <a:r>
              <a:rPr lang="es-ES" dirty="0" err="1"/>
              <a:t>multioperador</a:t>
            </a:r>
            <a:r>
              <a:rPr lang="es-ES" dirty="0"/>
              <a:t>. Despenalización económica del transbordo dentro del mismo viaje (límite de tiempo)</a:t>
            </a:r>
          </a:p>
          <a:p>
            <a:pPr lvl="1">
              <a:spcBef>
                <a:spcPct val="50000"/>
              </a:spcBef>
              <a:buFontTx/>
              <a:buChar char="•"/>
            </a:pPr>
            <a:r>
              <a:rPr lang="es-ES" dirty="0"/>
              <a:t>Tratamiento diferenciado según zonas y tipos de usuarios</a:t>
            </a:r>
          </a:p>
          <a:p>
            <a:pPr>
              <a:spcBef>
                <a:spcPct val="50000"/>
              </a:spcBef>
              <a:buFontTx/>
              <a:buChar char="•"/>
            </a:pPr>
            <a:r>
              <a:rPr lang="es-ES" b="1" dirty="0"/>
              <a:t>Título de transporte</a:t>
            </a:r>
          </a:p>
          <a:p>
            <a:pPr lvl="1">
              <a:spcBef>
                <a:spcPct val="50000"/>
              </a:spcBef>
              <a:buFontTx/>
              <a:buChar char="•"/>
            </a:pPr>
            <a:r>
              <a:rPr lang="es-ES_tradnl" dirty="0"/>
              <a:t>Tarjeta sin contacto: universal, no personalizada y recargable</a:t>
            </a:r>
            <a:endParaRPr lang="es-ES" dirty="0"/>
          </a:p>
          <a:p>
            <a:pPr lvl="1">
              <a:spcBef>
                <a:spcPct val="50000"/>
              </a:spcBef>
            </a:pPr>
            <a:endParaRPr lang="es-ES" dirty="0">
              <a:solidFill>
                <a:schemeClr val="accent2"/>
              </a:solidFill>
            </a:endParaRPr>
          </a:p>
        </p:txBody>
      </p:sp>
      <p:sp>
        <p:nvSpPr>
          <p:cNvPr id="6" name="1 Título"/>
          <p:cNvSpPr>
            <a:spLocks noGrp="1"/>
          </p:cNvSpPr>
          <p:nvPr>
            <p:ph type="title"/>
          </p:nvPr>
        </p:nvSpPr>
        <p:spPr>
          <a:xfrm>
            <a:off x="1070918" y="436822"/>
            <a:ext cx="7858800" cy="777600"/>
          </a:xfrm>
        </p:spPr>
        <p:txBody>
          <a:bodyPr>
            <a:normAutofit fontScale="90000"/>
          </a:bodyPr>
          <a:lstStyle/>
          <a:p>
            <a:r>
              <a:rPr lang="es-EC" dirty="0" smtClean="0"/>
              <a:t>Sistema Integrado de Transporte Masivo</a:t>
            </a:r>
            <a:endParaRPr lang="es-EC" dirty="0"/>
          </a:p>
        </p:txBody>
      </p:sp>
    </p:spTree>
    <p:extLst>
      <p:ext uri="{BB962C8B-B14F-4D97-AF65-F5344CB8AC3E}">
        <p14:creationId xmlns:p14="http://schemas.microsoft.com/office/powerpoint/2010/main" val="1992339413"/>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Text Box 3"/>
          <p:cNvSpPr txBox="1">
            <a:spLocks noChangeArrowheads="1"/>
          </p:cNvSpPr>
          <p:nvPr/>
        </p:nvSpPr>
        <p:spPr bwMode="auto">
          <a:xfrm>
            <a:off x="539750" y="1508016"/>
            <a:ext cx="8135938" cy="4801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marL="479425" indent="-479425" defTabSz="1279525">
              <a:defRPr>
                <a:solidFill>
                  <a:schemeClr val="tx1"/>
                </a:solidFill>
                <a:latin typeface="Arial" charset="0"/>
              </a:defRPr>
            </a:lvl1pPr>
            <a:lvl2pPr marL="1120775" indent="-481013" defTabSz="1279525">
              <a:defRPr>
                <a:solidFill>
                  <a:schemeClr val="tx1"/>
                </a:solidFill>
                <a:latin typeface="Arial" charset="0"/>
              </a:defRPr>
            </a:lvl2pPr>
            <a:lvl3pPr marL="1760538" indent="-481013" defTabSz="1279525">
              <a:defRPr>
                <a:solidFill>
                  <a:schemeClr val="tx1"/>
                </a:solidFill>
                <a:latin typeface="Arial" charset="0"/>
              </a:defRPr>
            </a:lvl3pPr>
            <a:lvl4pPr marL="2400300" indent="-479425" defTabSz="1279525">
              <a:defRPr>
                <a:solidFill>
                  <a:schemeClr val="tx1"/>
                </a:solidFill>
                <a:latin typeface="Arial" charset="0"/>
              </a:defRPr>
            </a:lvl4pPr>
            <a:lvl5pPr marL="3040063" indent="-479425" defTabSz="1279525">
              <a:defRPr>
                <a:solidFill>
                  <a:schemeClr val="tx1"/>
                </a:solidFill>
                <a:latin typeface="Arial" charset="0"/>
              </a:defRPr>
            </a:lvl5pPr>
            <a:lvl6pPr marL="3497263" indent="-479425" defTabSz="1279525" fontAlgn="base">
              <a:spcBef>
                <a:spcPct val="0"/>
              </a:spcBef>
              <a:spcAft>
                <a:spcPct val="0"/>
              </a:spcAft>
              <a:defRPr>
                <a:solidFill>
                  <a:schemeClr val="tx1"/>
                </a:solidFill>
                <a:latin typeface="Arial" charset="0"/>
              </a:defRPr>
            </a:lvl6pPr>
            <a:lvl7pPr marL="3954463" indent="-479425" defTabSz="1279525" fontAlgn="base">
              <a:spcBef>
                <a:spcPct val="0"/>
              </a:spcBef>
              <a:spcAft>
                <a:spcPct val="0"/>
              </a:spcAft>
              <a:defRPr>
                <a:solidFill>
                  <a:schemeClr val="tx1"/>
                </a:solidFill>
                <a:latin typeface="Arial" charset="0"/>
              </a:defRPr>
            </a:lvl7pPr>
            <a:lvl8pPr marL="4411663" indent="-479425" defTabSz="1279525" fontAlgn="base">
              <a:spcBef>
                <a:spcPct val="0"/>
              </a:spcBef>
              <a:spcAft>
                <a:spcPct val="0"/>
              </a:spcAft>
              <a:defRPr>
                <a:solidFill>
                  <a:schemeClr val="tx1"/>
                </a:solidFill>
                <a:latin typeface="Arial" charset="0"/>
              </a:defRPr>
            </a:lvl8pPr>
            <a:lvl9pPr marL="4868863" indent="-479425" defTabSz="1279525" fontAlgn="base">
              <a:spcBef>
                <a:spcPct val="0"/>
              </a:spcBef>
              <a:spcAft>
                <a:spcPct val="0"/>
              </a:spcAft>
              <a:defRPr>
                <a:solidFill>
                  <a:schemeClr val="tx1"/>
                </a:solidFill>
                <a:latin typeface="Arial" charset="0"/>
              </a:defRPr>
            </a:lvl9pPr>
          </a:lstStyle>
          <a:p>
            <a:pPr marL="0" indent="0">
              <a:spcBef>
                <a:spcPct val="50000"/>
              </a:spcBef>
            </a:pPr>
            <a:r>
              <a:rPr lang="es-ES" sz="2000" b="1" dirty="0" smtClean="0"/>
              <a:t>RETOS DEL SISTEMA. ELEMENTOS CRÍTICOS</a:t>
            </a:r>
          </a:p>
          <a:p>
            <a:pPr>
              <a:spcBef>
                <a:spcPct val="50000"/>
              </a:spcBef>
              <a:buFontTx/>
              <a:buChar char="•"/>
            </a:pPr>
            <a:r>
              <a:rPr lang="es-ES" b="1" dirty="0" smtClean="0"/>
              <a:t>Transformación </a:t>
            </a:r>
            <a:r>
              <a:rPr lang="es-ES" b="1" dirty="0"/>
              <a:t>de los operadores privados</a:t>
            </a:r>
          </a:p>
          <a:p>
            <a:pPr lvl="1">
              <a:spcBef>
                <a:spcPct val="50000"/>
              </a:spcBef>
              <a:buFontTx/>
              <a:buChar char="•"/>
            </a:pPr>
            <a:r>
              <a:rPr lang="es-ES" dirty="0"/>
              <a:t>Nuevos roles</a:t>
            </a:r>
          </a:p>
          <a:p>
            <a:pPr lvl="1">
              <a:spcBef>
                <a:spcPct val="50000"/>
              </a:spcBef>
              <a:buFontTx/>
              <a:buChar char="•"/>
            </a:pPr>
            <a:r>
              <a:rPr lang="es-ES" dirty="0"/>
              <a:t>Estructuración empresarial</a:t>
            </a:r>
          </a:p>
          <a:p>
            <a:pPr lvl="1">
              <a:spcBef>
                <a:spcPct val="50000"/>
              </a:spcBef>
              <a:buFontTx/>
              <a:buChar char="•"/>
            </a:pPr>
            <a:r>
              <a:rPr lang="es-ES" dirty="0"/>
              <a:t>Tarifas y sistemas de reparto</a:t>
            </a:r>
          </a:p>
          <a:p>
            <a:pPr>
              <a:spcBef>
                <a:spcPct val="50000"/>
              </a:spcBef>
              <a:buFontTx/>
              <a:buChar char="•"/>
            </a:pPr>
            <a:r>
              <a:rPr lang="es-ES" b="1" dirty="0"/>
              <a:t>Sensibilidad a la tarifa</a:t>
            </a:r>
          </a:p>
          <a:p>
            <a:pPr lvl="1">
              <a:spcBef>
                <a:spcPct val="50000"/>
              </a:spcBef>
              <a:buFontTx/>
              <a:buChar char="•"/>
            </a:pPr>
            <a:r>
              <a:rPr lang="es-ES" dirty="0"/>
              <a:t>Inercia del sistema tarifario actual</a:t>
            </a:r>
          </a:p>
          <a:p>
            <a:pPr lvl="1">
              <a:spcBef>
                <a:spcPct val="50000"/>
              </a:spcBef>
              <a:buFontTx/>
              <a:buChar char="•"/>
            </a:pPr>
            <a:r>
              <a:rPr lang="es-ES" dirty="0"/>
              <a:t>Perjudicados / beneficiados del nuevo sistema</a:t>
            </a:r>
          </a:p>
          <a:p>
            <a:pPr>
              <a:spcBef>
                <a:spcPct val="50000"/>
              </a:spcBef>
              <a:buFontTx/>
              <a:buChar char="•"/>
            </a:pPr>
            <a:r>
              <a:rPr lang="es-ES" b="1" dirty="0"/>
              <a:t>Gestión de la intermodalidad</a:t>
            </a:r>
          </a:p>
          <a:p>
            <a:pPr lvl="1">
              <a:spcBef>
                <a:spcPct val="50000"/>
              </a:spcBef>
              <a:buFontTx/>
              <a:buChar char="•"/>
            </a:pPr>
            <a:r>
              <a:rPr lang="es-ES" dirty="0"/>
              <a:t>Restricciones al tránsito vehicular / alternativa de calidad que permita la incorporación al nuevo sistema</a:t>
            </a:r>
          </a:p>
          <a:p>
            <a:pPr>
              <a:spcBef>
                <a:spcPct val="50000"/>
              </a:spcBef>
              <a:buFontTx/>
              <a:buChar char="•"/>
            </a:pPr>
            <a:r>
              <a:rPr lang="es-ES" b="1" dirty="0"/>
              <a:t>Planificación urbana / transporte</a:t>
            </a:r>
          </a:p>
        </p:txBody>
      </p:sp>
      <p:pic>
        <p:nvPicPr>
          <p:cNvPr id="139268" name="Picture 4" descr="DSCN179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08902" y="2422677"/>
            <a:ext cx="2398259" cy="1798411"/>
          </a:xfrm>
          <a:prstGeom prst="rect">
            <a:avLst/>
          </a:prstGeom>
          <a:noFill/>
          <a:extLst>
            <a:ext uri="{909E8E84-426E-40DD-AFC4-6F175D3DCCD1}">
              <a14:hiddenFill xmlns:a14="http://schemas.microsoft.com/office/drawing/2010/main">
                <a:solidFill>
                  <a:srgbClr val="FFFFFF"/>
                </a:solidFill>
              </a14:hiddenFill>
            </a:ext>
          </a:extLst>
        </p:spPr>
      </p:pic>
      <p:sp>
        <p:nvSpPr>
          <p:cNvPr id="6" name="1 Título"/>
          <p:cNvSpPr>
            <a:spLocks noGrp="1"/>
          </p:cNvSpPr>
          <p:nvPr>
            <p:ph type="title"/>
          </p:nvPr>
        </p:nvSpPr>
        <p:spPr>
          <a:xfrm>
            <a:off x="1070918" y="436822"/>
            <a:ext cx="7858800" cy="777600"/>
          </a:xfrm>
        </p:spPr>
        <p:txBody>
          <a:bodyPr>
            <a:normAutofit fontScale="90000"/>
          </a:bodyPr>
          <a:lstStyle/>
          <a:p>
            <a:r>
              <a:rPr lang="es-EC" dirty="0" smtClean="0"/>
              <a:t>Sistema Integrado de Transporte Masivo</a:t>
            </a:r>
            <a:endParaRPr lang="es-EC" dirty="0"/>
          </a:p>
        </p:txBody>
      </p:sp>
    </p:spTree>
    <p:extLst>
      <p:ext uri="{BB962C8B-B14F-4D97-AF65-F5344CB8AC3E}">
        <p14:creationId xmlns:p14="http://schemas.microsoft.com/office/powerpoint/2010/main" val="3777434001"/>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Text Box 3"/>
          <p:cNvSpPr txBox="1">
            <a:spLocks noChangeArrowheads="1"/>
          </p:cNvSpPr>
          <p:nvPr/>
        </p:nvSpPr>
        <p:spPr bwMode="auto">
          <a:xfrm>
            <a:off x="509134" y="1340768"/>
            <a:ext cx="8135937" cy="3693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9" tIns="45715" rIns="91429" bIns="45715">
            <a:spAutoFit/>
          </a:bodyPr>
          <a:lstStyle>
            <a:lvl1pPr marL="479425" indent="-479425" defTabSz="1279525">
              <a:defRPr>
                <a:solidFill>
                  <a:schemeClr val="tx1"/>
                </a:solidFill>
                <a:latin typeface="Arial" charset="0"/>
              </a:defRPr>
            </a:lvl1pPr>
            <a:lvl2pPr marL="1120775" indent="-481013" defTabSz="1279525">
              <a:defRPr>
                <a:solidFill>
                  <a:schemeClr val="tx1"/>
                </a:solidFill>
                <a:latin typeface="Arial" charset="0"/>
              </a:defRPr>
            </a:lvl2pPr>
            <a:lvl3pPr marL="1760538" indent="-481013" defTabSz="1279525">
              <a:defRPr>
                <a:solidFill>
                  <a:schemeClr val="tx1"/>
                </a:solidFill>
                <a:latin typeface="Arial" charset="0"/>
              </a:defRPr>
            </a:lvl3pPr>
            <a:lvl4pPr marL="2400300" indent="-479425" defTabSz="1279525">
              <a:defRPr>
                <a:solidFill>
                  <a:schemeClr val="tx1"/>
                </a:solidFill>
                <a:latin typeface="Arial" charset="0"/>
              </a:defRPr>
            </a:lvl4pPr>
            <a:lvl5pPr marL="3040063" indent="-479425" defTabSz="1279525">
              <a:defRPr>
                <a:solidFill>
                  <a:schemeClr val="tx1"/>
                </a:solidFill>
                <a:latin typeface="Arial" charset="0"/>
              </a:defRPr>
            </a:lvl5pPr>
            <a:lvl6pPr marL="3497263" indent="-479425" defTabSz="1279525" fontAlgn="base">
              <a:spcBef>
                <a:spcPct val="0"/>
              </a:spcBef>
              <a:spcAft>
                <a:spcPct val="0"/>
              </a:spcAft>
              <a:defRPr>
                <a:solidFill>
                  <a:schemeClr val="tx1"/>
                </a:solidFill>
                <a:latin typeface="Arial" charset="0"/>
              </a:defRPr>
            </a:lvl6pPr>
            <a:lvl7pPr marL="3954463" indent="-479425" defTabSz="1279525" fontAlgn="base">
              <a:spcBef>
                <a:spcPct val="0"/>
              </a:spcBef>
              <a:spcAft>
                <a:spcPct val="0"/>
              </a:spcAft>
              <a:defRPr>
                <a:solidFill>
                  <a:schemeClr val="tx1"/>
                </a:solidFill>
                <a:latin typeface="Arial" charset="0"/>
              </a:defRPr>
            </a:lvl7pPr>
            <a:lvl8pPr marL="4411663" indent="-479425" defTabSz="1279525" fontAlgn="base">
              <a:spcBef>
                <a:spcPct val="0"/>
              </a:spcBef>
              <a:spcAft>
                <a:spcPct val="0"/>
              </a:spcAft>
              <a:defRPr>
                <a:solidFill>
                  <a:schemeClr val="tx1"/>
                </a:solidFill>
                <a:latin typeface="Arial" charset="0"/>
              </a:defRPr>
            </a:lvl8pPr>
            <a:lvl9pPr marL="4868863" indent="-479425" defTabSz="1279525" fontAlgn="base">
              <a:spcBef>
                <a:spcPct val="0"/>
              </a:spcBef>
              <a:spcAft>
                <a:spcPct val="0"/>
              </a:spcAft>
              <a:defRPr>
                <a:solidFill>
                  <a:schemeClr val="tx1"/>
                </a:solidFill>
                <a:latin typeface="Arial" charset="0"/>
              </a:defRPr>
            </a:lvl9pPr>
          </a:lstStyle>
          <a:p>
            <a:pPr marL="0" indent="0">
              <a:spcBef>
                <a:spcPct val="50000"/>
              </a:spcBef>
            </a:pPr>
            <a:r>
              <a:rPr lang="es-ES" sz="2000" b="1" dirty="0" smtClean="0"/>
              <a:t>OPORTUNIDADES URBANAS</a:t>
            </a:r>
          </a:p>
          <a:p>
            <a:pPr>
              <a:spcBef>
                <a:spcPct val="50000"/>
              </a:spcBef>
              <a:buFontTx/>
              <a:buChar char="•"/>
            </a:pPr>
            <a:r>
              <a:rPr lang="es-ES" b="1" dirty="0" smtClean="0"/>
              <a:t>El </a:t>
            </a:r>
            <a:r>
              <a:rPr lang="es-ES" b="1" dirty="0"/>
              <a:t>Labrador y sector aeroportuario.</a:t>
            </a:r>
            <a:r>
              <a:rPr lang="es-ES" dirty="0"/>
              <a:t> Aprovechando la oportunidad de la prevista remodelación del aeropuerto</a:t>
            </a:r>
          </a:p>
          <a:p>
            <a:pPr>
              <a:spcBef>
                <a:spcPct val="50000"/>
              </a:spcBef>
              <a:buFontTx/>
              <a:buChar char="•"/>
            </a:pPr>
            <a:r>
              <a:rPr lang="es-ES" b="1" dirty="0"/>
              <a:t>Jipijapa. </a:t>
            </a:r>
            <a:r>
              <a:rPr lang="es-ES" dirty="0"/>
              <a:t>Integración urbana del entorno de la Plaza de Toros, Avenida 10 de Agosto y Avenida Río Amazonas</a:t>
            </a:r>
          </a:p>
          <a:p>
            <a:pPr>
              <a:spcBef>
                <a:spcPct val="50000"/>
              </a:spcBef>
              <a:buFontTx/>
              <a:buChar char="•"/>
            </a:pPr>
            <a:r>
              <a:rPr lang="es-ES" b="1" dirty="0"/>
              <a:t>Av. 10 de Agosto.</a:t>
            </a:r>
            <a:r>
              <a:rPr lang="es-ES" dirty="0"/>
              <a:t> Aprovechando la liberación de espacio</a:t>
            </a:r>
          </a:p>
          <a:p>
            <a:pPr>
              <a:spcBef>
                <a:spcPct val="50000"/>
              </a:spcBef>
              <a:buFontTx/>
              <a:buChar char="•"/>
            </a:pPr>
            <a:r>
              <a:rPr lang="es-ES" b="1" dirty="0"/>
              <a:t>Quitumbe. </a:t>
            </a:r>
            <a:r>
              <a:rPr lang="es-ES" dirty="0"/>
              <a:t>Dependiendo de los desarrollos previstos en esa parte de la ciudad</a:t>
            </a:r>
          </a:p>
          <a:p>
            <a:pPr>
              <a:spcBef>
                <a:spcPct val="50000"/>
              </a:spcBef>
              <a:buFontTx/>
              <a:buChar char="•"/>
            </a:pPr>
            <a:endParaRPr lang="es-ES" dirty="0">
              <a:solidFill>
                <a:schemeClr val="accent2"/>
              </a:solidFill>
            </a:endParaRPr>
          </a:p>
          <a:p>
            <a:pPr>
              <a:spcBef>
                <a:spcPct val="50000"/>
              </a:spcBef>
              <a:buFontTx/>
              <a:buChar char="•"/>
            </a:pPr>
            <a:endParaRPr lang="es-ES" b="1" dirty="0">
              <a:solidFill>
                <a:schemeClr val="accent2"/>
              </a:solidFill>
            </a:endParaRPr>
          </a:p>
        </p:txBody>
      </p:sp>
      <p:pic>
        <p:nvPicPr>
          <p:cNvPr id="118788" name="Picture 4" descr="Quito_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17107" y="4325515"/>
            <a:ext cx="4798786" cy="2055813"/>
          </a:xfrm>
          <a:prstGeom prst="rect">
            <a:avLst/>
          </a:prstGeom>
          <a:noFill/>
          <a:extLst>
            <a:ext uri="{909E8E84-426E-40DD-AFC4-6F175D3DCCD1}">
              <a14:hiddenFill xmlns:a14="http://schemas.microsoft.com/office/drawing/2010/main">
                <a:solidFill>
                  <a:srgbClr val="FFFFFF"/>
                </a:solidFill>
              </a14:hiddenFill>
            </a:ext>
          </a:extLst>
        </p:spPr>
      </p:pic>
      <p:sp>
        <p:nvSpPr>
          <p:cNvPr id="6" name="1 Título"/>
          <p:cNvSpPr>
            <a:spLocks noGrp="1"/>
          </p:cNvSpPr>
          <p:nvPr>
            <p:ph type="title"/>
          </p:nvPr>
        </p:nvSpPr>
        <p:spPr>
          <a:xfrm>
            <a:off x="1070918" y="436822"/>
            <a:ext cx="7858800" cy="777600"/>
          </a:xfrm>
        </p:spPr>
        <p:txBody>
          <a:bodyPr>
            <a:normAutofit fontScale="90000"/>
          </a:bodyPr>
          <a:lstStyle/>
          <a:p>
            <a:r>
              <a:rPr lang="es-EC" dirty="0" smtClean="0"/>
              <a:t>Sistema Integrado de Transporte Masivo</a:t>
            </a:r>
            <a:endParaRPr lang="es-EC" dirty="0"/>
          </a:p>
        </p:txBody>
      </p:sp>
    </p:spTree>
    <p:extLst>
      <p:ext uri="{BB962C8B-B14F-4D97-AF65-F5344CB8AC3E}">
        <p14:creationId xmlns:p14="http://schemas.microsoft.com/office/powerpoint/2010/main" val="37644936"/>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0568" y="5157192"/>
            <a:ext cx="1047896" cy="1047896"/>
          </a:xfrm>
          <a:prstGeom prst="rect">
            <a:avLst/>
          </a:prstGeom>
        </p:spPr>
      </p:pic>
      <p:sp>
        <p:nvSpPr>
          <p:cNvPr id="2" name="1 Título"/>
          <p:cNvSpPr>
            <a:spLocks noGrp="1"/>
          </p:cNvSpPr>
          <p:nvPr>
            <p:ph type="title"/>
          </p:nvPr>
        </p:nvSpPr>
        <p:spPr/>
        <p:txBody>
          <a:bodyPr>
            <a:normAutofit fontScale="90000"/>
          </a:bodyPr>
          <a:lstStyle/>
          <a:p>
            <a:r>
              <a:rPr lang="es-EC" dirty="0" smtClean="0"/>
              <a:t>Sistema Integrado de Transporte Masivo</a:t>
            </a:r>
            <a:endParaRPr lang="es-EC" dirty="0"/>
          </a:p>
        </p:txBody>
      </p:sp>
      <p:graphicFrame>
        <p:nvGraphicFramePr>
          <p:cNvPr id="5" name="4 Marcador de contenido"/>
          <p:cNvGraphicFramePr>
            <a:graphicFrameLocks noGrp="1"/>
          </p:cNvGraphicFramePr>
          <p:nvPr>
            <p:ph idx="1"/>
            <p:extLst>
              <p:ext uri="{D42A27DB-BD31-4B8C-83A1-F6EECF244321}">
                <p14:modId xmlns:p14="http://schemas.microsoft.com/office/powerpoint/2010/main" val="713886998"/>
              </p:ext>
            </p:extLst>
          </p:nvPr>
        </p:nvGraphicFramePr>
        <p:xfrm>
          <a:off x="457200" y="1412776"/>
          <a:ext cx="8229600"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188205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0568" y="5157192"/>
            <a:ext cx="1047896" cy="1047896"/>
          </a:xfrm>
          <a:prstGeom prst="rect">
            <a:avLst/>
          </a:prstGeom>
        </p:spPr>
      </p:pic>
      <p:sp>
        <p:nvSpPr>
          <p:cNvPr id="2" name="1 Título"/>
          <p:cNvSpPr>
            <a:spLocks noGrp="1"/>
          </p:cNvSpPr>
          <p:nvPr>
            <p:ph type="title"/>
          </p:nvPr>
        </p:nvSpPr>
        <p:spPr/>
        <p:txBody>
          <a:bodyPr>
            <a:normAutofit/>
          </a:bodyPr>
          <a:lstStyle/>
          <a:p>
            <a:r>
              <a:rPr lang="es-EC" sz="3200" dirty="0" smtClean="0"/>
              <a:t>SITM - Integración Física</a:t>
            </a:r>
            <a:endParaRPr lang="es-EC" sz="3200"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6730" y="1268760"/>
            <a:ext cx="7489726" cy="52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CuadroTexto"/>
          <p:cNvSpPr txBox="1"/>
          <p:nvPr/>
        </p:nvSpPr>
        <p:spPr>
          <a:xfrm>
            <a:off x="1403648" y="5435932"/>
            <a:ext cx="2520280" cy="646331"/>
          </a:xfrm>
          <a:prstGeom prst="rect">
            <a:avLst/>
          </a:prstGeom>
          <a:noFill/>
          <a:ln w="19050">
            <a:solidFill>
              <a:schemeClr val="tx1"/>
            </a:solidFill>
          </a:ln>
        </p:spPr>
        <p:txBody>
          <a:bodyPr wrap="square" rtlCol="0">
            <a:spAutoFit/>
          </a:bodyPr>
          <a:lstStyle/>
          <a:p>
            <a:pPr fontAlgn="base">
              <a:spcBef>
                <a:spcPct val="0"/>
              </a:spcBef>
              <a:spcAft>
                <a:spcPct val="0"/>
              </a:spcAft>
            </a:pPr>
            <a:r>
              <a:rPr lang="es-EC" dirty="0" smtClean="0">
                <a:solidFill>
                  <a:srgbClr val="000000"/>
                </a:solidFill>
                <a:cs typeface="Arial" charset="0"/>
              </a:rPr>
              <a:t>Primera Línea Metro </a:t>
            </a:r>
          </a:p>
          <a:p>
            <a:pPr fontAlgn="base">
              <a:spcBef>
                <a:spcPct val="0"/>
              </a:spcBef>
              <a:spcAft>
                <a:spcPct val="0"/>
              </a:spcAft>
            </a:pPr>
            <a:r>
              <a:rPr lang="es-EC" dirty="0" smtClean="0">
                <a:solidFill>
                  <a:srgbClr val="000000"/>
                </a:solidFill>
                <a:cs typeface="Arial" charset="0"/>
              </a:rPr>
              <a:t>y BRTs</a:t>
            </a:r>
            <a:endParaRPr lang="es-EC" dirty="0">
              <a:solidFill>
                <a:srgbClr val="000000"/>
              </a:solidFill>
              <a:cs typeface="Arial" charset="0"/>
            </a:endParaRPr>
          </a:p>
        </p:txBody>
      </p:sp>
    </p:spTree>
    <p:extLst>
      <p:ext uri="{BB962C8B-B14F-4D97-AF65-F5344CB8AC3E}">
        <p14:creationId xmlns:p14="http://schemas.microsoft.com/office/powerpoint/2010/main" val="1914080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0568" y="5157192"/>
            <a:ext cx="1047896" cy="1047896"/>
          </a:xfrm>
          <a:prstGeom prst="rect">
            <a:avLst/>
          </a:prstGeom>
        </p:spPr>
      </p:pic>
      <p:sp>
        <p:nvSpPr>
          <p:cNvPr id="2" name="1 Título"/>
          <p:cNvSpPr>
            <a:spLocks noGrp="1"/>
          </p:cNvSpPr>
          <p:nvPr>
            <p:ph type="title"/>
          </p:nvPr>
        </p:nvSpPr>
        <p:spPr/>
        <p:txBody>
          <a:bodyPr>
            <a:normAutofit/>
          </a:bodyPr>
          <a:lstStyle/>
          <a:p>
            <a:r>
              <a:rPr lang="es-EC" sz="3200" dirty="0"/>
              <a:t>SITM - Integración Física</a:t>
            </a: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0823" y="1268760"/>
            <a:ext cx="7495633" cy="52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6 CuadroTexto"/>
          <p:cNvSpPr txBox="1"/>
          <p:nvPr/>
        </p:nvSpPr>
        <p:spPr>
          <a:xfrm>
            <a:off x="1403648" y="5435932"/>
            <a:ext cx="2520280" cy="646331"/>
          </a:xfrm>
          <a:prstGeom prst="rect">
            <a:avLst/>
          </a:prstGeom>
          <a:noFill/>
          <a:ln w="19050">
            <a:solidFill>
              <a:schemeClr val="tx1"/>
            </a:solidFill>
          </a:ln>
        </p:spPr>
        <p:txBody>
          <a:bodyPr wrap="square" rtlCol="0">
            <a:spAutoFit/>
          </a:bodyPr>
          <a:lstStyle/>
          <a:p>
            <a:pPr fontAlgn="base">
              <a:spcBef>
                <a:spcPct val="0"/>
              </a:spcBef>
              <a:spcAft>
                <a:spcPct val="0"/>
              </a:spcAft>
            </a:pPr>
            <a:r>
              <a:rPr lang="es-EC" dirty="0" smtClean="0">
                <a:solidFill>
                  <a:srgbClr val="000000"/>
                </a:solidFill>
                <a:cs typeface="Arial" charset="0"/>
              </a:rPr>
              <a:t>Servicios </a:t>
            </a:r>
            <a:r>
              <a:rPr lang="es-EC" dirty="0" err="1" smtClean="0">
                <a:solidFill>
                  <a:srgbClr val="000000"/>
                </a:solidFill>
                <a:cs typeface="Arial" charset="0"/>
              </a:rPr>
              <a:t>express</a:t>
            </a:r>
            <a:endParaRPr lang="es-EC" dirty="0" smtClean="0">
              <a:solidFill>
                <a:srgbClr val="000000"/>
              </a:solidFill>
              <a:cs typeface="Arial" charset="0"/>
            </a:endParaRPr>
          </a:p>
          <a:p>
            <a:pPr fontAlgn="base">
              <a:spcBef>
                <a:spcPct val="0"/>
              </a:spcBef>
              <a:spcAft>
                <a:spcPct val="0"/>
              </a:spcAft>
            </a:pPr>
            <a:r>
              <a:rPr lang="es-EC" dirty="0" smtClean="0">
                <a:solidFill>
                  <a:srgbClr val="000000"/>
                </a:solidFill>
                <a:cs typeface="Arial" charset="0"/>
              </a:rPr>
              <a:t>Parroquias distantes</a:t>
            </a:r>
            <a:endParaRPr lang="es-EC" dirty="0">
              <a:solidFill>
                <a:srgbClr val="000000"/>
              </a:solidFill>
              <a:cs typeface="Arial" charset="0"/>
            </a:endParaRPr>
          </a:p>
        </p:txBody>
      </p:sp>
    </p:spTree>
    <p:extLst>
      <p:ext uri="{BB962C8B-B14F-4D97-AF65-F5344CB8AC3E}">
        <p14:creationId xmlns:p14="http://schemas.microsoft.com/office/powerpoint/2010/main" val="1556680793"/>
      </p:ext>
    </p:extLst>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roject_x0020_Document_x0020_Type xmlns="cdc7663a-08f0-4737-9e8c-148ce897a09c" xsi:nil="true"/>
    <Business_x0020_Area xmlns="cdc7663a-08f0-4737-9e8c-148ce897a09c" xsi:nil="true"/>
    <IDBDocs_x0020_Number xmlns="cdc7663a-08f0-4737-9e8c-148ce897a09c">37206351</IDBDocs_x0020_Number>
    <TaxCatchAll xmlns="cdc7663a-08f0-4737-9e8c-148ce897a09c">
      <Value>7</Value>
      <Value>6</Value>
    </TaxCatchAll>
    <Phase xmlns="cdc7663a-08f0-4737-9e8c-148ce897a09c" xsi:nil="true"/>
    <SISCOR_x0020_Number xmlns="cdc7663a-08f0-4737-9e8c-148ce897a09c" xsi:nil="true"/>
    <Division_x0020_or_x0020_Unit xmlns="cdc7663a-08f0-4737-9e8c-148ce897a09c">INE/TSP</Division_x0020_or_x0020_Unit>
    <Approval_x0020_Number xmlns="cdc7663a-08f0-4737-9e8c-148ce897a09c" xsi:nil="true"/>
    <Document_x0020_Author xmlns="cdc7663a-08f0-4737-9e8c-148ce897a09c">Acevedo-Daunas, Rafael M.</Document_x0020_Author>
    <Fiscal_x0020_Year_x0020_IDB xmlns="cdc7663a-08f0-4737-9e8c-148ce897a09c">2012</Fiscal_x0020_Year_x0020_IDB>
    <Other_x0020_Author xmlns="cdc7663a-08f0-4737-9e8c-148ce897a09c" xsi:nil="true"/>
    <Project_x0020_Number xmlns="cdc7663a-08f0-4737-9e8c-148ce897a09c">EC-L1111</Project_x0020_Number>
    <Package_x0020_Code xmlns="cdc7663a-08f0-4737-9e8c-148ce897a09c" xsi:nil="true"/>
    <Key_x0020_Document xmlns="cdc7663a-08f0-4737-9e8c-148ce897a09c">false</Key_x0020_Document>
    <Migration_x0020_Info xmlns="cdc7663a-08f0-4737-9e8c-148ce897a09c">&lt;Data&gt;&lt;APPLICATION&gt;MS POWERPOINT&lt;/APPLICATION&gt;&lt;USER_STAGE&gt;Loan Proposal&lt;/USER_STAGE&gt;&lt;APPROVAL_CODE&gt;CG&lt;/APPROVAL_CODE&gt;&lt;APPROVAL_DESC&gt;Committee of the Whole&lt;/APPROVAL_DESC&gt;&lt;PD_OBJ_TYPE&gt;0&lt;/PD_OBJ_TYPE&gt;&lt;MAKERECORD&gt;N&lt;/MAKERECORD&gt;&lt;/Data&gt;</Migration_x0020_Info>
    <Operation_x0020_Type xmlns="cdc7663a-08f0-4737-9e8c-148ce897a09c" xsi:nil="true"/>
    <Document_x0020_Language_x0020_IDB xmlns="cdc7663a-08f0-4737-9e8c-148ce897a09c">Spanish</Document_x0020_Language_x0020_IDB>
    <Identifier xmlns="cdc7663a-08f0-4737-9e8c-148ce897a09c"> FULL DOC</Identifier>
    <Access_x0020_to_x0020_Information_x00a0_Policy xmlns="cdc7663a-08f0-4737-9e8c-148ce897a09c">Public</Access_x0020_to_x0020_Information_x00a0_Policy>
    <b26cdb1da78c4bb4b1c1bac2f6ac5911 xmlns="cdc7663a-08f0-4737-9e8c-148ce897a09c">
      <Terms xmlns="http://schemas.microsoft.com/office/infopath/2007/PartnerControls">
        <TermInfo xmlns="http://schemas.microsoft.com/office/infopath/2007/PartnerControls">
          <TermName xmlns="http://schemas.microsoft.com/office/infopath/2007/PartnerControls">Unclassified</TermName>
          <TermId xmlns="http://schemas.microsoft.com/office/infopath/2007/PartnerControls">a6dff32e-d477-44cd-a56b-85efe9e0a56c</TermId>
        </TermInfo>
      </Terms>
    </b26cdb1da78c4bb4b1c1bac2f6ac5911>
    <ic46d7e087fd4a108fb86518ca413cc6 xmlns="cdc7663a-08f0-4737-9e8c-148ce897a09c">
      <Terms xmlns="http://schemas.microsoft.com/office/infopath/2007/PartnerControls"/>
    </ic46d7e087fd4a108fb86518ca413cc6>
    <From_x003a_ xmlns="cdc7663a-08f0-4737-9e8c-148ce897a09c" xsi:nil="true"/>
    <e46fe2894295491da65140ffd2369f49 xmlns="cdc7663a-08f0-4737-9e8c-148ce897a09c">
      <Terms xmlns="http://schemas.microsoft.com/office/infopath/2007/PartnerControls">
        <TermInfo xmlns="http://schemas.microsoft.com/office/infopath/2007/PartnerControls">
          <TermName xmlns="http://schemas.microsoft.com/office/infopath/2007/PartnerControls">IDBDocs</TermName>
          <TermId xmlns="http://schemas.microsoft.com/office/infopath/2007/PartnerControls">cca77002-e150-4b2d-ab1f-1d7a7cdcae16</TermId>
        </TermInfo>
      </Terms>
    </e46fe2894295491da65140ffd2369f49>
    <b2ec7cfb18674cb8803df6b262e8b107 xmlns="cdc7663a-08f0-4737-9e8c-148ce897a09c">
      <Terms xmlns="http://schemas.microsoft.com/office/infopath/2007/PartnerControls"/>
    </b2ec7cfb18674cb8803df6b262e8b107>
    <g511464f9e53401d84b16fa9b379a574 xmlns="cdc7663a-08f0-4737-9e8c-148ce897a09c">
      <Terms xmlns="http://schemas.microsoft.com/office/infopath/2007/PartnerControls"/>
    </g511464f9e53401d84b16fa9b379a574>
    <To_x003a_ xmlns="cdc7663a-08f0-4737-9e8c-148ce897a09c" xsi:nil="true"/>
    <nddeef1749674d76abdbe4b239a70bc6 xmlns="cdc7663a-08f0-4737-9e8c-148ce897a09c">
      <Terms xmlns="http://schemas.microsoft.com/office/infopath/2007/PartnerControls"/>
    </nddeef1749674d76abdbe4b239a70bc6>
    <Record_x0020_Number xmlns="cdc7663a-08f0-4737-9e8c-148ce897a09c">R0000544659</Record_x0020_Number>
    <_dlc_DocId xmlns="cdc7663a-08f0-4737-9e8c-148ce897a09c">EZSHARE-597541104-31</_dlc_DocId>
    <_dlc_DocIdUrl xmlns="cdc7663a-08f0-4737-9e8c-148ce897a09c">
      <Url>https://idbg.sharepoint.com/teams/EZ-EC-LON/EC-L1111/_layouts/15/DocIdRedir.aspx?ID=EZSHARE-597541104-31</Url>
      <Description>EZSHARE-597541104-31</Description>
    </_dlc_DocIdUrl>
    <Related_x0020_SisCor_x0020_Number xmlns="cdc7663a-08f0-4737-9e8c-148ce897a09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ez-Operations" ma:contentTypeID="0x010100ACF722E9F6B0B149B0CD8BE2560A667200A2330076E1821A40B7691A3E22D10E37" ma:contentTypeVersion="3030" ma:contentTypeDescription="The base project type from which other project content types inherit their information." ma:contentTypeScope="" ma:versionID="fa8ace5b9711faa910721e51c4034588">
  <xsd:schema xmlns:xsd="http://www.w3.org/2001/XMLSchema" xmlns:xs="http://www.w3.org/2001/XMLSchema" xmlns:p="http://schemas.microsoft.com/office/2006/metadata/properties" xmlns:ns2="cdc7663a-08f0-4737-9e8c-148ce897a09c" targetNamespace="http://schemas.microsoft.com/office/2006/metadata/properties" ma:root="true" ma:fieldsID="b9a4950d5869bacd66ff3bc4c7477d2b" ns2:_="">
    <xsd:import namespace="cdc7663a-08f0-4737-9e8c-148ce897a09c"/>
    <xsd:element name="properties">
      <xsd:complexType>
        <xsd:sequence>
          <xsd:element name="documentManagement">
            <xsd:complexType>
              <xsd:all>
                <xsd:element ref="ns2:_dlc_DocId" minOccurs="0"/>
                <xsd:element ref="ns2:_dlc_DocIdUrl" minOccurs="0"/>
                <xsd:element ref="ns2:_dlc_DocIdPersistId" minOccurs="0"/>
                <xsd:element ref="ns2:b26cdb1da78c4bb4b1c1bac2f6ac5911" minOccurs="0"/>
                <xsd:element ref="ns2:TaxCatchAll" minOccurs="0"/>
                <xsd:element ref="ns2:TaxCatchAllLabel" minOccurs="0"/>
                <xsd:element ref="ns2:Project_x0020_Number"/>
                <xsd:element ref="ns2:Access_x0020_to_x0020_Information_x00a0_Policy"/>
                <xsd:element ref="ns2:Document_x0020_Author" minOccurs="0"/>
                <xsd:element ref="ns2:Other_x0020_Author" minOccurs="0"/>
                <xsd:element ref="ns2:Approval_x0020_Number" minOccurs="0"/>
                <xsd:element ref="ns2:g511464f9e53401d84b16fa9b379a574" minOccurs="0"/>
                <xsd:element ref="ns2:Division_x0020_or_x0020_Unit" minOccurs="0"/>
                <xsd:element ref="ns2:Document_x0020_Language_x0020_IDB" minOccurs="0"/>
                <xsd:element ref="ns2:From_x003a_" minOccurs="0"/>
                <xsd:element ref="ns2:To_x003a_" minOccurs="0"/>
                <xsd:element ref="ns2:Identifier" minOccurs="0"/>
                <xsd:element ref="ns2:Fiscal_x0020_Year_x0020_IDB" minOccurs="0"/>
                <xsd:element ref="ns2:ic46d7e087fd4a108fb86518ca413cc6" minOccurs="0"/>
                <xsd:element ref="ns2:nddeef1749674d76abdbe4b239a70bc6" minOccurs="0"/>
                <xsd:element ref="ns2:b2ec7cfb18674cb8803df6b262e8b107" minOccurs="0"/>
                <xsd:element ref="ns2:Phase" minOccurs="0"/>
                <xsd:element ref="ns2:Key_x0020_Document" minOccurs="0"/>
                <xsd:element ref="ns2:Business_x0020_Area" minOccurs="0"/>
                <xsd:element ref="ns2:Project_x0020_Document_x0020_Type" minOccurs="0"/>
                <xsd:element ref="ns2:Operation_x0020_Type" minOccurs="0"/>
                <xsd:element ref="ns2:Package_x0020_Code" minOccurs="0"/>
                <xsd:element ref="ns2:e46fe2894295491da65140ffd2369f49" minOccurs="0"/>
                <xsd:element ref="ns2:SISCOR_x0020_Number" minOccurs="0"/>
                <xsd:element ref="ns2:IDBDocs_x0020_Number" minOccurs="0"/>
                <xsd:element ref="ns2:Migration_x0020_Info" minOccurs="0"/>
                <xsd:element ref="ns2:Record_x0020_Number" minOccurs="0"/>
                <xsd:element ref="ns2:Related_x0020_SisCor_x0020_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c7663a-08f0-4737-9e8c-148ce897a09c"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b26cdb1da78c4bb4b1c1bac2f6ac5911" ma:index="11" nillable="true" ma:taxonomy="true" ma:internalName="b26cdb1da78c4bb4b1c1bac2f6ac5911" ma:taxonomyFieldName="Series_x0020_Operations_x0020_IDB" ma:displayName="Series Operations IDB" ma:default="" ma:fieldId="{b26cdb1d-a78c-4bb4-b1c1-bac2f6ac5911}" ma:sspId="ae61f9b1-e23d-4f49-b3d7-56b991556c4b" ma:termSetId="aa8fb583-e935-416d-8a2e-4b97a8eb0684" ma:anchorId="00000000-0000-0000-0000-000000000000" ma:open="false" ma:isKeyword="false">
      <xsd:complexType>
        <xsd:sequence>
          <xsd:element ref="pc:Terms" minOccurs="0" maxOccurs="1"/>
        </xsd:sequence>
      </xsd:complexType>
    </xsd:element>
    <xsd:element name="TaxCatchAll" ma:index="12" nillable="true" ma:displayName="Taxonomy Catch All Column" ma:hidden="true" ma:list="{a21e8572-655e-4c0d-bfdb-c52ee7bb5839}" ma:internalName="TaxCatchAll" ma:showField="CatchAllData" ma:web="0ae48fe9-e043-4151-95b7-4d4bdf090fb3">
      <xsd:complexType>
        <xsd:complexContent>
          <xsd:extension base="dms:MultiChoiceLookup">
            <xsd:sequence>
              <xsd:element name="Value" type="dms:Lookup" maxOccurs="unbounded" minOccurs="0" nillable="true"/>
            </xsd:sequence>
          </xsd:extension>
        </xsd:complexContent>
      </xsd:complexType>
    </xsd:element>
    <xsd:element name="TaxCatchAllLabel" ma:index="13" nillable="true" ma:displayName="Taxonomy Catch All Column1" ma:hidden="true" ma:list="{a21e8572-655e-4c0d-bfdb-c52ee7bb5839}" ma:internalName="TaxCatchAllLabel" ma:readOnly="true" ma:showField="CatchAllDataLabel" ma:web="0ae48fe9-e043-4151-95b7-4d4bdf090fb3">
      <xsd:complexType>
        <xsd:complexContent>
          <xsd:extension base="dms:MultiChoiceLookup">
            <xsd:sequence>
              <xsd:element name="Value" type="dms:Lookup" maxOccurs="unbounded" minOccurs="0" nillable="true"/>
            </xsd:sequence>
          </xsd:extension>
        </xsd:complexContent>
      </xsd:complexType>
    </xsd:element>
    <xsd:element name="Project_x0020_Number" ma:index="15" ma:displayName="Project Number" ma:default="EC-L1111" ma:internalName="Project_x0020_Number">
      <xsd:simpleType>
        <xsd:restriction base="dms:Text">
          <xsd:maxLength value="255"/>
        </xsd:restriction>
      </xsd:simpleType>
    </xsd:element>
    <xsd:element name="Access_x0020_to_x0020_Information_x00a0_Policy" ma:index="16" ma:displayName="Access to Information Policy" ma:default="Confidential" ma:format="Dropdown" ma:internalName="Access_x0020_to_x0020_Information_x00A0_Policy">
      <xsd:simpleType>
        <xsd:restriction base="dms:Choice">
          <xsd:enumeration value="Confidential"/>
          <xsd:enumeration value="Disclosed Over Time - 5 years"/>
          <xsd:enumeration value="Disclosed Over Time - 10 years"/>
          <xsd:enumeration value="Disclosed Over Time - 20 years"/>
          <xsd:enumeration value="Public"/>
          <xsd:enumeration value="Public - Simultaneous Disclosure"/>
        </xsd:restriction>
      </xsd:simpleType>
    </xsd:element>
    <xsd:element name="Document_x0020_Author" ma:index="17" nillable="true" ma:displayName="Document Author" ma:internalName="Document_x0020_Author">
      <xsd:simpleType>
        <xsd:restriction base="dms:Text">
          <xsd:maxLength value="255"/>
        </xsd:restriction>
      </xsd:simpleType>
    </xsd:element>
    <xsd:element name="Other_x0020_Author" ma:index="18" nillable="true" ma:displayName="Other Author" ma:internalName="Other_x0020_Author">
      <xsd:simpleType>
        <xsd:restriction base="dms:Text">
          <xsd:maxLength value="255"/>
        </xsd:restriction>
      </xsd:simpleType>
    </xsd:element>
    <xsd:element name="Approval_x0020_Number" ma:index="19" nillable="true" ma:displayName="Approval Number" ma:internalName="Approval_x0020_Number">
      <xsd:simpleType>
        <xsd:restriction base="dms:Text">
          <xsd:maxLength value="255"/>
        </xsd:restriction>
      </xsd:simpleType>
    </xsd:element>
    <xsd:element name="g511464f9e53401d84b16fa9b379a574" ma:index="20" nillable="true" ma:taxonomy="true" ma:internalName="g511464f9e53401d84b16fa9b379a574" ma:taxonomyFieldName="Fund_x0020_IDB" ma:displayName="Fund IDB" ma:default="" ma:fieldId="{0511464f-9e53-401d-84b1-6fa9b379a574}" ma:taxonomyMulti="true" ma:sspId="ae61f9b1-e23d-4f49-b3d7-56b991556c4b" ma:termSetId="69abb71a-f64f-4893-ac0e-66eb1be268a8" ma:anchorId="00000000-0000-0000-0000-000000000000" ma:open="false" ma:isKeyword="false">
      <xsd:complexType>
        <xsd:sequence>
          <xsd:element ref="pc:Terms" minOccurs="0" maxOccurs="1"/>
        </xsd:sequence>
      </xsd:complexType>
    </xsd:element>
    <xsd:element name="Division_x0020_or_x0020_Unit" ma:index="22" nillable="true" ma:displayName="Division or Unit" ma:internalName="Division_x0020_or_x0020_Unit">
      <xsd:simpleType>
        <xsd:restriction base="dms:Text">
          <xsd:maxLength value="255"/>
        </xsd:restriction>
      </xsd:simpleType>
    </xsd:element>
    <xsd:element name="Document_x0020_Language_x0020_IDB" ma:index="23" nillable="true" ma:displayName="Document Language IDB" ma:format="Dropdown" ma:internalName="Document_x0020_Language_x0020_IDB">
      <xsd:simpleType>
        <xsd:restriction base="dms:Choice">
          <xsd:enumeration value="English"/>
          <xsd:enumeration value="French"/>
          <xsd:enumeration value="Italian"/>
          <xsd:enumeration value="Japanese"/>
          <xsd:enumeration value="Korean"/>
          <xsd:enumeration value="Other"/>
          <xsd:enumeration value="Portuguese"/>
          <xsd:enumeration value="Spanish"/>
        </xsd:restriction>
      </xsd:simpleType>
    </xsd:element>
    <xsd:element name="From_x003a_" ma:index="24" nillable="true" ma:displayName="From:" ma:description="Sender name from email message" ma:internalName="From_x003A_">
      <xsd:simpleType>
        <xsd:restriction base="dms:Text">
          <xsd:maxLength value="255"/>
        </xsd:restriction>
      </xsd:simpleType>
    </xsd:element>
    <xsd:element name="To_x003a_" ma:index="25" nillable="true" ma:displayName="To:" ma:description="Addressee names from email message&#10;" ma:internalName="To_x003A_">
      <xsd:simpleType>
        <xsd:restriction base="dms:Text">
          <xsd:maxLength value="255"/>
        </xsd:restriction>
      </xsd:simpleType>
    </xsd:element>
    <xsd:element name="Identifier" ma:index="26" nillable="true" ma:displayName="Identifier" ma:internalName="Identifier">
      <xsd:simpleType>
        <xsd:restriction base="dms:Text">
          <xsd:maxLength value="255"/>
        </xsd:restriction>
      </xsd:simpleType>
    </xsd:element>
    <xsd:element name="Fiscal_x0020_Year_x0020_IDB" ma:index="27" nillable="true" ma:displayName="Fiscal Year IDB" ma:internalName="Fiscal_x0020_Year_x0020_IDB">
      <xsd:simpleType>
        <xsd:restriction base="dms:Text">
          <xsd:maxLength value="255"/>
        </xsd:restriction>
      </xsd:simpleType>
    </xsd:element>
    <xsd:element name="ic46d7e087fd4a108fb86518ca413cc6" ma:index="28" nillable="true" ma:taxonomy="true" ma:internalName="ic46d7e087fd4a108fb86518ca413cc6" ma:taxonomyFieldName="Country" ma:displayName="Country" ma:default="" ma:fieldId="{2c46d7e0-87fd-4a10-8fb8-6518ca413cc6}" ma:taxonomyMulti="true" ma:sspId="ae61f9b1-e23d-4f49-b3d7-56b991556c4b" ma:termSetId="e1cf2cf4-6e0f-476b-b38c-a4927f870e86" ma:anchorId="00000000-0000-0000-0000-000000000000" ma:open="false" ma:isKeyword="false">
      <xsd:complexType>
        <xsd:sequence>
          <xsd:element ref="pc:Terms" minOccurs="0" maxOccurs="1"/>
        </xsd:sequence>
      </xsd:complexType>
    </xsd:element>
    <xsd:element name="nddeef1749674d76abdbe4b239a70bc6" ma:index="30" nillable="true" ma:taxonomy="true" ma:internalName="nddeef1749674d76abdbe4b239a70bc6" ma:taxonomyFieldName="Sector_x0020_IDB" ma:displayName="Sector IDB" ma:default="" ma:fieldId="{7ddeef17-4967-4d76-abdb-e4b239a70bc6}" ma:taxonomyMulti="true" ma:sspId="ae61f9b1-e23d-4f49-b3d7-56b991556c4b" ma:termSetId="12408410-0417-4253-a5ed-d52c55de15dc" ma:anchorId="00000000-0000-0000-0000-000000000000" ma:open="true" ma:isKeyword="false">
      <xsd:complexType>
        <xsd:sequence>
          <xsd:element ref="pc:Terms" minOccurs="0" maxOccurs="1"/>
        </xsd:sequence>
      </xsd:complexType>
    </xsd:element>
    <xsd:element name="b2ec7cfb18674cb8803df6b262e8b107" ma:index="32" nillable="true" ma:taxonomy="true" ma:internalName="b2ec7cfb18674cb8803df6b262e8b107" ma:taxonomyFieldName="Sub_x002d_Sector" ma:displayName="Sub-Sector" ma:default="" ma:fieldId="{b2ec7cfb-1867-4cb8-803d-f6b262e8b107}" ma:taxonomyMulti="true" ma:sspId="ae61f9b1-e23d-4f49-b3d7-56b991556c4b" ma:termSetId="73c9b9c8-b29b-461e-b5a6-c7e93795fb05" ma:anchorId="00000000-0000-0000-0000-000000000000" ma:open="false" ma:isKeyword="false">
      <xsd:complexType>
        <xsd:sequence>
          <xsd:element ref="pc:Terms" minOccurs="0" maxOccurs="1"/>
        </xsd:sequence>
      </xsd:complexType>
    </xsd:element>
    <xsd:element name="Phase" ma:index="34" nillable="true" ma:displayName="Phase" ma:internalName="Phase">
      <xsd:simpleType>
        <xsd:restriction base="dms:Text">
          <xsd:maxLength value="255"/>
        </xsd:restriction>
      </xsd:simpleType>
    </xsd:element>
    <xsd:element name="Key_x0020_Document" ma:index="35" nillable="true" ma:displayName="Key Document" ma:default="0" ma:internalName="Key_x0020_Document">
      <xsd:simpleType>
        <xsd:restriction base="dms:Boolean"/>
      </xsd:simpleType>
    </xsd:element>
    <xsd:element name="Business_x0020_Area" ma:index="36" nillable="true" ma:displayName="Business Area" ma:internalName="Business_x0020_Area">
      <xsd:simpleType>
        <xsd:restriction base="dms:Text">
          <xsd:maxLength value="255"/>
        </xsd:restriction>
      </xsd:simpleType>
    </xsd:element>
    <xsd:element name="Project_x0020_Document_x0020_Type" ma:index="37" nillable="true" ma:displayName="Project Document Type" ma:internalName="Project_x0020_Document_x0020_Type">
      <xsd:simpleType>
        <xsd:restriction base="dms:Text">
          <xsd:maxLength value="255"/>
        </xsd:restriction>
      </xsd:simpleType>
    </xsd:element>
    <xsd:element name="Operation_x0020_Type" ma:index="38" nillable="true" ma:displayName="Operation Type" ma:default="Loan Operation" ma:internalName="Operation_x0020_Type">
      <xsd:simpleType>
        <xsd:restriction base="dms:Text">
          <xsd:maxLength value="255"/>
        </xsd:restriction>
      </xsd:simpleType>
    </xsd:element>
    <xsd:element name="Package_x0020_Code" ma:index="39" nillable="true" ma:displayName="Package Code" ma:internalName="Package_x0020_Code">
      <xsd:simpleType>
        <xsd:restriction base="dms:Text">
          <xsd:maxLength value="255"/>
        </xsd:restriction>
      </xsd:simpleType>
    </xsd:element>
    <xsd:element name="e46fe2894295491da65140ffd2369f49" ma:index="40" nillable="true" ma:taxonomy="true" ma:internalName="e46fe2894295491da65140ffd2369f49" ma:taxonomyFieldName="Function_x0020_Operations_x0020_IDB" ma:displayName="Function Operations IDB" ma:default="" ma:fieldId="{e46fe289-4295-491d-a651-40ffd2369f49}" ma:sspId="ae61f9b1-e23d-4f49-b3d7-56b991556c4b" ma:termSetId="90662247-c2d7-4c02-8f80-a99fdf3aec79" ma:anchorId="00000000-0000-0000-0000-000000000000" ma:open="false" ma:isKeyword="false">
      <xsd:complexType>
        <xsd:sequence>
          <xsd:element ref="pc:Terms" minOccurs="0" maxOccurs="1"/>
        </xsd:sequence>
      </xsd:complexType>
    </xsd:element>
    <xsd:element name="SISCOR_x0020_Number" ma:index="42" nillable="true" ma:displayName="SISCOR Number" ma:internalName="SISCOR_x0020_Number">
      <xsd:simpleType>
        <xsd:restriction base="dms:Text">
          <xsd:maxLength value="255"/>
        </xsd:restriction>
      </xsd:simpleType>
    </xsd:element>
    <xsd:element name="IDBDocs_x0020_Number" ma:index="43" nillable="true" ma:displayName="IDBDocs Number" ma:internalName="IDBDocs_x0020_Number">
      <xsd:simpleType>
        <xsd:restriction base="dms:Text">
          <xsd:maxLength value="255"/>
        </xsd:restriction>
      </xsd:simpleType>
    </xsd:element>
    <xsd:element name="Migration_x0020_Info" ma:index="44" nillable="true" ma:displayName="Migration Info" ma:internalName="Migration_x0020_Info">
      <xsd:simpleType>
        <xsd:restriction base="dms:Note"/>
      </xsd:simpleType>
    </xsd:element>
    <xsd:element name="Record_x0020_Number" ma:index="45" nillable="true" ma:displayName="Record Number" ma:internalName="Record_x0020_Number">
      <xsd:simpleType>
        <xsd:restriction base="dms:Text">
          <xsd:maxLength value="255"/>
        </xsd:restriction>
      </xsd:simpleType>
    </xsd:element>
    <xsd:element name="Related_x0020_SisCor_x0020_Number" ma:index="46" nillable="true" ma:displayName="Related SisCor Number" ma:internalName="Related_x0020_SisCor_x0020_Number">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SharedContentType xmlns="Microsoft.SharePoint.Taxonomy.ContentTypeSync" SourceId="ae61f9b1-e23d-4f49-b3d7-56b991556c4b" ContentTypeId="0x010100ACF722E9F6B0B149B0CD8BE2560A6672" PreviousValue="false"/>
</file>

<file path=customXml/item6.xml><?xml version="1.0" encoding="utf-8"?>
<?mso-contentType ?>
<FormUrls xmlns="http://schemas.microsoft.com/sharepoint/v3/contenttype/forms/url">
  <Display>_catalogs/masterpage/ECMForms/OperationsCT/View.aspx</Display>
  <Edit>_catalogs/masterpage/ECMForms/OperationsCT/Edit.aspx</Edit>
</FormUrls>
</file>

<file path=customXml/item7.xml><?xml version="1.0" encoding="utf-8"?>
<?mso-contentType ?>
<FormUrls xmlns="http://schemas.microsoft.com/sharepoint/v3/contenttype/forms/url">
  <Display>_catalogs/masterpage/ECMForms/OperationsCT/View.aspx</Display>
  <Edit>_catalogs/masterpage/ECMForms/OperationsCT/Edit.aspx</Edit>
</FormUrls>
</file>

<file path=customXml/itemProps1.xml><?xml version="1.0" encoding="utf-8"?>
<ds:datastoreItem xmlns:ds="http://schemas.openxmlformats.org/officeDocument/2006/customXml" ds:itemID="{B4E3DF1F-4D83-4006-A102-BA0DB4AA64AB}"/>
</file>

<file path=customXml/itemProps2.xml><?xml version="1.0" encoding="utf-8"?>
<ds:datastoreItem xmlns:ds="http://schemas.openxmlformats.org/officeDocument/2006/customXml" ds:itemID="{3005FA66-ECAC-4E9A-8A14-AAA2FC0C038D}"/>
</file>

<file path=customXml/itemProps3.xml><?xml version="1.0" encoding="utf-8"?>
<ds:datastoreItem xmlns:ds="http://schemas.openxmlformats.org/officeDocument/2006/customXml" ds:itemID="{E16335F7-84C2-4EA4-AEBD-0EBE09E35329}"/>
</file>

<file path=customXml/itemProps4.xml><?xml version="1.0" encoding="utf-8"?>
<ds:datastoreItem xmlns:ds="http://schemas.openxmlformats.org/officeDocument/2006/customXml" ds:itemID="{8C2A699F-677A-415F-BFD0-7F75D055F70B}"/>
</file>

<file path=customXml/itemProps5.xml><?xml version="1.0" encoding="utf-8"?>
<ds:datastoreItem xmlns:ds="http://schemas.openxmlformats.org/officeDocument/2006/customXml" ds:itemID="{118DE548-9D3E-46A9-8EC5-B5FB56CFEEA3}"/>
</file>

<file path=customXml/itemProps6.xml><?xml version="1.0" encoding="utf-8"?>
<ds:datastoreItem xmlns:ds="http://schemas.openxmlformats.org/officeDocument/2006/customXml" ds:itemID="{E20BA555-D647-422C-B6BA-B0FF5BD1F9DD}"/>
</file>

<file path=customXml/itemProps7.xml><?xml version="1.0" encoding="utf-8"?>
<ds:datastoreItem xmlns:ds="http://schemas.openxmlformats.org/officeDocument/2006/customXml" ds:itemID="{276236F9-58FD-4258-9C96-F03870CD08A2}"/>
</file>

<file path=docProps/app.xml><?xml version="1.0" encoding="utf-8"?>
<Properties xmlns="http://schemas.openxmlformats.org/officeDocument/2006/extended-properties" xmlns:vt="http://schemas.openxmlformats.org/officeDocument/2006/docPropsVTypes">
  <Template/>
  <TotalTime>287</TotalTime>
  <Words>926</Words>
  <Application>Microsoft Office PowerPoint</Application>
  <PresentationFormat>On-screen Show (4:3)</PresentationFormat>
  <Paragraphs>120</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Diseño predeterminado</vt:lpstr>
      <vt:lpstr>Sistema Integrado de Transporte Masivo SITM</vt:lpstr>
      <vt:lpstr>Sistema Integrado de Transporte Masivo</vt:lpstr>
      <vt:lpstr>Sistema Integrado de Transporte Masivo</vt:lpstr>
      <vt:lpstr>Sistema Integrado de Transporte Masivo</vt:lpstr>
      <vt:lpstr>Sistema Integrado de Transporte Masivo</vt:lpstr>
      <vt:lpstr>Sistema Integrado de Transporte Masivo</vt:lpstr>
      <vt:lpstr>Sistema Integrado de Transporte Masivo</vt:lpstr>
      <vt:lpstr>SITM - Integración Física</vt:lpstr>
      <vt:lpstr>SITM - Integración Física</vt:lpstr>
      <vt:lpstr>SITM - Integración Física</vt:lpstr>
      <vt:lpstr>SITM - Integración Física</vt:lpstr>
      <vt:lpstr>SITM - Integración Física</vt:lpstr>
      <vt:lpstr>SITM – Integración Tarifaria</vt:lpstr>
      <vt:lpstr>SITM – Integración Tarifaria</vt:lpstr>
      <vt:lpstr>SITM – Integración Tarifaria</vt:lpstr>
      <vt:lpstr>INSTITUCIONALIDAD</vt:lpstr>
      <vt:lpstr>INSTITUCIONALIDAD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Enlace Electrónico Opcional _11_ Sistema Integrado de Transporte Metropolitano de Quito</dc:title>
  <dc:creator>Efrain</dc:creator>
  <cp:lastModifiedBy>Inter-American Development Bank</cp:lastModifiedBy>
  <cp:revision>22</cp:revision>
  <dcterms:created xsi:type="dcterms:W3CDTF">2010-09-29T14:25:31Z</dcterms:created>
  <dcterms:modified xsi:type="dcterms:W3CDTF">2012-10-13T20:25:12Z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0x010100ACF722E9F6B0B149B0CD8BE2560A667200A2330076E1821A40B7691A3E22D10E37</vt:lpwstr>
  </property>
  <property fmtid="{D5CDD505-2E9C-101B-9397-08002B2CF9AE}" pid="3" name="TaxKeyword">
    <vt:lpwstr/>
  </property>
  <property fmtid="{D5CDD505-2E9C-101B-9397-08002B2CF9AE}" pid="4" name="Sub_x002d_Sector">
    <vt:lpwstr/>
  </property>
  <property fmtid="{D5CDD505-2E9C-101B-9397-08002B2CF9AE}" pid="5" name="TaxKeywordTaxHTField">
    <vt:lpwstr/>
  </property>
  <property fmtid="{D5CDD505-2E9C-101B-9397-08002B2CF9AE}" pid="6" name="Series Operations IDB">
    <vt:lpwstr>-1;#Unclassified|a6dff32e-d477-44cd-a56b-85efe9e0a56c</vt:lpwstr>
  </property>
  <property fmtid="{D5CDD505-2E9C-101B-9397-08002B2CF9AE}" pid="8" name="Country">
    <vt:lpwstr/>
  </property>
  <property fmtid="{D5CDD505-2E9C-101B-9397-08002B2CF9AE}" pid="9" name="Fund IDB">
    <vt:lpwstr/>
  </property>
  <property fmtid="{D5CDD505-2E9C-101B-9397-08002B2CF9AE}" pid="10" name="Series_x0020_Operations_x0020_IDB">
    <vt:lpwstr>-1;#Unclassified|a6dff32e-d477-44cd-a56b-85efe9e0a56c</vt:lpwstr>
  </property>
  <property fmtid="{D5CDD505-2E9C-101B-9397-08002B2CF9AE}" pid="11" name="To:">
    <vt:lpwstr/>
  </property>
  <property fmtid="{D5CDD505-2E9C-101B-9397-08002B2CF9AE}" pid="12" name="From:">
    <vt:lpwstr/>
  </property>
  <property fmtid="{D5CDD505-2E9C-101B-9397-08002B2CF9AE}" pid="13" name="Sector IDB">
    <vt:lpwstr/>
  </property>
  <property fmtid="{D5CDD505-2E9C-101B-9397-08002B2CF9AE}" pid="14" name="Function Operations IDB">
    <vt:lpwstr>-1;#IDBDocs|cca77002-e150-4b2d-ab1f-1d7a7cdcae16</vt:lpwstr>
  </property>
  <property fmtid="{D5CDD505-2E9C-101B-9397-08002B2CF9AE}" pid="15" name="Sub-Sector">
    <vt:lpwstr/>
  </property>
  <property fmtid="{D5CDD505-2E9C-101B-9397-08002B2CF9AE}" pid="16" name="Issue_x0020_Date">
    <vt:lpwstr/>
  </property>
  <property fmtid="{D5CDD505-2E9C-101B-9397-08002B2CF9AE}" pid="17" name="Publication_x0020_Type">
    <vt:lpwstr/>
  </property>
  <property fmtid="{D5CDD505-2E9C-101B-9397-08002B2CF9AE}" pid="18" name="Publishing_x0020_House">
    <vt:lpwstr/>
  </property>
  <property fmtid="{D5CDD505-2E9C-101B-9397-08002B2CF9AE}" pid="19" name="Abstract">
    <vt:lpwstr/>
  </property>
  <property fmtid="{D5CDD505-2E9C-101B-9397-08002B2CF9AE}" pid="20" name="Disclosure Activity">
    <vt:lpwstr>Loan Proposal</vt:lpwstr>
  </property>
  <property fmtid="{D5CDD505-2E9C-101B-9397-08002B2CF9AE}" pid="21" name="Function_x0020_Operations_x0020_IDB">
    <vt:lpwstr>-1;#IDBDocs|cca77002-e150-4b2d-ab1f-1d7a7cdcae16</vt:lpwstr>
  </property>
  <property fmtid="{D5CDD505-2E9C-101B-9397-08002B2CF9AE}" pid="22" name="Region">
    <vt:lpwstr/>
  </property>
  <property fmtid="{D5CDD505-2E9C-101B-9397-08002B2CF9AE}" pid="23" name="Disclosure_x0020_Activity">
    <vt:lpwstr>Loan Proposal</vt:lpwstr>
  </property>
  <property fmtid="{D5CDD505-2E9C-101B-9397-08002B2CF9AE}" pid="24" name="Fund_x0020_IDB">
    <vt:lpwstr/>
  </property>
  <property fmtid="{D5CDD505-2E9C-101B-9397-08002B2CF9AE}" pid="25" name="_dlc_DocIdItemGuid">
    <vt:lpwstr>f539adc7-d376-4ba7-ac9e-88bd6ccd2a44</vt:lpwstr>
  </property>
  <property fmtid="{D5CDD505-2E9C-101B-9397-08002B2CF9AE}" pid="26" name="Webtopic">
    <vt:lpwstr>TR-COL</vt:lpwstr>
  </property>
  <property fmtid="{D5CDD505-2E9C-101B-9397-08002B2CF9AE}" pid="27" name="Publishing House">
    <vt:lpwstr/>
  </property>
  <property fmtid="{D5CDD505-2E9C-101B-9397-08002B2CF9AE}" pid="28" name="Disclosed">
    <vt:bool>true</vt:bool>
  </property>
  <property fmtid="{D5CDD505-2E9C-101B-9397-08002B2CF9AE}" pid="29" name="KP Topics">
    <vt:lpwstr/>
  </property>
  <property fmtid="{D5CDD505-2E9C-101B-9397-08002B2CF9AE}" pid="30" name="KP_x0020_Topics">
    <vt:lpwstr/>
  </property>
  <property fmtid="{D5CDD505-2E9C-101B-9397-08002B2CF9AE}" pid="31" name="Editor1">
    <vt:lpwstr/>
  </property>
  <property fmtid="{D5CDD505-2E9C-101B-9397-08002B2CF9AE}" pid="32" name="Sector_x0020_IDB">
    <vt:lpwstr/>
  </property>
  <property fmtid="{D5CDD505-2E9C-101B-9397-08002B2CF9AE}" pid="33" name="Publication Type">
    <vt:lpwstr/>
  </property>
  <property fmtid="{D5CDD505-2E9C-101B-9397-08002B2CF9AE}" pid="34" name="Issue Date">
    <vt:lpwstr/>
  </property>
</Properties>
</file>