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13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diagrams/layout1.xml" ContentType="application/vnd.openxmlformats-officedocument.drawingml.diagramLayout+xml"/>
  <Override PartName="/ppt/diagrams/drawing1.xml" ContentType="application/vnd.ms-office.drawingml.diagramDrawing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4.xml" ContentType="application/vnd.openxmlformats-officedocument.customXml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5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47" r:id="rId2"/>
    <p:sldId id="346" r:id="rId3"/>
    <p:sldId id="466" r:id="rId4"/>
    <p:sldId id="458" r:id="rId5"/>
    <p:sldId id="459" r:id="rId6"/>
    <p:sldId id="460" r:id="rId7"/>
    <p:sldId id="465" r:id="rId8"/>
    <p:sldId id="463" r:id="rId9"/>
    <p:sldId id="462" r:id="rId10"/>
    <p:sldId id="464" r:id="rId11"/>
    <p:sldId id="467" r:id="rId12"/>
    <p:sldId id="468" r:id="rId13"/>
    <p:sldId id="455" r:id="rId14"/>
    <p:sldId id="446" r:id="rId15"/>
  </p:sldIdLst>
  <p:sldSz cx="9144000" cy="6858000" type="screen4x3"/>
  <p:notesSz cx="6805613" cy="9939338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231E"/>
    <a:srgbClr val="F12E1D"/>
    <a:srgbClr val="000099"/>
    <a:srgbClr val="F8221D"/>
    <a:srgbClr val="CC0000"/>
    <a:srgbClr val="E12600"/>
    <a:srgbClr val="E14D2F"/>
    <a:srgbClr val="0066FF"/>
    <a:srgbClr val="0000B4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9" autoAdjust="0"/>
    <p:restoredTop sz="94533" autoAdjust="0"/>
  </p:normalViewPr>
  <p:slideViewPr>
    <p:cSldViewPr>
      <p:cViewPr>
        <p:scale>
          <a:sx n="66" d="100"/>
          <a:sy n="66" d="100"/>
        </p:scale>
        <p:origin x="-1140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2820" y="-114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26" Type="http://schemas.openxmlformats.org/officeDocument/2006/relationships/customXml" Target="../customXml/item5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customXml" Target="../customXml/item4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CB851C-8E66-44D8-A47E-9DC34328EDDA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89218025-EA9A-417D-99D1-BB617BA301FB}">
      <dgm:prSet phldrT="[Texto]"/>
      <dgm:spPr/>
      <dgm:t>
        <a:bodyPr/>
        <a:lstStyle/>
        <a:p>
          <a:r>
            <a:rPr lang="es-EC" dirty="0" smtClean="0"/>
            <a:t>Fondo Rotativo</a:t>
          </a:r>
        </a:p>
        <a:p>
          <a:r>
            <a:rPr lang="es-EC" dirty="0" smtClean="0"/>
            <a:t> (gastos titularización)</a:t>
          </a:r>
          <a:endParaRPr lang="es-EC" dirty="0"/>
        </a:p>
      </dgm:t>
    </dgm:pt>
    <dgm:pt modelId="{06775F5D-4631-4B7C-84A6-DEDD1350FC22}" type="parTrans" cxnId="{37DE54B0-16C9-4ADA-BB5B-A9EC76FA218B}">
      <dgm:prSet/>
      <dgm:spPr/>
      <dgm:t>
        <a:bodyPr/>
        <a:lstStyle/>
        <a:p>
          <a:endParaRPr lang="es-EC"/>
        </a:p>
      </dgm:t>
    </dgm:pt>
    <dgm:pt modelId="{34473656-C7A5-428A-A7EC-1F564671EEFE}" type="sibTrans" cxnId="{37DE54B0-16C9-4ADA-BB5B-A9EC76FA218B}">
      <dgm:prSet/>
      <dgm:spPr/>
      <dgm:t>
        <a:bodyPr/>
        <a:lstStyle/>
        <a:p>
          <a:endParaRPr lang="es-EC"/>
        </a:p>
      </dgm:t>
    </dgm:pt>
    <dgm:pt modelId="{D1451963-65F6-4D95-8A8B-B016E8748868}">
      <dgm:prSet phldrT="[Texto]"/>
      <dgm:spPr/>
      <dgm:t>
        <a:bodyPr/>
        <a:lstStyle/>
        <a:p>
          <a:r>
            <a:rPr lang="es-EC" dirty="0" smtClean="0"/>
            <a:t>Reposición depósito de garantía (de ser necesario)</a:t>
          </a:r>
          <a:endParaRPr lang="es-EC" dirty="0"/>
        </a:p>
      </dgm:t>
    </dgm:pt>
    <dgm:pt modelId="{CF1B90B1-DEF7-4050-9747-76F9A25128A6}" type="parTrans" cxnId="{AEC21C91-A25F-4CA1-8F08-F5206F440500}">
      <dgm:prSet/>
      <dgm:spPr/>
      <dgm:t>
        <a:bodyPr/>
        <a:lstStyle/>
        <a:p>
          <a:endParaRPr lang="es-EC"/>
        </a:p>
      </dgm:t>
    </dgm:pt>
    <dgm:pt modelId="{48CA3647-FC76-4EF6-865B-964D688B2BB4}" type="sibTrans" cxnId="{AEC21C91-A25F-4CA1-8F08-F5206F440500}">
      <dgm:prSet/>
      <dgm:spPr/>
      <dgm:t>
        <a:bodyPr/>
        <a:lstStyle/>
        <a:p>
          <a:endParaRPr lang="es-EC"/>
        </a:p>
      </dgm:t>
    </dgm:pt>
    <dgm:pt modelId="{3208A7ED-3AC0-4E6C-9CD6-5EF1D9C67BA4}">
      <dgm:prSet phldrT="[Texto]"/>
      <dgm:spPr/>
      <dgm:t>
        <a:bodyPr/>
        <a:lstStyle/>
        <a:p>
          <a:r>
            <a:rPr lang="es-EC" dirty="0" smtClean="0"/>
            <a:t>Provisión capital + interés de títulos por pagar (trimestral)</a:t>
          </a:r>
          <a:endParaRPr lang="es-EC" dirty="0"/>
        </a:p>
      </dgm:t>
    </dgm:pt>
    <dgm:pt modelId="{510C76D4-9001-49B7-9728-9ADD7E5B2681}" type="parTrans" cxnId="{1694BEF0-2071-4BE0-854A-E24F97F7DB58}">
      <dgm:prSet/>
      <dgm:spPr/>
      <dgm:t>
        <a:bodyPr/>
        <a:lstStyle/>
        <a:p>
          <a:endParaRPr lang="es-EC"/>
        </a:p>
      </dgm:t>
    </dgm:pt>
    <dgm:pt modelId="{048C5A8D-29B8-4CAE-82EB-EE5AD46B0663}" type="sibTrans" cxnId="{1694BEF0-2071-4BE0-854A-E24F97F7DB58}">
      <dgm:prSet/>
      <dgm:spPr/>
      <dgm:t>
        <a:bodyPr/>
        <a:lstStyle/>
        <a:p>
          <a:endParaRPr lang="es-EC"/>
        </a:p>
      </dgm:t>
    </dgm:pt>
    <dgm:pt modelId="{DB459B80-31B6-4663-91B3-24DCF6E42F48}">
      <dgm:prSet/>
      <dgm:spPr/>
      <dgm:t>
        <a:bodyPr/>
        <a:lstStyle/>
        <a:p>
          <a:r>
            <a:rPr lang="es-EC" dirty="0" smtClean="0"/>
            <a:t>Devolución de excedentes al Originador (trimestral)</a:t>
          </a:r>
          <a:endParaRPr lang="es-EC" dirty="0"/>
        </a:p>
      </dgm:t>
    </dgm:pt>
    <dgm:pt modelId="{35E0619A-6C1C-40DB-B034-1B4E940CF4DF}" type="parTrans" cxnId="{7F41E4AB-9846-4843-A8D8-1CE061F371AA}">
      <dgm:prSet/>
      <dgm:spPr/>
      <dgm:t>
        <a:bodyPr/>
        <a:lstStyle/>
        <a:p>
          <a:endParaRPr lang="es-EC"/>
        </a:p>
      </dgm:t>
    </dgm:pt>
    <dgm:pt modelId="{275AE381-72C8-46A4-9AC1-02F64565829B}" type="sibTrans" cxnId="{7F41E4AB-9846-4843-A8D8-1CE061F371AA}">
      <dgm:prSet/>
      <dgm:spPr/>
      <dgm:t>
        <a:bodyPr/>
        <a:lstStyle/>
        <a:p>
          <a:endParaRPr lang="es-EC"/>
        </a:p>
      </dgm:t>
    </dgm:pt>
    <dgm:pt modelId="{EED704A0-FC23-4746-AD32-DE98E565EED7}">
      <dgm:prSet/>
      <dgm:spPr/>
      <dgm:t>
        <a:bodyPr/>
        <a:lstStyle/>
        <a:p>
          <a:r>
            <a:rPr lang="es-EC" dirty="0" smtClean="0"/>
            <a:t>Ingresos del NAIQ (participación MDMQ)</a:t>
          </a:r>
          <a:endParaRPr lang="es-EC" dirty="0"/>
        </a:p>
      </dgm:t>
    </dgm:pt>
    <dgm:pt modelId="{F8857FBD-B742-4623-907E-2F73D4773CD1}" type="parTrans" cxnId="{8CD9A943-E8F8-43EE-AD47-1CD9A3F6B0D1}">
      <dgm:prSet/>
      <dgm:spPr/>
      <dgm:t>
        <a:bodyPr/>
        <a:lstStyle/>
        <a:p>
          <a:endParaRPr lang="es-EC"/>
        </a:p>
      </dgm:t>
    </dgm:pt>
    <dgm:pt modelId="{61A14271-BAE9-4961-A80B-15CF0EE98422}" type="sibTrans" cxnId="{8CD9A943-E8F8-43EE-AD47-1CD9A3F6B0D1}">
      <dgm:prSet/>
      <dgm:spPr/>
      <dgm:t>
        <a:bodyPr/>
        <a:lstStyle/>
        <a:p>
          <a:endParaRPr lang="es-EC"/>
        </a:p>
      </dgm:t>
    </dgm:pt>
    <dgm:pt modelId="{A4278FEE-F745-4FE9-9204-B8F778197CDF}" type="pres">
      <dgm:prSet presAssocID="{A2CB851C-8E66-44D8-A47E-9DC34328EDD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24D819CF-750F-429A-96EC-7579CA2CFBC6}" type="pres">
      <dgm:prSet presAssocID="{A2CB851C-8E66-44D8-A47E-9DC34328EDDA}" presName="dummyMaxCanvas" presStyleCnt="0">
        <dgm:presLayoutVars/>
      </dgm:prSet>
      <dgm:spPr/>
    </dgm:pt>
    <dgm:pt modelId="{CB5C0A3E-DD15-495E-98EF-1D38919CABC8}" type="pres">
      <dgm:prSet presAssocID="{A2CB851C-8E66-44D8-A47E-9DC34328EDDA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6C74C49-64D2-45E6-8107-10CF7B02D2EF}" type="pres">
      <dgm:prSet presAssocID="{A2CB851C-8E66-44D8-A47E-9DC34328EDDA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F8A7019-AA74-48C4-B8AD-48683243DFC5}" type="pres">
      <dgm:prSet presAssocID="{A2CB851C-8E66-44D8-A47E-9DC34328EDDA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C8F6CEC-8950-4ADB-8CAA-DC4806D4B59B}" type="pres">
      <dgm:prSet presAssocID="{A2CB851C-8E66-44D8-A47E-9DC34328EDDA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9B584E7-BBBA-468F-B93B-B32D00B3F697}" type="pres">
      <dgm:prSet presAssocID="{A2CB851C-8E66-44D8-A47E-9DC34328EDDA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A5FFBCB-0D5C-401B-BE16-419B16DB043D}" type="pres">
      <dgm:prSet presAssocID="{A2CB851C-8E66-44D8-A47E-9DC34328EDDA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C26CF92-1B30-4D75-B6D5-11E5AB631931}" type="pres">
      <dgm:prSet presAssocID="{A2CB851C-8E66-44D8-A47E-9DC34328EDDA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A25255D-BACA-4AAA-8B7A-D136D5F40742}" type="pres">
      <dgm:prSet presAssocID="{A2CB851C-8E66-44D8-A47E-9DC34328EDDA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3F2AEDA-2F38-4723-BEC4-DEA98FCDC1D6}" type="pres">
      <dgm:prSet presAssocID="{A2CB851C-8E66-44D8-A47E-9DC34328EDDA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D9936B3-4F4B-4814-BC4B-9ED114B09FD1}" type="pres">
      <dgm:prSet presAssocID="{A2CB851C-8E66-44D8-A47E-9DC34328EDDA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E9B7975-CE09-4FBD-9FFA-1ADA8A494E59}" type="pres">
      <dgm:prSet presAssocID="{A2CB851C-8E66-44D8-A47E-9DC34328EDDA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2B73261-099C-4A64-AA2A-AC12696E1C80}" type="pres">
      <dgm:prSet presAssocID="{A2CB851C-8E66-44D8-A47E-9DC34328EDDA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5BF9D5B-EF0B-4959-A802-D77F160D9865}" type="pres">
      <dgm:prSet presAssocID="{A2CB851C-8E66-44D8-A47E-9DC34328EDDA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F81A40E-77EE-484D-8E03-65554C051484}" type="pres">
      <dgm:prSet presAssocID="{A2CB851C-8E66-44D8-A47E-9DC34328EDDA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E39E24E0-88E8-4B93-9AFF-4C6C71AF25CF}" type="presOf" srcId="{DB459B80-31B6-4663-91B3-24DCF6E42F48}" destId="{3F81A40E-77EE-484D-8E03-65554C051484}" srcOrd="1" destOrd="0" presId="urn:microsoft.com/office/officeart/2005/8/layout/vProcess5"/>
    <dgm:cxn modelId="{7CC31785-5272-4CA7-9EB9-B6532368A69D}" type="presOf" srcId="{3208A7ED-3AC0-4E6C-9CD6-5EF1D9C67BA4}" destId="{85BF9D5B-EF0B-4959-A802-D77F160D9865}" srcOrd="1" destOrd="0" presId="urn:microsoft.com/office/officeart/2005/8/layout/vProcess5"/>
    <dgm:cxn modelId="{FC222E83-A505-46EC-AB4B-7E44666EB30A}" type="presOf" srcId="{61A14271-BAE9-4961-A80B-15CF0EE98422}" destId="{4A5FFBCB-0D5C-401B-BE16-419B16DB043D}" srcOrd="0" destOrd="0" presId="urn:microsoft.com/office/officeart/2005/8/layout/vProcess5"/>
    <dgm:cxn modelId="{EA970125-5B1B-4817-8DE6-50B6B02BC5F7}" type="presOf" srcId="{3208A7ED-3AC0-4E6C-9CD6-5EF1D9C67BA4}" destId="{BC8F6CEC-8950-4ADB-8CAA-DC4806D4B59B}" srcOrd="0" destOrd="0" presId="urn:microsoft.com/office/officeart/2005/8/layout/vProcess5"/>
    <dgm:cxn modelId="{1694BEF0-2071-4BE0-854A-E24F97F7DB58}" srcId="{A2CB851C-8E66-44D8-A47E-9DC34328EDDA}" destId="{3208A7ED-3AC0-4E6C-9CD6-5EF1D9C67BA4}" srcOrd="3" destOrd="0" parTransId="{510C76D4-9001-49B7-9728-9ADD7E5B2681}" sibTransId="{048C5A8D-29B8-4CAE-82EB-EE5AD46B0663}"/>
    <dgm:cxn modelId="{5C31E59F-ED30-4C36-B6EF-7AC6B05FE1BD}" type="presOf" srcId="{89218025-EA9A-417D-99D1-BB617BA301FB}" destId="{B6C74C49-64D2-45E6-8107-10CF7B02D2EF}" srcOrd="0" destOrd="0" presId="urn:microsoft.com/office/officeart/2005/8/layout/vProcess5"/>
    <dgm:cxn modelId="{8A9AEAF8-7824-4378-87FB-AB340DDC3CC6}" type="presOf" srcId="{D1451963-65F6-4D95-8A8B-B016E8748868}" destId="{AF8A7019-AA74-48C4-B8AD-48683243DFC5}" srcOrd="0" destOrd="0" presId="urn:microsoft.com/office/officeart/2005/8/layout/vProcess5"/>
    <dgm:cxn modelId="{F579C687-0A47-4515-8422-E09D20BDCA31}" type="presOf" srcId="{DB459B80-31B6-4663-91B3-24DCF6E42F48}" destId="{29B584E7-BBBA-468F-B93B-B32D00B3F697}" srcOrd="0" destOrd="0" presId="urn:microsoft.com/office/officeart/2005/8/layout/vProcess5"/>
    <dgm:cxn modelId="{37DE54B0-16C9-4ADA-BB5B-A9EC76FA218B}" srcId="{A2CB851C-8E66-44D8-A47E-9DC34328EDDA}" destId="{89218025-EA9A-417D-99D1-BB617BA301FB}" srcOrd="1" destOrd="0" parTransId="{06775F5D-4631-4B7C-84A6-DEDD1350FC22}" sibTransId="{34473656-C7A5-428A-A7EC-1F564671EEFE}"/>
    <dgm:cxn modelId="{839FA276-C72D-46DB-9294-BE5358E4D03F}" type="presOf" srcId="{D1451963-65F6-4D95-8A8B-B016E8748868}" destId="{12B73261-099C-4A64-AA2A-AC12696E1C80}" srcOrd="1" destOrd="0" presId="urn:microsoft.com/office/officeart/2005/8/layout/vProcess5"/>
    <dgm:cxn modelId="{6843EFFC-7747-4AEB-81BC-0124256E05C8}" type="presOf" srcId="{EED704A0-FC23-4746-AD32-DE98E565EED7}" destId="{9D9936B3-4F4B-4814-BC4B-9ED114B09FD1}" srcOrd="1" destOrd="0" presId="urn:microsoft.com/office/officeart/2005/8/layout/vProcess5"/>
    <dgm:cxn modelId="{E3AB2D86-1351-42D1-B306-078FF74DD5AF}" type="presOf" srcId="{34473656-C7A5-428A-A7EC-1F564671EEFE}" destId="{4C26CF92-1B30-4D75-B6D5-11E5AB631931}" srcOrd="0" destOrd="0" presId="urn:microsoft.com/office/officeart/2005/8/layout/vProcess5"/>
    <dgm:cxn modelId="{67FD367B-426D-4EB7-9DB9-C19F118B957B}" type="presOf" srcId="{48CA3647-FC76-4EF6-865B-964D688B2BB4}" destId="{FA25255D-BACA-4AAA-8B7A-D136D5F40742}" srcOrd="0" destOrd="0" presId="urn:microsoft.com/office/officeart/2005/8/layout/vProcess5"/>
    <dgm:cxn modelId="{AEC21C91-A25F-4CA1-8F08-F5206F440500}" srcId="{A2CB851C-8E66-44D8-A47E-9DC34328EDDA}" destId="{D1451963-65F6-4D95-8A8B-B016E8748868}" srcOrd="2" destOrd="0" parTransId="{CF1B90B1-DEF7-4050-9747-76F9A25128A6}" sibTransId="{48CA3647-FC76-4EF6-865B-964D688B2BB4}"/>
    <dgm:cxn modelId="{7F41E4AB-9846-4843-A8D8-1CE061F371AA}" srcId="{A2CB851C-8E66-44D8-A47E-9DC34328EDDA}" destId="{DB459B80-31B6-4663-91B3-24DCF6E42F48}" srcOrd="4" destOrd="0" parTransId="{35E0619A-6C1C-40DB-B034-1B4E940CF4DF}" sibTransId="{275AE381-72C8-46A4-9AC1-02F64565829B}"/>
    <dgm:cxn modelId="{B49BF15A-714C-44A1-9F8F-0DB166DCB6DC}" type="presOf" srcId="{EED704A0-FC23-4746-AD32-DE98E565EED7}" destId="{CB5C0A3E-DD15-495E-98EF-1D38919CABC8}" srcOrd="0" destOrd="0" presId="urn:microsoft.com/office/officeart/2005/8/layout/vProcess5"/>
    <dgm:cxn modelId="{8CD9A943-E8F8-43EE-AD47-1CD9A3F6B0D1}" srcId="{A2CB851C-8E66-44D8-A47E-9DC34328EDDA}" destId="{EED704A0-FC23-4746-AD32-DE98E565EED7}" srcOrd="0" destOrd="0" parTransId="{F8857FBD-B742-4623-907E-2F73D4773CD1}" sibTransId="{61A14271-BAE9-4961-A80B-15CF0EE98422}"/>
    <dgm:cxn modelId="{4038A664-4262-4B9E-A185-77DA15D53E22}" type="presOf" srcId="{A2CB851C-8E66-44D8-A47E-9DC34328EDDA}" destId="{A4278FEE-F745-4FE9-9204-B8F778197CDF}" srcOrd="0" destOrd="0" presId="urn:microsoft.com/office/officeart/2005/8/layout/vProcess5"/>
    <dgm:cxn modelId="{AB8B1CDD-EEFA-4F92-9C53-AAE7B06B77DA}" type="presOf" srcId="{89218025-EA9A-417D-99D1-BB617BA301FB}" destId="{5E9B7975-CE09-4FBD-9FFA-1ADA8A494E59}" srcOrd="1" destOrd="0" presId="urn:microsoft.com/office/officeart/2005/8/layout/vProcess5"/>
    <dgm:cxn modelId="{9AD7BA62-2F80-49AB-B80B-08313C98B90E}" type="presOf" srcId="{048C5A8D-29B8-4CAE-82EB-EE5AD46B0663}" destId="{63F2AEDA-2F38-4723-BEC4-DEA98FCDC1D6}" srcOrd="0" destOrd="0" presId="urn:microsoft.com/office/officeart/2005/8/layout/vProcess5"/>
    <dgm:cxn modelId="{DAB26019-1E2B-4E36-B821-500A78B04488}" type="presParOf" srcId="{A4278FEE-F745-4FE9-9204-B8F778197CDF}" destId="{24D819CF-750F-429A-96EC-7579CA2CFBC6}" srcOrd="0" destOrd="0" presId="urn:microsoft.com/office/officeart/2005/8/layout/vProcess5"/>
    <dgm:cxn modelId="{81BC9346-F409-47C3-ADBD-364FD38AB3E6}" type="presParOf" srcId="{A4278FEE-F745-4FE9-9204-B8F778197CDF}" destId="{CB5C0A3E-DD15-495E-98EF-1D38919CABC8}" srcOrd="1" destOrd="0" presId="urn:microsoft.com/office/officeart/2005/8/layout/vProcess5"/>
    <dgm:cxn modelId="{06E35727-A531-4E0C-95DC-394922DB425E}" type="presParOf" srcId="{A4278FEE-F745-4FE9-9204-B8F778197CDF}" destId="{B6C74C49-64D2-45E6-8107-10CF7B02D2EF}" srcOrd="2" destOrd="0" presId="urn:microsoft.com/office/officeart/2005/8/layout/vProcess5"/>
    <dgm:cxn modelId="{83756F65-8D06-412E-A69C-F91033B749A3}" type="presParOf" srcId="{A4278FEE-F745-4FE9-9204-B8F778197CDF}" destId="{AF8A7019-AA74-48C4-B8AD-48683243DFC5}" srcOrd="3" destOrd="0" presId="urn:microsoft.com/office/officeart/2005/8/layout/vProcess5"/>
    <dgm:cxn modelId="{0319B056-29B6-456B-87D8-BC5A49F371F2}" type="presParOf" srcId="{A4278FEE-F745-4FE9-9204-B8F778197CDF}" destId="{BC8F6CEC-8950-4ADB-8CAA-DC4806D4B59B}" srcOrd="4" destOrd="0" presId="urn:microsoft.com/office/officeart/2005/8/layout/vProcess5"/>
    <dgm:cxn modelId="{46B302A5-9685-466B-B16F-491521A81C36}" type="presParOf" srcId="{A4278FEE-F745-4FE9-9204-B8F778197CDF}" destId="{29B584E7-BBBA-468F-B93B-B32D00B3F697}" srcOrd="5" destOrd="0" presId="urn:microsoft.com/office/officeart/2005/8/layout/vProcess5"/>
    <dgm:cxn modelId="{082325F3-1EE3-487F-B3D3-E938F416A3A2}" type="presParOf" srcId="{A4278FEE-F745-4FE9-9204-B8F778197CDF}" destId="{4A5FFBCB-0D5C-401B-BE16-419B16DB043D}" srcOrd="6" destOrd="0" presId="urn:microsoft.com/office/officeart/2005/8/layout/vProcess5"/>
    <dgm:cxn modelId="{89B0500B-2CB2-4150-B7F3-5E80F99791DE}" type="presParOf" srcId="{A4278FEE-F745-4FE9-9204-B8F778197CDF}" destId="{4C26CF92-1B30-4D75-B6D5-11E5AB631931}" srcOrd="7" destOrd="0" presId="urn:microsoft.com/office/officeart/2005/8/layout/vProcess5"/>
    <dgm:cxn modelId="{6958D7EB-CFA1-46DF-AFAF-4C61F9291BF9}" type="presParOf" srcId="{A4278FEE-F745-4FE9-9204-B8F778197CDF}" destId="{FA25255D-BACA-4AAA-8B7A-D136D5F40742}" srcOrd="8" destOrd="0" presId="urn:microsoft.com/office/officeart/2005/8/layout/vProcess5"/>
    <dgm:cxn modelId="{2A8D1EB0-1716-446B-9322-83A72C81199E}" type="presParOf" srcId="{A4278FEE-F745-4FE9-9204-B8F778197CDF}" destId="{63F2AEDA-2F38-4723-BEC4-DEA98FCDC1D6}" srcOrd="9" destOrd="0" presId="urn:microsoft.com/office/officeart/2005/8/layout/vProcess5"/>
    <dgm:cxn modelId="{8F8B44A8-4FAF-45B2-8A1C-BEC580ABE040}" type="presParOf" srcId="{A4278FEE-F745-4FE9-9204-B8F778197CDF}" destId="{9D9936B3-4F4B-4814-BC4B-9ED114B09FD1}" srcOrd="10" destOrd="0" presId="urn:microsoft.com/office/officeart/2005/8/layout/vProcess5"/>
    <dgm:cxn modelId="{ABCEED91-E8DD-4173-8B9E-99C15FFE0D02}" type="presParOf" srcId="{A4278FEE-F745-4FE9-9204-B8F778197CDF}" destId="{5E9B7975-CE09-4FBD-9FFA-1ADA8A494E59}" srcOrd="11" destOrd="0" presId="urn:microsoft.com/office/officeart/2005/8/layout/vProcess5"/>
    <dgm:cxn modelId="{26FBF959-46E7-4B44-8143-8E1A73C3A08D}" type="presParOf" srcId="{A4278FEE-F745-4FE9-9204-B8F778197CDF}" destId="{12B73261-099C-4A64-AA2A-AC12696E1C80}" srcOrd="12" destOrd="0" presId="urn:microsoft.com/office/officeart/2005/8/layout/vProcess5"/>
    <dgm:cxn modelId="{74800F5B-76A0-4EAE-91E1-9CB0E502F1DC}" type="presParOf" srcId="{A4278FEE-F745-4FE9-9204-B8F778197CDF}" destId="{85BF9D5B-EF0B-4959-A802-D77F160D9865}" srcOrd="13" destOrd="0" presId="urn:microsoft.com/office/officeart/2005/8/layout/vProcess5"/>
    <dgm:cxn modelId="{680F0390-1043-4CF1-977C-60C5D23EF894}" type="presParOf" srcId="{A4278FEE-F745-4FE9-9204-B8F778197CDF}" destId="{3F81A40E-77EE-484D-8E03-65554C051484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5C0A3E-DD15-495E-98EF-1D38919CABC8}">
      <dsp:nvSpPr>
        <dsp:cNvPr id="0" name=""/>
        <dsp:cNvSpPr/>
      </dsp:nvSpPr>
      <dsp:spPr>
        <a:xfrm>
          <a:off x="0" y="0"/>
          <a:ext cx="5475373" cy="8892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Ingresos del NAIQ (participación MDMQ)</a:t>
          </a:r>
          <a:endParaRPr lang="es-EC" sz="2000" kern="1200" dirty="0"/>
        </a:p>
      </dsp:txBody>
      <dsp:txXfrm>
        <a:off x="26044" y="26044"/>
        <a:ext cx="4411818" cy="837114"/>
      </dsp:txXfrm>
    </dsp:sp>
    <dsp:sp modelId="{B6C74C49-64D2-45E6-8107-10CF7B02D2EF}">
      <dsp:nvSpPr>
        <dsp:cNvPr id="0" name=""/>
        <dsp:cNvSpPr/>
      </dsp:nvSpPr>
      <dsp:spPr>
        <a:xfrm>
          <a:off x="408875" y="1012702"/>
          <a:ext cx="5475373" cy="8892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Fondo Rotativo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 (gastos titularización)</a:t>
          </a:r>
          <a:endParaRPr lang="es-EC" sz="2000" kern="1200" dirty="0"/>
        </a:p>
      </dsp:txBody>
      <dsp:txXfrm>
        <a:off x="434919" y="1038746"/>
        <a:ext cx="4436428" cy="837114"/>
      </dsp:txXfrm>
    </dsp:sp>
    <dsp:sp modelId="{AF8A7019-AA74-48C4-B8AD-48683243DFC5}">
      <dsp:nvSpPr>
        <dsp:cNvPr id="0" name=""/>
        <dsp:cNvSpPr/>
      </dsp:nvSpPr>
      <dsp:spPr>
        <a:xfrm>
          <a:off x="817750" y="2025405"/>
          <a:ext cx="5475373" cy="8892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Reposición depósito de garantía (de ser necesario)</a:t>
          </a:r>
          <a:endParaRPr lang="es-EC" sz="2000" kern="1200" dirty="0"/>
        </a:p>
      </dsp:txBody>
      <dsp:txXfrm>
        <a:off x="843794" y="2051449"/>
        <a:ext cx="4436428" cy="837114"/>
      </dsp:txXfrm>
    </dsp:sp>
    <dsp:sp modelId="{BC8F6CEC-8950-4ADB-8CAA-DC4806D4B59B}">
      <dsp:nvSpPr>
        <dsp:cNvPr id="0" name=""/>
        <dsp:cNvSpPr/>
      </dsp:nvSpPr>
      <dsp:spPr>
        <a:xfrm>
          <a:off x="1226625" y="3038107"/>
          <a:ext cx="5475373" cy="8892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Provisión capital + interés de títulos por pagar (trimestral)</a:t>
          </a:r>
          <a:endParaRPr lang="es-EC" sz="2000" kern="1200" dirty="0"/>
        </a:p>
      </dsp:txBody>
      <dsp:txXfrm>
        <a:off x="1252669" y="3064151"/>
        <a:ext cx="4436428" cy="837114"/>
      </dsp:txXfrm>
    </dsp:sp>
    <dsp:sp modelId="{29B584E7-BBBA-468F-B93B-B32D00B3F697}">
      <dsp:nvSpPr>
        <dsp:cNvPr id="0" name=""/>
        <dsp:cNvSpPr/>
      </dsp:nvSpPr>
      <dsp:spPr>
        <a:xfrm>
          <a:off x="1635501" y="4050810"/>
          <a:ext cx="5475373" cy="8892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Devolución de excedentes al Originador (trimestral)</a:t>
          </a:r>
          <a:endParaRPr lang="es-EC" sz="2000" kern="1200" dirty="0"/>
        </a:p>
      </dsp:txBody>
      <dsp:txXfrm>
        <a:off x="1661545" y="4076854"/>
        <a:ext cx="4436428" cy="837114"/>
      </dsp:txXfrm>
    </dsp:sp>
    <dsp:sp modelId="{4A5FFBCB-0D5C-401B-BE16-419B16DB043D}">
      <dsp:nvSpPr>
        <dsp:cNvPr id="0" name=""/>
        <dsp:cNvSpPr/>
      </dsp:nvSpPr>
      <dsp:spPr>
        <a:xfrm>
          <a:off x="4897392" y="649611"/>
          <a:ext cx="577981" cy="57798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2600" kern="1200"/>
        </a:p>
      </dsp:txBody>
      <dsp:txXfrm>
        <a:off x="5027438" y="649611"/>
        <a:ext cx="317889" cy="434931"/>
      </dsp:txXfrm>
    </dsp:sp>
    <dsp:sp modelId="{4C26CF92-1B30-4D75-B6D5-11E5AB631931}">
      <dsp:nvSpPr>
        <dsp:cNvPr id="0" name=""/>
        <dsp:cNvSpPr/>
      </dsp:nvSpPr>
      <dsp:spPr>
        <a:xfrm>
          <a:off x="5306267" y="1662314"/>
          <a:ext cx="577981" cy="57798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2600" kern="1200"/>
        </a:p>
      </dsp:txBody>
      <dsp:txXfrm>
        <a:off x="5436313" y="1662314"/>
        <a:ext cx="317889" cy="434931"/>
      </dsp:txXfrm>
    </dsp:sp>
    <dsp:sp modelId="{FA25255D-BACA-4AAA-8B7A-D136D5F40742}">
      <dsp:nvSpPr>
        <dsp:cNvPr id="0" name=""/>
        <dsp:cNvSpPr/>
      </dsp:nvSpPr>
      <dsp:spPr>
        <a:xfrm>
          <a:off x="5715142" y="2660197"/>
          <a:ext cx="577981" cy="57798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2600" kern="1200"/>
        </a:p>
      </dsp:txBody>
      <dsp:txXfrm>
        <a:off x="5845188" y="2660197"/>
        <a:ext cx="317889" cy="434931"/>
      </dsp:txXfrm>
    </dsp:sp>
    <dsp:sp modelId="{63F2AEDA-2F38-4723-BEC4-DEA98FCDC1D6}">
      <dsp:nvSpPr>
        <dsp:cNvPr id="0" name=""/>
        <dsp:cNvSpPr/>
      </dsp:nvSpPr>
      <dsp:spPr>
        <a:xfrm>
          <a:off x="6124018" y="3682779"/>
          <a:ext cx="577981" cy="57798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2600" kern="1200"/>
        </a:p>
      </dsp:txBody>
      <dsp:txXfrm>
        <a:off x="6254064" y="3682779"/>
        <a:ext cx="317889" cy="4349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CB65FE7-994C-43AF-AB68-4EA979A67CE5}" type="datetimeFigureOut">
              <a:rPr lang="es-ES"/>
              <a:pPr>
                <a:defRPr/>
              </a:pPr>
              <a:t>14/10/2012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19F38DA-4187-4EF7-80D6-8E579F13951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01593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18733B-E41E-4CE3-9561-452D713E199B}" type="datetimeFigureOut">
              <a:rPr lang="es-EC" smtClean="0"/>
              <a:pPr/>
              <a:t>14/10/2012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611D2-D08C-445A-962A-E00DB64B8BF2}" type="slidenum">
              <a:rPr lang="es-EC" smtClean="0"/>
              <a:pPr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18763419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B14BACE-6991-44F2-8A8F-B85BD5E46F37}" type="datetime1">
              <a:rPr lang="es-ES" smtClean="0"/>
              <a:pPr>
                <a:defRPr/>
              </a:pPr>
              <a:t>14/10/2012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7080412-85C3-4F5E-8C0C-23E3BE30F2E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8197D82-A5D2-41E7-AB4F-B41B2179A33B}" type="datetime1">
              <a:rPr lang="es-ES" smtClean="0"/>
              <a:pPr>
                <a:defRPr/>
              </a:pPr>
              <a:t>14/10/2012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FDB3953-382D-4654-8B47-05AC1BE6BDD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C9EBA8E-501B-4F4C-A29F-1EAAEF99CFEA}" type="datetime1">
              <a:rPr lang="es-ES" smtClean="0"/>
              <a:pPr>
                <a:defRPr/>
              </a:pPr>
              <a:t>14/10/2012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E7585BD-4A51-455E-B594-3AADE28B6E8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7E3CEAC-60FC-4DBA-9626-AB9193854F55}" type="datetime1">
              <a:rPr lang="es-ES" smtClean="0"/>
              <a:pPr>
                <a:defRPr/>
              </a:pPr>
              <a:t>14/10/2012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4FAE296-6A40-4FB3-A5A6-4D6DEEDC8C1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1665D4F-C810-4A06-BE7E-33A8CE105A88}" type="datetime1">
              <a:rPr lang="es-ES" smtClean="0"/>
              <a:pPr>
                <a:defRPr/>
              </a:pPr>
              <a:t>14/10/2012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7BAABD8-1C68-4A28-9961-90F0507BC20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590CAFE-7A38-47D5-943F-3FE6396ACA7D}" type="datetime1">
              <a:rPr lang="es-ES" smtClean="0"/>
              <a:pPr>
                <a:defRPr/>
              </a:pPr>
              <a:t>14/10/2012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0495FF7-154A-459A-8A6C-BABC88367FB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99325C6-564E-4C37-847F-E1855A12BDEE}" type="datetime1">
              <a:rPr lang="es-ES" smtClean="0"/>
              <a:pPr>
                <a:defRPr/>
              </a:pPr>
              <a:t>14/10/2012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83CE268-8276-45BA-BB2B-4FB2CE3E68E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D4E8B3D-B371-491C-B511-66C3BCF36ABB}" type="datetime1">
              <a:rPr lang="es-ES" smtClean="0"/>
              <a:pPr>
                <a:defRPr/>
              </a:pPr>
              <a:t>14/10/2012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7375699-8A84-4646-AFA4-66DA1F6F26F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1330165-D6C7-493F-ADC5-7E89B9C2CFFF}" type="datetime1">
              <a:rPr lang="es-ES" smtClean="0"/>
              <a:pPr>
                <a:defRPr/>
              </a:pPr>
              <a:t>14/10/2012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82A4280-10F5-42FC-BEBF-356183380F8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EF129E3-BB78-48F5-A382-380F11677F89}" type="datetime1">
              <a:rPr lang="es-ES" smtClean="0"/>
              <a:pPr>
                <a:defRPr/>
              </a:pPr>
              <a:t>14/10/2012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4B5DF5F-A07C-4054-A1BC-F518C7F39C4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622DA8D-D39C-43BD-A7BC-F7C21C161ED9}" type="datetime1">
              <a:rPr lang="es-ES" smtClean="0"/>
              <a:pPr>
                <a:defRPr/>
              </a:pPr>
              <a:t>14/10/2012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DEAB2DD-4C5C-4E46-89B7-1130A420B2D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17 Conector recto"/>
          <p:cNvCxnSpPr/>
          <p:nvPr userDrawn="1"/>
        </p:nvCxnSpPr>
        <p:spPr>
          <a:xfrm rot="5400000">
            <a:off x="-3073399" y="3429000"/>
            <a:ext cx="6430962" cy="1587"/>
          </a:xfrm>
          <a:prstGeom prst="line">
            <a:avLst/>
          </a:prstGeom>
          <a:ln w="4445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42875" y="209550"/>
            <a:ext cx="8858250" cy="643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30888" y="6448251"/>
            <a:ext cx="2133600" cy="365125"/>
          </a:xfrm>
        </p:spPr>
        <p:txBody>
          <a:bodyPr/>
          <a:lstStyle/>
          <a:p>
            <a:pPr algn="r">
              <a:defRPr/>
            </a:pPr>
            <a:fld id="{84FAE296-6A40-4FB3-A5A6-4D6DEEDC8C11}" type="slidenum">
              <a:rPr lang="es-ES" smtClean="0"/>
              <a:pPr algn="r">
                <a:defRPr/>
              </a:pPr>
              <a:t>1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457200" y="1423317"/>
            <a:ext cx="8229600" cy="5174035"/>
          </a:xfrm>
        </p:spPr>
        <p:txBody>
          <a:bodyPr/>
          <a:lstStyle/>
          <a:p>
            <a:pPr algn="ctr">
              <a:buNone/>
            </a:pPr>
            <a:endParaRPr lang="es-EC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s-EC" sz="4000" dirty="0" smtClean="0">
                <a:solidFill>
                  <a:srgbClr val="FF0000"/>
                </a:solidFill>
              </a:rPr>
              <a:t>FINANCIAMIENTO METRO DE QUITO</a:t>
            </a:r>
          </a:p>
          <a:p>
            <a:pPr algn="ctr">
              <a:buNone/>
            </a:pPr>
            <a:r>
              <a:rPr lang="es-EC" sz="4000" dirty="0" smtClean="0">
                <a:solidFill>
                  <a:srgbClr val="FF0000"/>
                </a:solidFill>
              </a:rPr>
              <a:t>TITULARIZACIÓN DE FLUJOS</a:t>
            </a:r>
          </a:p>
          <a:p>
            <a:pPr algn="ctr">
              <a:buNone/>
            </a:pPr>
            <a:r>
              <a:rPr lang="es-EC" sz="4000" dirty="0" smtClean="0">
                <a:solidFill>
                  <a:srgbClr val="FF0000"/>
                </a:solidFill>
              </a:rPr>
              <a:t>INVERSIÓN BIESS</a:t>
            </a:r>
          </a:p>
          <a:p>
            <a:pPr algn="ctr">
              <a:buNone/>
            </a:pPr>
            <a:endParaRPr lang="es-EC" dirty="0" smtClean="0"/>
          </a:p>
          <a:p>
            <a:pPr algn="ctr">
              <a:buNone/>
            </a:pPr>
            <a:endParaRPr lang="es-EC" sz="1800" dirty="0" smtClean="0"/>
          </a:p>
          <a:p>
            <a:pPr algn="ctr">
              <a:buNone/>
            </a:pPr>
            <a:endParaRPr lang="es-EC" sz="1800" dirty="0" smtClean="0"/>
          </a:p>
          <a:p>
            <a:pPr algn="ctr">
              <a:buNone/>
            </a:pPr>
            <a:endParaRPr lang="es-EC" sz="1800" dirty="0" smtClean="0"/>
          </a:p>
          <a:p>
            <a:pPr algn="ctr">
              <a:buNone/>
            </a:pPr>
            <a:endParaRPr lang="es-EC" sz="1600" dirty="0" smtClean="0"/>
          </a:p>
          <a:p>
            <a:pPr algn="ctr">
              <a:buNone/>
            </a:pPr>
            <a:r>
              <a:rPr lang="es-EC" sz="1600" b="1" dirty="0" smtClean="0">
                <a:solidFill>
                  <a:schemeClr val="bg1"/>
                </a:solidFill>
              </a:rPr>
              <a:t>Septiembre 2012</a:t>
            </a:r>
          </a:p>
        </p:txBody>
      </p:sp>
    </p:spTree>
    <p:extLst>
      <p:ext uri="{BB962C8B-B14F-4D97-AF65-F5344CB8AC3E}">
        <p14:creationId xmlns:p14="http://schemas.microsoft.com/office/powerpoint/2010/main" val="41204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496" y="197768"/>
            <a:ext cx="8409112" cy="1143000"/>
          </a:xfrm>
        </p:spPr>
        <p:txBody>
          <a:bodyPr/>
          <a:lstStyle/>
          <a:p>
            <a:r>
              <a:rPr lang="es-EC" sz="36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cs typeface="Times New Roman"/>
              </a:rPr>
              <a:t>Forma de apropiación de los Flujos</a:t>
            </a:r>
            <a:endParaRPr lang="es-EC" sz="36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30888" y="6448251"/>
            <a:ext cx="2133600" cy="365125"/>
          </a:xfrm>
        </p:spPr>
        <p:txBody>
          <a:bodyPr/>
          <a:lstStyle/>
          <a:p>
            <a:pPr algn="r">
              <a:defRPr/>
            </a:pPr>
            <a:fld id="{84FAE296-6A40-4FB3-A5A6-4D6DEEDC8C11}" type="slidenum">
              <a:rPr lang="es-ES" smtClean="0"/>
              <a:pPr algn="r">
                <a:defRPr/>
              </a:pPr>
              <a:t>10</a:t>
            </a:fld>
            <a:endParaRPr lang="es-ES"/>
          </a:p>
        </p:txBody>
      </p:sp>
      <p:graphicFrame>
        <p:nvGraphicFramePr>
          <p:cNvPr id="5" name="4 Diagrama"/>
          <p:cNvGraphicFramePr/>
          <p:nvPr/>
        </p:nvGraphicFramePr>
        <p:xfrm>
          <a:off x="755576" y="1369307"/>
          <a:ext cx="7110875" cy="4940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204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30888" y="6448251"/>
            <a:ext cx="2133600" cy="365125"/>
          </a:xfrm>
        </p:spPr>
        <p:txBody>
          <a:bodyPr/>
          <a:lstStyle/>
          <a:p>
            <a:pPr algn="r">
              <a:defRPr/>
            </a:pPr>
            <a:fld id="{84FAE296-6A40-4FB3-A5A6-4D6DEEDC8C11}" type="slidenum">
              <a:rPr lang="es-ES" smtClean="0"/>
              <a:pPr algn="r">
                <a:defRPr/>
              </a:pPr>
              <a:t>11</a:t>
            </a:fld>
            <a:endParaRPr lang="es-ES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s-EC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kumimoji="0" lang="es-EC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23528" y="1484784"/>
            <a:ext cx="84249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6575" indent="-536575" algn="ctr"/>
            <a:r>
              <a:rPr lang="es-EC" sz="4800" dirty="0" smtClean="0">
                <a:solidFill>
                  <a:srgbClr val="FF0000"/>
                </a:solidFill>
              </a:rPr>
              <a:t>METRO DE QUITO</a:t>
            </a:r>
          </a:p>
          <a:p>
            <a:pPr marL="536575" indent="-536575" algn="ctr"/>
            <a:endParaRPr lang="es-EC" sz="4800" dirty="0" smtClean="0">
              <a:solidFill>
                <a:srgbClr val="FF0000"/>
              </a:solidFill>
            </a:endParaRPr>
          </a:p>
          <a:p>
            <a:pPr marL="536575" indent="-536575" algn="ctr"/>
            <a:r>
              <a:rPr lang="es-EC" sz="4000" dirty="0" smtClean="0">
                <a:solidFill>
                  <a:srgbClr val="FF0000"/>
                </a:solidFill>
              </a:rPr>
              <a:t>FIDEICOMISO DE INVERSION</a:t>
            </a:r>
          </a:p>
          <a:p>
            <a:pPr marL="536575" indent="-536575" algn="ctr"/>
            <a:r>
              <a:rPr lang="es-EC" sz="4000" dirty="0" smtClean="0">
                <a:solidFill>
                  <a:srgbClr val="FF0000"/>
                </a:solidFill>
              </a:rPr>
              <a:t>BIESS</a:t>
            </a:r>
          </a:p>
          <a:p>
            <a:pPr marL="536575" indent="-536575" algn="ctr"/>
            <a:endParaRPr lang="es-EC" sz="48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4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308720" y="269776"/>
            <a:ext cx="8409112" cy="1143000"/>
          </a:xfrm>
        </p:spPr>
        <p:txBody>
          <a:bodyPr/>
          <a:lstStyle/>
          <a:p>
            <a:r>
              <a:rPr lang="es-EC" sz="32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cs typeface="Times New Roman"/>
              </a:rPr>
              <a:t>¿ Cuál será el mecanismo de </a:t>
            </a:r>
            <a:br>
              <a:rPr lang="es-EC" sz="32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cs typeface="Times New Roman"/>
              </a:rPr>
            </a:br>
            <a:r>
              <a:rPr lang="es-EC" sz="32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cs typeface="Times New Roman"/>
              </a:rPr>
              <a:t>participación del BIESS?</a:t>
            </a:r>
            <a:endParaRPr lang="es-EC" sz="32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30888" y="6448251"/>
            <a:ext cx="2133600" cy="365125"/>
          </a:xfrm>
        </p:spPr>
        <p:txBody>
          <a:bodyPr/>
          <a:lstStyle/>
          <a:p>
            <a:pPr algn="r">
              <a:defRPr/>
            </a:pPr>
            <a:fld id="{84FAE296-6A40-4FB3-A5A6-4D6DEEDC8C11}" type="slidenum">
              <a:rPr lang="es-ES" smtClean="0"/>
              <a:pPr algn="r">
                <a:defRPr/>
              </a:pPr>
              <a:t>12</a:t>
            </a:fld>
            <a:endParaRPr lang="es-ES"/>
          </a:p>
        </p:txBody>
      </p:sp>
      <p:sp>
        <p:nvSpPr>
          <p:cNvPr id="5" name="Rectangle 152"/>
          <p:cNvSpPr/>
          <p:nvPr/>
        </p:nvSpPr>
        <p:spPr>
          <a:xfrm>
            <a:off x="520700" y="1340768"/>
            <a:ext cx="1905000" cy="990600"/>
          </a:xfrm>
          <a:prstGeom prst="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err="1" smtClean="0">
                <a:solidFill>
                  <a:schemeClr val="accent1"/>
                </a:solidFill>
              </a:rPr>
              <a:t>Participación</a:t>
            </a:r>
            <a:r>
              <a:rPr lang="en-US" b="1" dirty="0" smtClean="0">
                <a:solidFill>
                  <a:schemeClr val="accent1"/>
                </a:solidFill>
              </a:rPr>
              <a:t> BIESS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8" name="Rectangle 153"/>
          <p:cNvSpPr/>
          <p:nvPr/>
        </p:nvSpPr>
        <p:spPr>
          <a:xfrm>
            <a:off x="520700" y="2933675"/>
            <a:ext cx="1905000" cy="990600"/>
          </a:xfrm>
          <a:prstGeom prst="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err="1" smtClean="0">
                <a:solidFill>
                  <a:schemeClr val="accent1"/>
                </a:solidFill>
              </a:rPr>
              <a:t>Rendimiento</a:t>
            </a:r>
            <a:r>
              <a:rPr lang="en-US" b="1" dirty="0" smtClean="0">
                <a:solidFill>
                  <a:schemeClr val="accent1"/>
                </a:solidFill>
              </a:rPr>
              <a:t> </a:t>
            </a:r>
            <a:r>
              <a:rPr lang="en-US" b="1" dirty="0" err="1" smtClean="0">
                <a:solidFill>
                  <a:schemeClr val="accent1"/>
                </a:solidFill>
              </a:rPr>
              <a:t>demandado</a:t>
            </a:r>
            <a:r>
              <a:rPr lang="en-US" b="1" dirty="0" smtClean="0">
                <a:solidFill>
                  <a:schemeClr val="accent1"/>
                </a:solidFill>
              </a:rPr>
              <a:t> </a:t>
            </a:r>
            <a:r>
              <a:rPr lang="en-US" b="1" dirty="0" err="1" smtClean="0">
                <a:solidFill>
                  <a:schemeClr val="accent1"/>
                </a:solidFill>
              </a:rPr>
              <a:t>por</a:t>
            </a:r>
            <a:r>
              <a:rPr lang="en-US" b="1" dirty="0" smtClean="0">
                <a:solidFill>
                  <a:schemeClr val="accent1"/>
                </a:solidFill>
              </a:rPr>
              <a:t> BIESS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9" name="Rectangle 154"/>
          <p:cNvSpPr/>
          <p:nvPr/>
        </p:nvSpPr>
        <p:spPr>
          <a:xfrm>
            <a:off x="520700" y="4598640"/>
            <a:ext cx="1905000" cy="990600"/>
          </a:xfrm>
          <a:prstGeom prst="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err="1" smtClean="0">
                <a:solidFill>
                  <a:schemeClr val="accent1"/>
                </a:solidFill>
              </a:rPr>
              <a:t>Pagos</a:t>
            </a:r>
            <a:r>
              <a:rPr lang="en-US" b="1" dirty="0" smtClean="0">
                <a:solidFill>
                  <a:schemeClr val="accent1"/>
                </a:solidFill>
              </a:rPr>
              <a:t> de capital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2468563" y="1384300"/>
            <a:ext cx="60023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28600" indent="-228600">
              <a:spcBef>
                <a:spcPct val="30000"/>
              </a:spcBef>
              <a:buSzPct val="120000"/>
              <a:buFont typeface="Wingdings" pitchFamily="2" charset="2"/>
              <a:buChar char="Ø"/>
            </a:pPr>
            <a:r>
              <a:rPr lang="es-ES_tradnl" dirty="0" smtClean="0"/>
              <a:t> En la inversión inicial a través de un Fideicomiso de Inversión, BIESS realizará aportes en función del avance del Proyecto Metro de Quito.</a:t>
            </a:r>
            <a:endParaRPr lang="es-ES_tradnl" dirty="0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2468563" y="4970174"/>
            <a:ext cx="60023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28600" indent="-228600">
              <a:spcBef>
                <a:spcPct val="30000"/>
              </a:spcBef>
              <a:buSzPct val="120000"/>
              <a:buFont typeface="Wingdings" pitchFamily="2" charset="2"/>
              <a:buChar char="Ø"/>
            </a:pPr>
            <a:r>
              <a:rPr lang="es-ES_tradnl" dirty="0" smtClean="0"/>
              <a:t>Graduales en función de la generación de los flujos</a:t>
            </a:r>
            <a:endParaRPr lang="es-ES_tradnl" dirty="0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2468563" y="2936850"/>
            <a:ext cx="6002337" cy="119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28600" indent="-228600">
              <a:spcBef>
                <a:spcPct val="30000"/>
              </a:spcBef>
              <a:buSzPct val="120000"/>
              <a:buFont typeface="Wingdings" pitchFamily="2" charset="2"/>
              <a:buChar char="Ø"/>
            </a:pPr>
            <a:r>
              <a:rPr lang="es-ES_tradnl" dirty="0" smtClean="0"/>
              <a:t>Componente fijo :(será cubierto por el MDMQ)</a:t>
            </a:r>
            <a:endParaRPr lang="es-ES_tradnl" dirty="0"/>
          </a:p>
          <a:p>
            <a:pPr marL="228600" indent="-228600">
              <a:spcBef>
                <a:spcPct val="30000"/>
              </a:spcBef>
              <a:buSzPct val="120000"/>
              <a:buFont typeface="Wingdings" pitchFamily="2" charset="2"/>
              <a:buChar char="Ø"/>
            </a:pPr>
            <a:r>
              <a:rPr lang="es-ES_tradnl" dirty="0" smtClean="0"/>
              <a:t>Componente variable: a través de fuentes de repago establecidas: i) Excedente generado por el NAIQ + </a:t>
            </a:r>
            <a:r>
              <a:rPr lang="es-ES_tradnl" dirty="0" err="1" smtClean="0"/>
              <a:t>ii</a:t>
            </a:r>
            <a:r>
              <a:rPr lang="es-ES_tradnl" dirty="0" smtClean="0"/>
              <a:t>) Flujo operativo del Metro de Quito a partir del 2016.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204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108520" y="-27384"/>
            <a:ext cx="8409112" cy="1143000"/>
          </a:xfrm>
        </p:spPr>
        <p:txBody>
          <a:bodyPr/>
          <a:lstStyle/>
          <a:p>
            <a:r>
              <a:rPr lang="es-EC" sz="4000" dirty="0" smtClean="0">
                <a:solidFill>
                  <a:srgbClr val="004C98"/>
                </a:solidFill>
              </a:rPr>
              <a:t>Condiciones inversión BIESS</a:t>
            </a:r>
            <a:endParaRPr lang="es-EC" sz="3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30888" y="6448251"/>
            <a:ext cx="2133600" cy="365125"/>
          </a:xfrm>
        </p:spPr>
        <p:txBody>
          <a:bodyPr/>
          <a:lstStyle/>
          <a:p>
            <a:pPr algn="r">
              <a:defRPr/>
            </a:pPr>
            <a:fld id="{84FAE296-6A40-4FB3-A5A6-4D6DEEDC8C11}" type="slidenum">
              <a:rPr lang="es-ES" smtClean="0"/>
              <a:pPr algn="r">
                <a:defRPr/>
              </a:pPr>
              <a:t>13</a:t>
            </a:fld>
            <a:endParaRPr lang="es-ES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s-EC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kumimoji="0" lang="es-EC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07504" y="620688"/>
          <a:ext cx="8928992" cy="6176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1649"/>
                <a:gridCol w="6327343"/>
              </a:tblGrid>
              <a:tr h="383866">
                <a:tc>
                  <a:txBody>
                    <a:bodyPr/>
                    <a:lstStyle/>
                    <a:p>
                      <a:pPr algn="ctr"/>
                      <a:r>
                        <a:rPr lang="es-EC" sz="1800" dirty="0" smtClean="0"/>
                        <a:t>Condiciones</a:t>
                      </a:r>
                      <a:endParaRPr lang="es-EC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1800" dirty="0" smtClean="0"/>
                        <a:t>Supuestos</a:t>
                      </a:r>
                      <a:endParaRPr lang="es-EC" sz="1800" dirty="0"/>
                    </a:p>
                  </a:txBody>
                  <a:tcPr/>
                </a:tc>
              </a:tr>
              <a:tr h="974137"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Monto:</a:t>
                      </a:r>
                      <a:endParaRPr lang="es-EC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USD357MM</a:t>
                      </a:r>
                      <a:endParaRPr lang="es-EC" sz="1800" dirty="0"/>
                    </a:p>
                  </a:txBody>
                  <a:tcPr/>
                </a:tc>
              </a:tr>
              <a:tr h="974137"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Plazo:</a:t>
                      </a:r>
                      <a:endParaRPr lang="es-EC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20 años (incluidos 3 de gracia)</a:t>
                      </a:r>
                      <a:endParaRPr lang="es-EC" sz="1800" dirty="0"/>
                    </a:p>
                  </a:txBody>
                  <a:tcPr/>
                </a:tc>
              </a:tr>
              <a:tr h="974137"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Desembolsos BIESS:</a:t>
                      </a:r>
                      <a:endParaRPr lang="es-EC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Año</a:t>
                      </a:r>
                      <a:r>
                        <a:rPr lang="es-EC" sz="1800" baseline="0" dirty="0" smtClean="0"/>
                        <a:t> 1: 32%</a:t>
                      </a:r>
                    </a:p>
                    <a:p>
                      <a:r>
                        <a:rPr lang="es-EC" sz="1800" baseline="0" dirty="0" smtClean="0"/>
                        <a:t>Año 2: 30%</a:t>
                      </a:r>
                    </a:p>
                    <a:p>
                      <a:r>
                        <a:rPr lang="es-EC" sz="1800" baseline="0" dirty="0" smtClean="0"/>
                        <a:t>Año 3: 28%</a:t>
                      </a:r>
                    </a:p>
                    <a:p>
                      <a:r>
                        <a:rPr lang="es-EC" sz="1800" baseline="0" dirty="0" smtClean="0"/>
                        <a:t>Año 4: 10%</a:t>
                      </a:r>
                      <a:endParaRPr lang="es-EC" sz="1800" dirty="0"/>
                    </a:p>
                  </a:txBody>
                  <a:tcPr/>
                </a:tc>
              </a:tr>
              <a:tr h="662564"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Fuente de repago:</a:t>
                      </a:r>
                      <a:endParaRPr lang="es-EC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100%</a:t>
                      </a:r>
                      <a:r>
                        <a:rPr lang="es-EC" sz="1800" baseline="0" dirty="0" smtClean="0"/>
                        <a:t> exceso de flujos de fondos del NAIQ + 50% flujo operativo (ingresos menos egresos operacionales) Metro de Quito.</a:t>
                      </a:r>
                      <a:endParaRPr lang="es-EC" sz="1800" dirty="0"/>
                    </a:p>
                  </a:txBody>
                  <a:tcPr/>
                </a:tc>
              </a:tr>
              <a:tr h="662564"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Pagos</a:t>
                      </a:r>
                      <a:r>
                        <a:rPr lang="es-EC" sz="1800" baseline="0" dirty="0" smtClean="0"/>
                        <a:t> de capital:</a:t>
                      </a:r>
                      <a:endParaRPr lang="es-EC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Trimestrales,</a:t>
                      </a:r>
                      <a:r>
                        <a:rPr lang="es-EC" sz="1800" baseline="0" dirty="0" smtClean="0"/>
                        <a:t> crecientes a partir del Trimestre 13.</a:t>
                      </a:r>
                      <a:endParaRPr lang="es-EC" sz="1800" dirty="0"/>
                    </a:p>
                  </a:txBody>
                  <a:tcPr/>
                </a:tc>
              </a:tr>
              <a:tr h="383866"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Rendimiento</a:t>
                      </a:r>
                      <a:r>
                        <a:rPr lang="es-EC" sz="1800" baseline="0" dirty="0" smtClean="0"/>
                        <a:t> fijo:</a:t>
                      </a:r>
                      <a:endParaRPr lang="es-EC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5% por año</a:t>
                      </a:r>
                      <a:endParaRPr lang="es-EC" sz="1800" dirty="0"/>
                    </a:p>
                  </a:txBody>
                  <a:tcPr/>
                </a:tc>
              </a:tr>
              <a:tr h="946520"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Rendimiento</a:t>
                      </a:r>
                      <a:r>
                        <a:rPr lang="es-EC" sz="1800" baseline="0" dirty="0" smtClean="0"/>
                        <a:t> variable:</a:t>
                      </a:r>
                      <a:endParaRPr lang="es-EC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Total del excedente de</a:t>
                      </a:r>
                      <a:r>
                        <a:rPr lang="es-EC" sz="1800" baseline="0" dirty="0" smtClean="0"/>
                        <a:t> los flujos generados por NAIQ y  el 50% del Flujo Operativo Metro de Quito, hasta alcanzar un retorno máximo del 10%.</a:t>
                      </a:r>
                      <a:endParaRPr lang="es-EC" sz="1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04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30888" y="6448251"/>
            <a:ext cx="2133600" cy="365125"/>
          </a:xfrm>
        </p:spPr>
        <p:txBody>
          <a:bodyPr/>
          <a:lstStyle/>
          <a:p>
            <a:pPr algn="r">
              <a:defRPr/>
            </a:pPr>
            <a:fld id="{84FAE296-6A40-4FB3-A5A6-4D6DEEDC8C11}" type="slidenum">
              <a:rPr lang="es-ES" smtClean="0"/>
              <a:pPr algn="r">
                <a:defRPr/>
              </a:pPr>
              <a:t>14</a:t>
            </a:fld>
            <a:endParaRPr lang="es-ES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s-EC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kumimoji="0" lang="es-EC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23528" y="1271657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§"/>
            </a:pPr>
            <a:endParaRPr lang="es-EC" sz="2400" dirty="0" smtClean="0"/>
          </a:p>
          <a:p>
            <a:pPr algn="just">
              <a:buFont typeface="Wingdings" pitchFamily="2" charset="2"/>
              <a:buChar char="§"/>
            </a:pPr>
            <a:endParaRPr lang="es-EC" sz="2400" dirty="0" smtClean="0"/>
          </a:p>
          <a:p>
            <a:pPr algn="just">
              <a:buFont typeface="Wingdings" pitchFamily="2" charset="2"/>
              <a:buChar char="§"/>
            </a:pPr>
            <a:endParaRPr lang="es-EC" sz="2400" dirty="0"/>
          </a:p>
        </p:txBody>
      </p:sp>
      <p:sp>
        <p:nvSpPr>
          <p:cNvPr id="11" name="1 Título"/>
          <p:cNvSpPr>
            <a:spLocks noGrp="1"/>
          </p:cNvSpPr>
          <p:nvPr>
            <p:ph type="title"/>
          </p:nvPr>
        </p:nvSpPr>
        <p:spPr>
          <a:xfrm>
            <a:off x="-108520" y="-27384"/>
            <a:ext cx="8409112" cy="1143000"/>
          </a:xfrm>
        </p:spPr>
        <p:txBody>
          <a:bodyPr/>
          <a:lstStyle/>
          <a:p>
            <a:r>
              <a:rPr lang="es-EC" sz="4000" dirty="0" smtClean="0">
                <a:solidFill>
                  <a:srgbClr val="004C98"/>
                </a:solidFill>
              </a:rPr>
              <a:t>Flujos entregados al BIESS</a:t>
            </a:r>
            <a:endParaRPr lang="es-EC" sz="3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016" y="548680"/>
            <a:ext cx="8748464" cy="62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204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39352" y="197768"/>
            <a:ext cx="8409112" cy="1143000"/>
          </a:xfrm>
        </p:spPr>
        <p:txBody>
          <a:bodyPr/>
          <a:lstStyle/>
          <a:p>
            <a:r>
              <a:rPr lang="es-EC" sz="4000" dirty="0" smtClean="0">
                <a:solidFill>
                  <a:srgbClr val="004C98"/>
                </a:solidFill>
              </a:rPr>
              <a:t>Antecedentes</a:t>
            </a:r>
            <a:br>
              <a:rPr lang="es-EC" sz="4000" dirty="0" smtClean="0">
                <a:solidFill>
                  <a:srgbClr val="004C98"/>
                </a:solidFill>
              </a:rPr>
            </a:br>
            <a:endParaRPr lang="es-EC" sz="3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30888" y="6448251"/>
            <a:ext cx="2133600" cy="365125"/>
          </a:xfrm>
        </p:spPr>
        <p:txBody>
          <a:bodyPr/>
          <a:lstStyle/>
          <a:p>
            <a:pPr algn="r">
              <a:defRPr/>
            </a:pPr>
            <a:fld id="{84FAE296-6A40-4FB3-A5A6-4D6DEEDC8C11}" type="slidenum">
              <a:rPr lang="es-ES" smtClean="0"/>
              <a:pPr algn="r">
                <a:defRPr/>
              </a:pPr>
              <a:t>2</a:t>
            </a:fld>
            <a:endParaRPr lang="es-ES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s-EC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kumimoji="0" lang="es-EC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23528" y="1543432"/>
            <a:ext cx="84249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6575" indent="-536575" algn="just">
              <a:buFont typeface="Wingdings" pitchFamily="2" charset="2"/>
              <a:buChar char="§"/>
            </a:pPr>
            <a:r>
              <a:rPr lang="es-EC" sz="2400" dirty="0" smtClean="0"/>
              <a:t>Financiamiento del Proyecto Metro de Quito a través de fuentes de ahorro ecuatorianas: participación de los fondos </a:t>
            </a:r>
            <a:r>
              <a:rPr lang="es-EC" sz="2400" dirty="0" err="1" smtClean="0"/>
              <a:t>pensionales</a:t>
            </a:r>
            <a:r>
              <a:rPr lang="es-EC" sz="2400" dirty="0" smtClean="0"/>
              <a:t>, del sector financiero privado, de inversionistas privados individuales.</a:t>
            </a:r>
          </a:p>
          <a:p>
            <a:pPr marL="536575" indent="-536575" algn="just">
              <a:buFont typeface="Wingdings" pitchFamily="2" charset="2"/>
              <a:buChar char="§"/>
            </a:pPr>
            <a:endParaRPr lang="es-EC" sz="2400" dirty="0" smtClean="0"/>
          </a:p>
          <a:p>
            <a:pPr marL="536575" indent="-536575" algn="just"/>
            <a:r>
              <a:rPr lang="es-EC" sz="2400" dirty="0" smtClean="0"/>
              <a:t>	Mecanismos:</a:t>
            </a:r>
          </a:p>
          <a:p>
            <a:pPr marL="536575" indent="-536575" algn="just">
              <a:buFont typeface="Wingdings" pitchFamily="2" charset="2"/>
              <a:buChar char="§"/>
            </a:pPr>
            <a:r>
              <a:rPr lang="es-EC" sz="2400" dirty="0" smtClean="0"/>
              <a:t>Inversión del BIESS en el Proyecto Metro de Quito, a través de un Fideicomiso de Inversión.</a:t>
            </a:r>
          </a:p>
          <a:p>
            <a:pPr marL="536575" indent="-536575" algn="just">
              <a:buFont typeface="Wingdings" pitchFamily="2" charset="2"/>
              <a:buChar char="§"/>
            </a:pPr>
            <a:r>
              <a:rPr lang="es-EC" sz="2400" dirty="0" smtClean="0"/>
              <a:t>Titularización de Flujos Futuros (Mercado de Valores).</a:t>
            </a:r>
          </a:p>
        </p:txBody>
      </p:sp>
    </p:spTree>
    <p:extLst>
      <p:ext uri="{BB962C8B-B14F-4D97-AF65-F5344CB8AC3E}">
        <p14:creationId xmlns:p14="http://schemas.microsoft.com/office/powerpoint/2010/main" val="41204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30888" y="6448251"/>
            <a:ext cx="2133600" cy="365125"/>
          </a:xfrm>
        </p:spPr>
        <p:txBody>
          <a:bodyPr/>
          <a:lstStyle/>
          <a:p>
            <a:pPr algn="r">
              <a:defRPr/>
            </a:pPr>
            <a:fld id="{84FAE296-6A40-4FB3-A5A6-4D6DEEDC8C11}" type="slidenum">
              <a:rPr lang="es-ES" smtClean="0"/>
              <a:pPr algn="r">
                <a:defRPr/>
              </a:pPr>
              <a:t>3</a:t>
            </a:fld>
            <a:endParaRPr lang="es-ES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s-EC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kumimoji="0" lang="es-EC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23528" y="1484784"/>
            <a:ext cx="84249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6575" indent="-536575" algn="ctr"/>
            <a:r>
              <a:rPr lang="es-EC" sz="4800" dirty="0" smtClean="0">
                <a:solidFill>
                  <a:srgbClr val="FF0000"/>
                </a:solidFill>
              </a:rPr>
              <a:t>METRO DE QUITO</a:t>
            </a:r>
          </a:p>
          <a:p>
            <a:pPr marL="536575" indent="-536575" algn="ctr"/>
            <a:endParaRPr lang="es-EC" sz="4800" dirty="0" smtClean="0">
              <a:solidFill>
                <a:srgbClr val="FF0000"/>
              </a:solidFill>
            </a:endParaRPr>
          </a:p>
          <a:p>
            <a:pPr marL="536575" indent="-536575" algn="ctr"/>
            <a:r>
              <a:rPr lang="es-EC" sz="4000" dirty="0" smtClean="0">
                <a:solidFill>
                  <a:srgbClr val="FF0000"/>
                </a:solidFill>
              </a:rPr>
              <a:t>TITULARIZACIÓN</a:t>
            </a:r>
          </a:p>
          <a:p>
            <a:pPr marL="536575" indent="-536575" algn="ctr"/>
            <a:r>
              <a:rPr lang="es-EC" sz="4000" dirty="0" smtClean="0">
                <a:solidFill>
                  <a:srgbClr val="FF0000"/>
                </a:solidFill>
              </a:rPr>
              <a:t>DE FLUJOS</a:t>
            </a:r>
          </a:p>
          <a:p>
            <a:pPr marL="536575" indent="-536575" algn="ctr"/>
            <a:endParaRPr lang="es-EC" sz="48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4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39352" y="197768"/>
            <a:ext cx="8409112" cy="1143000"/>
          </a:xfrm>
        </p:spPr>
        <p:txBody>
          <a:bodyPr/>
          <a:lstStyle/>
          <a:p>
            <a:r>
              <a:rPr lang="es-EC" sz="4000" dirty="0" smtClean="0">
                <a:solidFill>
                  <a:srgbClr val="004C98"/>
                </a:solidFill>
              </a:rPr>
              <a:t>Titularización de Flujos Futuros</a:t>
            </a:r>
            <a:br>
              <a:rPr lang="es-EC" sz="4000" dirty="0" smtClean="0">
                <a:solidFill>
                  <a:srgbClr val="004C98"/>
                </a:solidFill>
              </a:rPr>
            </a:br>
            <a:r>
              <a:rPr lang="es-EC" sz="4000" dirty="0" smtClean="0">
                <a:solidFill>
                  <a:srgbClr val="004C98"/>
                </a:solidFill>
              </a:rPr>
              <a:t>Condiciones financieras</a:t>
            </a:r>
            <a:endParaRPr lang="es-EC" sz="3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30888" y="6448251"/>
            <a:ext cx="2133600" cy="365125"/>
          </a:xfrm>
        </p:spPr>
        <p:txBody>
          <a:bodyPr/>
          <a:lstStyle/>
          <a:p>
            <a:pPr algn="r">
              <a:defRPr/>
            </a:pPr>
            <a:fld id="{84FAE296-6A40-4FB3-A5A6-4D6DEEDC8C11}" type="slidenum">
              <a:rPr lang="es-ES" smtClean="0"/>
              <a:pPr algn="r">
                <a:defRPr/>
              </a:pPr>
              <a:t>4</a:t>
            </a:fld>
            <a:endParaRPr lang="es-ES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s-EC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kumimoji="0" lang="es-EC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920287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204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36512" y="-27384"/>
            <a:ext cx="8409112" cy="1143000"/>
          </a:xfrm>
        </p:spPr>
        <p:txBody>
          <a:bodyPr/>
          <a:lstStyle/>
          <a:p>
            <a:r>
              <a:rPr lang="es-EC" sz="4000" dirty="0" smtClean="0">
                <a:solidFill>
                  <a:srgbClr val="004C98"/>
                </a:solidFill>
              </a:rPr>
              <a:t>Titularización de Flujos Futuros</a:t>
            </a:r>
            <a:br>
              <a:rPr lang="es-EC" sz="4000" dirty="0" smtClean="0">
                <a:solidFill>
                  <a:srgbClr val="004C98"/>
                </a:solidFill>
              </a:rPr>
            </a:br>
            <a:r>
              <a:rPr lang="es-EC" sz="3200" dirty="0" smtClean="0">
                <a:solidFill>
                  <a:srgbClr val="004C98"/>
                </a:solidFill>
              </a:rPr>
              <a:t>Tablas de amortización (en miles USD)</a:t>
            </a:r>
            <a:endParaRPr lang="es-EC" sz="3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30888" y="6448251"/>
            <a:ext cx="2133600" cy="365125"/>
          </a:xfrm>
        </p:spPr>
        <p:txBody>
          <a:bodyPr/>
          <a:lstStyle/>
          <a:p>
            <a:pPr algn="r">
              <a:defRPr/>
            </a:pPr>
            <a:fld id="{84FAE296-6A40-4FB3-A5A6-4D6DEEDC8C11}" type="slidenum">
              <a:rPr lang="es-ES" smtClean="0"/>
              <a:pPr algn="r">
                <a:defRPr/>
              </a:pPr>
              <a:t>5</a:t>
            </a:fld>
            <a:endParaRPr lang="es-ES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s-EC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kumimoji="0" lang="es-EC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89038"/>
            <a:ext cx="9144000" cy="5480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204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496" y="269776"/>
            <a:ext cx="8409112" cy="1143000"/>
          </a:xfrm>
        </p:spPr>
        <p:txBody>
          <a:bodyPr/>
          <a:lstStyle/>
          <a:p>
            <a:r>
              <a:rPr lang="es-EC" sz="36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cs typeface="Times New Roman"/>
              </a:rPr>
              <a:t>¿Qué se va a titularizar?</a:t>
            </a:r>
            <a:endParaRPr lang="es-EC" sz="36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30888" y="6448251"/>
            <a:ext cx="2133600" cy="365125"/>
          </a:xfrm>
        </p:spPr>
        <p:txBody>
          <a:bodyPr/>
          <a:lstStyle/>
          <a:p>
            <a:pPr algn="r">
              <a:defRPr/>
            </a:pPr>
            <a:fld id="{84FAE296-6A40-4FB3-A5A6-4D6DEEDC8C11}" type="slidenum">
              <a:rPr lang="es-ES" smtClean="0"/>
              <a:pPr algn="r">
                <a:defRPr/>
              </a:pPr>
              <a:t>6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107504" y="1114866"/>
            <a:ext cx="864096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EC" sz="2000" dirty="0" smtClean="0"/>
              <a:t>El derecho de cobro futuro de los beneficios económicos que el Municipio del Distrito Metropolitano de Quito MDMQ tendrá derecho a percibir sobre los ingresos generados por la recaudación de las tasas aeroportuarias del Nuevo Aeropuerto de Quito NAIQ.</a:t>
            </a:r>
          </a:p>
          <a:p>
            <a:pPr lvl="0" algn="just"/>
            <a:endParaRPr lang="es-EC" sz="2000" dirty="0" smtClean="0"/>
          </a:p>
          <a:p>
            <a:pPr lvl="0" algn="just"/>
            <a:r>
              <a:rPr lang="es-EC" sz="2000" dirty="0" smtClean="0"/>
              <a:t>La participación del MDMQ sobre los beneficios económicos del los ingresos del NAIQ son iguales al 11% de los ingresos recaudados de las tasas aeroportuarias reguladas (tasas a embarque pasajeros en vuelos internacionales / domésticos / aeronaves).</a:t>
            </a:r>
          </a:p>
          <a:p>
            <a:pPr lvl="0" algn="just"/>
            <a:endParaRPr lang="es-EC" sz="2000" dirty="0" smtClean="0"/>
          </a:p>
          <a:p>
            <a:pPr lvl="0" algn="just"/>
            <a:r>
              <a:rPr lang="es-EC" sz="2000" dirty="0" smtClean="0"/>
              <a:t>El plazo de la titularización se definió en función de las condiciones demandadas por los inversionistas y en función de la capacidad de generación de flujos a través de la fuente de repago planteada.</a:t>
            </a:r>
          </a:p>
          <a:p>
            <a:pPr lvl="0" algn="just"/>
            <a:endParaRPr lang="es-EC" sz="2000" dirty="0" smtClean="0"/>
          </a:p>
        </p:txBody>
      </p:sp>
    </p:spTree>
    <p:extLst>
      <p:ext uri="{BB962C8B-B14F-4D97-AF65-F5344CB8AC3E}">
        <p14:creationId xmlns:p14="http://schemas.microsoft.com/office/powerpoint/2010/main" val="41204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496" y="269776"/>
            <a:ext cx="8409112" cy="1143000"/>
          </a:xfrm>
        </p:spPr>
        <p:txBody>
          <a:bodyPr/>
          <a:lstStyle/>
          <a:p>
            <a:r>
              <a:rPr lang="es-EC" sz="36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cs typeface="Times New Roman"/>
              </a:rPr>
              <a:t>Mecanismos de Garantía</a:t>
            </a:r>
            <a:endParaRPr lang="es-EC" sz="36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30888" y="6448251"/>
            <a:ext cx="2133600" cy="365125"/>
          </a:xfrm>
        </p:spPr>
        <p:txBody>
          <a:bodyPr/>
          <a:lstStyle/>
          <a:p>
            <a:pPr algn="r">
              <a:defRPr/>
            </a:pPr>
            <a:fld id="{84FAE296-6A40-4FB3-A5A6-4D6DEEDC8C11}" type="slidenum">
              <a:rPr lang="es-ES" smtClean="0"/>
              <a:pPr algn="r">
                <a:defRPr/>
              </a:pPr>
              <a:t>7</a:t>
            </a:fld>
            <a:endParaRPr lang="es-ES"/>
          </a:p>
        </p:txBody>
      </p:sp>
      <p:sp>
        <p:nvSpPr>
          <p:cNvPr id="5" name="Rectangle 152"/>
          <p:cNvSpPr/>
          <p:nvPr/>
        </p:nvSpPr>
        <p:spPr>
          <a:xfrm>
            <a:off x="520700" y="1340768"/>
            <a:ext cx="1905000" cy="990600"/>
          </a:xfrm>
          <a:prstGeom prst="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err="1">
                <a:solidFill>
                  <a:schemeClr val="accent1"/>
                </a:solidFill>
              </a:rPr>
              <a:t>Exceso</a:t>
            </a:r>
            <a:r>
              <a:rPr lang="en-US" b="1" dirty="0">
                <a:solidFill>
                  <a:schemeClr val="accent1"/>
                </a:solidFill>
              </a:rPr>
              <a:t> de </a:t>
            </a:r>
            <a:r>
              <a:rPr lang="en-US" b="1" dirty="0" err="1">
                <a:solidFill>
                  <a:schemeClr val="accent1"/>
                </a:solidFill>
              </a:rPr>
              <a:t>Flujo</a:t>
            </a:r>
            <a:r>
              <a:rPr lang="en-US" b="1" dirty="0">
                <a:solidFill>
                  <a:schemeClr val="accent1"/>
                </a:solidFill>
              </a:rPr>
              <a:t> de </a:t>
            </a:r>
            <a:r>
              <a:rPr lang="en-US" b="1" dirty="0" err="1">
                <a:solidFill>
                  <a:schemeClr val="accent1"/>
                </a:solidFill>
              </a:rPr>
              <a:t>Fondos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8" name="Rectangle 153"/>
          <p:cNvSpPr/>
          <p:nvPr/>
        </p:nvSpPr>
        <p:spPr>
          <a:xfrm>
            <a:off x="520700" y="2933675"/>
            <a:ext cx="1905000" cy="990600"/>
          </a:xfrm>
          <a:prstGeom prst="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err="1" smtClean="0">
                <a:solidFill>
                  <a:schemeClr val="accent1"/>
                </a:solidFill>
              </a:rPr>
              <a:t>Depósito</a:t>
            </a:r>
            <a:r>
              <a:rPr lang="en-US" b="1" dirty="0" smtClean="0">
                <a:solidFill>
                  <a:schemeClr val="accent1"/>
                </a:solidFill>
              </a:rPr>
              <a:t> de </a:t>
            </a:r>
            <a:r>
              <a:rPr lang="en-US" b="1" dirty="0" err="1" smtClean="0">
                <a:solidFill>
                  <a:schemeClr val="accent1"/>
                </a:solidFill>
              </a:rPr>
              <a:t>garantía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9" name="Rectangle 154"/>
          <p:cNvSpPr/>
          <p:nvPr/>
        </p:nvSpPr>
        <p:spPr>
          <a:xfrm>
            <a:off x="520700" y="4598640"/>
            <a:ext cx="1905000" cy="990600"/>
          </a:xfrm>
          <a:prstGeom prst="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err="1" smtClean="0">
                <a:solidFill>
                  <a:schemeClr val="accent1"/>
                </a:solidFill>
              </a:rPr>
              <a:t>Fianza</a:t>
            </a:r>
            <a:r>
              <a:rPr lang="en-US" b="1" dirty="0" smtClean="0">
                <a:solidFill>
                  <a:schemeClr val="accent1"/>
                </a:solidFill>
              </a:rPr>
              <a:t> </a:t>
            </a:r>
            <a:r>
              <a:rPr lang="en-US" b="1" dirty="0" err="1" smtClean="0">
                <a:solidFill>
                  <a:schemeClr val="accent1"/>
                </a:solidFill>
              </a:rPr>
              <a:t>Solidaria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2468563" y="1384300"/>
            <a:ext cx="60023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28600" indent="-228600">
              <a:spcBef>
                <a:spcPct val="30000"/>
              </a:spcBef>
              <a:buSzPct val="120000"/>
              <a:buFont typeface="Wingdings" pitchFamily="2" charset="2"/>
              <a:buChar char="Ø"/>
            </a:pPr>
            <a:r>
              <a:rPr lang="es-ES_tradnl" dirty="0" smtClean="0"/>
              <a:t>Los fondos transferidos al Fideicomiso de titularización excederán en al menos 2.8 veces el pago de gastos + capital + interés a los inversionistas de la Titularización</a:t>
            </a:r>
            <a:endParaRPr lang="es-ES_tradnl" dirty="0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2468563" y="4970174"/>
            <a:ext cx="60023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28600" indent="-228600">
              <a:spcBef>
                <a:spcPct val="30000"/>
              </a:spcBef>
              <a:buSzPct val="120000"/>
              <a:buFont typeface="Wingdings" pitchFamily="2" charset="2"/>
              <a:buChar char="Ø"/>
            </a:pPr>
            <a:r>
              <a:rPr lang="es-ES_tradnl" dirty="0" smtClean="0"/>
              <a:t>Otorgada por el Originador</a:t>
            </a:r>
            <a:endParaRPr lang="es-ES_tradnl" dirty="0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2468563" y="2936850"/>
            <a:ext cx="6002337" cy="146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28600" indent="-228600">
              <a:spcBef>
                <a:spcPct val="30000"/>
              </a:spcBef>
              <a:buSzPct val="120000"/>
              <a:buFont typeface="Wingdings" pitchFamily="2" charset="2"/>
              <a:buChar char="Ø"/>
            </a:pPr>
            <a:r>
              <a:rPr lang="es-ES_tradnl" dirty="0" smtClean="0"/>
              <a:t>Conformado por dinero en efectivo ó una garantía bancaria incondicional y de cobro inmediato.</a:t>
            </a:r>
            <a:endParaRPr lang="es-ES_tradnl" dirty="0"/>
          </a:p>
          <a:p>
            <a:pPr marL="228600" indent="-228600">
              <a:spcBef>
                <a:spcPct val="30000"/>
              </a:spcBef>
              <a:buSzPct val="120000"/>
              <a:buFont typeface="Wingdings" pitchFamily="2" charset="2"/>
              <a:buChar char="Ø"/>
            </a:pPr>
            <a:r>
              <a:rPr lang="es-ES_tradnl" dirty="0"/>
              <a:t>Este </a:t>
            </a:r>
            <a:r>
              <a:rPr lang="es-ES_tradnl" dirty="0" smtClean="0"/>
              <a:t>depósito respaldará eventuales faltas de liquidez (~USD 4.5MM igual a 1.5 veces el </a:t>
            </a:r>
            <a:r>
              <a:rPr lang="es-ES_tradnl" dirty="0" err="1" smtClean="0"/>
              <a:t>Indice</a:t>
            </a:r>
            <a:r>
              <a:rPr lang="es-ES_tradnl" dirty="0" smtClean="0"/>
              <a:t> de desviación de los flujos transferidos al Fideicomiso)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204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252536" y="44624"/>
            <a:ext cx="8409112" cy="1143000"/>
          </a:xfrm>
        </p:spPr>
        <p:txBody>
          <a:bodyPr/>
          <a:lstStyle/>
          <a:p>
            <a:r>
              <a:rPr lang="es-EC" sz="36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cs typeface="Times New Roman"/>
              </a:rPr>
              <a:t>Cálculo del monto máximo  - titularización</a:t>
            </a:r>
            <a:br>
              <a:rPr lang="es-EC" sz="36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cs typeface="Times New Roman"/>
              </a:rPr>
            </a:br>
            <a:r>
              <a:rPr lang="es-EC" sz="32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cs typeface="Times New Roman"/>
              </a:rPr>
              <a:t>(en miles USD)</a:t>
            </a:r>
            <a:endParaRPr lang="es-EC" sz="32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30888" y="6448251"/>
            <a:ext cx="2133600" cy="365125"/>
          </a:xfrm>
        </p:spPr>
        <p:txBody>
          <a:bodyPr/>
          <a:lstStyle/>
          <a:p>
            <a:pPr algn="r">
              <a:defRPr/>
            </a:pPr>
            <a:fld id="{84FAE296-6A40-4FB3-A5A6-4D6DEEDC8C11}" type="slidenum">
              <a:rPr lang="es-ES" smtClean="0"/>
              <a:pPr algn="r">
                <a:defRPr/>
              </a:pPr>
              <a:t>8</a:t>
            </a:fld>
            <a:endParaRPr lang="es-ES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213505"/>
            <a:ext cx="4608512" cy="5383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204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496" y="44624"/>
            <a:ext cx="8409112" cy="1143000"/>
          </a:xfrm>
        </p:spPr>
        <p:txBody>
          <a:bodyPr/>
          <a:lstStyle/>
          <a:p>
            <a:r>
              <a:rPr lang="es-EC" sz="36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cs typeface="Times New Roman"/>
              </a:rPr>
              <a:t>Cálculo del exceso de flujo de fondos</a:t>
            </a:r>
            <a:br>
              <a:rPr lang="es-EC" sz="36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cs typeface="Times New Roman"/>
              </a:rPr>
            </a:br>
            <a:r>
              <a:rPr lang="es-EC" sz="36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cs typeface="Times New Roman"/>
              </a:rPr>
              <a:t>(en miles USD)</a:t>
            </a:r>
            <a:endParaRPr lang="es-EC" sz="36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30888" y="6448251"/>
            <a:ext cx="2133600" cy="365125"/>
          </a:xfrm>
        </p:spPr>
        <p:txBody>
          <a:bodyPr/>
          <a:lstStyle/>
          <a:p>
            <a:pPr algn="r">
              <a:defRPr/>
            </a:pPr>
            <a:fld id="{84FAE296-6A40-4FB3-A5A6-4D6DEEDC8C11}" type="slidenum">
              <a:rPr lang="es-ES" smtClean="0"/>
              <a:pPr algn="r">
                <a:defRPr/>
              </a:pPr>
              <a:t>9</a:t>
            </a:fld>
            <a:endParaRPr lang="es-E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1727" y="1340768"/>
            <a:ext cx="4404489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204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haredContentType xmlns="Microsoft.SharePoint.Taxonomy.ContentTypeSync" SourceId="cf0be0ad-272c-4e7f-a157-3f0abda6cde5" ContentTypeId="0x01010046CF21643EE8D14686A648AA6DAD0892" PreviousValue="false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ez-Disclosure Operations" ma:contentTypeID="0x01010046CF21643EE8D14686A648AA6DAD089200C4A4E9EC835038498B3AEC1AC00ED4CD" ma:contentTypeVersion="0" ma:contentTypeDescription="A content type to manage public (operations) IDB documents" ma:contentTypeScope="" ma:versionID="d2fd318417527259d43ec47c454954ae">
  <xsd:schema xmlns:xsd="http://www.w3.org/2001/XMLSchema" xmlns:xs="http://www.w3.org/2001/XMLSchema" xmlns:p="http://schemas.microsoft.com/office/2006/metadata/properties" xmlns:ns2="9c571b2f-e523-4ab2-ba2e-09e151a03ef4" targetNamespace="http://schemas.microsoft.com/office/2006/metadata/properties" ma:root="true" ma:fieldsID="45da323492fbefc348bae8ba3d48cd8f" ns2:_="">
    <xsd:import namespace="9c571b2f-e523-4ab2-ba2e-09e151a03ef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fd0e48b6a66848a9885f717e5bbf40c4" minOccurs="0"/>
                <xsd:element ref="ns2:TaxCatchAll" minOccurs="0"/>
                <xsd:element ref="ns2:TaxCatchAllLabel" minOccurs="0"/>
                <xsd:element ref="ns2:Access_x0020_to_x0020_Information_x00a0_Policy"/>
                <xsd:element ref="ns2:o5138a91267540169645e33d09c9ddc6" minOccurs="0"/>
                <xsd:element ref="ns2:Project_x0020_Number"/>
                <xsd:element ref="ns2:Webtopic" minOccurs="0"/>
                <xsd:element ref="ns2:Approval_x0020_Number" minOccurs="0"/>
                <xsd:element ref="ns2:Disclosure_x0020_Activity"/>
                <xsd:element ref="ns2:Document_x0020_Author" minOccurs="0"/>
                <xsd:element ref="ns2:Other_x0020_Author" minOccurs="0"/>
                <xsd:element ref="ns2:m555d3814edf4817b4410a4e57f94ce9" minOccurs="0"/>
                <xsd:element ref="ns2:e559ffcc31d34167856647188be35015" minOccurs="0"/>
                <xsd:element ref="ns2:c456731dbc904a5fb605ec556c33e883" minOccurs="0"/>
                <xsd:element ref="ns2:Document_x0020_Language_x0020_IDB"/>
                <xsd:element ref="ns2:Division_x0020_or_x0020_Unit"/>
                <xsd:element ref="ns2:Identifier" minOccurs="0"/>
                <xsd:element ref="ns2:j8b96605ee2f4c4e988849e658583fee" minOccurs="0"/>
                <xsd:element ref="ns2:Operation_x0020_Type" minOccurs="0"/>
                <xsd:element ref="ns2:Package_x0020_Code" minOccurs="0"/>
                <xsd:element ref="ns2:Phase" minOccurs="0"/>
                <xsd:element ref="ns2:Business_x0020_Area" minOccurs="0"/>
                <xsd:element ref="ns2:Key_x0020_Document" minOccurs="0"/>
                <xsd:element ref="ns2:Project_x0020_Document_x0020_Type" minOccurs="0"/>
                <xsd:element ref="ns2:Abstract" minOccurs="0"/>
                <xsd:element ref="ns2:Migration_x0020_Info" minOccurs="0"/>
                <xsd:element ref="ns2:SISCOR_x0020_Number" minOccurs="0"/>
                <xsd:element ref="ns2:IDBDocs_x0020_Number" minOccurs="0"/>
                <xsd:element ref="ns2:Editor1" minOccurs="0"/>
                <xsd:element ref="ns2:Issue_x0020_Date" minOccurs="0"/>
                <xsd:element ref="ns2:Publishing_x0020_House" minOccurs="0"/>
                <xsd:element ref="ns2:KP_x0020_Topics" minOccurs="0"/>
                <xsd:element ref="ns2:Region" minOccurs="0"/>
                <xsd:element ref="ns2:Publication_x0020_Type" minOccurs="0"/>
                <xsd:element ref="ns2:Fiscal_x0020_Year_x0020_IDB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571b2f-e523-4ab2-ba2e-09e151a03ef4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fd0e48b6a66848a9885f717e5bbf40c4" ma:index="11" nillable="true" ma:taxonomy="true" ma:internalName="fd0e48b6a66848a9885f717e5bbf40c4" ma:taxonomyFieldName="Function_x0020_Operations_x0020_IDB" ma:displayName="Function Operations IDB" ma:default="" ma:fieldId="{fd0e48b6-a668-48a9-885f-717e5bbf40c4}" ma:sspId="cf0be0ad-272c-4e7f-a157-3f0abda6cde5" ma:termSetId="5afbb5f0-73fa-45d3-a56a-b084af06f56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6d045b0c-8341-4af3-9263-b3f75b940832}" ma:internalName="TaxCatchAll" ma:showField="CatchAllData" ma:web="0c206f8e-0efd-4879-a565-b857df861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6d045b0c-8341-4af3-9263-b3f75b940832}" ma:internalName="TaxCatchAllLabel" ma:readOnly="true" ma:showField="CatchAllDataLabel" ma:web="0c206f8e-0efd-4879-a565-b857df8611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ccess_x0020_to_x0020_Information_x00a0_Policy" ma:index="15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– 5 years"/>
          <xsd:enumeration value="Disclosed Over Time – 20 years"/>
          <xsd:enumeration value="Disclosed Over Time – 10 years"/>
          <xsd:enumeration value="Public"/>
          <xsd:enumeration value="Public - Simultaneous Disclosure"/>
        </xsd:restriction>
      </xsd:simpleType>
    </xsd:element>
    <xsd:element name="o5138a91267540169645e33d09c9ddc6" ma:index="16" ma:taxonomy="true" ma:internalName="o5138a91267540169645e33d09c9ddc6" ma:taxonomyFieldName="Series_x0020_Operations_x0020_IDB" ma:displayName="Series Operations IDB" ma:readOnly="false" ma:default="" ma:fieldId="{85138a91-2675-4016-9645-e33d09c9ddc6}" ma:sspId="cf0be0ad-272c-4e7f-a157-3f0abda6cde5" ma:termSetId="3bc5da7b-2b03-4315-921b-8aab7897c5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roject_x0020_Number" ma:index="18" ma:displayName="Project Number" ma:internalName="Project_x0020_Number" ma:readOnly="false">
      <xsd:simpleType>
        <xsd:restriction base="dms:Text">
          <xsd:maxLength value="255"/>
        </xsd:restriction>
      </xsd:simpleType>
    </xsd:element>
    <xsd:element name="Webtopic" ma:index="19" nillable="true" ma:displayName="Webtopic" ma:internalName="Webtopic">
      <xsd:simpleType>
        <xsd:restriction base="dms:Text">
          <xsd:maxLength value="255"/>
        </xsd:restriction>
      </xsd:simpleType>
    </xsd:element>
    <xsd:element name="Approval_x0020_Number" ma:index="20" nillable="true" ma:displayName="Approval Number" ma:description="Entered by the user or default value pulled from project number" ma:internalName="Approval_x0020_Number">
      <xsd:simpleType>
        <xsd:restriction base="dms:Text">
          <xsd:maxLength value="255"/>
        </xsd:restriction>
      </xsd:simpleType>
    </xsd:element>
    <xsd:element name="Disclosure_x0020_Activity" ma:index="21" ma:displayName="Disclosure Activity" ma:internalName="Disclosure_x0020_Activity" ma:readOnly="false">
      <xsd:simpleType>
        <xsd:restriction base="dms:Text">
          <xsd:maxLength value="255"/>
        </xsd:restriction>
      </xsd:simpleType>
    </xsd:element>
    <xsd:element name="Document_x0020_Author" ma:index="22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23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m555d3814edf4817b4410a4e57f94ce9" ma:index="24" nillable="true" ma:taxonomy="true" ma:internalName="m555d3814edf4817b4410a4e57f94ce9" ma:taxonomyFieldName="Fund_x0020_IDB" ma:displayName="Fund IDB" ma:default="" ma:fieldId="{6555d381-4edf-4817-b441-0a4e57f94ce9}" ma:taxonomyMulti="true" ma:sspId="cf0be0ad-272c-4e7f-a157-3f0abda6cde5" ma:termSetId="932037b2-42e9-4373-86b7-1f7fc55d6c4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559ffcc31d34167856647188be35015" ma:index="26" nillable="true" ma:taxonomy="true" ma:internalName="e559ffcc31d34167856647188be35015" ma:taxonomyFieldName="Sector_x0020_IDB" ma:displayName="Sector IDB" ma:default="" ma:fieldId="{e559ffcc-31d3-4167-8566-47188be35015}" ma:taxonomyMulti="true" ma:sspId="cf0be0ad-272c-4e7f-a157-3f0abda6cde5" ma:termSetId="2d74a730-652b-4815-b74c-000791e0ddf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c456731dbc904a5fb605ec556c33e883" ma:index="28" nillable="true" ma:taxonomy="true" ma:internalName="c456731dbc904a5fb605ec556c33e883" ma:taxonomyFieldName="Sub_x002d_Sector" ma:displayName="Sub-Sector" ma:default="" ma:fieldId="{c456731d-bc90-4a5f-b605-ec556c33e883}" ma:sspId="cf0be0ad-272c-4e7f-a157-3f0abda6cde5" ma:termSetId="b6d60bd7-2da3-4fd7-a377-d114adc2f2d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_x0020_Language_x0020_IDB" ma:index="30" ma:displayName="Document Language IDB" ma:format="Dropdown" ma:internalName="Document_x0020_Language_x0020_IDB" ma:readOnly="false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Division_x0020_or_x0020_Unit" ma:index="31" ma:displayName="Division or Unit" ma:internalName="Division_x0020_or_x0020_Unit" ma:readOnly="false">
      <xsd:simpleType>
        <xsd:restriction base="dms:Text">
          <xsd:maxLength value="255"/>
        </xsd:restriction>
      </xsd:simpleType>
    </xsd:element>
    <xsd:element name="Identifier" ma:index="32" nillable="true" ma:displayName="Identifier" ma:internalName="Identifier">
      <xsd:simpleType>
        <xsd:restriction base="dms:Text">
          <xsd:maxLength value="255"/>
        </xsd:restriction>
      </xsd:simpleType>
    </xsd:element>
    <xsd:element name="j8b96605ee2f4c4e988849e658583fee" ma:index="33" nillable="true" ma:taxonomy="true" ma:internalName="j8b96605ee2f4c4e988849e658583fee" ma:taxonomyFieldName="Country" ma:displayName="Country" ma:default="" ma:fieldId="{38b96605-ee2f-4c4e-9888-49e658583fee}" ma:taxonomyMulti="true" ma:sspId="cf0be0ad-272c-4e7f-a157-3f0abda6cde5" ma:termSetId="2a7cd356-0181-422a-926d-b928cc73465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peration_x0020_Type" ma:index="35" nillable="true" ma:displayName="Operation Type" ma:internalName="Operation_x0020_Type">
      <xsd:simpleType>
        <xsd:restriction base="dms:Text">
          <xsd:maxLength value="255"/>
        </xsd:restriction>
      </xsd:simpleType>
    </xsd:element>
    <xsd:element name="Package_x0020_Code" ma:index="36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Phase" ma:index="37" nillable="true" ma:displayName="Phase" ma:internalName="Phase">
      <xsd:simpleType>
        <xsd:restriction base="dms:Text">
          <xsd:maxLength value="255"/>
        </xsd:restriction>
      </xsd:simpleType>
    </xsd:element>
    <xsd:element name="Business_x0020_Area" ma:index="38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Key_x0020_Document" ma:index="39" nillable="true" ma:displayName="Key Document" ma:default="0" ma:internalName="Key_x0020_Document">
      <xsd:simpleType>
        <xsd:restriction base="dms:Boolean"/>
      </xsd:simpleType>
    </xsd:element>
    <xsd:element name="Project_x0020_Document_x0020_Type" ma:index="40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Abstract" ma:index="41" nillable="true" ma:displayName="Abstract" ma:internalName="Abstract">
      <xsd:simpleType>
        <xsd:restriction base="dms:Note">
          <xsd:maxLength value="255"/>
        </xsd:restriction>
      </xsd:simpleType>
    </xsd:element>
    <xsd:element name="Migration_x0020_Info" ma:index="42" nillable="true" ma:displayName="Migration Info" ma:internalName="Migration_x0020_Info">
      <xsd:simpleType>
        <xsd:restriction base="dms:Note"/>
      </xsd:simpleType>
    </xsd:element>
    <xsd:element name="SISCOR_x0020_Number" ma:index="43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4" nillable="true" ma:displayName="IDBDocs Number" ma:description="Brought over as part of Migration" ma:internalName="IDBDocs_x0020_Number">
      <xsd:simpleType>
        <xsd:restriction base="dms:Text">
          <xsd:maxLength value="255"/>
        </xsd:restriction>
      </xsd:simpleType>
    </xsd:element>
    <xsd:element name="Editor1" ma:index="45" nillable="true" ma:displayName="Editor" ma:internalName="Editor1">
      <xsd:simpleType>
        <xsd:restriction base="dms:Text">
          <xsd:maxLength value="255"/>
        </xsd:restriction>
      </xsd:simpleType>
    </xsd:element>
    <xsd:element name="Issue_x0020_Date" ma:index="46" nillable="true" ma:displayName="Issue Date" ma:format="DateOnly" ma:internalName="Issue_x0020_Date">
      <xsd:simpleType>
        <xsd:restriction base="dms:DateTime"/>
      </xsd:simpleType>
    </xsd:element>
    <xsd:element name="Publishing_x0020_House" ma:index="47" nillable="true" ma:displayName="Publishing House" ma:internalName="Publishing_x0020_House">
      <xsd:simpleType>
        <xsd:restriction base="dms:Text">
          <xsd:maxLength value="255"/>
        </xsd:restriction>
      </xsd:simpleType>
    </xsd:element>
    <xsd:element name="KP_x0020_Topics" ma:index="48" nillable="true" ma:displayName="KP Topics" ma:internalName="KP_x0020_Topics">
      <xsd:simpleType>
        <xsd:restriction base="dms:Text">
          <xsd:maxLength value="255"/>
        </xsd:restriction>
      </xsd:simpleType>
    </xsd:element>
    <xsd:element name="Region" ma:index="49" nillable="true" ma:displayName="Region" ma:internalName="Region">
      <xsd:simpleType>
        <xsd:restriction base="dms:Text">
          <xsd:maxLength value="255"/>
        </xsd:restriction>
      </xsd:simpleType>
    </xsd:element>
    <xsd:element name="Publication_x0020_Type" ma:index="50" nillable="true" ma:displayName="Publication Type" ma:internalName="Publication_x0020_Type">
      <xsd:simpleType>
        <xsd:restriction base="dms:Text">
          <xsd:maxLength value="255"/>
        </xsd:restriction>
      </xsd:simpleType>
    </xsd:element>
    <xsd:element name="Fiscal_x0020_Year_x0020_IDB" ma:index="51" nillable="true" ma:displayName="Fiscal Year IDB" ma:default="=TEXT(TODAY(),&quot;yyyy&quot;)" ma:internalName="Fiscal_x0020_Year_x0020_IDB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/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456731dbc904a5fb605ec556c33e883 xmlns="9c571b2f-e523-4ab2-ba2e-09e151a03ef4">
      <Terms xmlns="http://schemas.microsoft.com/office/infopath/2007/PartnerControls"/>
    </c456731dbc904a5fb605ec556c33e883>
    <Project_x0020_Document_x0020_Type xmlns="9c571b2f-e523-4ab2-ba2e-09e151a03ef4" xsi:nil="true"/>
    <Business_x0020_Area xmlns="9c571b2f-e523-4ab2-ba2e-09e151a03ef4" xsi:nil="true"/>
    <IDBDocs_x0020_Number xmlns="9c571b2f-e523-4ab2-ba2e-09e151a03ef4">37208895</IDBDocs_x0020_Number>
    <TaxCatchAll xmlns="9c571b2f-e523-4ab2-ba2e-09e151a03ef4">
      <Value>7</Value>
      <Value>6</Value>
    </TaxCatchAll>
    <Phase xmlns="9c571b2f-e523-4ab2-ba2e-09e151a03ef4" xsi:nil="true"/>
    <SISCOR_x0020_Number xmlns="9c571b2f-e523-4ab2-ba2e-09e151a03ef4" xsi:nil="true"/>
    <Division_x0020_or_x0020_Unit xmlns="9c571b2f-e523-4ab2-ba2e-09e151a03ef4">INE/TSP</Division_x0020_or_x0020_Unit>
    <o5138a91267540169645e33d09c9ddc6 xmlns="9c571b2f-e523-4ab2-ba2e-09e151a03ef4">
      <Terms xmlns="http://schemas.microsoft.com/office/infopath/2007/PartnerControls">
        <TermInfo xmlns="http://schemas.microsoft.com/office/infopath/2007/PartnerControls">
          <TermName xmlns="http://schemas.microsoft.com/office/infopath/2007/PartnerControls">Unclassified</TermName>
          <TermId xmlns="http://schemas.microsoft.com/office/infopath/2007/PartnerControls">a6dff32e-d477-44cd-a56b-85efe9e0a56c</TermId>
        </TermInfo>
      </Terms>
    </o5138a91267540169645e33d09c9ddc6>
    <Approval_x0020_Number xmlns="9c571b2f-e523-4ab2-ba2e-09e151a03ef4" xsi:nil="true"/>
    <Document_x0020_Author xmlns="9c571b2f-e523-4ab2-ba2e-09e151a03ef4">Acevedo-Daunas, Rafael M.</Document_x0020_Author>
    <e559ffcc31d34167856647188be35015 xmlns="9c571b2f-e523-4ab2-ba2e-09e151a03ef4">
      <Terms xmlns="http://schemas.microsoft.com/office/infopath/2007/PartnerControls"/>
    </e559ffcc31d34167856647188be35015>
    <Fiscal_x0020_Year_x0020_IDB xmlns="9c571b2f-e523-4ab2-ba2e-09e151a03ef4">2012</Fiscal_x0020_Year_x0020_IDB>
    <Other_x0020_Author xmlns="9c571b2f-e523-4ab2-ba2e-09e151a03ef4">Metro de Quito</Other_x0020_Author>
    <fd0e48b6a66848a9885f717e5bbf40c4 xmlns="9c571b2f-e523-4ab2-ba2e-09e151a03ef4">
      <Terms xmlns="http://schemas.microsoft.com/office/infopath/2007/PartnerControls">
        <TermInfo xmlns="http://schemas.microsoft.com/office/infopath/2007/PartnerControls">
          <TermName xmlns="http://schemas.microsoft.com/office/infopath/2007/PartnerControls">IDBDocs</TermName>
          <TermId xmlns="http://schemas.microsoft.com/office/infopath/2007/PartnerControls">cca77002-e150-4b2d-ab1f-1d7a7cdcae16</TermId>
        </TermInfo>
      </Terms>
    </fd0e48b6a66848a9885f717e5bbf40c4>
    <Project_x0020_Number xmlns="9c571b2f-e523-4ab2-ba2e-09e151a03ef4">EC-L1111</Project_x0020_Number>
    <Access_x0020_to_x0020_Information_x00a0_Policy xmlns="9c571b2f-e523-4ab2-ba2e-09e151a03ef4">Public</Access_x0020_to_x0020_Information_x00a0_Policy>
    <Package_x0020_Code xmlns="9c571b2f-e523-4ab2-ba2e-09e151a03ef4" xsi:nil="true"/>
    <m555d3814edf4817b4410a4e57f94ce9 xmlns="9c571b2f-e523-4ab2-ba2e-09e151a03ef4">
      <Terms xmlns="http://schemas.microsoft.com/office/infopath/2007/PartnerControls"/>
    </m555d3814edf4817b4410a4e57f94ce9>
    <Key_x0020_Document xmlns="9c571b2f-e523-4ab2-ba2e-09e151a03ef4">false</Key_x0020_Document>
    <j8b96605ee2f4c4e988849e658583fee xmlns="9c571b2f-e523-4ab2-ba2e-09e151a03ef4">
      <Terms xmlns="http://schemas.microsoft.com/office/infopath/2007/PartnerControls"/>
    </j8b96605ee2f4c4e988849e658583fee>
    <Migration_x0020_Info xmlns="9c571b2f-e523-4ab2-ba2e-09e151a03ef4">&lt;Data&gt;&lt;APPLICATION&gt;MS POWERPOINT&lt;/APPLICATION&gt;&lt;USER_STAGE&gt;Loan Proposal&lt;/USER_STAGE&gt;&lt;APPROVAL_CODE&gt;CG&lt;/APPROVAL_CODE&gt;&lt;APPROVAL_DESC&gt;Committee of the Whole&lt;/APPROVAL_DESC&gt;&lt;PD_OBJ_TYPE&gt;0&lt;/PD_OBJ_TYPE&gt;&lt;MAKERECORD&gt;N&lt;/MAKERECORD&gt;&lt;/Data&gt;</Migration_x0020_Info>
    <Operation_x0020_Type xmlns="9c571b2f-e523-4ab2-ba2e-09e151a03ef4" xsi:nil="true"/>
    <Document_x0020_Language_x0020_IDB xmlns="9c571b2f-e523-4ab2-ba2e-09e151a03ef4">Spanish</Document_x0020_Language_x0020_IDB>
    <Identifier xmlns="9c571b2f-e523-4ab2-ba2e-09e151a03ef4"> FULL DOC</Identifier>
    <Disclosure_x0020_Activity xmlns="9c571b2f-e523-4ab2-ba2e-09e151a03ef4">Loan Proposal</Disclosure_x0020_Activity>
    <Webtopic xmlns="9c571b2f-e523-4ab2-ba2e-09e151a03ef4">TR-COL</Webtopic>
    <Publishing_x0020_House xmlns="9c571b2f-e523-4ab2-ba2e-09e151a03ef4" xsi:nil="true"/>
    <Issue_x0020_Date xmlns="9c571b2f-e523-4ab2-ba2e-09e151a03ef4" xsi:nil="true"/>
    <Publication_x0020_Type xmlns="9c571b2f-e523-4ab2-ba2e-09e151a03ef4" xsi:nil="true"/>
    <Abstract xmlns="9c571b2f-e523-4ab2-ba2e-09e151a03ef4" xsi:nil="true"/>
    <KP_x0020_Topics xmlns="9c571b2f-e523-4ab2-ba2e-09e151a03ef4" xsi:nil="true"/>
    <Editor1 xmlns="9c571b2f-e523-4ab2-ba2e-09e151a03ef4" xsi:nil="true"/>
    <Region xmlns="9c571b2f-e523-4ab2-ba2e-09e151a03ef4" xsi:nil="true"/>
  </documentManagement>
</p:properties>
</file>

<file path=customXml/itemProps1.xml><?xml version="1.0" encoding="utf-8"?>
<ds:datastoreItem xmlns:ds="http://schemas.openxmlformats.org/officeDocument/2006/customXml" ds:itemID="{D7FDF219-3147-4B04-9073-5ACA6823E16C}"/>
</file>

<file path=customXml/itemProps2.xml><?xml version="1.0" encoding="utf-8"?>
<ds:datastoreItem xmlns:ds="http://schemas.openxmlformats.org/officeDocument/2006/customXml" ds:itemID="{22C3F857-5C57-4688-BBC9-411474B5568C}"/>
</file>

<file path=customXml/itemProps3.xml><?xml version="1.0" encoding="utf-8"?>
<ds:datastoreItem xmlns:ds="http://schemas.openxmlformats.org/officeDocument/2006/customXml" ds:itemID="{D154D666-53B4-4701-B470-5E81DC0E08E2}"/>
</file>

<file path=customXml/itemProps4.xml><?xml version="1.0" encoding="utf-8"?>
<ds:datastoreItem xmlns:ds="http://schemas.openxmlformats.org/officeDocument/2006/customXml" ds:itemID="{34946763-F8A9-40CD-8297-A9461E2283A7}"/>
</file>

<file path=customXml/itemProps5.xml><?xml version="1.0" encoding="utf-8"?>
<ds:datastoreItem xmlns:ds="http://schemas.openxmlformats.org/officeDocument/2006/customXml" ds:itemID="{8FB0EA31-CCB4-4661-B3E5-1E78EA3C0BB7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3965</TotalTime>
  <Words>473</Words>
  <Application>Microsoft Office PowerPoint</Application>
  <PresentationFormat>On-screen Show (4:3)</PresentationFormat>
  <Paragraphs>100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Tema de Office</vt:lpstr>
      <vt:lpstr>PowerPoint Presentation</vt:lpstr>
      <vt:lpstr>Antecedentes </vt:lpstr>
      <vt:lpstr>PowerPoint Presentation</vt:lpstr>
      <vt:lpstr>Titularización de Flujos Futuros Condiciones financieras</vt:lpstr>
      <vt:lpstr>Titularización de Flujos Futuros Tablas de amortización (en miles USD)</vt:lpstr>
      <vt:lpstr>¿Qué se va a titularizar?</vt:lpstr>
      <vt:lpstr>Mecanismos de Garantía</vt:lpstr>
      <vt:lpstr>Cálculo del monto máximo  - titularización (en miles USD)</vt:lpstr>
      <vt:lpstr>Cálculo del exceso de flujo de fondos (en miles USD)</vt:lpstr>
      <vt:lpstr>Forma de apropiación de los Flujos</vt:lpstr>
      <vt:lpstr>PowerPoint Presentation</vt:lpstr>
      <vt:lpstr>¿ Cuál será el mecanismo de  participación del BIESS?</vt:lpstr>
      <vt:lpstr>Condiciones inversión BIESS</vt:lpstr>
      <vt:lpstr>Flujos entregados al BIESS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Enlace Eléctronico Opcional _11_ Titularización de ingresos del Aeropuerto e Inversión BIESS</dc:title>
  <dc:creator>Paola</dc:creator>
  <cp:lastModifiedBy>Inter-American Development Bank</cp:lastModifiedBy>
  <cp:revision>347</cp:revision>
  <cp:lastPrinted>2012-01-30T18:30:50Z</cp:lastPrinted>
  <dcterms:created xsi:type="dcterms:W3CDTF">2011-11-03T13:02:20Z</dcterms:created>
  <dcterms:modified xsi:type="dcterms:W3CDTF">2012-10-14T15:23:02Z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0x01010046CF21643EE8D14686A648AA6DAD089200C4A4E9EC835038498B3AEC1AC00ED4CD</vt:lpwstr>
  </property>
  <property fmtid="{D5CDD505-2E9C-101B-9397-08002B2CF9AE}" pid="3" name="TaxKeyword">
    <vt:lpwstr/>
  </property>
  <property fmtid="{D5CDD505-2E9C-101B-9397-08002B2CF9AE}" pid="4" name="Sub_x002d_Sector">
    <vt:lpwstr/>
  </property>
  <property fmtid="{D5CDD505-2E9C-101B-9397-08002B2CF9AE}" pid="5" name="TaxKeywordTaxHTField">
    <vt:lpwstr/>
  </property>
  <property fmtid="{D5CDD505-2E9C-101B-9397-08002B2CF9AE}" pid="6" name="Series Operations IDB">
    <vt:lpwstr>6;#Unclassified|a6dff32e-d477-44cd-a56b-85efe9e0a56c</vt:lpwstr>
  </property>
  <property fmtid="{D5CDD505-2E9C-101B-9397-08002B2CF9AE}" pid="8" name="Country">
    <vt:lpwstr/>
  </property>
  <property fmtid="{D5CDD505-2E9C-101B-9397-08002B2CF9AE}" pid="9" name="Fund IDB">
    <vt:lpwstr/>
  </property>
  <property fmtid="{D5CDD505-2E9C-101B-9397-08002B2CF9AE}" pid="10" name="Series_x0020_Operations_x0020_IDB">
    <vt:lpwstr>6;#Unclassified|a6dff32e-d477-44cd-a56b-85efe9e0a56c</vt:lpwstr>
  </property>
  <property fmtid="{D5CDD505-2E9C-101B-9397-08002B2CF9AE}" pid="11" name="To:">
    <vt:lpwstr/>
  </property>
  <property fmtid="{D5CDD505-2E9C-101B-9397-08002B2CF9AE}" pid="12" name="From:">
    <vt:lpwstr>Metro de Quito</vt:lpwstr>
  </property>
  <property fmtid="{D5CDD505-2E9C-101B-9397-08002B2CF9AE}" pid="13" name="Sector IDB">
    <vt:lpwstr/>
  </property>
  <property fmtid="{D5CDD505-2E9C-101B-9397-08002B2CF9AE}" pid="14" name="Function Operations IDB">
    <vt:lpwstr>7;#IDBDocs|cca77002-e150-4b2d-ab1f-1d7a7cdcae16</vt:lpwstr>
  </property>
  <property fmtid="{D5CDD505-2E9C-101B-9397-08002B2CF9AE}" pid="15" name="Sub-Sector">
    <vt:lpwstr/>
  </property>
</Properties>
</file>