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drawings/drawing1.xml" ContentType="application/vnd.openxmlformats-officedocument.drawingml.chartshapes+xml"/>
  <Override PartName="/ppt/drawings/drawing2.xml" ContentType="application/vnd.openxmlformats-officedocument.drawingml.chartshapes+xml"/>
  <Override PartName="/ppt/presentation.xml" ContentType="application/vnd.openxmlformats-officedocument.presentationml.presentation.main+xml"/>
  <Override PartName="/ppt/slides/slide2.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8.xml" ContentType="application/vnd.openxmlformats-officedocument.presentationml.notes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1.xml" ContentType="application/vnd.openxmlformats-officedocument.presentationml.notesSlide+xml"/>
  <Override PartName="/ppt/slideMasters/slideMaster1.xml" ContentType="application/vnd.openxmlformats-officedocument.presentationml.slideMaster+xml"/>
  <Override PartName="/ppt/notesSlides/notesSlide20.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9.xml" ContentType="application/vnd.openxmlformats-officedocument.presentationml.notesSlide+xml"/>
  <Override PartName="/ppt/notesSlides/notesSlide12.xml" ContentType="application/vnd.openxmlformats-officedocument.presentationml.notesSlide+xml"/>
  <Override PartName="/ppt/notesSlides/notesSlide9.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handoutMasters/handoutMaster1.xml" ContentType="application/vnd.openxmlformats-officedocument.presentationml.handoutMaster+xml"/>
  <Override PartName="/ppt/charts/chart4.xml" ContentType="application/vnd.openxmlformats-officedocument.drawingml.chart+xml"/>
  <Override PartName="/ppt/charts/chart3.xml" ContentType="application/vnd.openxmlformats-officedocument.drawingml.chart+xml"/>
  <Override PartName="/ppt/charts/chart2.xml" ContentType="application/vnd.openxmlformats-officedocument.drawingml.chart+xml"/>
  <Override PartName="/ppt/theme/theme1.xml" ContentType="application/vnd.openxmlformats-officedocument.theme+xml"/>
  <Override PartName="/ppt/charts/chart5.xml" ContentType="application/vnd.openxmlformats-officedocument.drawingml.chart+xml"/>
  <Override PartName="/ppt/theme/themeOverride2.xml" ContentType="application/vnd.openxmlformats-officedocument.themeOverride+xml"/>
  <Override PartName="/ppt/theme/themeOverride3.xml" ContentType="application/vnd.openxmlformats-officedocument.themeOverride+xml"/>
  <Override PartName="/ppt/charts/chart6.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charts/chart1.xml" ContentType="application/vnd.openxmlformats-officedocument.drawingml.chart+xml"/>
  <Override PartName="/ppt/notesMasters/notesMaster1.xml" ContentType="application/vnd.openxmlformats-officedocument.presentationml.notesMaster+xml"/>
  <Override PartName="/ppt/charts/chart7.xml" ContentType="application/vnd.openxmlformats-officedocument.drawingml.chart+xml"/>
  <Override PartName="/ppt/charts/chart8.xml" ContentType="application/vnd.openxmlformats-officedocument.drawingml.chart+xml"/>
  <Override PartName="/ppt/theme/themeOverride4.xml" ContentType="application/vnd.openxmlformats-officedocument.themeOverride+xml"/>
  <Override PartName="/ppt/theme/themeOverride6.xml" ContentType="application/vnd.openxmlformats-officedocument.themeOverride+xml"/>
  <Override PartName="/ppt/charts/chart9.xml" ContentType="application/vnd.openxmlformats-officedocument.drawingml.chart+xml"/>
  <Override PartName="/ppt/theme/themeOverride5.xml" ContentType="application/vnd.openxmlformats-officedocument.themeOverrid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4.xml" ContentType="application/vnd.openxmlformats-officedocument.customXml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5.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6" r:id="rId2"/>
    <p:sldId id="301" r:id="rId3"/>
    <p:sldId id="272" r:id="rId4"/>
    <p:sldId id="306" r:id="rId5"/>
    <p:sldId id="308" r:id="rId6"/>
    <p:sldId id="309" r:id="rId7"/>
    <p:sldId id="311" r:id="rId8"/>
    <p:sldId id="312" r:id="rId9"/>
    <p:sldId id="330" r:id="rId10"/>
    <p:sldId id="317" r:id="rId11"/>
    <p:sldId id="319" r:id="rId12"/>
    <p:sldId id="324" r:id="rId13"/>
    <p:sldId id="300" r:id="rId14"/>
    <p:sldId id="304" r:id="rId15"/>
    <p:sldId id="303" r:id="rId16"/>
    <p:sldId id="332" r:id="rId17"/>
    <p:sldId id="316" r:id="rId18"/>
    <p:sldId id="318" r:id="rId19"/>
    <p:sldId id="320" r:id="rId20"/>
    <p:sldId id="321" r:id="rId21"/>
    <p:sldId id="323" r:id="rId22"/>
    <p:sldId id="325" r:id="rId23"/>
    <p:sldId id="326" r:id="rId24"/>
    <p:sldId id="328" r:id="rId25"/>
    <p:sldId id="327" r:id="rId26"/>
    <p:sldId id="329" r:id="rId27"/>
  </p:sldIdLst>
  <p:sldSz cx="9144000" cy="6858000" type="screen4x3"/>
  <p:notesSz cx="9296400" cy="7010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D7D"/>
    <a:srgbClr val="996633"/>
    <a:srgbClr val="E6B9B8"/>
    <a:srgbClr val="800000"/>
    <a:srgbClr val="663300"/>
    <a:srgbClr val="DCE6F2"/>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67" autoAdjust="0"/>
    <p:restoredTop sz="79657" autoAdjust="0"/>
  </p:normalViewPr>
  <p:slideViewPr>
    <p:cSldViewPr>
      <p:cViewPr>
        <p:scale>
          <a:sx n="110" d="100"/>
          <a:sy n="110" d="100"/>
        </p:scale>
        <p:origin x="-1890" y="-240"/>
      </p:cViewPr>
      <p:guideLst>
        <p:guide orient="horz" pos="2160"/>
        <p:guide pos="2880"/>
      </p:guideLst>
    </p:cSldViewPr>
  </p:slideViewPr>
  <p:notesTextViewPr>
    <p:cViewPr>
      <p:scale>
        <a:sx n="1" d="1"/>
        <a:sy n="1" d="1"/>
      </p:scale>
      <p:origin x="0" y="0"/>
    </p:cViewPr>
  </p:notesTextViewPr>
  <p:sorterViewPr>
    <p:cViewPr>
      <p:scale>
        <a:sx n="125" d="100"/>
        <a:sy n="125" d="100"/>
      </p:scale>
      <p:origin x="0" y="0"/>
    </p:cViewPr>
  </p:sorterViewPr>
  <p:notesViewPr>
    <p:cSldViewPr>
      <p:cViewPr>
        <p:scale>
          <a:sx n="92" d="100"/>
          <a:sy n="92" d="100"/>
        </p:scale>
        <p:origin x="-1986" y="1080"/>
      </p:cViewPr>
      <p:guideLst>
        <p:guide orient="horz" pos="2208"/>
        <p:guide pos="292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38" Type="http://schemas.openxmlformats.org/officeDocument/2006/relationships/customXml" Target="../customXml/item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37" Type="http://schemas.openxmlformats.org/officeDocument/2006/relationships/customXml" Target="../customXml/item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hemeOverride" Target="../theme/themeOverride1.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spwdoc://%7b860F4C25-3633-872C-41F0-D066F00E17D4%7d/Consultas%20de%20base%20de%20datos/Documentos/Manteles/Generaci&#243;n/Capacidad%20de%20generaci&#243;n%20trimestral_2T201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7.xml.rels><?xml version="1.0" encoding="UTF-8" standalone="yes"?>
<Relationships xmlns="http://schemas.openxmlformats.org/package/2006/relationships"><Relationship Id="rId2" Type="http://schemas.openxmlformats.org/officeDocument/2006/relationships/oleObject" Target="file:///D:\Users\jeff\Documents\NEW%20CO\Datos%20Trans%20Dist%20Grafs%20v2.xlsx" TargetMode="External"/><Relationship Id="rId1" Type="http://schemas.openxmlformats.org/officeDocument/2006/relationships/themeOverride" Target="../theme/themeOverride4.xml"/></Relationships>
</file>

<file path=ppt/charts/_rels/chart8.xml.rels><?xml version="1.0" encoding="UTF-8" standalone="yes"?>
<Relationships xmlns="http://schemas.openxmlformats.org/package/2006/relationships"><Relationship Id="rId2" Type="http://schemas.openxmlformats.org/officeDocument/2006/relationships/oleObject" Target="file:///D:\Users\jeff\Documents\NEW%20CO\Datos%20Trans%20Dist%20Grafs%20v2.xlsx" TargetMode="External"/><Relationship Id="rId1" Type="http://schemas.openxmlformats.org/officeDocument/2006/relationships/themeOverride" Target="../theme/themeOverride5.xml"/></Relationships>
</file>

<file path=ppt/charts/_rels/chart9.xml.rels><?xml version="1.0" encoding="UTF-8" standalone="yes"?>
<Relationships xmlns="http://schemas.openxmlformats.org/package/2006/relationships"><Relationship Id="rId2" Type="http://schemas.openxmlformats.org/officeDocument/2006/relationships/oleObject" Target="file:///D:\Users\jeff\Documents\NEW%20CO\Gr&#225;ficas%20p&#233;rdidas,%20costos,%20patrimonio.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b="0" cap="small" baseline="0">
                <a:latin typeface="Times New Roman" pitchFamily="18" charset="0"/>
                <a:cs typeface="Times New Roman" pitchFamily="18" charset="0"/>
              </a:defRPr>
            </a:pPr>
            <a:r>
              <a:rPr lang="es-MX" sz="1400" b="0" cap="small" baseline="0" dirty="0">
                <a:latin typeface="Times New Roman" pitchFamily="18" charset="0"/>
                <a:cs typeface="Times New Roman" pitchFamily="18" charset="0"/>
              </a:rPr>
              <a:t>Tarifas Promedio, Primer Trimestre 2013   (centavos/ </a:t>
            </a:r>
            <a:r>
              <a:rPr lang="es-MX" sz="1400" b="0" cap="small" baseline="0" dirty="0" err="1">
                <a:latin typeface="Times New Roman" pitchFamily="18" charset="0"/>
                <a:cs typeface="Times New Roman" pitchFamily="18" charset="0"/>
              </a:rPr>
              <a:t>kWh</a:t>
            </a:r>
            <a:r>
              <a:rPr lang="es-MX" sz="1400" b="0" cap="small" baseline="0" dirty="0">
                <a:latin typeface="Times New Roman" pitchFamily="18" charset="0"/>
                <a:cs typeface="Times New Roman" pitchFamily="18" charset="0"/>
              </a:rPr>
              <a:t>)</a:t>
            </a:r>
          </a:p>
        </c:rich>
      </c:tx>
      <c:layout>
        <c:manualLayout>
          <c:xMode val="edge"/>
          <c:yMode val="edge"/>
          <c:x val="6.5950998184264031E-2"/>
          <c:y val="1.5102488612376403E-4"/>
        </c:manualLayout>
      </c:layout>
      <c:overlay val="1"/>
      <c:spPr>
        <a:solidFill>
          <a:sysClr val="window" lastClr="FFFFFF"/>
        </a:solidFill>
      </c:spPr>
    </c:title>
    <c:autoTitleDeleted val="0"/>
    <c:plotArea>
      <c:layout>
        <c:manualLayout>
          <c:layoutTarget val="inner"/>
          <c:xMode val="edge"/>
          <c:yMode val="edge"/>
          <c:x val="6.6189807586462507E-2"/>
          <c:y val="0.16297973989206399"/>
          <c:w val="0.88859020297213198"/>
          <c:h val="0.71496092482821605"/>
        </c:manualLayout>
      </c:layout>
      <c:barChart>
        <c:barDir val="col"/>
        <c:grouping val="stacked"/>
        <c:varyColors val="0"/>
        <c:ser>
          <c:idx val="1"/>
          <c:order val="0"/>
          <c:tx>
            <c:strRef>
              <c:f>Tarifas!$K$32</c:f>
              <c:strCache>
                <c:ptCount val="1"/>
                <c:pt idx="0">
                  <c:v>EE.UU.</c:v>
                </c:pt>
              </c:strCache>
            </c:strRef>
          </c:tx>
          <c:spPr>
            <a:blipFill dpi="0" rotWithShape="1">
              <a:blip xmlns:r="http://schemas.openxmlformats.org/officeDocument/2006/relationships" r:embed="rId2">
                <a:alphaModFix amt="87000"/>
              </a:blip>
              <a:srcRect/>
              <a:stretch>
                <a:fillRect/>
              </a:stretch>
            </a:blipFill>
          </c:spPr>
          <c:invertIfNegative val="0"/>
          <c:pictureOptions>
            <c:pictureFormat val="stack"/>
          </c:pictureOptions>
          <c:cat>
            <c:strRef>
              <c:f>Tarifas!$H$33:$H$54</c:f>
              <c:strCache>
                <c:ptCount val="21"/>
                <c:pt idx="2">
                  <c:v>Residencial        
Alto Consumo        </c:v>
                </c:pt>
                <c:pt idx="5">
                  <c:v>Comercial        </c:v>
                </c:pt>
                <c:pt idx="8">
                  <c:v>Servicios        </c:v>
                </c:pt>
                <c:pt idx="11">
                  <c:v>Industrial        </c:v>
                </c:pt>
                <c:pt idx="14">
                  <c:v>Residencial        </c:v>
                </c:pt>
                <c:pt idx="17">
                  <c:v>Agrícola        </c:v>
                </c:pt>
                <c:pt idx="20">
                  <c:v>Promedio        </c:v>
                </c:pt>
              </c:strCache>
            </c:strRef>
          </c:cat>
          <c:val>
            <c:numRef>
              <c:f>Tarifas!$K$33:$K$53</c:f>
              <c:numCache>
                <c:formatCode>General</c:formatCode>
                <c:ptCount val="21"/>
                <c:pt idx="1">
                  <c:v>146.03473500000001</c:v>
                </c:pt>
                <c:pt idx="4">
                  <c:v>125.551941</c:v>
                </c:pt>
                <c:pt idx="7">
                  <c:v>128.459992</c:v>
                </c:pt>
                <c:pt idx="10">
                  <c:v>82.689797999999683</c:v>
                </c:pt>
                <c:pt idx="13">
                  <c:v>146.03473500000001</c:v>
                </c:pt>
                <c:pt idx="19">
                  <c:v>122.77032699999999</c:v>
                </c:pt>
              </c:numCache>
            </c:numRef>
          </c:val>
        </c:ser>
        <c:ser>
          <c:idx val="0"/>
          <c:order val="1"/>
          <c:tx>
            <c:strRef>
              <c:f>Tarifas!$J$32</c:f>
              <c:strCache>
                <c:ptCount val="1"/>
                <c:pt idx="0">
                  <c:v>México</c:v>
                </c:pt>
              </c:strCache>
            </c:strRef>
          </c:tx>
          <c:spPr>
            <a:blipFill dpi="0" rotWithShape="1">
              <a:blip xmlns:r="http://schemas.openxmlformats.org/officeDocument/2006/relationships" r:embed="rId3"/>
              <a:srcRect/>
              <a:stretch>
                <a:fillRect/>
              </a:stretch>
            </a:blipFill>
          </c:spPr>
          <c:invertIfNegative val="0"/>
          <c:pictureOptions>
            <c:pictureFormat val="stack"/>
          </c:pictureOptions>
          <c:cat>
            <c:strRef>
              <c:f>Tarifas!$H$33:$H$54</c:f>
              <c:strCache>
                <c:ptCount val="21"/>
                <c:pt idx="2">
                  <c:v>Residencial        
Alto Consumo        </c:v>
                </c:pt>
                <c:pt idx="5">
                  <c:v>Comercial        </c:v>
                </c:pt>
                <c:pt idx="8">
                  <c:v>Servicios        </c:v>
                </c:pt>
                <c:pt idx="11">
                  <c:v>Industrial        </c:v>
                </c:pt>
                <c:pt idx="14">
                  <c:v>Residencial        </c:v>
                </c:pt>
                <c:pt idx="17">
                  <c:v>Agrícola        </c:v>
                </c:pt>
                <c:pt idx="20">
                  <c:v>Promedio        </c:v>
                </c:pt>
              </c:strCache>
            </c:strRef>
          </c:cat>
          <c:val>
            <c:numRef>
              <c:f>Tarifas!$J$33:$J$53</c:f>
              <c:numCache>
                <c:formatCode>General</c:formatCode>
                <c:ptCount val="21"/>
                <c:pt idx="2">
                  <c:v>363.49299999999891</c:v>
                </c:pt>
                <c:pt idx="5">
                  <c:v>294.553</c:v>
                </c:pt>
                <c:pt idx="8">
                  <c:v>219.11699999999999</c:v>
                </c:pt>
                <c:pt idx="11">
                  <c:v>151.91300000000001</c:v>
                </c:pt>
                <c:pt idx="14">
                  <c:v>111.4694425573651</c:v>
                </c:pt>
                <c:pt idx="16">
                  <c:v>62.09</c:v>
                </c:pt>
                <c:pt idx="20">
                  <c:v>154.00700000000001</c:v>
                </c:pt>
              </c:numCache>
            </c:numRef>
          </c:val>
        </c:ser>
        <c:ser>
          <c:idx val="2"/>
          <c:order val="2"/>
          <c:tx>
            <c:strRef>
              <c:f>Tarifas!$I$32</c:f>
              <c:strCache>
                <c:ptCount val="1"/>
                <c:pt idx="0">
                  <c:v>Subsidio</c:v>
                </c:pt>
              </c:strCache>
            </c:strRef>
          </c:tx>
          <c:spPr>
            <a:gradFill>
              <a:gsLst>
                <a:gs pos="85000">
                  <a:srgbClr val="1F497D">
                    <a:lumMod val="50000"/>
                  </a:srgbClr>
                </a:gs>
                <a:gs pos="0">
                  <a:srgbClr val="4F81BD">
                    <a:tint val="23500"/>
                    <a:satMod val="160000"/>
                  </a:srgbClr>
                </a:gs>
              </a:gsLst>
              <a:lin ang="5400000" scaled="0"/>
            </a:gradFill>
            <a:ln>
              <a:noFill/>
            </a:ln>
          </c:spPr>
          <c:invertIfNegative val="0"/>
          <c:cat>
            <c:strRef>
              <c:f>Tarifas!$H$33:$H$54</c:f>
              <c:strCache>
                <c:ptCount val="21"/>
                <c:pt idx="2">
                  <c:v>Residencial        
Alto Consumo        </c:v>
                </c:pt>
                <c:pt idx="5">
                  <c:v>Comercial        </c:v>
                </c:pt>
                <c:pt idx="8">
                  <c:v>Servicios        </c:v>
                </c:pt>
                <c:pt idx="11">
                  <c:v>Industrial        </c:v>
                </c:pt>
                <c:pt idx="14">
                  <c:v>Residencial        </c:v>
                </c:pt>
                <c:pt idx="17">
                  <c:v>Agrícola        </c:v>
                </c:pt>
                <c:pt idx="20">
                  <c:v>Promedio        </c:v>
                </c:pt>
              </c:strCache>
            </c:strRef>
          </c:cat>
          <c:val>
            <c:numRef>
              <c:f>Tarifas!$I$33:$I$53</c:f>
              <c:numCache>
                <c:formatCode>General</c:formatCode>
                <c:ptCount val="21"/>
                <c:pt idx="14">
                  <c:v>214.29922885526861</c:v>
                </c:pt>
                <c:pt idx="16">
                  <c:v>214.29922885526861</c:v>
                </c:pt>
                <c:pt idx="20">
                  <c:v>58.08420845884887</c:v>
                </c:pt>
              </c:numCache>
            </c:numRef>
          </c:val>
        </c:ser>
        <c:dLbls>
          <c:showLegendKey val="0"/>
          <c:showVal val="0"/>
          <c:showCatName val="0"/>
          <c:showSerName val="0"/>
          <c:showPercent val="0"/>
          <c:showBubbleSize val="0"/>
        </c:dLbls>
        <c:gapWidth val="0"/>
        <c:overlap val="100"/>
        <c:axId val="31346048"/>
        <c:axId val="31347840"/>
      </c:barChart>
      <c:catAx>
        <c:axId val="31346048"/>
        <c:scaling>
          <c:orientation val="minMax"/>
        </c:scaling>
        <c:delete val="0"/>
        <c:axPos val="b"/>
        <c:majorTickMark val="none"/>
        <c:minorTickMark val="none"/>
        <c:tickLblPos val="nextTo"/>
        <c:spPr>
          <a:ln>
            <a:solidFill>
              <a:srgbClr val="684D04"/>
            </a:solidFill>
          </a:ln>
        </c:spPr>
        <c:txPr>
          <a:bodyPr/>
          <a:lstStyle/>
          <a:p>
            <a:pPr>
              <a:defRPr sz="1000" b="1">
                <a:latin typeface="Arial" pitchFamily="34" charset="0"/>
                <a:cs typeface="Arial" pitchFamily="34" charset="0"/>
              </a:defRPr>
            </a:pPr>
            <a:endParaRPr lang="es-MX"/>
          </a:p>
        </c:txPr>
        <c:crossAx val="31347840"/>
        <c:crosses val="autoZero"/>
        <c:auto val="1"/>
        <c:lblAlgn val="ctr"/>
        <c:lblOffset val="100"/>
        <c:noMultiLvlLbl val="0"/>
      </c:catAx>
      <c:valAx>
        <c:axId val="31347840"/>
        <c:scaling>
          <c:orientation val="minMax"/>
        </c:scaling>
        <c:delete val="0"/>
        <c:axPos val="l"/>
        <c:numFmt formatCode="General" sourceLinked="1"/>
        <c:majorTickMark val="out"/>
        <c:minorTickMark val="none"/>
        <c:tickLblPos val="nextTo"/>
        <c:spPr>
          <a:ln>
            <a:solidFill>
              <a:srgbClr val="684D04"/>
            </a:solidFill>
          </a:ln>
        </c:spPr>
        <c:txPr>
          <a:bodyPr/>
          <a:lstStyle/>
          <a:p>
            <a:pPr>
              <a:defRPr sz="1200">
                <a:solidFill>
                  <a:schemeClr val="tx1"/>
                </a:solidFill>
                <a:latin typeface="Arial" pitchFamily="34" charset="0"/>
                <a:cs typeface="Arial" pitchFamily="34" charset="0"/>
              </a:defRPr>
            </a:pPr>
            <a:endParaRPr lang="es-MX"/>
          </a:p>
        </c:txPr>
        <c:crossAx val="31346048"/>
        <c:crosses val="autoZero"/>
        <c:crossBetween val="between"/>
      </c:valAx>
    </c:plotArea>
    <c:legend>
      <c:legendPos val="r"/>
      <c:layout>
        <c:manualLayout>
          <c:xMode val="edge"/>
          <c:yMode val="edge"/>
          <c:x val="0.87957010015955328"/>
          <c:y val="4.5186530200348109E-2"/>
          <c:w val="0.10542490527259801"/>
          <c:h val="0.22725397409547088"/>
        </c:manualLayout>
      </c:layout>
      <c:overlay val="0"/>
      <c:spPr>
        <a:solidFill>
          <a:sysClr val="window" lastClr="FFFFFF"/>
        </a:solidFill>
        <a:ln w="12700" cap="flat" cmpd="sng" algn="ctr">
          <a:noFill/>
          <a:prstDash val="solid"/>
        </a:ln>
        <a:effectLst/>
      </c:spPr>
      <c:txPr>
        <a:bodyPr/>
        <a:lstStyle/>
        <a:p>
          <a:pPr>
            <a:defRPr sz="900" b="0">
              <a:solidFill>
                <a:schemeClr val="dk1"/>
              </a:solidFill>
              <a:latin typeface="Arial" pitchFamily="34" charset="0"/>
              <a:ea typeface="+mn-ea"/>
              <a:cs typeface="Arial" pitchFamily="34" charset="0"/>
            </a:defRPr>
          </a:pPr>
          <a:endParaRPr lang="es-MX"/>
        </a:p>
      </c:txPr>
    </c:legend>
    <c:plotVisOnly val="1"/>
    <c:dispBlanksAs val="gap"/>
    <c:showDLblsOverMax val="0"/>
  </c:chart>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395763282537765"/>
          <c:y val="0.17906803759111861"/>
          <c:w val="0.44577274860616395"/>
          <c:h val="0.49642874276595528"/>
        </c:manualLayout>
      </c:layout>
      <c:pieChart>
        <c:varyColors val="1"/>
        <c:ser>
          <c:idx val="0"/>
          <c:order val="0"/>
          <c:tx>
            <c:strRef>
              <c:f>'[Capacidad de generación trimestral_2T2013.xlsx]CapacOperador'!$B$19</c:f>
              <c:strCache>
                <c:ptCount val="1"/>
                <c:pt idx="0">
                  <c:v>2T2013</c:v>
                </c:pt>
              </c:strCache>
            </c:strRef>
          </c:tx>
          <c:dPt>
            <c:idx val="0"/>
            <c:bubble3D val="0"/>
            <c:spPr>
              <a:solidFill>
                <a:srgbClr val="008E40"/>
              </a:solidFill>
            </c:spPr>
          </c:dPt>
          <c:dPt>
            <c:idx val="1"/>
            <c:bubble3D val="0"/>
            <c:spPr>
              <a:solidFill>
                <a:srgbClr val="7DDE70"/>
              </a:solidFill>
            </c:spPr>
          </c:dPt>
          <c:dPt>
            <c:idx val="2"/>
            <c:bubble3D val="0"/>
            <c:spPr>
              <a:solidFill>
                <a:srgbClr val="C00000"/>
              </a:solidFill>
            </c:spPr>
          </c:dPt>
          <c:dPt>
            <c:idx val="3"/>
            <c:bubble3D val="0"/>
            <c:spPr>
              <a:solidFill>
                <a:schemeClr val="accent6">
                  <a:lumMod val="50000"/>
                </a:schemeClr>
              </a:solidFill>
            </c:spPr>
          </c:dPt>
          <c:dPt>
            <c:idx val="4"/>
            <c:bubble3D val="0"/>
            <c:spPr>
              <a:solidFill>
                <a:srgbClr val="7030A0"/>
              </a:solidFill>
            </c:spPr>
          </c:dPt>
          <c:dPt>
            <c:idx val="5"/>
            <c:bubble3D val="0"/>
            <c:spPr>
              <a:solidFill>
                <a:schemeClr val="tx1"/>
              </a:solidFill>
            </c:spPr>
          </c:dPt>
          <c:dPt>
            <c:idx val="6"/>
            <c:bubble3D val="0"/>
            <c:spPr>
              <a:solidFill>
                <a:schemeClr val="accent6"/>
              </a:solidFill>
            </c:spPr>
          </c:dPt>
          <c:dLbls>
            <c:dLbl>
              <c:idx val="0"/>
              <c:layout>
                <c:manualLayout>
                  <c:x val="-0.21355110203174704"/>
                  <c:y val="-6.9655773503753377E-2"/>
                </c:manualLayout>
              </c:layout>
              <c:spPr/>
              <c:txPr>
                <a:bodyPr/>
                <a:lstStyle/>
                <a:p>
                  <a:pPr>
                    <a:defRPr sz="1400" b="1">
                      <a:solidFill>
                        <a:schemeClr val="bg1"/>
                      </a:solidFill>
                      <a:latin typeface="Arial" pitchFamily="34" charset="0"/>
                      <a:cs typeface="Arial" pitchFamily="34" charset="0"/>
                    </a:defRPr>
                  </a:pPr>
                  <a:endParaRPr lang="es-MX"/>
                </a:p>
              </c:txPr>
              <c:showLegendKey val="1"/>
              <c:showVal val="0"/>
              <c:showCatName val="0"/>
              <c:showSerName val="0"/>
              <c:showPercent val="1"/>
              <c:showBubbleSize val="0"/>
            </c:dLbl>
            <c:dLbl>
              <c:idx val="1"/>
              <c:layout>
                <c:manualLayout>
                  <c:x val="0.15779907674657465"/>
                  <c:y val="-6.2594865470829465E-3"/>
                </c:manualLayout>
              </c:layout>
              <c:spPr/>
              <c:txPr>
                <a:bodyPr/>
                <a:lstStyle/>
                <a:p>
                  <a:pPr>
                    <a:defRPr sz="1400" b="1">
                      <a:solidFill>
                        <a:schemeClr val="bg1"/>
                      </a:solidFill>
                      <a:latin typeface="Arial" pitchFamily="34" charset="0"/>
                      <a:cs typeface="Arial" pitchFamily="34" charset="0"/>
                    </a:defRPr>
                  </a:pPr>
                  <a:endParaRPr lang="es-MX"/>
                </a:p>
              </c:txPr>
              <c:showLegendKey val="0"/>
              <c:showVal val="0"/>
              <c:showCatName val="0"/>
              <c:showSerName val="0"/>
              <c:showPercent val="1"/>
              <c:showBubbleSize val="0"/>
            </c:dLbl>
            <c:dLbl>
              <c:idx val="6"/>
              <c:delete val="1"/>
            </c:dLbl>
            <c:txPr>
              <a:bodyPr/>
              <a:lstStyle/>
              <a:p>
                <a:pPr>
                  <a:defRPr sz="1400" b="1">
                    <a:latin typeface="Arial" pitchFamily="34" charset="0"/>
                    <a:cs typeface="Arial" pitchFamily="34" charset="0"/>
                  </a:defRPr>
                </a:pPr>
                <a:endParaRPr lang="es-MX"/>
              </a:p>
            </c:txPr>
            <c:showLegendKey val="1"/>
            <c:showVal val="0"/>
            <c:showCatName val="0"/>
            <c:showSerName val="0"/>
            <c:showPercent val="1"/>
            <c:showBubbleSize val="0"/>
            <c:showLeaderLines val="1"/>
          </c:dLbls>
          <c:cat>
            <c:strRef>
              <c:f>'[Capacidad de generación trimestral_2T2013.xlsx]CapacOperador'!$A$20:$A$26</c:f>
              <c:strCache>
                <c:ptCount val="7"/>
                <c:pt idx="0">
                  <c:v>CFE</c:v>
                </c:pt>
                <c:pt idx="1">
                  <c:v>PIE</c:v>
                </c:pt>
                <c:pt idx="2">
                  <c:v>AUT</c:v>
                </c:pt>
                <c:pt idx="3">
                  <c:v>COG</c:v>
                </c:pt>
                <c:pt idx="4">
                  <c:v>EXP</c:v>
                </c:pt>
                <c:pt idx="5">
                  <c:v>UPC</c:v>
                </c:pt>
                <c:pt idx="6">
                  <c:v>PEQ</c:v>
                </c:pt>
              </c:strCache>
            </c:strRef>
          </c:cat>
          <c:val>
            <c:numRef>
              <c:f>'[Capacidad de generación trimestral_2T2013.xlsx]CapacOperador'!$B$20:$B$26</c:f>
              <c:numCache>
                <c:formatCode>_-* #,##0_-;\-* #,##0_-;_-* "-"??_-;_-@_-</c:formatCode>
                <c:ptCount val="7"/>
                <c:pt idx="0">
                  <c:v>40696.52600000002</c:v>
                </c:pt>
                <c:pt idx="1">
                  <c:v>13616.111000000001</c:v>
                </c:pt>
                <c:pt idx="2">
                  <c:v>4804.1423999999988</c:v>
                </c:pt>
                <c:pt idx="3">
                  <c:v>2928.9697499999993</c:v>
                </c:pt>
                <c:pt idx="4">
                  <c:v>1330.3700000000001</c:v>
                </c:pt>
                <c:pt idx="5">
                  <c:v>368.66</c:v>
                </c:pt>
                <c:pt idx="6">
                  <c:v>0.3</c:v>
                </c:pt>
              </c:numCache>
            </c:numRef>
          </c:val>
        </c:ser>
        <c:dLbls>
          <c:showLegendKey val="0"/>
          <c:showVal val="0"/>
          <c:showCatName val="0"/>
          <c:showSerName val="0"/>
          <c:showPercent val="0"/>
          <c:showBubbleSize val="0"/>
          <c:showLeaderLines val="1"/>
        </c:dLbls>
        <c:firstSliceAng val="0"/>
      </c:pieChart>
    </c:plotArea>
    <c:legend>
      <c:legendPos val="b"/>
      <c:legendEntry>
        <c:idx val="6"/>
        <c:delete val="1"/>
      </c:legendEntry>
      <c:layout>
        <c:manualLayout>
          <c:xMode val="edge"/>
          <c:yMode val="edge"/>
          <c:x val="0.22859081417257493"/>
          <c:y val="0.85280173129169934"/>
          <c:w val="0.53445481866784483"/>
          <c:h val="0.14431382624152869"/>
        </c:manualLayout>
      </c:layout>
      <c:overlay val="0"/>
      <c:txPr>
        <a:bodyPr/>
        <a:lstStyle/>
        <a:p>
          <a:pPr>
            <a:defRPr sz="1200" b="0">
              <a:latin typeface="Arial" pitchFamily="34" charset="0"/>
              <a:cs typeface="Arial" pitchFamily="34" charset="0"/>
            </a:defRPr>
          </a:pPr>
          <a:endParaRPr lang="es-MX"/>
        </a:p>
      </c:txPr>
    </c:legend>
    <c:plotVisOnly val="1"/>
    <c:dispBlanksAs val="gap"/>
    <c:showDLblsOverMax val="0"/>
  </c:chart>
  <c:spPr>
    <a:noFill/>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773344324255918"/>
          <c:y val="0.17021628324547569"/>
          <c:w val="0.48855544097097214"/>
          <c:h val="0.7265265074116436"/>
        </c:manualLayout>
      </c:layout>
      <c:pieChart>
        <c:varyColors val="1"/>
        <c:ser>
          <c:idx val="0"/>
          <c:order val="0"/>
          <c:tx>
            <c:strRef>
              <c:f>Hoja5!$N$2</c:f>
              <c:strCache>
                <c:ptCount val="1"/>
                <c:pt idx="0">
                  <c:v>servi público</c:v>
                </c:pt>
              </c:strCache>
            </c:strRef>
          </c:tx>
          <c:explosion val="1"/>
          <c:dPt>
            <c:idx val="0"/>
            <c:bubble3D val="0"/>
            <c:spPr>
              <a:solidFill>
                <a:schemeClr val="bg1">
                  <a:lumMod val="75000"/>
                </a:schemeClr>
              </a:solidFill>
            </c:spPr>
          </c:dPt>
          <c:dPt>
            <c:idx val="1"/>
            <c:bubble3D val="0"/>
            <c:spPr>
              <a:solidFill>
                <a:schemeClr val="bg1">
                  <a:lumMod val="50000"/>
                </a:schemeClr>
              </a:solidFill>
            </c:spPr>
          </c:dPt>
          <c:dPt>
            <c:idx val="2"/>
            <c:bubble3D val="0"/>
            <c:spPr>
              <a:solidFill>
                <a:schemeClr val="accent3">
                  <a:lumMod val="75000"/>
                </a:schemeClr>
              </a:solidFill>
            </c:spPr>
          </c:dPt>
          <c:dPt>
            <c:idx val="3"/>
            <c:bubble3D val="0"/>
            <c:spPr>
              <a:solidFill>
                <a:schemeClr val="bg2">
                  <a:lumMod val="10000"/>
                </a:schemeClr>
              </a:solidFill>
            </c:spPr>
          </c:dPt>
          <c:dPt>
            <c:idx val="4"/>
            <c:bubble3D val="0"/>
            <c:spPr>
              <a:solidFill>
                <a:schemeClr val="accent5">
                  <a:lumMod val="60000"/>
                  <a:lumOff val="40000"/>
                </a:schemeClr>
              </a:solidFill>
            </c:spPr>
          </c:dPt>
          <c:dPt>
            <c:idx val="5"/>
            <c:bubble3D val="0"/>
            <c:spPr>
              <a:solidFill>
                <a:srgbClr val="008E40"/>
              </a:solidFill>
            </c:spPr>
          </c:dPt>
          <c:dPt>
            <c:idx val="6"/>
            <c:bubble3D val="0"/>
            <c:spPr>
              <a:solidFill>
                <a:srgbClr val="800000"/>
              </a:solidFill>
            </c:spPr>
          </c:dPt>
          <c:dPt>
            <c:idx val="7"/>
            <c:bubble3D val="0"/>
            <c:spPr>
              <a:solidFill>
                <a:srgbClr val="0070C0"/>
              </a:solidFill>
            </c:spPr>
          </c:dPt>
          <c:dPt>
            <c:idx val="8"/>
            <c:bubble3D val="0"/>
            <c:spPr>
              <a:solidFill>
                <a:srgbClr val="008E40"/>
              </a:solidFill>
            </c:spPr>
          </c:dPt>
          <c:dLbls>
            <c:dLbl>
              <c:idx val="2"/>
              <c:layout/>
              <c:showLegendKey val="1"/>
              <c:showVal val="1"/>
              <c:showCatName val="0"/>
              <c:showSerName val="0"/>
              <c:showPercent val="0"/>
              <c:showBubbleSize val="0"/>
            </c:dLbl>
            <c:dLbl>
              <c:idx val="3"/>
              <c:numFmt formatCode="0%" sourceLinked="0"/>
              <c:spPr/>
              <c:txPr>
                <a:bodyPr/>
                <a:lstStyle/>
                <a:p>
                  <a:pPr>
                    <a:defRPr sz="1400" b="1">
                      <a:solidFill>
                        <a:schemeClr val="bg1"/>
                      </a:solidFill>
                      <a:latin typeface="Arial" pitchFamily="34" charset="0"/>
                      <a:cs typeface="Arial" pitchFamily="34" charset="0"/>
                    </a:defRPr>
                  </a:pPr>
                  <a:endParaRPr lang="es-MX"/>
                </a:p>
              </c:txPr>
              <c:showLegendKey val="0"/>
              <c:showVal val="1"/>
              <c:showCatName val="0"/>
              <c:showSerName val="0"/>
              <c:showPercent val="0"/>
              <c:showBubbleSize val="0"/>
            </c:dLbl>
            <c:dLbl>
              <c:idx val="4"/>
              <c:layout/>
              <c:showLegendKey val="1"/>
              <c:showVal val="1"/>
              <c:showCatName val="0"/>
              <c:showSerName val="0"/>
              <c:showPercent val="0"/>
              <c:showBubbleSize val="0"/>
            </c:dLbl>
            <c:dLbl>
              <c:idx val="5"/>
              <c:layout>
                <c:manualLayout>
                  <c:x val="-7.322130706765731E-2"/>
                  <c:y val="-2.3877166617308657E-2"/>
                </c:manualLayout>
              </c:layout>
              <c:showLegendKey val="1"/>
              <c:showVal val="1"/>
              <c:showCatName val="0"/>
              <c:showSerName val="0"/>
              <c:showPercent val="0"/>
              <c:showBubbleSize val="0"/>
            </c:dLbl>
            <c:dLbl>
              <c:idx val="6"/>
              <c:layout/>
              <c:showLegendKey val="1"/>
              <c:showVal val="1"/>
              <c:showCatName val="0"/>
              <c:showSerName val="0"/>
              <c:showPercent val="0"/>
              <c:showBubbleSize val="0"/>
            </c:dLbl>
            <c:dLbl>
              <c:idx val="7"/>
              <c:layout>
                <c:manualLayout>
                  <c:x val="7.9963942663469789E-2"/>
                  <c:y val="1.9904000206016036E-2"/>
                </c:manualLayout>
              </c:layout>
              <c:showLegendKey val="1"/>
              <c:showVal val="1"/>
              <c:showCatName val="0"/>
              <c:showSerName val="0"/>
              <c:showPercent val="0"/>
              <c:showBubbleSize val="0"/>
            </c:dLbl>
            <c:dLbl>
              <c:idx val="8"/>
              <c:showLegendKey val="1"/>
              <c:showVal val="1"/>
              <c:showCatName val="0"/>
              <c:showSerName val="0"/>
              <c:showPercent val="0"/>
              <c:showBubbleSize val="0"/>
            </c:dLbl>
            <c:numFmt formatCode="0%" sourceLinked="0"/>
            <c:txPr>
              <a:bodyPr/>
              <a:lstStyle/>
              <a:p>
                <a:pPr>
                  <a:defRPr sz="1400" b="1">
                    <a:latin typeface="Arial" pitchFamily="34" charset="0"/>
                    <a:cs typeface="Arial" pitchFamily="34" charset="0"/>
                  </a:defRPr>
                </a:pPr>
                <a:endParaRPr lang="es-MX"/>
              </a:p>
            </c:txPr>
            <c:showLegendKey val="0"/>
            <c:showVal val="1"/>
            <c:showCatName val="0"/>
            <c:showSerName val="0"/>
            <c:showPercent val="0"/>
            <c:showBubbleSize val="0"/>
            <c:showLeaderLines val="0"/>
          </c:dLbls>
          <c:cat>
            <c:strRef>
              <c:f>Hoja5!$K$4:$K$11</c:f>
              <c:strCache>
                <c:ptCount val="8"/>
                <c:pt idx="0">
                  <c:v>Gas</c:v>
                </c:pt>
                <c:pt idx="1">
                  <c:v>Combustóleo</c:v>
                </c:pt>
                <c:pt idx="2">
                  <c:v>Diésel</c:v>
                </c:pt>
                <c:pt idx="3">
                  <c:v>Carbón</c:v>
                </c:pt>
                <c:pt idx="4">
                  <c:v>Hidro</c:v>
                </c:pt>
                <c:pt idx="5">
                  <c:v>Nuclear</c:v>
                </c:pt>
                <c:pt idx="6">
                  <c:v>Geotermia</c:v>
                </c:pt>
                <c:pt idx="7">
                  <c:v>Eólica</c:v>
                </c:pt>
              </c:strCache>
            </c:strRef>
          </c:cat>
          <c:val>
            <c:numRef>
              <c:f>Hoja5!$O$4:$O$11</c:f>
              <c:numCache>
                <c:formatCode>0.0%</c:formatCode>
                <c:ptCount val="8"/>
                <c:pt idx="0">
                  <c:v>0.47333569055153407</c:v>
                </c:pt>
                <c:pt idx="1">
                  <c:v>0.2084094103530526</c:v>
                </c:pt>
                <c:pt idx="2">
                  <c:v>7.5850913445885595E-3</c:v>
                </c:pt>
                <c:pt idx="3">
                  <c:v>0.12977294945220569</c:v>
                </c:pt>
                <c:pt idx="4">
                  <c:v>0.11967831345800044</c:v>
                </c:pt>
                <c:pt idx="5">
                  <c:v>3.3513588914582219E-2</c:v>
                </c:pt>
                <c:pt idx="6">
                  <c:v>2.2228988283507868E-2</c:v>
                </c:pt>
                <c:pt idx="7">
                  <c:v>5.4680324528038173E-3</c:v>
                </c:pt>
              </c:numCache>
            </c:numRef>
          </c:val>
        </c:ser>
        <c:dLbls>
          <c:showLegendKey val="0"/>
          <c:showVal val="0"/>
          <c:showCatName val="0"/>
          <c:showSerName val="0"/>
          <c:showPercent val="0"/>
          <c:showBubbleSize val="0"/>
          <c:showLeaderLines val="0"/>
        </c:dLbls>
        <c:firstSliceAng val="0"/>
      </c:pieChart>
    </c:plotArea>
    <c:plotVisOnly val="1"/>
    <c:dispBlanksAs val="gap"/>
    <c:showDLblsOverMax val="0"/>
  </c:chart>
  <c:spPr>
    <a:noFill/>
    <a:ln>
      <a:noFill/>
      <a:prstDash val="sysDash"/>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22047868124901"/>
          <c:y val="0.23747901250414996"/>
          <c:w val="0.50646238987354208"/>
          <c:h val="0.68611461728078116"/>
        </c:manualLayout>
      </c:layout>
      <c:pieChart>
        <c:varyColors val="1"/>
        <c:ser>
          <c:idx val="0"/>
          <c:order val="0"/>
          <c:tx>
            <c:strRef>
              <c:f>Hoja5!$N$2</c:f>
              <c:strCache>
                <c:ptCount val="1"/>
                <c:pt idx="0">
                  <c:v>servi público</c:v>
                </c:pt>
              </c:strCache>
            </c:strRef>
          </c:tx>
          <c:explosion val="1"/>
          <c:dPt>
            <c:idx val="0"/>
            <c:bubble3D val="0"/>
            <c:spPr>
              <a:solidFill>
                <a:schemeClr val="bg1">
                  <a:lumMod val="75000"/>
                </a:schemeClr>
              </a:solidFill>
            </c:spPr>
          </c:dPt>
          <c:dPt>
            <c:idx val="1"/>
            <c:bubble3D val="0"/>
            <c:spPr>
              <a:solidFill>
                <a:schemeClr val="bg1">
                  <a:lumMod val="50000"/>
                </a:schemeClr>
              </a:solidFill>
            </c:spPr>
          </c:dPt>
          <c:dPt>
            <c:idx val="2"/>
            <c:bubble3D val="0"/>
            <c:spPr>
              <a:solidFill>
                <a:schemeClr val="accent3">
                  <a:lumMod val="75000"/>
                </a:schemeClr>
              </a:solidFill>
            </c:spPr>
          </c:dPt>
          <c:dPt>
            <c:idx val="3"/>
            <c:bubble3D val="0"/>
            <c:spPr>
              <a:solidFill>
                <a:schemeClr val="bg2">
                  <a:lumMod val="10000"/>
                </a:schemeClr>
              </a:solidFill>
            </c:spPr>
          </c:dPt>
          <c:dPt>
            <c:idx val="4"/>
            <c:bubble3D val="0"/>
            <c:spPr>
              <a:solidFill>
                <a:schemeClr val="accent5">
                  <a:lumMod val="60000"/>
                  <a:lumOff val="40000"/>
                </a:schemeClr>
              </a:solidFill>
            </c:spPr>
          </c:dPt>
          <c:dPt>
            <c:idx val="5"/>
            <c:bubble3D val="0"/>
            <c:spPr>
              <a:solidFill>
                <a:srgbClr val="008E40"/>
              </a:solidFill>
            </c:spPr>
          </c:dPt>
          <c:dPt>
            <c:idx val="6"/>
            <c:bubble3D val="0"/>
            <c:spPr>
              <a:solidFill>
                <a:srgbClr val="800000"/>
              </a:solidFill>
            </c:spPr>
          </c:dPt>
          <c:dPt>
            <c:idx val="7"/>
            <c:bubble3D val="0"/>
            <c:spPr>
              <a:solidFill>
                <a:srgbClr val="0070C0"/>
              </a:solidFill>
            </c:spPr>
          </c:dPt>
          <c:dPt>
            <c:idx val="8"/>
            <c:bubble3D val="0"/>
            <c:spPr>
              <a:solidFill>
                <a:srgbClr val="008E40"/>
              </a:solidFill>
            </c:spPr>
          </c:dPt>
          <c:dLbls>
            <c:dLbl>
              <c:idx val="2"/>
              <c:layout/>
              <c:tx>
                <c:rich>
                  <a:bodyPr/>
                  <a:lstStyle/>
                  <a:p>
                    <a:r>
                      <a:rPr lang="en-US"/>
                      <a:t>&lt;1%</a:t>
                    </a:r>
                  </a:p>
                </c:rich>
              </c:tx>
              <c:showLegendKey val="1"/>
              <c:showVal val="1"/>
              <c:showCatName val="0"/>
              <c:showSerName val="0"/>
              <c:showPercent val="0"/>
              <c:showBubbleSize val="0"/>
            </c:dLbl>
            <c:dLbl>
              <c:idx val="3"/>
              <c:numFmt formatCode="0%" sourceLinked="0"/>
              <c:spPr/>
              <c:txPr>
                <a:bodyPr/>
                <a:lstStyle/>
                <a:p>
                  <a:pPr>
                    <a:defRPr sz="1400" b="1">
                      <a:solidFill>
                        <a:schemeClr val="bg1"/>
                      </a:solidFill>
                      <a:latin typeface="Arial" pitchFamily="34" charset="0"/>
                      <a:cs typeface="Arial" pitchFamily="34" charset="0"/>
                    </a:defRPr>
                  </a:pPr>
                  <a:endParaRPr lang="es-MX"/>
                </a:p>
              </c:txPr>
              <c:showLegendKey val="0"/>
              <c:showVal val="1"/>
              <c:showCatName val="0"/>
              <c:showSerName val="0"/>
              <c:showPercent val="0"/>
              <c:showBubbleSize val="0"/>
            </c:dLbl>
            <c:dLbl>
              <c:idx val="4"/>
              <c:layout/>
              <c:showLegendKey val="1"/>
              <c:showVal val="1"/>
              <c:showCatName val="0"/>
              <c:showSerName val="0"/>
              <c:showPercent val="0"/>
              <c:showBubbleSize val="0"/>
            </c:dLbl>
            <c:dLbl>
              <c:idx val="5"/>
              <c:layout/>
              <c:showLegendKey val="1"/>
              <c:showVal val="1"/>
              <c:showCatName val="0"/>
              <c:showSerName val="0"/>
              <c:showPercent val="0"/>
              <c:showBubbleSize val="0"/>
            </c:dLbl>
            <c:dLbl>
              <c:idx val="6"/>
              <c:layout/>
              <c:showLegendKey val="1"/>
              <c:showVal val="1"/>
              <c:showCatName val="0"/>
              <c:showSerName val="0"/>
              <c:showPercent val="0"/>
              <c:showBubbleSize val="0"/>
            </c:dLbl>
            <c:dLbl>
              <c:idx val="7"/>
              <c:layout/>
              <c:showLegendKey val="1"/>
              <c:showVal val="1"/>
              <c:showCatName val="0"/>
              <c:showSerName val="0"/>
              <c:showPercent val="0"/>
              <c:showBubbleSize val="0"/>
            </c:dLbl>
            <c:dLbl>
              <c:idx val="8"/>
              <c:showLegendKey val="1"/>
              <c:showVal val="1"/>
              <c:showCatName val="0"/>
              <c:showSerName val="0"/>
              <c:showPercent val="0"/>
              <c:showBubbleSize val="0"/>
            </c:dLbl>
            <c:numFmt formatCode="0%" sourceLinked="0"/>
            <c:txPr>
              <a:bodyPr/>
              <a:lstStyle/>
              <a:p>
                <a:pPr>
                  <a:defRPr sz="1400" b="1">
                    <a:latin typeface="Arial" pitchFamily="34" charset="0"/>
                    <a:cs typeface="Arial" pitchFamily="34" charset="0"/>
                  </a:defRPr>
                </a:pPr>
                <a:endParaRPr lang="es-MX"/>
              </a:p>
            </c:txPr>
            <c:showLegendKey val="0"/>
            <c:showVal val="1"/>
            <c:showCatName val="0"/>
            <c:showSerName val="0"/>
            <c:showPercent val="0"/>
            <c:showBubbleSize val="0"/>
            <c:showLeaderLines val="0"/>
          </c:dLbls>
          <c:cat>
            <c:strRef>
              <c:f>Hoja5!$K$21:$K$28</c:f>
              <c:strCache>
                <c:ptCount val="8"/>
                <c:pt idx="0">
                  <c:v>Gas</c:v>
                </c:pt>
                <c:pt idx="1">
                  <c:v>Combustóleo</c:v>
                </c:pt>
                <c:pt idx="2">
                  <c:v>Diésel</c:v>
                </c:pt>
                <c:pt idx="3">
                  <c:v>Carbón</c:v>
                </c:pt>
                <c:pt idx="4">
                  <c:v>Hidro</c:v>
                </c:pt>
                <c:pt idx="5">
                  <c:v>Nuclear</c:v>
                </c:pt>
                <c:pt idx="6">
                  <c:v>Geotermia</c:v>
                </c:pt>
                <c:pt idx="7">
                  <c:v>Eólica</c:v>
                </c:pt>
              </c:strCache>
            </c:strRef>
          </c:cat>
          <c:val>
            <c:numRef>
              <c:f>Hoja5!$O$21:$O$28</c:f>
              <c:numCache>
                <c:formatCode>0.0%</c:formatCode>
                <c:ptCount val="8"/>
                <c:pt idx="0">
                  <c:v>0.50840861662242853</c:v>
                </c:pt>
                <c:pt idx="1">
                  <c:v>0.21340547584626166</c:v>
                </c:pt>
                <c:pt idx="2">
                  <c:v>2.8651803813868602E-3</c:v>
                </c:pt>
                <c:pt idx="3">
                  <c:v>0.12680362288829131</c:v>
                </c:pt>
                <c:pt idx="4">
                  <c:v>7.1652532241805747E-2</c:v>
                </c:pt>
                <c:pt idx="5">
                  <c:v>4.6646870843076983E-2</c:v>
                </c:pt>
                <c:pt idx="6">
                  <c:v>2.3219596309554502E-2</c:v>
                </c:pt>
                <c:pt idx="7">
                  <c:v>6.9398065466131018E-3</c:v>
                </c:pt>
              </c:numCache>
            </c:numRef>
          </c:val>
        </c:ser>
        <c:dLbls>
          <c:showLegendKey val="0"/>
          <c:showVal val="0"/>
          <c:showCatName val="0"/>
          <c:showSerName val="0"/>
          <c:showPercent val="0"/>
          <c:showBubbleSize val="0"/>
          <c:showLeaderLines val="0"/>
        </c:dLbls>
        <c:firstSliceAng val="0"/>
      </c:pieChart>
    </c:plotArea>
    <c:plotVisOnly val="1"/>
    <c:dispBlanksAs val="gap"/>
    <c:showDLblsOverMax val="0"/>
  </c:chart>
  <c:spPr>
    <a:noFill/>
    <a:ln>
      <a:noFill/>
      <a:prstDash val="sysDash"/>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s-MX" sz="1400" b="1" i="0" cap="small" baseline="0" dirty="0" smtClean="0">
                <a:effectLst/>
              </a:rPr>
              <a:t>Capacidad de Generación con Energías Renovables</a:t>
            </a:r>
          </a:p>
          <a:p>
            <a:pPr>
              <a:defRPr/>
            </a:pPr>
            <a:r>
              <a:rPr lang="es-MX" sz="1400" b="1" i="0" cap="small" baseline="0" dirty="0" smtClean="0">
                <a:effectLst/>
              </a:rPr>
              <a:t>2012 </a:t>
            </a:r>
            <a:endParaRPr lang="es-MX" sz="1400" dirty="0">
              <a:effectLst/>
            </a:endParaRPr>
          </a:p>
        </c:rich>
      </c:tx>
      <c:layout>
        <c:manualLayout>
          <c:xMode val="edge"/>
          <c:yMode val="edge"/>
          <c:x val="0.15515997885525243"/>
          <c:y val="1.1015544516191176E-3"/>
        </c:manualLayout>
      </c:layout>
      <c:overlay val="0"/>
    </c:title>
    <c:autoTitleDeleted val="0"/>
    <c:plotArea>
      <c:layout>
        <c:manualLayout>
          <c:layoutTarget val="inner"/>
          <c:xMode val="edge"/>
          <c:yMode val="edge"/>
          <c:x val="0.12292686880126176"/>
          <c:y val="0.19463976731974852"/>
          <c:w val="0.85664408437796258"/>
          <c:h val="0.63009267036063799"/>
        </c:manualLayout>
      </c:layout>
      <c:barChart>
        <c:barDir val="col"/>
        <c:grouping val="stacked"/>
        <c:varyColors val="0"/>
        <c:ser>
          <c:idx val="0"/>
          <c:order val="0"/>
          <c:tx>
            <c:strRef>
              <c:f>CapGeneracion!$A$4</c:f>
              <c:strCache>
                <c:ptCount val="1"/>
                <c:pt idx="0">
                  <c:v>Eólico</c:v>
                </c:pt>
              </c:strCache>
            </c:strRef>
          </c:tx>
          <c:spPr>
            <a:solidFill>
              <a:srgbClr val="4F81BD">
                <a:lumMod val="75000"/>
              </a:srgbClr>
            </a:solidFill>
            <a:ln>
              <a:noFill/>
            </a:ln>
          </c:spPr>
          <c:invertIfNegative val="0"/>
          <c:dLbls>
            <c:dLbl>
              <c:idx val="0"/>
              <c:layout>
                <c:manualLayout>
                  <c:x val="4.5197740112994352E-3"/>
                  <c:y val="-0.35539821195414417"/>
                </c:manualLayout>
              </c:layout>
              <c:tx>
                <c:rich>
                  <a:bodyPr/>
                  <a:lstStyle/>
                  <a:p>
                    <a:r>
                      <a:rPr lang="en-US" sz="1200" b="1"/>
                      <a:t>90</a:t>
                    </a:r>
                    <a:endParaRPr lang="en-US"/>
                  </a:p>
                </c:rich>
              </c:tx>
              <c:dLblPos val="ctr"/>
              <c:showLegendKey val="0"/>
              <c:showVal val="1"/>
              <c:showCatName val="0"/>
              <c:showSerName val="0"/>
              <c:showPercent val="0"/>
              <c:showBubbleSize val="0"/>
            </c:dLbl>
            <c:dLbl>
              <c:idx val="1"/>
              <c:layout>
                <c:manualLayout>
                  <c:x val="2.2598870056497176E-3"/>
                  <c:y val="-0.38512112079454325"/>
                </c:manualLayout>
              </c:layout>
              <c:tx>
                <c:rich>
                  <a:bodyPr/>
                  <a:lstStyle/>
                  <a:p>
                    <a:r>
                      <a:rPr lang="en-US" sz="1200" b="1"/>
                      <a:t>86</a:t>
                    </a:r>
                    <a:endParaRPr lang="en-US"/>
                  </a:p>
                </c:rich>
              </c:tx>
              <c:dLblPos val="ctr"/>
              <c:showLegendKey val="0"/>
              <c:showVal val="1"/>
              <c:showCatName val="0"/>
              <c:showSerName val="0"/>
              <c:showPercent val="0"/>
              <c:showBubbleSize val="0"/>
            </c:dLbl>
            <c:dLbl>
              <c:idx val="2"/>
              <c:layout>
                <c:manualLayout>
                  <c:x val="-1.7794385871257619E-7"/>
                  <c:y val="-0.37581183658584755"/>
                </c:manualLayout>
              </c:layout>
              <c:tx>
                <c:rich>
                  <a:bodyPr/>
                  <a:lstStyle/>
                  <a:p>
                    <a:r>
                      <a:rPr lang="en-US" sz="1200" b="1"/>
                      <a:t>71</a:t>
                    </a:r>
                    <a:endParaRPr lang="en-US"/>
                  </a:p>
                </c:rich>
              </c:tx>
              <c:dLblPos val="ctr"/>
              <c:showLegendKey val="0"/>
              <c:showVal val="1"/>
              <c:showCatName val="0"/>
              <c:showSerName val="0"/>
              <c:showPercent val="0"/>
              <c:showBubbleSize val="0"/>
            </c:dLbl>
            <c:dLbl>
              <c:idx val="3"/>
              <c:layout>
                <c:manualLayout>
                  <c:x val="0"/>
                  <c:y val="-0.15110760293599207"/>
                </c:manualLayout>
              </c:layout>
              <c:tx>
                <c:rich>
                  <a:bodyPr/>
                  <a:lstStyle/>
                  <a:p>
                    <a:r>
                      <a:rPr lang="en-US" sz="1200" b="1"/>
                      <a:t>31</a:t>
                    </a:r>
                    <a:endParaRPr lang="en-US"/>
                  </a:p>
                </c:rich>
              </c:tx>
              <c:dLblPos val="ctr"/>
              <c:showLegendKey val="0"/>
              <c:showVal val="1"/>
              <c:showCatName val="0"/>
              <c:showSerName val="0"/>
              <c:showPercent val="0"/>
              <c:showBubbleSize val="0"/>
            </c:dLbl>
            <c:dLbl>
              <c:idx val="4"/>
              <c:layout>
                <c:manualLayout>
                  <c:x val="0"/>
                  <c:y val="-0.19407267449894475"/>
                </c:manualLayout>
              </c:layout>
              <c:tx>
                <c:rich>
                  <a:bodyPr/>
                  <a:lstStyle/>
                  <a:p>
                    <a:r>
                      <a:rPr lang="en-US" sz="1200" b="1"/>
                      <a:t>29</a:t>
                    </a:r>
                    <a:endParaRPr lang="en-US"/>
                  </a:p>
                </c:rich>
              </c:tx>
              <c:dLblPos val="ctr"/>
              <c:showLegendKey val="0"/>
              <c:showVal val="1"/>
              <c:showCatName val="0"/>
              <c:showSerName val="0"/>
              <c:showPercent val="0"/>
              <c:showBubbleSize val="0"/>
            </c:dLbl>
            <c:dLbl>
              <c:idx val="5"/>
              <c:layout>
                <c:manualLayout>
                  <c:x val="8.2861566316604703E-17"/>
                  <c:y val="-0.12409615245911916"/>
                </c:manualLayout>
              </c:layout>
              <c:tx>
                <c:rich>
                  <a:bodyPr/>
                  <a:lstStyle/>
                  <a:p>
                    <a:r>
                      <a:rPr lang="en-US" sz="1200" b="1"/>
                      <a:t>24</a:t>
                    </a:r>
                    <a:endParaRPr lang="en-US"/>
                  </a:p>
                </c:rich>
              </c:tx>
              <c:dLblPos val="ctr"/>
              <c:showLegendKey val="0"/>
              <c:showVal val="1"/>
              <c:showCatName val="0"/>
              <c:showSerName val="0"/>
              <c:showPercent val="0"/>
              <c:showBubbleSize val="0"/>
            </c:dLbl>
            <c:dLbl>
              <c:idx val="6"/>
              <c:layout>
                <c:manualLayout>
                  <c:x val="0"/>
                  <c:y val="-4.3068541757806944E-2"/>
                </c:manualLayout>
              </c:layout>
              <c:tx>
                <c:rich>
                  <a:bodyPr/>
                  <a:lstStyle/>
                  <a:p>
                    <a:r>
                      <a:rPr lang="en-US" sz="1200" b="1"/>
                      <a:t>2.4</a:t>
                    </a:r>
                    <a:endParaRPr lang="en-US"/>
                  </a:p>
                </c:rich>
              </c:tx>
              <c:dLblPos val="ctr"/>
              <c:showLegendKey val="0"/>
              <c:showVal val="1"/>
              <c:showCatName val="0"/>
              <c:showSerName val="0"/>
              <c:showPercent val="0"/>
              <c:showBubbleSize val="0"/>
            </c:dLbl>
            <c:txPr>
              <a:bodyPr/>
              <a:lstStyle/>
              <a:p>
                <a:pPr>
                  <a:defRPr sz="1200" b="1"/>
                </a:pPr>
                <a:endParaRPr lang="es-MX"/>
              </a:p>
            </c:txPr>
            <c:dLblPos val="inEnd"/>
            <c:showLegendKey val="0"/>
            <c:showVal val="1"/>
            <c:showCatName val="0"/>
            <c:showSerName val="0"/>
            <c:showPercent val="0"/>
            <c:showBubbleSize val="0"/>
            <c:showLeaderLines val="0"/>
          </c:dLbls>
          <c:cat>
            <c:strRef>
              <c:f>CapGeneracion!$B$3:$H$3</c:f>
              <c:strCache>
                <c:ptCount val="7"/>
                <c:pt idx="0">
                  <c:v>China</c:v>
                </c:pt>
                <c:pt idx="1">
                  <c:v>EE.UU.</c:v>
                </c:pt>
                <c:pt idx="2">
                  <c:v>Alemania</c:v>
                </c:pt>
                <c:pt idx="3">
                  <c:v>España</c:v>
                </c:pt>
                <c:pt idx="4">
                  <c:v>Italia</c:v>
                </c:pt>
                <c:pt idx="5">
                  <c:v>India</c:v>
                </c:pt>
                <c:pt idx="6">
                  <c:v>Mexico</c:v>
                </c:pt>
              </c:strCache>
            </c:strRef>
          </c:cat>
          <c:val>
            <c:numRef>
              <c:f>CapGeneracion!$B$4:$H$4</c:f>
              <c:numCache>
                <c:formatCode>General</c:formatCode>
                <c:ptCount val="7"/>
                <c:pt idx="0">
                  <c:v>75</c:v>
                </c:pt>
                <c:pt idx="1">
                  <c:v>60</c:v>
                </c:pt>
                <c:pt idx="2">
                  <c:v>31</c:v>
                </c:pt>
                <c:pt idx="3">
                  <c:v>23</c:v>
                </c:pt>
                <c:pt idx="4">
                  <c:v>8.1</c:v>
                </c:pt>
                <c:pt idx="5">
                  <c:v>18.399999999999999</c:v>
                </c:pt>
                <c:pt idx="6">
                  <c:v>1.4</c:v>
                </c:pt>
              </c:numCache>
            </c:numRef>
          </c:val>
        </c:ser>
        <c:ser>
          <c:idx val="1"/>
          <c:order val="1"/>
          <c:tx>
            <c:strRef>
              <c:f>CapGeneracion!$A$5</c:f>
              <c:strCache>
                <c:ptCount val="1"/>
                <c:pt idx="0">
                  <c:v>Solar</c:v>
                </c:pt>
              </c:strCache>
            </c:strRef>
          </c:tx>
          <c:spPr>
            <a:solidFill>
              <a:srgbClr val="F79646"/>
            </a:solidFill>
          </c:spPr>
          <c:invertIfNegative val="0"/>
          <c:cat>
            <c:strRef>
              <c:f>CapGeneracion!$B$3:$H$3</c:f>
              <c:strCache>
                <c:ptCount val="7"/>
                <c:pt idx="0">
                  <c:v>China</c:v>
                </c:pt>
                <c:pt idx="1">
                  <c:v>EE.UU.</c:v>
                </c:pt>
                <c:pt idx="2">
                  <c:v>Alemania</c:v>
                </c:pt>
                <c:pt idx="3">
                  <c:v>España</c:v>
                </c:pt>
                <c:pt idx="4">
                  <c:v>Italia</c:v>
                </c:pt>
                <c:pt idx="5">
                  <c:v>India</c:v>
                </c:pt>
                <c:pt idx="6">
                  <c:v>Mexico</c:v>
                </c:pt>
              </c:strCache>
            </c:strRef>
          </c:cat>
          <c:val>
            <c:numRef>
              <c:f>CapGeneracion!$B$5:$H$5</c:f>
              <c:numCache>
                <c:formatCode>General</c:formatCode>
                <c:ptCount val="7"/>
                <c:pt idx="0">
                  <c:v>7</c:v>
                </c:pt>
                <c:pt idx="1">
                  <c:v>7.7</c:v>
                </c:pt>
                <c:pt idx="2">
                  <c:v>32</c:v>
                </c:pt>
                <c:pt idx="3">
                  <c:v>7.1</c:v>
                </c:pt>
                <c:pt idx="4">
                  <c:v>16.399999999999999</c:v>
                </c:pt>
                <c:pt idx="5">
                  <c:v>1.2</c:v>
                </c:pt>
                <c:pt idx="6">
                  <c:v>0</c:v>
                </c:pt>
              </c:numCache>
            </c:numRef>
          </c:val>
        </c:ser>
        <c:ser>
          <c:idx val="2"/>
          <c:order val="2"/>
          <c:tx>
            <c:strRef>
              <c:f>CapGeneracion!$A$6</c:f>
              <c:strCache>
                <c:ptCount val="1"/>
                <c:pt idx="0">
                  <c:v>Biomasa</c:v>
                </c:pt>
              </c:strCache>
            </c:strRef>
          </c:tx>
          <c:spPr>
            <a:solidFill>
              <a:sysClr val="windowText" lastClr="000000">
                <a:lumMod val="50000"/>
                <a:lumOff val="50000"/>
              </a:sysClr>
            </a:solidFill>
          </c:spPr>
          <c:invertIfNegative val="0"/>
          <c:cat>
            <c:strRef>
              <c:f>CapGeneracion!$B$3:$H$3</c:f>
              <c:strCache>
                <c:ptCount val="7"/>
                <c:pt idx="0">
                  <c:v>China</c:v>
                </c:pt>
                <c:pt idx="1">
                  <c:v>EE.UU.</c:v>
                </c:pt>
                <c:pt idx="2">
                  <c:v>Alemania</c:v>
                </c:pt>
                <c:pt idx="3">
                  <c:v>España</c:v>
                </c:pt>
                <c:pt idx="4">
                  <c:v>Italia</c:v>
                </c:pt>
                <c:pt idx="5">
                  <c:v>India</c:v>
                </c:pt>
                <c:pt idx="6">
                  <c:v>Mexico</c:v>
                </c:pt>
              </c:strCache>
            </c:strRef>
          </c:cat>
          <c:val>
            <c:numRef>
              <c:f>CapGeneracion!$B$6:$H$6</c:f>
              <c:numCache>
                <c:formatCode>General</c:formatCode>
                <c:ptCount val="7"/>
                <c:pt idx="0">
                  <c:v>8</c:v>
                </c:pt>
                <c:pt idx="1">
                  <c:v>15</c:v>
                </c:pt>
                <c:pt idx="2">
                  <c:v>7.6</c:v>
                </c:pt>
                <c:pt idx="3">
                  <c:v>1</c:v>
                </c:pt>
                <c:pt idx="4">
                  <c:v>3.8</c:v>
                </c:pt>
                <c:pt idx="5">
                  <c:v>4</c:v>
                </c:pt>
                <c:pt idx="6">
                  <c:v>0</c:v>
                </c:pt>
              </c:numCache>
            </c:numRef>
          </c:val>
        </c:ser>
        <c:ser>
          <c:idx val="3"/>
          <c:order val="3"/>
          <c:tx>
            <c:strRef>
              <c:f>CapGeneracion!$A$7</c:f>
              <c:strCache>
                <c:ptCount val="1"/>
                <c:pt idx="0">
                  <c:v>Geotermia</c:v>
                </c:pt>
              </c:strCache>
            </c:strRef>
          </c:tx>
          <c:spPr>
            <a:solidFill>
              <a:srgbClr val="800000"/>
            </a:solidFill>
          </c:spPr>
          <c:invertIfNegative val="0"/>
          <c:cat>
            <c:strRef>
              <c:f>CapGeneracion!$B$3:$H$3</c:f>
              <c:strCache>
                <c:ptCount val="7"/>
                <c:pt idx="0">
                  <c:v>China</c:v>
                </c:pt>
                <c:pt idx="1">
                  <c:v>EE.UU.</c:v>
                </c:pt>
                <c:pt idx="2">
                  <c:v>Alemania</c:v>
                </c:pt>
                <c:pt idx="3">
                  <c:v>España</c:v>
                </c:pt>
                <c:pt idx="4">
                  <c:v>Italia</c:v>
                </c:pt>
                <c:pt idx="5">
                  <c:v>India</c:v>
                </c:pt>
                <c:pt idx="6">
                  <c:v>Mexico</c:v>
                </c:pt>
              </c:strCache>
            </c:strRef>
          </c:cat>
          <c:val>
            <c:numRef>
              <c:f>CapGeneracion!$B$7:$H$7</c:f>
              <c:numCache>
                <c:formatCode>General</c:formatCode>
                <c:ptCount val="7"/>
                <c:pt idx="0">
                  <c:v>0</c:v>
                </c:pt>
                <c:pt idx="1">
                  <c:v>3.4</c:v>
                </c:pt>
                <c:pt idx="2">
                  <c:v>0</c:v>
                </c:pt>
                <c:pt idx="3">
                  <c:v>0</c:v>
                </c:pt>
                <c:pt idx="4">
                  <c:v>0.9</c:v>
                </c:pt>
                <c:pt idx="5">
                  <c:v>0</c:v>
                </c:pt>
                <c:pt idx="6">
                  <c:v>1</c:v>
                </c:pt>
              </c:numCache>
            </c:numRef>
          </c:val>
        </c:ser>
        <c:dLbls>
          <c:showLegendKey val="0"/>
          <c:showVal val="0"/>
          <c:showCatName val="0"/>
          <c:showSerName val="0"/>
          <c:showPercent val="0"/>
          <c:showBubbleSize val="0"/>
        </c:dLbls>
        <c:gapWidth val="50"/>
        <c:overlap val="100"/>
        <c:axId val="31442048"/>
        <c:axId val="31443584"/>
      </c:barChart>
      <c:catAx>
        <c:axId val="31442048"/>
        <c:scaling>
          <c:orientation val="minMax"/>
        </c:scaling>
        <c:delete val="0"/>
        <c:axPos val="b"/>
        <c:majorTickMark val="out"/>
        <c:minorTickMark val="none"/>
        <c:tickLblPos val="nextTo"/>
        <c:crossAx val="31443584"/>
        <c:crosses val="autoZero"/>
        <c:auto val="1"/>
        <c:lblAlgn val="ctr"/>
        <c:lblOffset val="100"/>
        <c:noMultiLvlLbl val="0"/>
      </c:catAx>
      <c:valAx>
        <c:axId val="31443584"/>
        <c:scaling>
          <c:orientation val="minMax"/>
        </c:scaling>
        <c:delete val="0"/>
        <c:axPos val="l"/>
        <c:title>
          <c:tx>
            <c:rich>
              <a:bodyPr rot="-5400000" vert="horz"/>
              <a:lstStyle/>
              <a:p>
                <a:pPr>
                  <a:defRPr/>
                </a:pPr>
                <a:r>
                  <a:rPr lang="es-MX"/>
                  <a:t>GW</a:t>
                </a:r>
              </a:p>
            </c:rich>
          </c:tx>
          <c:layout/>
          <c:overlay val="0"/>
        </c:title>
        <c:numFmt formatCode="General" sourceLinked="1"/>
        <c:majorTickMark val="out"/>
        <c:minorTickMark val="none"/>
        <c:tickLblPos val="nextTo"/>
        <c:crossAx val="31442048"/>
        <c:crosses val="autoZero"/>
        <c:crossBetween val="between"/>
      </c:valAx>
    </c:plotArea>
    <c:plotVisOnly val="1"/>
    <c:dispBlanksAs val="gap"/>
    <c:showDLblsOverMax val="0"/>
  </c:chart>
  <c:txPr>
    <a:bodyPr/>
    <a:lstStyle/>
    <a:p>
      <a:pPr>
        <a:defRPr>
          <a:latin typeface="Arial" pitchFamily="34" charset="0"/>
          <a:cs typeface="Arial" pitchFamily="34" charset="0"/>
        </a:defRPr>
      </a:pPr>
      <a:endParaRPr lang="es-MX"/>
    </a:p>
  </c:tx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rtl="0" eaLnBrk="1" latinLnBrk="0" hangingPunct="1">
              <a:defRPr/>
            </a:pPr>
            <a:r>
              <a:rPr lang="es-MX" sz="1400" b="1" i="0" cap="small" baseline="0" dirty="0">
                <a:effectLst/>
              </a:rPr>
              <a:t>Empleos estimados en Energías Renovables, directos e </a:t>
            </a:r>
            <a:r>
              <a:rPr lang="es-MX" sz="1400" b="1" i="0" cap="small" baseline="0" dirty="0" smtClean="0">
                <a:effectLst/>
              </a:rPr>
              <a:t>indirectos</a:t>
            </a:r>
          </a:p>
          <a:p>
            <a:pPr rtl="0" eaLnBrk="1" latinLnBrk="0" hangingPunct="1">
              <a:defRPr/>
            </a:pPr>
            <a:r>
              <a:rPr lang="es-MX" sz="1400" b="1" i="0" cap="small" baseline="0" dirty="0" smtClean="0">
                <a:effectLst/>
              </a:rPr>
              <a:t>2012</a:t>
            </a:r>
            <a:endParaRPr lang="es-MX" sz="1400" b="1" i="0" cap="small" baseline="0" dirty="0">
              <a:effectLst/>
            </a:endParaRPr>
          </a:p>
        </c:rich>
      </c:tx>
      <c:layout>
        <c:manualLayout>
          <c:xMode val="edge"/>
          <c:yMode val="edge"/>
          <c:x val="0.15711414354616401"/>
          <c:y val="1.997694700588824E-2"/>
        </c:manualLayout>
      </c:layout>
      <c:overlay val="0"/>
    </c:title>
    <c:autoTitleDeleted val="0"/>
    <c:plotArea>
      <c:layout>
        <c:manualLayout>
          <c:layoutTarget val="inner"/>
          <c:xMode val="edge"/>
          <c:yMode val="edge"/>
          <c:x val="0.17696131664251502"/>
          <c:y val="0.22561472829279994"/>
          <c:w val="0.76836193701951339"/>
          <c:h val="0.61345557432019926"/>
        </c:manualLayout>
      </c:layout>
      <c:barChart>
        <c:barDir val="col"/>
        <c:grouping val="stacked"/>
        <c:varyColors val="0"/>
        <c:ser>
          <c:idx val="0"/>
          <c:order val="0"/>
          <c:tx>
            <c:strRef>
              <c:f>Empleos!$A$5</c:f>
              <c:strCache>
                <c:ptCount val="1"/>
                <c:pt idx="0">
                  <c:v>Biomasa</c:v>
                </c:pt>
              </c:strCache>
            </c:strRef>
          </c:tx>
          <c:spPr>
            <a:solidFill>
              <a:sysClr val="windowText" lastClr="000000">
                <a:lumMod val="50000"/>
                <a:lumOff val="50000"/>
              </a:sysClr>
            </a:solidFill>
          </c:spPr>
          <c:invertIfNegative val="0"/>
          <c:cat>
            <c:strRef>
              <c:f>Empleos!$B$4:$G$4</c:f>
              <c:strCache>
                <c:ptCount val="6"/>
                <c:pt idx="0">
                  <c:v>Global</c:v>
                </c:pt>
                <c:pt idx="1">
                  <c:v>China</c:v>
                </c:pt>
                <c:pt idx="2">
                  <c:v>EE.UU.</c:v>
                </c:pt>
                <c:pt idx="3">
                  <c:v>India</c:v>
                </c:pt>
                <c:pt idx="4">
                  <c:v>Alemania</c:v>
                </c:pt>
                <c:pt idx="5">
                  <c:v>España</c:v>
                </c:pt>
              </c:strCache>
            </c:strRef>
          </c:cat>
          <c:val>
            <c:numRef>
              <c:f>Empleos!$B$5:$G$5</c:f>
              <c:numCache>
                <c:formatCode>General</c:formatCode>
                <c:ptCount val="6"/>
                <c:pt idx="0" formatCode="_-* #,##0_-;\-* #,##0_-;_-* &quot;-&quot;??_-;_-@_-">
                  <c:v>753</c:v>
                </c:pt>
                <c:pt idx="1">
                  <c:v>266</c:v>
                </c:pt>
                <c:pt idx="2">
                  <c:v>152</c:v>
                </c:pt>
                <c:pt idx="3">
                  <c:v>58</c:v>
                </c:pt>
                <c:pt idx="4">
                  <c:v>57</c:v>
                </c:pt>
                <c:pt idx="5">
                  <c:v>39</c:v>
                </c:pt>
              </c:numCache>
            </c:numRef>
          </c:val>
        </c:ser>
        <c:ser>
          <c:idx val="1"/>
          <c:order val="1"/>
          <c:tx>
            <c:strRef>
              <c:f>Empleos!$A$6</c:f>
              <c:strCache>
                <c:ptCount val="1"/>
                <c:pt idx="0">
                  <c:v>Biogás</c:v>
                </c:pt>
              </c:strCache>
            </c:strRef>
          </c:tx>
          <c:spPr>
            <a:solidFill>
              <a:srgbClr val="7030A0"/>
            </a:solidFill>
          </c:spPr>
          <c:invertIfNegative val="0"/>
          <c:cat>
            <c:strRef>
              <c:f>Empleos!$B$4:$G$4</c:f>
              <c:strCache>
                <c:ptCount val="6"/>
                <c:pt idx="0">
                  <c:v>Global</c:v>
                </c:pt>
                <c:pt idx="1">
                  <c:v>China</c:v>
                </c:pt>
                <c:pt idx="2">
                  <c:v>EE.UU.</c:v>
                </c:pt>
                <c:pt idx="3">
                  <c:v>India</c:v>
                </c:pt>
                <c:pt idx="4">
                  <c:v>Alemania</c:v>
                </c:pt>
                <c:pt idx="5">
                  <c:v>España</c:v>
                </c:pt>
              </c:strCache>
            </c:strRef>
          </c:cat>
          <c:val>
            <c:numRef>
              <c:f>Empleos!$B$6:$G$6</c:f>
              <c:numCache>
                <c:formatCode>General</c:formatCode>
                <c:ptCount val="6"/>
                <c:pt idx="0" formatCode="_-* #,##0_-;\-* #,##0_-;_-* &quot;-&quot;??_-;_-@_-">
                  <c:v>266</c:v>
                </c:pt>
                <c:pt idx="1">
                  <c:v>90</c:v>
                </c:pt>
                <c:pt idx="2">
                  <c:v>0</c:v>
                </c:pt>
                <c:pt idx="3">
                  <c:v>85</c:v>
                </c:pt>
                <c:pt idx="4">
                  <c:v>50</c:v>
                </c:pt>
                <c:pt idx="5">
                  <c:v>1</c:v>
                </c:pt>
              </c:numCache>
            </c:numRef>
          </c:val>
        </c:ser>
        <c:ser>
          <c:idx val="2"/>
          <c:order val="2"/>
          <c:tx>
            <c:strRef>
              <c:f>Empleos!$A$7</c:f>
              <c:strCache>
                <c:ptCount val="1"/>
                <c:pt idx="0">
                  <c:v>Geotérmica</c:v>
                </c:pt>
              </c:strCache>
            </c:strRef>
          </c:tx>
          <c:spPr>
            <a:solidFill>
              <a:srgbClr val="800000"/>
            </a:solidFill>
          </c:spPr>
          <c:invertIfNegative val="0"/>
          <c:cat>
            <c:strRef>
              <c:f>Empleos!$B$4:$G$4</c:f>
              <c:strCache>
                <c:ptCount val="6"/>
                <c:pt idx="0">
                  <c:v>Global</c:v>
                </c:pt>
                <c:pt idx="1">
                  <c:v>China</c:v>
                </c:pt>
                <c:pt idx="2">
                  <c:v>EE.UU.</c:v>
                </c:pt>
                <c:pt idx="3">
                  <c:v>India</c:v>
                </c:pt>
                <c:pt idx="4">
                  <c:v>Alemania</c:v>
                </c:pt>
                <c:pt idx="5">
                  <c:v>España</c:v>
                </c:pt>
              </c:strCache>
            </c:strRef>
          </c:cat>
          <c:val>
            <c:numRef>
              <c:f>Empleos!$B$7:$G$7</c:f>
              <c:numCache>
                <c:formatCode>General</c:formatCode>
                <c:ptCount val="6"/>
                <c:pt idx="0" formatCode="_-* #,##0_-;\-* #,##0_-;_-* &quot;-&quot;??_-;_-@_-">
                  <c:v>180</c:v>
                </c:pt>
                <c:pt idx="1">
                  <c:v>0</c:v>
                </c:pt>
                <c:pt idx="2">
                  <c:v>35</c:v>
                </c:pt>
                <c:pt idx="3">
                  <c:v>0</c:v>
                </c:pt>
                <c:pt idx="4">
                  <c:v>14</c:v>
                </c:pt>
                <c:pt idx="5">
                  <c:v>0.3</c:v>
                </c:pt>
              </c:numCache>
            </c:numRef>
          </c:val>
        </c:ser>
        <c:ser>
          <c:idx val="3"/>
          <c:order val="3"/>
          <c:tx>
            <c:strRef>
              <c:f>Empleos!$A$8</c:f>
              <c:strCache>
                <c:ptCount val="1"/>
                <c:pt idx="0">
                  <c:v>Peq. Hidro</c:v>
                </c:pt>
              </c:strCache>
            </c:strRef>
          </c:tx>
          <c:invertIfNegative val="0"/>
          <c:cat>
            <c:strRef>
              <c:f>Empleos!$B$4:$G$4</c:f>
              <c:strCache>
                <c:ptCount val="6"/>
                <c:pt idx="0">
                  <c:v>Global</c:v>
                </c:pt>
                <c:pt idx="1">
                  <c:v>China</c:v>
                </c:pt>
                <c:pt idx="2">
                  <c:v>EE.UU.</c:v>
                </c:pt>
                <c:pt idx="3">
                  <c:v>India</c:v>
                </c:pt>
                <c:pt idx="4">
                  <c:v>Alemania</c:v>
                </c:pt>
                <c:pt idx="5">
                  <c:v>España</c:v>
                </c:pt>
              </c:strCache>
            </c:strRef>
          </c:cat>
          <c:val>
            <c:numRef>
              <c:f>Empleos!$B$8:$G$8</c:f>
              <c:numCache>
                <c:formatCode>General</c:formatCode>
                <c:ptCount val="6"/>
                <c:pt idx="0" formatCode="_-* #,##0_-;\-* #,##0_-;_-* &quot;-&quot;??_-;_-@_-">
                  <c:v>109</c:v>
                </c:pt>
                <c:pt idx="1">
                  <c:v>0</c:v>
                </c:pt>
                <c:pt idx="2">
                  <c:v>8</c:v>
                </c:pt>
                <c:pt idx="3">
                  <c:v>12</c:v>
                </c:pt>
                <c:pt idx="4">
                  <c:v>7</c:v>
                </c:pt>
                <c:pt idx="5">
                  <c:v>2</c:v>
                </c:pt>
              </c:numCache>
            </c:numRef>
          </c:val>
        </c:ser>
        <c:ser>
          <c:idx val="4"/>
          <c:order val="4"/>
          <c:tx>
            <c:strRef>
              <c:f>Empleos!$A$9</c:f>
              <c:strCache>
                <c:ptCount val="1"/>
                <c:pt idx="0">
                  <c:v>Solar</c:v>
                </c:pt>
              </c:strCache>
            </c:strRef>
          </c:tx>
          <c:spPr>
            <a:solidFill>
              <a:srgbClr val="F79646"/>
            </a:solidFill>
          </c:spPr>
          <c:invertIfNegative val="0"/>
          <c:cat>
            <c:strRef>
              <c:f>Empleos!$B$4:$G$4</c:f>
              <c:strCache>
                <c:ptCount val="6"/>
                <c:pt idx="0">
                  <c:v>Global</c:v>
                </c:pt>
                <c:pt idx="1">
                  <c:v>China</c:v>
                </c:pt>
                <c:pt idx="2">
                  <c:v>EE.UU.</c:v>
                </c:pt>
                <c:pt idx="3">
                  <c:v>India</c:v>
                </c:pt>
                <c:pt idx="4">
                  <c:v>Alemania</c:v>
                </c:pt>
                <c:pt idx="5">
                  <c:v>España</c:v>
                </c:pt>
              </c:strCache>
            </c:strRef>
          </c:cat>
          <c:val>
            <c:numRef>
              <c:f>Empleos!$B$9:$G$9</c:f>
              <c:numCache>
                <c:formatCode>General</c:formatCode>
                <c:ptCount val="6"/>
                <c:pt idx="0" formatCode="_-* #,##0_-;\-* #,##0_-;_-* &quot;-&quot;??_-;_-@_-">
                  <c:v>1413</c:v>
                </c:pt>
                <c:pt idx="1">
                  <c:v>300</c:v>
                </c:pt>
                <c:pt idx="2">
                  <c:v>107</c:v>
                </c:pt>
                <c:pt idx="3">
                  <c:v>112</c:v>
                </c:pt>
                <c:pt idx="4">
                  <c:v>90</c:v>
                </c:pt>
                <c:pt idx="5">
                  <c:v>46</c:v>
                </c:pt>
              </c:numCache>
            </c:numRef>
          </c:val>
        </c:ser>
        <c:ser>
          <c:idx val="5"/>
          <c:order val="5"/>
          <c:tx>
            <c:strRef>
              <c:f>Empleos!$A$10</c:f>
              <c:strCache>
                <c:ptCount val="1"/>
                <c:pt idx="0">
                  <c:v>Solar Térmica</c:v>
                </c:pt>
              </c:strCache>
            </c:strRef>
          </c:tx>
          <c:spPr>
            <a:solidFill>
              <a:srgbClr val="C0504D">
                <a:lumMod val="75000"/>
              </a:srgbClr>
            </a:solidFill>
          </c:spPr>
          <c:invertIfNegative val="0"/>
          <c:cat>
            <c:strRef>
              <c:f>Empleos!$B$4:$G$4</c:f>
              <c:strCache>
                <c:ptCount val="6"/>
                <c:pt idx="0">
                  <c:v>Global</c:v>
                </c:pt>
                <c:pt idx="1">
                  <c:v>China</c:v>
                </c:pt>
                <c:pt idx="2">
                  <c:v>EE.UU.</c:v>
                </c:pt>
                <c:pt idx="3">
                  <c:v>India</c:v>
                </c:pt>
                <c:pt idx="4">
                  <c:v>Alemania</c:v>
                </c:pt>
                <c:pt idx="5">
                  <c:v>España</c:v>
                </c:pt>
              </c:strCache>
            </c:strRef>
          </c:cat>
          <c:val>
            <c:numRef>
              <c:f>Empleos!$B$10:$G$10</c:f>
              <c:numCache>
                <c:formatCode>General</c:formatCode>
                <c:ptCount val="6"/>
                <c:pt idx="0" formatCode="_-* #,##0_-;\-* #,##0_-;_-* &quot;-&quot;??_-;_-@_-">
                  <c:v>892</c:v>
                </c:pt>
                <c:pt idx="1">
                  <c:v>800</c:v>
                </c:pt>
                <c:pt idx="2">
                  <c:v>12</c:v>
                </c:pt>
                <c:pt idx="3">
                  <c:v>41</c:v>
                </c:pt>
                <c:pt idx="4">
                  <c:v>11</c:v>
                </c:pt>
                <c:pt idx="5">
                  <c:v>1</c:v>
                </c:pt>
              </c:numCache>
            </c:numRef>
          </c:val>
        </c:ser>
        <c:ser>
          <c:idx val="6"/>
          <c:order val="6"/>
          <c:tx>
            <c:strRef>
              <c:f>Empleos!$A$11</c:f>
              <c:strCache>
                <c:ptCount val="1"/>
                <c:pt idx="0">
                  <c:v>Eólica</c:v>
                </c:pt>
              </c:strCache>
            </c:strRef>
          </c:tx>
          <c:spPr>
            <a:solidFill>
              <a:srgbClr val="4F81BD">
                <a:lumMod val="75000"/>
              </a:srgbClr>
            </a:solidFill>
            <a:ln>
              <a:noFill/>
            </a:ln>
          </c:spPr>
          <c:invertIfNegative val="0"/>
          <c:dLbls>
            <c:dLbl>
              <c:idx val="0"/>
              <c:layout>
                <c:manualLayout>
                  <c:x val="1.7028522775649057E-3"/>
                  <c:y val="-9.1220057494972723E-2"/>
                </c:manualLayout>
              </c:layout>
              <c:tx>
                <c:rich>
                  <a:bodyPr/>
                  <a:lstStyle/>
                  <a:p>
                    <a:r>
                      <a:rPr lang="en-US" sz="1200" b="1"/>
                      <a:t> 4,366</a:t>
                    </a:r>
                    <a:endParaRPr lang="en-US"/>
                  </a:p>
                </c:rich>
              </c:tx>
              <c:showLegendKey val="0"/>
              <c:showVal val="1"/>
              <c:showCatName val="0"/>
              <c:showSerName val="0"/>
              <c:showPercent val="0"/>
              <c:showBubbleSize val="0"/>
            </c:dLbl>
            <c:dLbl>
              <c:idx val="1"/>
              <c:layout>
                <c:manualLayout>
                  <c:x val="0"/>
                  <c:y val="-4.8650697330652116E-2"/>
                </c:manualLayout>
              </c:layout>
              <c:tx>
                <c:rich>
                  <a:bodyPr/>
                  <a:lstStyle/>
                  <a:p>
                    <a:r>
                      <a:rPr lang="en-US" sz="1200" b="1"/>
                      <a:t>1,723</a:t>
                    </a:r>
                    <a:endParaRPr lang="en-US"/>
                  </a:p>
                </c:rich>
              </c:tx>
              <c:showLegendKey val="0"/>
              <c:showVal val="1"/>
              <c:showCatName val="0"/>
              <c:showSerName val="0"/>
              <c:showPercent val="0"/>
              <c:showBubbleSize val="0"/>
            </c:dLbl>
            <c:dLbl>
              <c:idx val="2"/>
              <c:layout>
                <c:manualLayout>
                  <c:x val="1.7028522775649213E-3"/>
                  <c:y val="-3.9528691581154844E-2"/>
                </c:manualLayout>
              </c:layout>
              <c:tx>
                <c:rich>
                  <a:bodyPr/>
                  <a:lstStyle/>
                  <a:p>
                    <a:r>
                      <a:rPr lang="en-US" sz="1200" b="1"/>
                      <a:t>395</a:t>
                    </a:r>
                    <a:endParaRPr lang="en-US"/>
                  </a:p>
                </c:rich>
              </c:tx>
              <c:showLegendKey val="0"/>
              <c:showVal val="1"/>
              <c:showCatName val="0"/>
              <c:showSerName val="0"/>
              <c:showPercent val="0"/>
              <c:showBubbleSize val="0"/>
            </c:dLbl>
            <c:dLbl>
              <c:idx val="3"/>
              <c:layout>
                <c:manualLayout>
                  <c:x val="-6.2437195564235977E-17"/>
                  <c:y val="-3.6488022997989089E-2"/>
                </c:manualLayout>
              </c:layout>
              <c:tx>
                <c:rich>
                  <a:bodyPr/>
                  <a:lstStyle/>
                  <a:p>
                    <a:r>
                      <a:rPr lang="en-US" sz="1200" b="1"/>
                      <a:t>356</a:t>
                    </a:r>
                    <a:endParaRPr lang="en-US"/>
                  </a:p>
                </c:rich>
              </c:tx>
              <c:showLegendKey val="0"/>
              <c:showVal val="1"/>
              <c:showCatName val="0"/>
              <c:showSerName val="0"/>
              <c:showPercent val="0"/>
              <c:showBubbleSize val="0"/>
            </c:dLbl>
            <c:dLbl>
              <c:idx val="4"/>
              <c:layout>
                <c:manualLayout>
                  <c:x val="0"/>
                  <c:y val="-3.9528691581154844E-2"/>
                </c:manualLayout>
              </c:layout>
              <c:tx>
                <c:rich>
                  <a:bodyPr/>
                  <a:lstStyle/>
                  <a:p>
                    <a:r>
                      <a:rPr lang="en-US" sz="1200" b="1"/>
                      <a:t>347</a:t>
                    </a:r>
                    <a:endParaRPr lang="en-US"/>
                  </a:p>
                </c:rich>
              </c:tx>
              <c:showLegendKey val="0"/>
              <c:showVal val="1"/>
              <c:showCatName val="0"/>
              <c:showSerName val="0"/>
              <c:showPercent val="0"/>
              <c:showBubbleSize val="0"/>
            </c:dLbl>
            <c:dLbl>
              <c:idx val="5"/>
              <c:layout>
                <c:manualLayout>
                  <c:x val="0"/>
                  <c:y val="-3.6488022997989089E-2"/>
                </c:manualLayout>
              </c:layout>
              <c:tx>
                <c:rich>
                  <a:bodyPr/>
                  <a:lstStyle/>
                  <a:p>
                    <a:r>
                      <a:rPr lang="en-US" sz="1200" b="1"/>
                      <a:t>117</a:t>
                    </a:r>
                    <a:endParaRPr lang="en-US"/>
                  </a:p>
                </c:rich>
              </c:tx>
              <c:showLegendKey val="0"/>
              <c:showVal val="1"/>
              <c:showCatName val="0"/>
              <c:showSerName val="0"/>
              <c:showPercent val="0"/>
              <c:showBubbleSize val="0"/>
            </c:dLbl>
            <c:txPr>
              <a:bodyPr/>
              <a:lstStyle/>
              <a:p>
                <a:pPr>
                  <a:defRPr sz="1200" b="1"/>
                </a:pPr>
                <a:endParaRPr lang="es-MX"/>
              </a:p>
            </c:txPr>
            <c:showLegendKey val="0"/>
            <c:showVal val="1"/>
            <c:showCatName val="0"/>
            <c:showSerName val="0"/>
            <c:showPercent val="0"/>
            <c:showBubbleSize val="0"/>
            <c:showLeaderLines val="0"/>
          </c:dLbls>
          <c:cat>
            <c:strRef>
              <c:f>Empleos!$B$4:$G$4</c:f>
              <c:strCache>
                <c:ptCount val="6"/>
                <c:pt idx="0">
                  <c:v>Global</c:v>
                </c:pt>
                <c:pt idx="1">
                  <c:v>China</c:v>
                </c:pt>
                <c:pt idx="2">
                  <c:v>EE.UU.</c:v>
                </c:pt>
                <c:pt idx="3">
                  <c:v>India</c:v>
                </c:pt>
                <c:pt idx="4">
                  <c:v>Alemania</c:v>
                </c:pt>
                <c:pt idx="5">
                  <c:v>España</c:v>
                </c:pt>
              </c:strCache>
            </c:strRef>
          </c:cat>
          <c:val>
            <c:numRef>
              <c:f>Empleos!$B$11:$G$11</c:f>
              <c:numCache>
                <c:formatCode>General</c:formatCode>
                <c:ptCount val="6"/>
                <c:pt idx="0" formatCode="_-* #,##0_-;\-* #,##0_-;_-* &quot;-&quot;??_-;_-@_-">
                  <c:v>753</c:v>
                </c:pt>
                <c:pt idx="1">
                  <c:v>267</c:v>
                </c:pt>
                <c:pt idx="2">
                  <c:v>81</c:v>
                </c:pt>
                <c:pt idx="3">
                  <c:v>48</c:v>
                </c:pt>
                <c:pt idx="4">
                  <c:v>118</c:v>
                </c:pt>
                <c:pt idx="5">
                  <c:v>28</c:v>
                </c:pt>
              </c:numCache>
            </c:numRef>
          </c:val>
        </c:ser>
        <c:dLbls>
          <c:showLegendKey val="0"/>
          <c:showVal val="0"/>
          <c:showCatName val="0"/>
          <c:showSerName val="0"/>
          <c:showPercent val="0"/>
          <c:showBubbleSize val="0"/>
        </c:dLbls>
        <c:gapWidth val="50"/>
        <c:overlap val="100"/>
        <c:axId val="31531392"/>
        <c:axId val="31532928"/>
      </c:barChart>
      <c:catAx>
        <c:axId val="31531392"/>
        <c:scaling>
          <c:orientation val="minMax"/>
        </c:scaling>
        <c:delete val="0"/>
        <c:axPos val="b"/>
        <c:majorTickMark val="out"/>
        <c:minorTickMark val="none"/>
        <c:tickLblPos val="nextTo"/>
        <c:txPr>
          <a:bodyPr rot="-2520000"/>
          <a:lstStyle/>
          <a:p>
            <a:pPr>
              <a:defRPr sz="1000"/>
            </a:pPr>
            <a:endParaRPr lang="es-MX"/>
          </a:p>
        </c:txPr>
        <c:crossAx val="31532928"/>
        <c:crosses val="autoZero"/>
        <c:auto val="1"/>
        <c:lblAlgn val="ctr"/>
        <c:lblOffset val="100"/>
        <c:noMultiLvlLbl val="0"/>
      </c:catAx>
      <c:valAx>
        <c:axId val="31532928"/>
        <c:scaling>
          <c:orientation val="minMax"/>
        </c:scaling>
        <c:delete val="0"/>
        <c:axPos val="l"/>
        <c:title>
          <c:tx>
            <c:rich>
              <a:bodyPr rot="-5400000" vert="horz"/>
              <a:lstStyle/>
              <a:p>
                <a:pPr>
                  <a:defRPr/>
                </a:pPr>
                <a:r>
                  <a:rPr lang="es-MX"/>
                  <a:t>Miles de Empleos</a:t>
                </a:r>
              </a:p>
            </c:rich>
          </c:tx>
          <c:layout>
            <c:manualLayout>
              <c:xMode val="edge"/>
              <c:yMode val="edge"/>
              <c:x val="1.3810313622105441E-2"/>
              <c:y val="0.36099320207062346"/>
            </c:manualLayout>
          </c:layout>
          <c:overlay val="0"/>
        </c:title>
        <c:numFmt formatCode="_-* #,##0_-;\-* #,##0_-;_-* &quot;-&quot;??_-;_-@_-" sourceLinked="1"/>
        <c:majorTickMark val="out"/>
        <c:minorTickMark val="none"/>
        <c:tickLblPos val="nextTo"/>
        <c:crossAx val="31531392"/>
        <c:crosses val="autoZero"/>
        <c:crossBetween val="between"/>
      </c:valAx>
    </c:plotArea>
    <c:plotVisOnly val="1"/>
    <c:dispBlanksAs val="gap"/>
    <c:showDLblsOverMax val="0"/>
  </c:chart>
  <c:txPr>
    <a:bodyPr/>
    <a:lstStyle/>
    <a:p>
      <a:pPr>
        <a:defRPr>
          <a:latin typeface="Arial" pitchFamily="34" charset="0"/>
          <a:cs typeface="Arial" pitchFamily="34" charset="0"/>
        </a:defRPr>
      </a:pPr>
      <a:endParaRPr lang="es-MX"/>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lang="es-MX" sz="1600"/>
            </a:pPr>
            <a:r>
              <a:rPr lang="en-US" sz="1600"/>
              <a:t>Km-circuito de Transmisión </a:t>
            </a:r>
            <a:r>
              <a:rPr lang="en-US" sz="1600" b="1" i="0" u="none" strike="noStrike" baseline="0">
                <a:effectLst/>
              </a:rPr>
              <a:t>(crecimiento 2009-2011)</a:t>
            </a:r>
            <a:endParaRPr lang="en-US" sz="1600"/>
          </a:p>
        </c:rich>
      </c:tx>
      <c:layout/>
      <c:overlay val="0"/>
    </c:title>
    <c:autoTitleDeleted val="0"/>
    <c:plotArea>
      <c:layout/>
      <c:barChart>
        <c:barDir val="col"/>
        <c:grouping val="stacked"/>
        <c:varyColors val="0"/>
        <c:ser>
          <c:idx val="0"/>
          <c:order val="0"/>
          <c:tx>
            <c:strRef>
              <c:f>'Trans Lines'!$H$5</c:f>
              <c:strCache>
                <c:ptCount val="1"/>
              </c:strCache>
            </c:strRef>
          </c:tx>
          <c:invertIfNegative val="0"/>
          <c:dPt>
            <c:idx val="0"/>
            <c:invertIfNegative val="0"/>
            <c:bubble3D val="0"/>
            <c:spPr>
              <a:solidFill>
                <a:srgbClr val="002060"/>
              </a:solidFill>
            </c:spPr>
          </c:dPt>
          <c:dPt>
            <c:idx val="1"/>
            <c:invertIfNegative val="0"/>
            <c:bubble3D val="0"/>
            <c:spPr>
              <a:solidFill>
                <a:schemeClr val="accent2">
                  <a:lumMod val="75000"/>
                </a:schemeClr>
              </a:solidFill>
            </c:spPr>
          </c:dPt>
          <c:dPt>
            <c:idx val="2"/>
            <c:invertIfNegative val="0"/>
            <c:bubble3D val="0"/>
            <c:spPr>
              <a:solidFill>
                <a:srgbClr val="236723"/>
              </a:solidFill>
            </c:spPr>
          </c:dPt>
          <c:dLbls>
            <c:txPr>
              <a:bodyPr/>
              <a:lstStyle/>
              <a:p>
                <a:pPr>
                  <a:defRPr lang="es-MX" sz="1200" b="1">
                    <a:solidFill>
                      <a:schemeClr val="bg1"/>
                    </a:solidFill>
                  </a:defRPr>
                </a:pPr>
                <a:endParaRPr lang="es-MX"/>
              </a:p>
            </c:txPr>
            <c:showLegendKey val="0"/>
            <c:showVal val="1"/>
            <c:showCatName val="0"/>
            <c:showSerName val="0"/>
            <c:showPercent val="0"/>
            <c:showBubbleSize val="0"/>
            <c:showLeaderLines val="0"/>
          </c:dLbls>
          <c:cat>
            <c:strRef>
              <c:f>'Trans Lines'!$A$6:$A$8</c:f>
              <c:strCache>
                <c:ptCount val="3"/>
                <c:pt idx="0">
                  <c:v>EE.UU.</c:v>
                </c:pt>
                <c:pt idx="1">
                  <c:v>Canadá</c:v>
                </c:pt>
                <c:pt idx="2">
                  <c:v>México</c:v>
                </c:pt>
              </c:strCache>
            </c:strRef>
          </c:cat>
          <c:val>
            <c:numRef>
              <c:f>'Trans Lines'!$H$6:$H$8</c:f>
              <c:numCache>
                <c:formatCode>0.0%</c:formatCode>
                <c:ptCount val="3"/>
                <c:pt idx="0">
                  <c:v>6.8309693254222703E-2</c:v>
                </c:pt>
                <c:pt idx="1">
                  <c:v>3.3516783812295801E-2</c:v>
                </c:pt>
                <c:pt idx="2">
                  <c:v>3.1219088666889501E-2</c:v>
                </c:pt>
              </c:numCache>
            </c:numRef>
          </c:val>
        </c:ser>
        <c:dLbls>
          <c:showLegendKey val="0"/>
          <c:showVal val="0"/>
          <c:showCatName val="0"/>
          <c:showSerName val="0"/>
          <c:showPercent val="0"/>
          <c:showBubbleSize val="0"/>
        </c:dLbls>
        <c:gapWidth val="50"/>
        <c:overlap val="100"/>
        <c:axId val="107206528"/>
        <c:axId val="107208064"/>
      </c:barChart>
      <c:catAx>
        <c:axId val="107206528"/>
        <c:scaling>
          <c:orientation val="minMax"/>
        </c:scaling>
        <c:delete val="0"/>
        <c:axPos val="b"/>
        <c:majorTickMark val="out"/>
        <c:minorTickMark val="none"/>
        <c:tickLblPos val="nextTo"/>
        <c:txPr>
          <a:bodyPr/>
          <a:lstStyle/>
          <a:p>
            <a:pPr>
              <a:defRPr lang="es-MX" sz="1200"/>
            </a:pPr>
            <a:endParaRPr lang="es-MX"/>
          </a:p>
        </c:txPr>
        <c:crossAx val="107208064"/>
        <c:crosses val="autoZero"/>
        <c:auto val="1"/>
        <c:lblAlgn val="ctr"/>
        <c:lblOffset val="100"/>
        <c:noMultiLvlLbl val="0"/>
      </c:catAx>
      <c:valAx>
        <c:axId val="107208064"/>
        <c:scaling>
          <c:orientation val="minMax"/>
          <c:max val="0.12"/>
        </c:scaling>
        <c:delete val="0"/>
        <c:axPos val="l"/>
        <c:numFmt formatCode="0%" sourceLinked="0"/>
        <c:majorTickMark val="out"/>
        <c:minorTickMark val="none"/>
        <c:tickLblPos val="nextTo"/>
        <c:txPr>
          <a:bodyPr/>
          <a:lstStyle/>
          <a:p>
            <a:pPr>
              <a:defRPr lang="es-MX" sz="1200"/>
            </a:pPr>
            <a:endParaRPr lang="es-MX"/>
          </a:p>
        </c:txPr>
        <c:crossAx val="107206528"/>
        <c:crosses val="autoZero"/>
        <c:crossBetween val="between"/>
      </c:valAx>
    </c:plotArea>
    <c:plotVisOnly val="1"/>
    <c:dispBlanksAs val="gap"/>
    <c:showDLblsOverMax val="0"/>
  </c:chart>
  <c:txPr>
    <a:bodyPr/>
    <a:lstStyle/>
    <a:p>
      <a:pPr>
        <a:defRPr>
          <a:latin typeface="Arial" pitchFamily="34" charset="0"/>
          <a:cs typeface="Arial" pitchFamily="34" charset="0"/>
        </a:defRPr>
      </a:pPr>
      <a:endParaRPr lang="es-MX"/>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lang="es-MX" sz="1600"/>
            </a:pPr>
            <a:r>
              <a:rPr lang="en-US" sz="1600"/>
              <a:t>Demanda Máxima</a:t>
            </a:r>
          </a:p>
          <a:p>
            <a:pPr>
              <a:defRPr lang="es-MX" sz="1600"/>
            </a:pPr>
            <a:r>
              <a:rPr lang="en-US" sz="1600" b="1" i="0" u="none" strike="noStrike" baseline="0">
                <a:effectLst/>
              </a:rPr>
              <a:t>(crecimiento 2009-2011)</a:t>
            </a:r>
            <a:endParaRPr lang="en-US" sz="1600"/>
          </a:p>
        </c:rich>
      </c:tx>
      <c:layout/>
      <c:overlay val="0"/>
    </c:title>
    <c:autoTitleDeleted val="0"/>
    <c:plotArea>
      <c:layout/>
      <c:barChart>
        <c:barDir val="col"/>
        <c:grouping val="stacked"/>
        <c:varyColors val="0"/>
        <c:ser>
          <c:idx val="0"/>
          <c:order val="0"/>
          <c:tx>
            <c:strRef>
              <c:f>'Trans Lines'!$H$5</c:f>
              <c:strCache>
                <c:ptCount val="1"/>
              </c:strCache>
            </c:strRef>
          </c:tx>
          <c:invertIfNegative val="0"/>
          <c:dPt>
            <c:idx val="0"/>
            <c:invertIfNegative val="0"/>
            <c:bubble3D val="0"/>
            <c:spPr>
              <a:solidFill>
                <a:srgbClr val="002060"/>
              </a:solidFill>
            </c:spPr>
          </c:dPt>
          <c:dPt>
            <c:idx val="1"/>
            <c:invertIfNegative val="0"/>
            <c:bubble3D val="0"/>
            <c:spPr>
              <a:solidFill>
                <a:schemeClr val="accent2">
                  <a:lumMod val="75000"/>
                </a:schemeClr>
              </a:solidFill>
            </c:spPr>
          </c:dPt>
          <c:dPt>
            <c:idx val="2"/>
            <c:invertIfNegative val="0"/>
            <c:bubble3D val="0"/>
            <c:spPr>
              <a:solidFill>
                <a:srgbClr val="236723"/>
              </a:solidFill>
            </c:spPr>
          </c:dPt>
          <c:dLbls>
            <c:txPr>
              <a:bodyPr/>
              <a:lstStyle/>
              <a:p>
                <a:pPr>
                  <a:defRPr lang="es-MX" sz="1200" b="1">
                    <a:solidFill>
                      <a:schemeClr val="bg1"/>
                    </a:solidFill>
                  </a:defRPr>
                </a:pPr>
                <a:endParaRPr lang="es-MX"/>
              </a:p>
            </c:txPr>
            <c:showLegendKey val="0"/>
            <c:showVal val="1"/>
            <c:showCatName val="0"/>
            <c:showSerName val="0"/>
            <c:showPercent val="0"/>
            <c:showBubbleSize val="0"/>
            <c:showLeaderLines val="0"/>
          </c:dLbls>
          <c:cat>
            <c:strRef>
              <c:f>'Trans Lines'!$A$14:$A$16</c:f>
              <c:strCache>
                <c:ptCount val="3"/>
                <c:pt idx="0">
                  <c:v>EE.UU.</c:v>
                </c:pt>
                <c:pt idx="1">
                  <c:v>Canadá</c:v>
                </c:pt>
                <c:pt idx="2">
                  <c:v>México</c:v>
                </c:pt>
              </c:strCache>
            </c:strRef>
          </c:cat>
          <c:val>
            <c:numRef>
              <c:f>'Trans Lines'!$H$14:$H$16</c:f>
              <c:numCache>
                <c:formatCode>0.0%</c:formatCode>
                <c:ptCount val="3"/>
                <c:pt idx="0">
                  <c:v>1.43837085794714E-2</c:v>
                </c:pt>
                <c:pt idx="1">
                  <c:v>2.66521975040694E-2</c:v>
                </c:pt>
                <c:pt idx="2">
                  <c:v>0.104224884486623</c:v>
                </c:pt>
              </c:numCache>
            </c:numRef>
          </c:val>
        </c:ser>
        <c:dLbls>
          <c:showLegendKey val="0"/>
          <c:showVal val="0"/>
          <c:showCatName val="0"/>
          <c:showSerName val="0"/>
          <c:showPercent val="0"/>
          <c:showBubbleSize val="0"/>
        </c:dLbls>
        <c:gapWidth val="50"/>
        <c:overlap val="100"/>
        <c:axId val="107926656"/>
        <c:axId val="107928192"/>
      </c:barChart>
      <c:catAx>
        <c:axId val="107926656"/>
        <c:scaling>
          <c:orientation val="minMax"/>
        </c:scaling>
        <c:delete val="0"/>
        <c:axPos val="b"/>
        <c:majorTickMark val="out"/>
        <c:minorTickMark val="none"/>
        <c:tickLblPos val="nextTo"/>
        <c:txPr>
          <a:bodyPr/>
          <a:lstStyle/>
          <a:p>
            <a:pPr>
              <a:defRPr lang="es-MX" sz="1200"/>
            </a:pPr>
            <a:endParaRPr lang="es-MX"/>
          </a:p>
        </c:txPr>
        <c:crossAx val="107928192"/>
        <c:crosses val="autoZero"/>
        <c:auto val="1"/>
        <c:lblAlgn val="ctr"/>
        <c:lblOffset val="100"/>
        <c:noMultiLvlLbl val="0"/>
      </c:catAx>
      <c:valAx>
        <c:axId val="107928192"/>
        <c:scaling>
          <c:orientation val="minMax"/>
          <c:max val="0.12"/>
        </c:scaling>
        <c:delete val="0"/>
        <c:axPos val="l"/>
        <c:numFmt formatCode="0%" sourceLinked="0"/>
        <c:majorTickMark val="out"/>
        <c:minorTickMark val="none"/>
        <c:tickLblPos val="nextTo"/>
        <c:txPr>
          <a:bodyPr/>
          <a:lstStyle/>
          <a:p>
            <a:pPr>
              <a:defRPr lang="es-MX" sz="1200"/>
            </a:pPr>
            <a:endParaRPr lang="es-MX"/>
          </a:p>
        </c:txPr>
        <c:crossAx val="107926656"/>
        <c:crosses val="autoZero"/>
        <c:crossBetween val="between"/>
      </c:valAx>
    </c:plotArea>
    <c:plotVisOnly val="1"/>
    <c:dispBlanksAs val="gap"/>
    <c:showDLblsOverMax val="0"/>
  </c:chart>
  <c:txPr>
    <a:bodyPr/>
    <a:lstStyle/>
    <a:p>
      <a:pPr>
        <a:defRPr>
          <a:latin typeface="Arial" pitchFamily="34" charset="0"/>
          <a:cs typeface="Arial" pitchFamily="34" charset="0"/>
        </a:defRPr>
      </a:pPr>
      <a:endParaRPr lang="es-MX"/>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lang="es-MX"/>
            </a:pPr>
            <a:r>
              <a:rPr lang="es-MX" dirty="0"/>
              <a:t>Pérdidas</a:t>
            </a:r>
            <a:r>
              <a:rPr lang="es-MX" baseline="0" dirty="0"/>
              <a:t> de </a:t>
            </a:r>
            <a:r>
              <a:rPr lang="es-MX" baseline="0" dirty="0" smtClean="0"/>
              <a:t>Distribución</a:t>
            </a:r>
          </a:p>
          <a:p>
            <a:pPr>
              <a:defRPr lang="es-MX"/>
            </a:pPr>
            <a:r>
              <a:rPr lang="es-MX" b="0" baseline="0" dirty="0" smtClean="0"/>
              <a:t>(porcentaje de ventas)</a:t>
            </a:r>
            <a:endParaRPr lang="es-MX" b="0" dirty="0"/>
          </a:p>
        </c:rich>
      </c:tx>
      <c:layout>
        <c:manualLayout>
          <c:xMode val="edge"/>
          <c:yMode val="edge"/>
          <c:x val="0.3662817940280903"/>
          <c:y val="3.4177871724110936E-2"/>
        </c:manualLayout>
      </c:layout>
      <c:overlay val="1"/>
    </c:title>
    <c:autoTitleDeleted val="0"/>
    <c:plotArea>
      <c:layout>
        <c:manualLayout>
          <c:layoutTarget val="inner"/>
          <c:xMode val="edge"/>
          <c:yMode val="edge"/>
          <c:x val="5.39984942121279E-2"/>
          <c:y val="3.4164067977121321E-2"/>
          <c:w val="0.7476359763185787"/>
          <c:h val="0.89742351424554345"/>
        </c:manualLayout>
      </c:layout>
      <c:lineChart>
        <c:grouping val="standard"/>
        <c:varyColors val="0"/>
        <c:ser>
          <c:idx val="0"/>
          <c:order val="0"/>
          <c:tx>
            <c:strRef>
              <c:f>'Pérdidas 2'!$A$3</c:f>
              <c:strCache>
                <c:ptCount val="1"/>
                <c:pt idx="0">
                  <c:v>Mexico</c:v>
                </c:pt>
              </c:strCache>
            </c:strRef>
          </c:tx>
          <c:spPr>
            <a:ln w="76200">
              <a:solidFill>
                <a:schemeClr val="accent2"/>
              </a:solidFill>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2'!$B$3:$AF$3</c:f>
              <c:numCache>
                <c:formatCode>0%</c:formatCode>
                <c:ptCount val="31"/>
                <c:pt idx="0">
                  <c:v>0.116513332293778</c:v>
                </c:pt>
                <c:pt idx="1">
                  <c:v>0.124801109705846</c:v>
                </c:pt>
                <c:pt idx="2">
                  <c:v>0.1289326192552</c:v>
                </c:pt>
                <c:pt idx="3">
                  <c:v>0.111017559273224</c:v>
                </c:pt>
                <c:pt idx="4">
                  <c:v>0.111206011010953</c:v>
                </c:pt>
                <c:pt idx="5">
                  <c:v>0.11836932001289099</c:v>
                </c:pt>
                <c:pt idx="6">
                  <c:v>0.112483255190891</c:v>
                </c:pt>
                <c:pt idx="7">
                  <c:v>0.113675987883392</c:v>
                </c:pt>
                <c:pt idx="8">
                  <c:v>0.120491742575724</c:v>
                </c:pt>
                <c:pt idx="9">
                  <c:v>0.127779544614538</c:v>
                </c:pt>
                <c:pt idx="10">
                  <c:v>0.12983346467944301</c:v>
                </c:pt>
                <c:pt idx="11">
                  <c:v>0.13363146997929601</c:v>
                </c:pt>
                <c:pt idx="12">
                  <c:v>0.13609207520646599</c:v>
                </c:pt>
                <c:pt idx="13">
                  <c:v>0.141173348996674</c:v>
                </c:pt>
                <c:pt idx="14">
                  <c:v>0.14493440697394699</c:v>
                </c:pt>
                <c:pt idx="15">
                  <c:v>0.148191261964084</c:v>
                </c:pt>
                <c:pt idx="16">
                  <c:v>0.15107224305453501</c:v>
                </c:pt>
                <c:pt idx="17">
                  <c:v>0.14638319635660599</c:v>
                </c:pt>
                <c:pt idx="18">
                  <c:v>0.15062062037034901</c:v>
                </c:pt>
                <c:pt idx="19">
                  <c:v>0.149134139616382</c:v>
                </c:pt>
                <c:pt idx="20">
                  <c:v>0.14518101778708301</c:v>
                </c:pt>
                <c:pt idx="21">
                  <c:v>0.14933359597354301</c:v>
                </c:pt>
                <c:pt idx="22">
                  <c:v>0.15078177571093801</c:v>
                </c:pt>
                <c:pt idx="23">
                  <c:v>0.144089135112447</c:v>
                </c:pt>
                <c:pt idx="24">
                  <c:v>0.158786848639977</c:v>
                </c:pt>
                <c:pt idx="25">
                  <c:v>0.16255833753797799</c:v>
                </c:pt>
                <c:pt idx="26">
                  <c:v>0.167494120047012</c:v>
                </c:pt>
                <c:pt idx="27">
                  <c:v>0.16655500359332601</c:v>
                </c:pt>
                <c:pt idx="28">
                  <c:v>0.16690970128326901</c:v>
                </c:pt>
                <c:pt idx="29">
                  <c:v>0.17207773980355701</c:v>
                </c:pt>
                <c:pt idx="30">
                  <c:v>0.17247941497626601</c:v>
                </c:pt>
              </c:numCache>
            </c:numRef>
          </c:val>
          <c:smooth val="0"/>
        </c:ser>
        <c:ser>
          <c:idx val="1"/>
          <c:order val="1"/>
          <c:tx>
            <c:strRef>
              <c:f>'Pérdidas 2'!$A$4</c:f>
              <c:strCache>
                <c:ptCount val="1"/>
                <c:pt idx="0">
                  <c:v>Alemania</c:v>
                </c:pt>
              </c:strCache>
            </c:strRef>
          </c:tx>
          <c:spPr>
            <a:ln>
              <a:solidFill>
                <a:schemeClr val="accent4">
                  <a:lumMod val="40000"/>
                  <a:lumOff val="60000"/>
                </a:schemeClr>
              </a:solidFill>
              <a:prstDash val="dash"/>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2'!$B$4:$AF$4</c:f>
              <c:numCache>
                <c:formatCode>0%</c:formatCode>
                <c:ptCount val="31"/>
                <c:pt idx="0">
                  <c:v>5.44418626789335E-2</c:v>
                </c:pt>
                <c:pt idx="1">
                  <c:v>5.62707894925812E-2</c:v>
                </c:pt>
                <c:pt idx="2">
                  <c:v>5.6589542113409497E-2</c:v>
                </c:pt>
                <c:pt idx="3">
                  <c:v>5.8428546731590897E-2</c:v>
                </c:pt>
                <c:pt idx="4">
                  <c:v>5.3307376565948701E-2</c:v>
                </c:pt>
                <c:pt idx="5">
                  <c:v>5.4305375499788699E-2</c:v>
                </c:pt>
                <c:pt idx="6">
                  <c:v>5.1590408210525102E-2</c:v>
                </c:pt>
                <c:pt idx="7">
                  <c:v>4.94221878039421E-2</c:v>
                </c:pt>
                <c:pt idx="8">
                  <c:v>5.03304912615265E-2</c:v>
                </c:pt>
                <c:pt idx="9">
                  <c:v>5.1442628678006801E-2</c:v>
                </c:pt>
                <c:pt idx="10">
                  <c:v>5.4090922025314597E-2</c:v>
                </c:pt>
                <c:pt idx="11">
                  <c:v>2.7301428848721099E-2</c:v>
                </c:pt>
                <c:pt idx="12">
                  <c:v>2.50010539227003E-2</c:v>
                </c:pt>
                <c:pt idx="13">
                  <c:v>3.4009501851180797E-2</c:v>
                </c:pt>
                <c:pt idx="14">
                  <c:v>4.6022575521162797E-2</c:v>
                </c:pt>
                <c:pt idx="15">
                  <c:v>4.9769986372480299E-2</c:v>
                </c:pt>
                <c:pt idx="16">
                  <c:v>4.9678173689096702E-2</c:v>
                </c:pt>
                <c:pt idx="17">
                  <c:v>4.2541914964612897E-2</c:v>
                </c:pt>
                <c:pt idx="18">
                  <c:v>4.6265549028329502E-2</c:v>
                </c:pt>
                <c:pt idx="19">
                  <c:v>4.4716454971239002E-2</c:v>
                </c:pt>
                <c:pt idx="20">
                  <c:v>6.27644781184825E-2</c:v>
                </c:pt>
                <c:pt idx="21">
                  <c:v>5.9923676330825501E-2</c:v>
                </c:pt>
                <c:pt idx="22">
                  <c:v>4.9032595130592001E-2</c:v>
                </c:pt>
                <c:pt idx="23">
                  <c:v>4.7996218572117597E-2</c:v>
                </c:pt>
                <c:pt idx="24">
                  <c:v>4.9365731973615802E-2</c:v>
                </c:pt>
                <c:pt idx="25">
                  <c:v>5.1076248148096901E-2</c:v>
                </c:pt>
                <c:pt idx="26">
                  <c:v>4.9753596711412301E-2</c:v>
                </c:pt>
                <c:pt idx="27">
                  <c:v>5.08562256700133E-2</c:v>
                </c:pt>
                <c:pt idx="28">
                  <c:v>5.20804675213664E-2</c:v>
                </c:pt>
                <c:pt idx="29">
                  <c:v>4.6304618124038299E-2</c:v>
                </c:pt>
                <c:pt idx="30">
                  <c:v>4.1832625665040001E-2</c:v>
                </c:pt>
              </c:numCache>
            </c:numRef>
          </c:val>
          <c:smooth val="0"/>
        </c:ser>
        <c:ser>
          <c:idx val="2"/>
          <c:order val="2"/>
          <c:tx>
            <c:strRef>
              <c:f>'Pérdidas 2'!$A$5</c:f>
              <c:strCache>
                <c:ptCount val="1"/>
                <c:pt idx="0">
                  <c:v>Austria</c:v>
                </c:pt>
              </c:strCache>
            </c:strRef>
          </c:tx>
          <c:spPr>
            <a:ln>
              <a:prstDash val="dash"/>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2'!$B$5:$AF$5</c:f>
              <c:numCache>
                <c:formatCode>0%</c:formatCode>
                <c:ptCount val="31"/>
                <c:pt idx="0">
                  <c:v>7.1799355226490405E-2</c:v>
                </c:pt>
                <c:pt idx="1">
                  <c:v>7.4125607027882401E-2</c:v>
                </c:pt>
                <c:pt idx="2">
                  <c:v>7.1311188340203099E-2</c:v>
                </c:pt>
                <c:pt idx="3">
                  <c:v>6.7119435453918394E-2</c:v>
                </c:pt>
                <c:pt idx="4">
                  <c:v>6.5883065126368406E-2</c:v>
                </c:pt>
                <c:pt idx="5">
                  <c:v>6.6660212034661395E-2</c:v>
                </c:pt>
                <c:pt idx="6">
                  <c:v>6.7198967273075005E-2</c:v>
                </c:pt>
                <c:pt idx="7">
                  <c:v>8.5968765985616702E-2</c:v>
                </c:pt>
                <c:pt idx="8">
                  <c:v>6.3063867798124104E-2</c:v>
                </c:pt>
                <c:pt idx="9">
                  <c:v>6.0075501171569901E-2</c:v>
                </c:pt>
                <c:pt idx="10">
                  <c:v>6.2724772583033606E-2</c:v>
                </c:pt>
                <c:pt idx="11">
                  <c:v>6.0272119669000597E-2</c:v>
                </c:pt>
                <c:pt idx="12">
                  <c:v>5.8255532676275902E-2</c:v>
                </c:pt>
                <c:pt idx="13">
                  <c:v>6.4250111439802193E-2</c:v>
                </c:pt>
                <c:pt idx="14">
                  <c:v>6.12657720809133E-2</c:v>
                </c:pt>
                <c:pt idx="15">
                  <c:v>6.4907456166013303E-2</c:v>
                </c:pt>
                <c:pt idx="16">
                  <c:v>6.1278812935379699E-2</c:v>
                </c:pt>
                <c:pt idx="17">
                  <c:v>5.9524921972826002E-2</c:v>
                </c:pt>
                <c:pt idx="18">
                  <c:v>6.1331668441734898E-2</c:v>
                </c:pt>
                <c:pt idx="19">
                  <c:v>6.0664800057434097E-2</c:v>
                </c:pt>
                <c:pt idx="20">
                  <c:v>5.65884153519303E-2</c:v>
                </c:pt>
                <c:pt idx="21">
                  <c:v>6.2354653070827798E-2</c:v>
                </c:pt>
                <c:pt idx="22">
                  <c:v>5.3558692521968501E-2</c:v>
                </c:pt>
                <c:pt idx="23">
                  <c:v>5.3755890065547401E-2</c:v>
                </c:pt>
                <c:pt idx="24">
                  <c:v>5.45587001942908E-2</c:v>
                </c:pt>
                <c:pt idx="25">
                  <c:v>5.3275529177200402E-2</c:v>
                </c:pt>
                <c:pt idx="26">
                  <c:v>5.0159900596826401E-2</c:v>
                </c:pt>
                <c:pt idx="27">
                  <c:v>5.1676825956675998E-2</c:v>
                </c:pt>
                <c:pt idx="28">
                  <c:v>5.1242253101657302E-2</c:v>
                </c:pt>
                <c:pt idx="29">
                  <c:v>5.1514504688658799E-2</c:v>
                </c:pt>
                <c:pt idx="30">
                  <c:v>4.9916235434272697E-2</c:v>
                </c:pt>
              </c:numCache>
            </c:numRef>
          </c:val>
          <c:smooth val="0"/>
        </c:ser>
        <c:ser>
          <c:idx val="3"/>
          <c:order val="3"/>
          <c:tx>
            <c:strRef>
              <c:f>'Pérdidas 2'!$A$6</c:f>
              <c:strCache>
                <c:ptCount val="1"/>
                <c:pt idx="0">
                  <c:v>Australia</c:v>
                </c:pt>
              </c:strCache>
            </c:strRef>
          </c:tx>
          <c:spPr>
            <a:ln>
              <a:prstDash val="dash"/>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2'!$B$6:$AF$6</c:f>
              <c:numCache>
                <c:formatCode>0%</c:formatCode>
                <c:ptCount val="31"/>
                <c:pt idx="0">
                  <c:v>0.10488254208002901</c:v>
                </c:pt>
                <c:pt idx="1">
                  <c:v>0.120480890314387</c:v>
                </c:pt>
                <c:pt idx="2">
                  <c:v>8.6627522328812503E-2</c:v>
                </c:pt>
                <c:pt idx="3">
                  <c:v>8.62536716710183E-2</c:v>
                </c:pt>
                <c:pt idx="4">
                  <c:v>7.8772802653399698E-2</c:v>
                </c:pt>
                <c:pt idx="5">
                  <c:v>9.5413176364048002E-2</c:v>
                </c:pt>
                <c:pt idx="6">
                  <c:v>8.0010664648410598E-2</c:v>
                </c:pt>
                <c:pt idx="7">
                  <c:v>8.4263626297010202E-2</c:v>
                </c:pt>
                <c:pt idx="8">
                  <c:v>7.6374885426214498E-2</c:v>
                </c:pt>
                <c:pt idx="9">
                  <c:v>7.9743716824329694E-2</c:v>
                </c:pt>
                <c:pt idx="10">
                  <c:v>7.37616887958574E-2</c:v>
                </c:pt>
                <c:pt idx="11">
                  <c:v>6.9900988764347902E-2</c:v>
                </c:pt>
                <c:pt idx="12">
                  <c:v>7.0483167218760495E-2</c:v>
                </c:pt>
                <c:pt idx="13">
                  <c:v>6.8918691721738701E-2</c:v>
                </c:pt>
                <c:pt idx="14">
                  <c:v>6.8612345928470403E-2</c:v>
                </c:pt>
                <c:pt idx="15">
                  <c:v>7.0232725630336695E-2</c:v>
                </c:pt>
                <c:pt idx="16">
                  <c:v>6.8555723331901006E-2</c:v>
                </c:pt>
                <c:pt idx="17">
                  <c:v>6.7105460502786193E-2</c:v>
                </c:pt>
                <c:pt idx="18">
                  <c:v>7.1851572191359694E-2</c:v>
                </c:pt>
                <c:pt idx="19">
                  <c:v>8.0639774565569103E-2</c:v>
                </c:pt>
                <c:pt idx="20">
                  <c:v>7.5675843886695196E-2</c:v>
                </c:pt>
                <c:pt idx="21">
                  <c:v>8.5811477983689793E-2</c:v>
                </c:pt>
                <c:pt idx="22">
                  <c:v>7.0178950266038903E-2</c:v>
                </c:pt>
                <c:pt idx="23">
                  <c:v>6.0686363283865098E-2</c:v>
                </c:pt>
                <c:pt idx="24">
                  <c:v>7.99372305509915E-2</c:v>
                </c:pt>
                <c:pt idx="25">
                  <c:v>7.1323082148211203E-2</c:v>
                </c:pt>
                <c:pt idx="26">
                  <c:v>6.9754034551850794E-2</c:v>
                </c:pt>
                <c:pt idx="27">
                  <c:v>6.3214185308541795E-2</c:v>
                </c:pt>
                <c:pt idx="28">
                  <c:v>6.4454112585544801E-2</c:v>
                </c:pt>
                <c:pt idx="29">
                  <c:v>6.4795984990014002E-2</c:v>
                </c:pt>
                <c:pt idx="30">
                  <c:v>6.4111177933763502E-2</c:v>
                </c:pt>
              </c:numCache>
            </c:numRef>
          </c:val>
          <c:smooth val="0"/>
        </c:ser>
        <c:ser>
          <c:idx val="4"/>
          <c:order val="4"/>
          <c:tx>
            <c:strRef>
              <c:f>'Pérdidas 2'!$A$7</c:f>
              <c:strCache>
                <c:ptCount val="1"/>
                <c:pt idx="0">
                  <c:v>Bélgica</c:v>
                </c:pt>
              </c:strCache>
            </c:strRef>
          </c:tx>
          <c:spPr>
            <a:ln>
              <a:prstDash val="dash"/>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2'!$B$7:$AF$7</c:f>
              <c:numCache>
                <c:formatCode>0%</c:formatCode>
                <c:ptCount val="31"/>
                <c:pt idx="0">
                  <c:v>5.7512985793854401E-2</c:v>
                </c:pt>
                <c:pt idx="1">
                  <c:v>5.50642834744434E-2</c:v>
                </c:pt>
                <c:pt idx="2">
                  <c:v>5.6258672160787102E-2</c:v>
                </c:pt>
                <c:pt idx="3">
                  <c:v>5.4963774808611997E-2</c:v>
                </c:pt>
                <c:pt idx="4">
                  <c:v>5.62564794710795E-2</c:v>
                </c:pt>
                <c:pt idx="5">
                  <c:v>5.70798628123469E-2</c:v>
                </c:pt>
                <c:pt idx="6">
                  <c:v>5.6380258631789998E-2</c:v>
                </c:pt>
                <c:pt idx="7">
                  <c:v>5.6841293218318302E-2</c:v>
                </c:pt>
                <c:pt idx="8">
                  <c:v>5.4791055347566502E-2</c:v>
                </c:pt>
                <c:pt idx="9">
                  <c:v>5.4368265284431901E-2</c:v>
                </c:pt>
                <c:pt idx="10">
                  <c:v>5.7538795580816197E-2</c:v>
                </c:pt>
                <c:pt idx="11">
                  <c:v>5.3656445662324102E-2</c:v>
                </c:pt>
                <c:pt idx="12">
                  <c:v>5.23961188060144E-2</c:v>
                </c:pt>
                <c:pt idx="13">
                  <c:v>5.3749121985483497E-2</c:v>
                </c:pt>
                <c:pt idx="14">
                  <c:v>5.0066615244372802E-2</c:v>
                </c:pt>
                <c:pt idx="15">
                  <c:v>5.0052464467247197E-2</c:v>
                </c:pt>
                <c:pt idx="16">
                  <c:v>5.1103646833013397E-2</c:v>
                </c:pt>
                <c:pt idx="17">
                  <c:v>4.81244690955768E-2</c:v>
                </c:pt>
                <c:pt idx="18">
                  <c:v>4.8760283447249197E-2</c:v>
                </c:pt>
                <c:pt idx="19">
                  <c:v>5.1949033037872697E-2</c:v>
                </c:pt>
                <c:pt idx="20">
                  <c:v>4.6027830984929997E-2</c:v>
                </c:pt>
                <c:pt idx="21">
                  <c:v>4.6721600817183198E-2</c:v>
                </c:pt>
                <c:pt idx="22">
                  <c:v>4.4974365088827899E-2</c:v>
                </c:pt>
                <c:pt idx="23">
                  <c:v>4.4111486410327701E-2</c:v>
                </c:pt>
                <c:pt idx="24">
                  <c:v>4.63581682955043E-2</c:v>
                </c:pt>
                <c:pt idx="25">
                  <c:v>4.7880140202635799E-2</c:v>
                </c:pt>
                <c:pt idx="26">
                  <c:v>4.6705731538718598E-2</c:v>
                </c:pt>
                <c:pt idx="27">
                  <c:v>4.5583820615103403E-2</c:v>
                </c:pt>
                <c:pt idx="28">
                  <c:v>4.7732226465335703E-2</c:v>
                </c:pt>
                <c:pt idx="29">
                  <c:v>4.9026241159899397E-2</c:v>
                </c:pt>
                <c:pt idx="30">
                  <c:v>4.8143307214774202E-2</c:v>
                </c:pt>
              </c:numCache>
            </c:numRef>
          </c:val>
          <c:smooth val="0"/>
        </c:ser>
        <c:ser>
          <c:idx val="5"/>
          <c:order val="5"/>
          <c:tx>
            <c:strRef>
              <c:f>'Pérdidas 2'!$A$8</c:f>
              <c:strCache>
                <c:ptCount val="1"/>
                <c:pt idx="0">
                  <c:v>Corea del Sur</c:v>
                </c:pt>
              </c:strCache>
            </c:strRef>
          </c:tx>
          <c:spPr>
            <a:ln>
              <a:solidFill>
                <a:schemeClr val="accent3">
                  <a:lumMod val="60000"/>
                  <a:lumOff val="40000"/>
                </a:schemeClr>
              </a:solidFill>
              <a:prstDash val="dash"/>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2'!$B$8:$AF$8</c:f>
              <c:numCache>
                <c:formatCode>0%</c:formatCode>
                <c:ptCount val="31"/>
                <c:pt idx="0">
                  <c:v>6.9853794383847798E-2</c:v>
                </c:pt>
                <c:pt idx="1">
                  <c:v>6.9185937206241804E-2</c:v>
                </c:pt>
                <c:pt idx="2">
                  <c:v>6.8061507436349894E-2</c:v>
                </c:pt>
                <c:pt idx="3">
                  <c:v>7.4013048028322703E-2</c:v>
                </c:pt>
                <c:pt idx="4">
                  <c:v>6.6326736265065106E-2</c:v>
                </c:pt>
                <c:pt idx="5">
                  <c:v>6.2130620184035298E-2</c:v>
                </c:pt>
                <c:pt idx="6">
                  <c:v>4.9258069450818398E-2</c:v>
                </c:pt>
                <c:pt idx="7">
                  <c:v>4.5182035370306399E-2</c:v>
                </c:pt>
                <c:pt idx="8">
                  <c:v>4.6029620190619798E-2</c:v>
                </c:pt>
                <c:pt idx="9">
                  <c:v>5.5450623761221902E-2</c:v>
                </c:pt>
                <c:pt idx="10">
                  <c:v>3.7024203821656103E-2</c:v>
                </c:pt>
                <c:pt idx="11">
                  <c:v>2.4807861569591801E-2</c:v>
                </c:pt>
                <c:pt idx="12">
                  <c:v>2.0820474838497301E-2</c:v>
                </c:pt>
                <c:pt idx="13">
                  <c:v>6.10171117544192E-2</c:v>
                </c:pt>
                <c:pt idx="14">
                  <c:v>4.3755336927220598E-2</c:v>
                </c:pt>
                <c:pt idx="15">
                  <c:v>4.6853179025255903E-2</c:v>
                </c:pt>
                <c:pt idx="16">
                  <c:v>4.9910997439733103E-2</c:v>
                </c:pt>
                <c:pt idx="17">
                  <c:v>4.7748629228251301E-2</c:v>
                </c:pt>
                <c:pt idx="18">
                  <c:v>5.5792579951291499E-2</c:v>
                </c:pt>
                <c:pt idx="19">
                  <c:v>4.5333585486768697E-2</c:v>
                </c:pt>
                <c:pt idx="20">
                  <c:v>4.5776857836918303E-2</c:v>
                </c:pt>
                <c:pt idx="21">
                  <c:v>4.1497256718985902E-2</c:v>
                </c:pt>
                <c:pt idx="22">
                  <c:v>4.4807658036100699E-2</c:v>
                </c:pt>
                <c:pt idx="23">
                  <c:v>3.4057394613016698E-2</c:v>
                </c:pt>
                <c:pt idx="24">
                  <c:v>3.7006774952990901E-2</c:v>
                </c:pt>
                <c:pt idx="25">
                  <c:v>3.7531599622037497E-2</c:v>
                </c:pt>
                <c:pt idx="26">
                  <c:v>3.8468001489880201E-2</c:v>
                </c:pt>
                <c:pt idx="27">
                  <c:v>3.8214491453152803E-2</c:v>
                </c:pt>
                <c:pt idx="28">
                  <c:v>3.8510430143284799E-2</c:v>
                </c:pt>
                <c:pt idx="29">
                  <c:v>3.9434344544052702E-2</c:v>
                </c:pt>
                <c:pt idx="30">
                  <c:v>3.8571663537201602E-2</c:v>
                </c:pt>
              </c:numCache>
            </c:numRef>
          </c:val>
          <c:smooth val="0"/>
        </c:ser>
        <c:ser>
          <c:idx val="6"/>
          <c:order val="6"/>
          <c:tx>
            <c:strRef>
              <c:f>'Pérdidas 2'!$A$9</c:f>
              <c:strCache>
                <c:ptCount val="1"/>
                <c:pt idx="0">
                  <c:v>Dinamarca</c:v>
                </c:pt>
              </c:strCache>
            </c:strRef>
          </c:tx>
          <c:spPr>
            <a:ln>
              <a:prstDash val="dash"/>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2'!$B$9:$AF$9</c:f>
              <c:numCache>
                <c:formatCode>0%</c:formatCode>
                <c:ptCount val="31"/>
                <c:pt idx="0">
                  <c:v>8.2365231926452204E-2</c:v>
                </c:pt>
                <c:pt idx="1">
                  <c:v>7.46592188086206E-2</c:v>
                </c:pt>
                <c:pt idx="2">
                  <c:v>7.4031610842682796E-2</c:v>
                </c:pt>
                <c:pt idx="3">
                  <c:v>8.6022367418928103E-2</c:v>
                </c:pt>
                <c:pt idx="4">
                  <c:v>8.5360406091370494E-2</c:v>
                </c:pt>
                <c:pt idx="5">
                  <c:v>8.5604005044521703E-2</c:v>
                </c:pt>
                <c:pt idx="6">
                  <c:v>7.2561651426988102E-2</c:v>
                </c:pt>
                <c:pt idx="7">
                  <c:v>7.3221966589976997E-2</c:v>
                </c:pt>
                <c:pt idx="8">
                  <c:v>7.4448222977928899E-2</c:v>
                </c:pt>
                <c:pt idx="9">
                  <c:v>7.6369439197551001E-2</c:v>
                </c:pt>
                <c:pt idx="10">
                  <c:v>7.8759254531529196E-2</c:v>
                </c:pt>
                <c:pt idx="11">
                  <c:v>7.78524317327252E-2</c:v>
                </c:pt>
                <c:pt idx="12">
                  <c:v>6.8263765813114899E-2</c:v>
                </c:pt>
                <c:pt idx="13">
                  <c:v>7.3320491211172595E-2</c:v>
                </c:pt>
                <c:pt idx="14">
                  <c:v>5.1144092131910603E-2</c:v>
                </c:pt>
                <c:pt idx="15">
                  <c:v>6.9300192336144401E-2</c:v>
                </c:pt>
                <c:pt idx="16">
                  <c:v>9.1113642836798597E-2</c:v>
                </c:pt>
                <c:pt idx="17">
                  <c:v>6.19724823679038E-2</c:v>
                </c:pt>
                <c:pt idx="18">
                  <c:v>6.6322031206930795E-2</c:v>
                </c:pt>
                <c:pt idx="19">
                  <c:v>5.7030367947196299E-2</c:v>
                </c:pt>
                <c:pt idx="20">
                  <c:v>6.03110029742727E-2</c:v>
                </c:pt>
                <c:pt idx="21">
                  <c:v>6.7352117437137093E-2</c:v>
                </c:pt>
                <c:pt idx="22">
                  <c:v>5.9249763680999899E-2</c:v>
                </c:pt>
                <c:pt idx="23">
                  <c:v>5.79209516109883E-2</c:v>
                </c:pt>
                <c:pt idx="24">
                  <c:v>5.06465408692401E-2</c:v>
                </c:pt>
                <c:pt idx="25">
                  <c:v>4.23250564334086E-2</c:v>
                </c:pt>
                <c:pt idx="26">
                  <c:v>4.2910890937373103E-2</c:v>
                </c:pt>
                <c:pt idx="27">
                  <c:v>5.3090771858564201E-2</c:v>
                </c:pt>
                <c:pt idx="28">
                  <c:v>5.9532183782830997E-2</c:v>
                </c:pt>
                <c:pt idx="29">
                  <c:v>6.7246169867349395E-2</c:v>
                </c:pt>
                <c:pt idx="30">
                  <c:v>7.0613724649672902E-2</c:v>
                </c:pt>
              </c:numCache>
            </c:numRef>
          </c:val>
          <c:smooth val="0"/>
        </c:ser>
        <c:ser>
          <c:idx val="7"/>
          <c:order val="7"/>
          <c:tx>
            <c:strRef>
              <c:f>'Pérdidas 2'!$A$10</c:f>
              <c:strCache>
                <c:ptCount val="1"/>
                <c:pt idx="0">
                  <c:v>España</c:v>
                </c:pt>
              </c:strCache>
            </c:strRef>
          </c:tx>
          <c:spPr>
            <a:ln>
              <a:prstDash val="dash"/>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2'!$B$10:$AF$10</c:f>
              <c:numCache>
                <c:formatCode>0%</c:formatCode>
                <c:ptCount val="31"/>
                <c:pt idx="0">
                  <c:v>9.2969019655400803E-2</c:v>
                </c:pt>
                <c:pt idx="1">
                  <c:v>8.2497109826589601E-2</c:v>
                </c:pt>
                <c:pt idx="2">
                  <c:v>9.5930575601608503E-2</c:v>
                </c:pt>
                <c:pt idx="3">
                  <c:v>9.1675677561128696E-2</c:v>
                </c:pt>
                <c:pt idx="4">
                  <c:v>9.2471016671678202E-2</c:v>
                </c:pt>
                <c:pt idx="5">
                  <c:v>9.5696951569485003E-2</c:v>
                </c:pt>
                <c:pt idx="6">
                  <c:v>9.4866513507090203E-2</c:v>
                </c:pt>
                <c:pt idx="7">
                  <c:v>9.6192321379146697E-2</c:v>
                </c:pt>
                <c:pt idx="8">
                  <c:v>0.105013808393948</c:v>
                </c:pt>
                <c:pt idx="9">
                  <c:v>8.9668841596620502E-2</c:v>
                </c:pt>
                <c:pt idx="10">
                  <c:v>9.7979128128163007E-2</c:v>
                </c:pt>
                <c:pt idx="11">
                  <c:v>9.9282304819005601E-2</c:v>
                </c:pt>
                <c:pt idx="12">
                  <c:v>9.9749349855187394E-2</c:v>
                </c:pt>
                <c:pt idx="13">
                  <c:v>9.9857423398703404E-2</c:v>
                </c:pt>
                <c:pt idx="14">
                  <c:v>9.7930882961124899E-2</c:v>
                </c:pt>
                <c:pt idx="15">
                  <c:v>9.8902460941615394E-2</c:v>
                </c:pt>
                <c:pt idx="16">
                  <c:v>9.3818234314002602E-2</c:v>
                </c:pt>
                <c:pt idx="17">
                  <c:v>7.9794429445491602E-2</c:v>
                </c:pt>
                <c:pt idx="18">
                  <c:v>9.8686181366884895E-2</c:v>
                </c:pt>
                <c:pt idx="19">
                  <c:v>9.7301941742722803E-2</c:v>
                </c:pt>
                <c:pt idx="20">
                  <c:v>9.0372991938012404E-2</c:v>
                </c:pt>
                <c:pt idx="21">
                  <c:v>8.0063741085945897E-2</c:v>
                </c:pt>
                <c:pt idx="22">
                  <c:v>8.3194351895812896E-2</c:v>
                </c:pt>
                <c:pt idx="23">
                  <c:v>9.1779301072530795E-2</c:v>
                </c:pt>
                <c:pt idx="24">
                  <c:v>9.3899944401246105E-2</c:v>
                </c:pt>
                <c:pt idx="25">
                  <c:v>9.7129472389413496E-2</c:v>
                </c:pt>
                <c:pt idx="26">
                  <c:v>5.0655558915707603E-2</c:v>
                </c:pt>
                <c:pt idx="27">
                  <c:v>5.3503120373317697E-2</c:v>
                </c:pt>
                <c:pt idx="28">
                  <c:v>4.0468645210402103E-2</c:v>
                </c:pt>
                <c:pt idx="29">
                  <c:v>4.1527247584411897E-2</c:v>
                </c:pt>
                <c:pt idx="30">
                  <c:v>4.0252466344086302E-2</c:v>
                </c:pt>
              </c:numCache>
            </c:numRef>
          </c:val>
          <c:smooth val="0"/>
        </c:ser>
        <c:ser>
          <c:idx val="8"/>
          <c:order val="8"/>
          <c:tx>
            <c:strRef>
              <c:f>'Pérdidas 2'!$A$11</c:f>
              <c:strCache>
                <c:ptCount val="1"/>
                <c:pt idx="0">
                  <c:v>Estados Unidos</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2'!$B$11:$AF$11</c:f>
              <c:numCache>
                <c:formatCode>0%</c:formatCode>
                <c:ptCount val="31"/>
                <c:pt idx="0">
                  <c:v>9.3518563529912599E-2</c:v>
                </c:pt>
                <c:pt idx="1">
                  <c:v>7.8975235349589501E-2</c:v>
                </c:pt>
                <c:pt idx="2">
                  <c:v>8.2353862767921907E-2</c:v>
                </c:pt>
                <c:pt idx="3">
                  <c:v>8.42231868854246E-2</c:v>
                </c:pt>
                <c:pt idx="4">
                  <c:v>7.0484357751559701E-2</c:v>
                </c:pt>
                <c:pt idx="5">
                  <c:v>7.5562398822119597E-2</c:v>
                </c:pt>
                <c:pt idx="6">
                  <c:v>6.2388002514803802E-2</c:v>
                </c:pt>
                <c:pt idx="7">
                  <c:v>6.2690971292455197E-2</c:v>
                </c:pt>
                <c:pt idx="8">
                  <c:v>5.8819971027471898E-2</c:v>
                </c:pt>
                <c:pt idx="9">
                  <c:v>7.4707075542739795E-2</c:v>
                </c:pt>
                <c:pt idx="10">
                  <c:v>6.6791528275934306E-2</c:v>
                </c:pt>
                <c:pt idx="11">
                  <c:v>6.7034144098657905E-2</c:v>
                </c:pt>
                <c:pt idx="12">
                  <c:v>6.8213224380613599E-2</c:v>
                </c:pt>
                <c:pt idx="13">
                  <c:v>6.9552549568617603E-2</c:v>
                </c:pt>
                <c:pt idx="14">
                  <c:v>6.4227001023091201E-2</c:v>
                </c:pt>
                <c:pt idx="15">
                  <c:v>6.7425316366458196E-2</c:v>
                </c:pt>
                <c:pt idx="16">
                  <c:v>6.6185945957816697E-2</c:v>
                </c:pt>
                <c:pt idx="17">
                  <c:v>6.3631749410794899E-2</c:v>
                </c:pt>
                <c:pt idx="18">
                  <c:v>6.0627126066519502E-2</c:v>
                </c:pt>
                <c:pt idx="19">
                  <c:v>6.4473451882235702E-2</c:v>
                </c:pt>
                <c:pt idx="20">
                  <c:v>6.34826755792849E-2</c:v>
                </c:pt>
                <c:pt idx="21">
                  <c:v>5.3626377758065898E-2</c:v>
                </c:pt>
                <c:pt idx="22">
                  <c:v>6.3871491205170494E-2</c:v>
                </c:pt>
                <c:pt idx="23">
                  <c:v>5.8508778416975799E-2</c:v>
                </c:pt>
                <c:pt idx="24">
                  <c:v>6.6782227686749199E-2</c:v>
                </c:pt>
                <c:pt idx="25">
                  <c:v>6.59813190726833E-2</c:v>
                </c:pt>
                <c:pt idx="26">
                  <c:v>6.5214004616369295E-2</c:v>
                </c:pt>
                <c:pt idx="27">
                  <c:v>7.1099848298834895E-2</c:v>
                </c:pt>
                <c:pt idx="28">
                  <c:v>6.9131905617303702E-2</c:v>
                </c:pt>
                <c:pt idx="29">
                  <c:v>6.5400511116457394E-2</c:v>
                </c:pt>
                <c:pt idx="30">
                  <c:v>6.3751294164473102E-2</c:v>
                </c:pt>
              </c:numCache>
            </c:numRef>
          </c:val>
          <c:smooth val="0"/>
        </c:ser>
        <c:ser>
          <c:idx val="9"/>
          <c:order val="9"/>
          <c:tx>
            <c:strRef>
              <c:f>'Pérdidas 2'!$A$12</c:f>
              <c:strCache>
                <c:ptCount val="1"/>
                <c:pt idx="0">
                  <c:v>Finlandia</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2'!$B$12:$AF$12</c:f>
              <c:numCache>
                <c:formatCode>0%</c:formatCode>
                <c:ptCount val="31"/>
                <c:pt idx="0">
                  <c:v>5.7814183011447598E-2</c:v>
                </c:pt>
                <c:pt idx="1">
                  <c:v>5.7641625764646098E-2</c:v>
                </c:pt>
                <c:pt idx="2">
                  <c:v>5.5196908973097501E-2</c:v>
                </c:pt>
                <c:pt idx="3">
                  <c:v>5.9168975069252103E-2</c:v>
                </c:pt>
                <c:pt idx="4">
                  <c:v>5.4065770731405199E-2</c:v>
                </c:pt>
                <c:pt idx="5">
                  <c:v>5.8084983656988998E-2</c:v>
                </c:pt>
                <c:pt idx="6">
                  <c:v>5.2128649860369698E-2</c:v>
                </c:pt>
                <c:pt idx="7">
                  <c:v>5.2760257954787101E-2</c:v>
                </c:pt>
                <c:pt idx="8">
                  <c:v>5.8455846558270803E-2</c:v>
                </c:pt>
                <c:pt idx="9">
                  <c:v>4.89551244692365E-2</c:v>
                </c:pt>
                <c:pt idx="10">
                  <c:v>4.0755775333973003E-2</c:v>
                </c:pt>
                <c:pt idx="11">
                  <c:v>4.0665188470066498E-2</c:v>
                </c:pt>
                <c:pt idx="12">
                  <c:v>4.73075538723964E-2</c:v>
                </c:pt>
                <c:pt idx="13">
                  <c:v>4.1296108955291497E-2</c:v>
                </c:pt>
                <c:pt idx="14">
                  <c:v>4.2540322580645197E-2</c:v>
                </c:pt>
                <c:pt idx="15">
                  <c:v>4.41744730679157E-2</c:v>
                </c:pt>
                <c:pt idx="16">
                  <c:v>3.8769541848257601E-2</c:v>
                </c:pt>
                <c:pt idx="17">
                  <c:v>3.4612062050832303E-2</c:v>
                </c:pt>
                <c:pt idx="18">
                  <c:v>3.8578257075502401E-2</c:v>
                </c:pt>
                <c:pt idx="19">
                  <c:v>3.47912141581092E-2</c:v>
                </c:pt>
                <c:pt idx="20">
                  <c:v>3.4804767797230601E-2</c:v>
                </c:pt>
                <c:pt idx="21">
                  <c:v>3.7280225863732502E-2</c:v>
                </c:pt>
                <c:pt idx="22">
                  <c:v>3.5238446019277697E-2</c:v>
                </c:pt>
                <c:pt idx="23">
                  <c:v>4.0478707988221098E-2</c:v>
                </c:pt>
                <c:pt idx="24">
                  <c:v>3.4037840323763301E-2</c:v>
                </c:pt>
                <c:pt idx="25">
                  <c:v>3.5932519177992499E-2</c:v>
                </c:pt>
                <c:pt idx="26">
                  <c:v>3.39349546700565E-2</c:v>
                </c:pt>
                <c:pt idx="27">
                  <c:v>3.37207395291729E-2</c:v>
                </c:pt>
                <c:pt idx="28">
                  <c:v>3.8376845892906297E-2</c:v>
                </c:pt>
                <c:pt idx="29">
                  <c:v>3.4263224567152001E-2</c:v>
                </c:pt>
                <c:pt idx="30">
                  <c:v>3.1578038855372602E-2</c:v>
                </c:pt>
              </c:numCache>
            </c:numRef>
          </c:val>
          <c:smooth val="0"/>
        </c:ser>
        <c:ser>
          <c:idx val="10"/>
          <c:order val="10"/>
          <c:tx>
            <c:strRef>
              <c:f>'Pérdidas 2'!$A$13</c:f>
              <c:strCache>
                <c:ptCount val="1"/>
                <c:pt idx="0">
                  <c:v>Francia</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2'!$B$13:$AF$13</c:f>
              <c:numCache>
                <c:formatCode>0%</c:formatCode>
                <c:ptCount val="31"/>
                <c:pt idx="0">
                  <c:v>6.81831617029829E-2</c:v>
                </c:pt>
                <c:pt idx="1">
                  <c:v>6.9599533437014E-2</c:v>
                </c:pt>
                <c:pt idx="2">
                  <c:v>6.9790177082414806E-2</c:v>
                </c:pt>
                <c:pt idx="3">
                  <c:v>7.3764039046919305E-2</c:v>
                </c:pt>
                <c:pt idx="4">
                  <c:v>7.5902561698137305E-2</c:v>
                </c:pt>
                <c:pt idx="5">
                  <c:v>7.70106964835435E-2</c:v>
                </c:pt>
                <c:pt idx="6">
                  <c:v>7.4666599217164203E-2</c:v>
                </c:pt>
                <c:pt idx="7">
                  <c:v>7.6583503866089905E-2</c:v>
                </c:pt>
                <c:pt idx="8">
                  <c:v>7.3514526822665599E-2</c:v>
                </c:pt>
                <c:pt idx="9">
                  <c:v>7.6107832320508106E-2</c:v>
                </c:pt>
                <c:pt idx="10">
                  <c:v>7.8967772095754396E-2</c:v>
                </c:pt>
                <c:pt idx="11">
                  <c:v>8.0486357139244694E-2</c:v>
                </c:pt>
                <c:pt idx="12">
                  <c:v>7.4838953655844503E-2</c:v>
                </c:pt>
                <c:pt idx="13">
                  <c:v>7.7359502387287102E-2</c:v>
                </c:pt>
                <c:pt idx="14">
                  <c:v>6.7376104810124002E-2</c:v>
                </c:pt>
                <c:pt idx="15">
                  <c:v>7.5744348378781995E-2</c:v>
                </c:pt>
                <c:pt idx="16">
                  <c:v>7.7123041901381306E-2</c:v>
                </c:pt>
                <c:pt idx="17">
                  <c:v>7.2008964053852403E-2</c:v>
                </c:pt>
                <c:pt idx="18">
                  <c:v>7.4080088490368401E-2</c:v>
                </c:pt>
                <c:pt idx="19">
                  <c:v>6.9891526052290001E-2</c:v>
                </c:pt>
                <c:pt idx="20">
                  <c:v>6.9076714335225206E-2</c:v>
                </c:pt>
                <c:pt idx="21">
                  <c:v>6.7911090068529495E-2</c:v>
                </c:pt>
                <c:pt idx="22">
                  <c:v>6.8791951613284594E-2</c:v>
                </c:pt>
                <c:pt idx="23">
                  <c:v>6.7950497092269205E-2</c:v>
                </c:pt>
                <c:pt idx="24">
                  <c:v>6.62886905791394E-2</c:v>
                </c:pt>
                <c:pt idx="25">
                  <c:v>6.6808299460040702E-2</c:v>
                </c:pt>
                <c:pt idx="26">
                  <c:v>6.6619582265370694E-2</c:v>
                </c:pt>
                <c:pt idx="27">
                  <c:v>6.5988657373690293E-2</c:v>
                </c:pt>
                <c:pt idx="28">
                  <c:v>6.7848439866860497E-2</c:v>
                </c:pt>
                <c:pt idx="29">
                  <c:v>7.2799703173915098E-2</c:v>
                </c:pt>
                <c:pt idx="30">
                  <c:v>6.9937367211030402E-2</c:v>
                </c:pt>
              </c:numCache>
            </c:numRef>
          </c:val>
          <c:smooth val="0"/>
        </c:ser>
        <c:ser>
          <c:idx val="11"/>
          <c:order val="11"/>
          <c:tx>
            <c:strRef>
              <c:f>'Pérdidas 2'!$A$14</c:f>
              <c:strCache>
                <c:ptCount val="1"/>
                <c:pt idx="0">
                  <c:v>Holanda</c:v>
                </c:pt>
              </c:strCache>
            </c:strRef>
          </c:tx>
          <c:spPr>
            <a:ln>
              <a:solidFill>
                <a:schemeClr val="accent1">
                  <a:lumMod val="40000"/>
                  <a:lumOff val="60000"/>
                </a:schemeClr>
              </a:solidFill>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2'!$B$14:$AF$14</c:f>
              <c:numCache>
                <c:formatCode>0%</c:formatCode>
                <c:ptCount val="31"/>
                <c:pt idx="0">
                  <c:v>4.3837671353111098E-2</c:v>
                </c:pt>
                <c:pt idx="1">
                  <c:v>4.4698678698034199E-2</c:v>
                </c:pt>
                <c:pt idx="2">
                  <c:v>4.15780536459106E-2</c:v>
                </c:pt>
                <c:pt idx="3">
                  <c:v>4.0691364424213998E-2</c:v>
                </c:pt>
                <c:pt idx="4">
                  <c:v>4.1080640356241302E-2</c:v>
                </c:pt>
                <c:pt idx="5">
                  <c:v>4.0383277953790299E-2</c:v>
                </c:pt>
                <c:pt idx="6">
                  <c:v>4.23663136140532E-2</c:v>
                </c:pt>
                <c:pt idx="7">
                  <c:v>4.0492906458472901E-2</c:v>
                </c:pt>
                <c:pt idx="8">
                  <c:v>3.8518086995117599E-2</c:v>
                </c:pt>
                <c:pt idx="9">
                  <c:v>3.9542031864488701E-2</c:v>
                </c:pt>
                <c:pt idx="10">
                  <c:v>4.1139865015984899E-2</c:v>
                </c:pt>
                <c:pt idx="11">
                  <c:v>4.1520482596733903E-2</c:v>
                </c:pt>
                <c:pt idx="12">
                  <c:v>3.8710471268610797E-2</c:v>
                </c:pt>
                <c:pt idx="13">
                  <c:v>3.8057046872326299E-2</c:v>
                </c:pt>
                <c:pt idx="14">
                  <c:v>3.9230571582070002E-2</c:v>
                </c:pt>
                <c:pt idx="15">
                  <c:v>3.8652255381381097E-2</c:v>
                </c:pt>
                <c:pt idx="16">
                  <c:v>3.7106140563933902E-2</c:v>
                </c:pt>
                <c:pt idx="17">
                  <c:v>4.0521633309727897E-2</c:v>
                </c:pt>
                <c:pt idx="18">
                  <c:v>4.1119170984455902E-2</c:v>
                </c:pt>
                <c:pt idx="19">
                  <c:v>4.18554890541891E-2</c:v>
                </c:pt>
                <c:pt idx="20">
                  <c:v>3.9757641139626002E-2</c:v>
                </c:pt>
                <c:pt idx="21">
                  <c:v>3.9843834934960597E-2</c:v>
                </c:pt>
                <c:pt idx="22">
                  <c:v>3.9614104083036103E-2</c:v>
                </c:pt>
                <c:pt idx="23">
                  <c:v>3.9587952467091202E-2</c:v>
                </c:pt>
                <c:pt idx="24">
                  <c:v>3.9058169534095598E-2</c:v>
                </c:pt>
                <c:pt idx="25">
                  <c:v>3.9645918429209802E-2</c:v>
                </c:pt>
                <c:pt idx="26">
                  <c:v>3.9619789862158403E-2</c:v>
                </c:pt>
                <c:pt idx="27">
                  <c:v>3.9581214490301803E-2</c:v>
                </c:pt>
                <c:pt idx="28">
                  <c:v>3.9617656872825903E-2</c:v>
                </c:pt>
                <c:pt idx="29">
                  <c:v>3.92451461193455E-2</c:v>
                </c:pt>
                <c:pt idx="30">
                  <c:v>3.8868763506895297E-2</c:v>
                </c:pt>
              </c:numCache>
            </c:numRef>
          </c:val>
          <c:smooth val="0"/>
        </c:ser>
        <c:ser>
          <c:idx val="12"/>
          <c:order val="12"/>
          <c:tx>
            <c:strRef>
              <c:f>'Pérdidas 2'!$A$15</c:f>
              <c:strCache>
                <c:ptCount val="1"/>
                <c:pt idx="0">
                  <c:v>Irlanda</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2'!$B$15:$AF$15</c:f>
              <c:numCache>
                <c:formatCode>0%</c:formatCode>
                <c:ptCount val="31"/>
                <c:pt idx="0">
                  <c:v>0.11467505241090201</c:v>
                </c:pt>
                <c:pt idx="1">
                  <c:v>0.121295512277731</c:v>
                </c:pt>
                <c:pt idx="2">
                  <c:v>0.12311350010336999</c:v>
                </c:pt>
                <c:pt idx="3">
                  <c:v>0.121171077307772</c:v>
                </c:pt>
                <c:pt idx="4">
                  <c:v>0.115215838350852</c:v>
                </c:pt>
                <c:pt idx="5">
                  <c:v>0.101108689472188</c:v>
                </c:pt>
                <c:pt idx="6">
                  <c:v>9.8792737996498001E-2</c:v>
                </c:pt>
                <c:pt idx="7">
                  <c:v>8.36117536194637E-2</c:v>
                </c:pt>
                <c:pt idx="8">
                  <c:v>9.7318852876293896E-2</c:v>
                </c:pt>
                <c:pt idx="9">
                  <c:v>9.5328884652049597E-2</c:v>
                </c:pt>
                <c:pt idx="10">
                  <c:v>9.6012039127163301E-2</c:v>
                </c:pt>
                <c:pt idx="11">
                  <c:v>9.8161264935250805E-2</c:v>
                </c:pt>
                <c:pt idx="12">
                  <c:v>9.5141426444715099E-2</c:v>
                </c:pt>
                <c:pt idx="13">
                  <c:v>9.44481163251817E-2</c:v>
                </c:pt>
                <c:pt idx="14">
                  <c:v>9.4102726696258701E-2</c:v>
                </c:pt>
                <c:pt idx="15">
                  <c:v>9.1802681876099704E-2</c:v>
                </c:pt>
                <c:pt idx="16">
                  <c:v>9.3024578971324504E-2</c:v>
                </c:pt>
                <c:pt idx="17">
                  <c:v>8.9867055367005996E-2</c:v>
                </c:pt>
                <c:pt idx="18">
                  <c:v>9.7628015881095404E-2</c:v>
                </c:pt>
                <c:pt idx="19">
                  <c:v>8.94994427484615E-2</c:v>
                </c:pt>
                <c:pt idx="20">
                  <c:v>9.0710197981742999E-2</c:v>
                </c:pt>
                <c:pt idx="21">
                  <c:v>8.3630447271594993E-2</c:v>
                </c:pt>
                <c:pt idx="22">
                  <c:v>8.2788219649021694E-2</c:v>
                </c:pt>
                <c:pt idx="23">
                  <c:v>8.3426826559889103E-2</c:v>
                </c:pt>
                <c:pt idx="24">
                  <c:v>8.0935802325831002E-2</c:v>
                </c:pt>
                <c:pt idx="25">
                  <c:v>7.8647916041334504E-2</c:v>
                </c:pt>
                <c:pt idx="26">
                  <c:v>7.7792573235678397E-2</c:v>
                </c:pt>
                <c:pt idx="27">
                  <c:v>7.9068592367914997E-2</c:v>
                </c:pt>
                <c:pt idx="28">
                  <c:v>7.7757939743545806E-2</c:v>
                </c:pt>
                <c:pt idx="29">
                  <c:v>7.7652090545072605E-2</c:v>
                </c:pt>
                <c:pt idx="30">
                  <c:v>7.7716924343563004E-2</c:v>
                </c:pt>
              </c:numCache>
            </c:numRef>
          </c:val>
          <c:smooth val="0"/>
        </c:ser>
        <c:ser>
          <c:idx val="13"/>
          <c:order val="13"/>
          <c:tx>
            <c:strRef>
              <c:f>'Pérdidas 2'!$A$16</c:f>
              <c:strCache>
                <c:ptCount val="1"/>
                <c:pt idx="0">
                  <c:v>Italia</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2'!$B$16:$AF$16</c:f>
              <c:numCache>
                <c:formatCode>0%</c:formatCode>
                <c:ptCount val="31"/>
                <c:pt idx="0">
                  <c:v>9.1489619605941597E-2</c:v>
                </c:pt>
                <c:pt idx="1">
                  <c:v>9.0895408405010203E-2</c:v>
                </c:pt>
                <c:pt idx="2">
                  <c:v>8.0241534901016195E-2</c:v>
                </c:pt>
                <c:pt idx="3">
                  <c:v>9.1823580612818201E-2</c:v>
                </c:pt>
                <c:pt idx="4">
                  <c:v>8.7075264984326398E-2</c:v>
                </c:pt>
                <c:pt idx="5">
                  <c:v>8.9316217460236297E-2</c:v>
                </c:pt>
                <c:pt idx="6">
                  <c:v>8.4328153450899196E-2</c:v>
                </c:pt>
                <c:pt idx="7">
                  <c:v>8.1631103709081193E-2</c:v>
                </c:pt>
                <c:pt idx="8">
                  <c:v>8.8572585326354702E-2</c:v>
                </c:pt>
                <c:pt idx="9">
                  <c:v>7.50025762077174E-2</c:v>
                </c:pt>
                <c:pt idx="10">
                  <c:v>6.8713164317971101E-2</c:v>
                </c:pt>
                <c:pt idx="11">
                  <c:v>7.0829727950583093E-2</c:v>
                </c:pt>
                <c:pt idx="12">
                  <c:v>6.7934826751571697E-2</c:v>
                </c:pt>
                <c:pt idx="13">
                  <c:v>7.1505835929555603E-2</c:v>
                </c:pt>
                <c:pt idx="14">
                  <c:v>6.7263389813139701E-2</c:v>
                </c:pt>
                <c:pt idx="15">
                  <c:v>6.7285391725031493E-2</c:v>
                </c:pt>
                <c:pt idx="16">
                  <c:v>6.4455571844715703E-2</c:v>
                </c:pt>
                <c:pt idx="17">
                  <c:v>6.5528146995081499E-2</c:v>
                </c:pt>
                <c:pt idx="18">
                  <c:v>6.64504044151948E-2</c:v>
                </c:pt>
                <c:pt idx="19">
                  <c:v>6.5100186491299394E-2</c:v>
                </c:pt>
                <c:pt idx="20">
                  <c:v>6.4533738613591005E-2</c:v>
                </c:pt>
                <c:pt idx="21">
                  <c:v>6.3749115940460496E-2</c:v>
                </c:pt>
                <c:pt idx="22">
                  <c:v>6.3731442107674993E-2</c:v>
                </c:pt>
                <c:pt idx="23">
                  <c:v>6.6133571007680705E-2</c:v>
                </c:pt>
                <c:pt idx="24">
                  <c:v>6.4619494972078098E-2</c:v>
                </c:pt>
                <c:pt idx="25">
                  <c:v>6.3016769744373605E-2</c:v>
                </c:pt>
                <c:pt idx="26">
                  <c:v>5.971348316425E-2</c:v>
                </c:pt>
                <c:pt idx="27">
                  <c:v>6.2484249357909999E-2</c:v>
                </c:pt>
                <c:pt idx="28">
                  <c:v>6.101774761658E-2</c:v>
                </c:pt>
                <c:pt idx="29">
                  <c:v>6.4059285055320103E-2</c:v>
                </c:pt>
                <c:pt idx="30">
                  <c:v>6.28381521978537E-2</c:v>
                </c:pt>
              </c:numCache>
            </c:numRef>
          </c:val>
          <c:smooth val="0"/>
        </c:ser>
        <c:ser>
          <c:idx val="14"/>
          <c:order val="14"/>
          <c:tx>
            <c:strRef>
              <c:f>'Pérdidas 2'!$A$17</c:f>
              <c:strCache>
                <c:ptCount val="1"/>
                <c:pt idx="0">
                  <c:v>Japón</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2'!$B$17:$AF$17</c:f>
              <c:numCache>
                <c:formatCode>0%</c:formatCode>
                <c:ptCount val="31"/>
                <c:pt idx="0">
                  <c:v>4.6436853926008298E-2</c:v>
                </c:pt>
                <c:pt idx="1">
                  <c:v>4.3774231771572601E-2</c:v>
                </c:pt>
                <c:pt idx="2">
                  <c:v>4.4850183377063299E-2</c:v>
                </c:pt>
                <c:pt idx="3">
                  <c:v>4.5120008179471198E-2</c:v>
                </c:pt>
                <c:pt idx="4">
                  <c:v>3.9446510040738701E-2</c:v>
                </c:pt>
                <c:pt idx="5">
                  <c:v>4.4802025176858301E-2</c:v>
                </c:pt>
                <c:pt idx="6">
                  <c:v>4.5187336543795802E-2</c:v>
                </c:pt>
                <c:pt idx="7">
                  <c:v>4.3966277815900401E-2</c:v>
                </c:pt>
                <c:pt idx="8">
                  <c:v>4.0980080735887797E-2</c:v>
                </c:pt>
                <c:pt idx="9">
                  <c:v>4.17861811171098E-2</c:v>
                </c:pt>
                <c:pt idx="10">
                  <c:v>5.0118768350078897E-2</c:v>
                </c:pt>
                <c:pt idx="11">
                  <c:v>5.0852923117929001E-2</c:v>
                </c:pt>
                <c:pt idx="12">
                  <c:v>5.0537559645374402E-2</c:v>
                </c:pt>
                <c:pt idx="13">
                  <c:v>4.9813155401672103E-2</c:v>
                </c:pt>
                <c:pt idx="14">
                  <c:v>4.8807929573445097E-2</c:v>
                </c:pt>
                <c:pt idx="15">
                  <c:v>4.86546955836063E-2</c:v>
                </c:pt>
                <c:pt idx="16">
                  <c:v>4.6595370935916702E-2</c:v>
                </c:pt>
                <c:pt idx="17">
                  <c:v>4.8262266058659402E-2</c:v>
                </c:pt>
                <c:pt idx="18">
                  <c:v>4.8384574800234503E-2</c:v>
                </c:pt>
                <c:pt idx="19">
                  <c:v>4.7575342671862503E-2</c:v>
                </c:pt>
                <c:pt idx="20">
                  <c:v>4.7443834448918802E-2</c:v>
                </c:pt>
                <c:pt idx="21">
                  <c:v>4.66616890082696E-2</c:v>
                </c:pt>
                <c:pt idx="22">
                  <c:v>5.0087620015977399E-2</c:v>
                </c:pt>
                <c:pt idx="23">
                  <c:v>5.0690994434192803E-2</c:v>
                </c:pt>
                <c:pt idx="24">
                  <c:v>4.8355723313820001E-2</c:v>
                </c:pt>
                <c:pt idx="25">
                  <c:v>4.8984180955548802E-2</c:v>
                </c:pt>
                <c:pt idx="26">
                  <c:v>4.8501001819697701E-2</c:v>
                </c:pt>
                <c:pt idx="27">
                  <c:v>4.8035142328873799E-2</c:v>
                </c:pt>
                <c:pt idx="28">
                  <c:v>5.0444265810608402E-2</c:v>
                </c:pt>
                <c:pt idx="29">
                  <c:v>5.1104207310691201E-2</c:v>
                </c:pt>
                <c:pt idx="30">
                  <c:v>4.69551649198197E-2</c:v>
                </c:pt>
              </c:numCache>
            </c:numRef>
          </c:val>
          <c:smooth val="0"/>
        </c:ser>
        <c:ser>
          <c:idx val="15"/>
          <c:order val="15"/>
          <c:tx>
            <c:strRef>
              <c:f>'Pérdidas 2'!$A$18</c:f>
              <c:strCache>
                <c:ptCount val="1"/>
                <c:pt idx="0">
                  <c:v>Noruega</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2'!$B$18:$AF$18</c:f>
              <c:numCache>
                <c:formatCode>0%</c:formatCode>
                <c:ptCount val="31"/>
                <c:pt idx="0">
                  <c:v>8.6706467419719602E-2</c:v>
                </c:pt>
                <c:pt idx="1">
                  <c:v>9.8242128848952406E-2</c:v>
                </c:pt>
                <c:pt idx="2">
                  <c:v>8.6987526449305005E-2</c:v>
                </c:pt>
                <c:pt idx="3">
                  <c:v>9.1112885059105295E-2</c:v>
                </c:pt>
                <c:pt idx="4">
                  <c:v>7.8164079455962293E-2</c:v>
                </c:pt>
                <c:pt idx="5">
                  <c:v>8.9796766880822096E-2</c:v>
                </c:pt>
                <c:pt idx="6">
                  <c:v>7.0651171370595803E-2</c:v>
                </c:pt>
                <c:pt idx="7">
                  <c:v>8.2894466862731706E-2</c:v>
                </c:pt>
                <c:pt idx="8">
                  <c:v>7.4700252675531501E-2</c:v>
                </c:pt>
                <c:pt idx="9">
                  <c:v>7.5026722378777597E-2</c:v>
                </c:pt>
                <c:pt idx="10">
                  <c:v>6.5999578277455104E-2</c:v>
                </c:pt>
                <c:pt idx="11">
                  <c:v>6.3558844521242594E-2</c:v>
                </c:pt>
                <c:pt idx="12">
                  <c:v>6.3662697947405894E-2</c:v>
                </c:pt>
                <c:pt idx="13">
                  <c:v>8.1110417627744097E-2</c:v>
                </c:pt>
                <c:pt idx="14">
                  <c:v>7.1772500181015095E-2</c:v>
                </c:pt>
                <c:pt idx="15">
                  <c:v>8.2694096789482002E-2</c:v>
                </c:pt>
                <c:pt idx="16">
                  <c:v>7.5929448998097601E-2</c:v>
                </c:pt>
                <c:pt idx="17">
                  <c:v>7.3939684995953506E-2</c:v>
                </c:pt>
                <c:pt idx="18">
                  <c:v>6.7300633685756006E-2</c:v>
                </c:pt>
                <c:pt idx="19">
                  <c:v>7.5345963549297207E-2</c:v>
                </c:pt>
                <c:pt idx="20">
                  <c:v>7.2095909735723898E-2</c:v>
                </c:pt>
                <c:pt idx="21">
                  <c:v>6.3173561329214506E-2</c:v>
                </c:pt>
                <c:pt idx="22">
                  <c:v>7.7934105926778102E-2</c:v>
                </c:pt>
                <c:pt idx="23">
                  <c:v>8.2809292885720004E-2</c:v>
                </c:pt>
                <c:pt idx="24">
                  <c:v>9.1284841005367004E-2</c:v>
                </c:pt>
                <c:pt idx="25">
                  <c:v>8.1061451064823195E-2</c:v>
                </c:pt>
                <c:pt idx="26">
                  <c:v>8.3869034282151894E-2</c:v>
                </c:pt>
                <c:pt idx="27">
                  <c:v>8.1497050275885802E-2</c:v>
                </c:pt>
                <c:pt idx="28">
                  <c:v>7.74079486622445E-2</c:v>
                </c:pt>
                <c:pt idx="29">
                  <c:v>6.3105678778271404E-2</c:v>
                </c:pt>
                <c:pt idx="30">
                  <c:v>6.9042724093538996E-2</c:v>
                </c:pt>
              </c:numCache>
            </c:numRef>
          </c:val>
          <c:smooth val="0"/>
        </c:ser>
        <c:ser>
          <c:idx val="16"/>
          <c:order val="16"/>
          <c:tx>
            <c:strRef>
              <c:f>'Pérdidas 2'!$A$19</c:f>
              <c:strCache>
                <c:ptCount val="1"/>
                <c:pt idx="0">
                  <c:v>Portugal</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2'!$B$19:$AF$19</c:f>
              <c:numCache>
                <c:formatCode>0%</c:formatCode>
                <c:ptCount val="31"/>
                <c:pt idx="0">
                  <c:v>0.111468764902241</c:v>
                </c:pt>
                <c:pt idx="1">
                  <c:v>9.9563475452968994E-2</c:v>
                </c:pt>
                <c:pt idx="2">
                  <c:v>0.115461291394396</c:v>
                </c:pt>
                <c:pt idx="3">
                  <c:v>0.11293796291432499</c:v>
                </c:pt>
                <c:pt idx="4">
                  <c:v>0.113709636149634</c:v>
                </c:pt>
                <c:pt idx="5">
                  <c:v>0.113909449197347</c:v>
                </c:pt>
                <c:pt idx="6">
                  <c:v>0.111616370400992</c:v>
                </c:pt>
                <c:pt idx="7">
                  <c:v>0.11014948859166</c:v>
                </c:pt>
                <c:pt idx="8">
                  <c:v>0.121027314894348</c:v>
                </c:pt>
                <c:pt idx="9">
                  <c:v>0.114043174310517</c:v>
                </c:pt>
                <c:pt idx="10">
                  <c:v>0.11656283407675</c:v>
                </c:pt>
                <c:pt idx="11">
                  <c:v>0.115958305548731</c:v>
                </c:pt>
                <c:pt idx="12">
                  <c:v>0.116082389851316</c:v>
                </c:pt>
                <c:pt idx="13">
                  <c:v>0.116020054510582</c:v>
                </c:pt>
                <c:pt idx="14">
                  <c:v>0.11577078288942701</c:v>
                </c:pt>
                <c:pt idx="15">
                  <c:v>0.102285293033542</c:v>
                </c:pt>
                <c:pt idx="16">
                  <c:v>0.101364579376443</c:v>
                </c:pt>
                <c:pt idx="17">
                  <c:v>9.0097028646486096E-2</c:v>
                </c:pt>
                <c:pt idx="18">
                  <c:v>8.6303340258909997E-2</c:v>
                </c:pt>
                <c:pt idx="19">
                  <c:v>9.1642173487075096E-2</c:v>
                </c:pt>
                <c:pt idx="20">
                  <c:v>8.6450388280464099E-2</c:v>
                </c:pt>
                <c:pt idx="21">
                  <c:v>9.1553929936081496E-2</c:v>
                </c:pt>
                <c:pt idx="22">
                  <c:v>7.7617587764170201E-2</c:v>
                </c:pt>
                <c:pt idx="23">
                  <c:v>8.2065313924671604E-2</c:v>
                </c:pt>
                <c:pt idx="24">
                  <c:v>8.2552808769277494E-2</c:v>
                </c:pt>
                <c:pt idx="25">
                  <c:v>8.3361998091303194E-2</c:v>
                </c:pt>
                <c:pt idx="26">
                  <c:v>7.1273715042814503E-2</c:v>
                </c:pt>
                <c:pt idx="27">
                  <c:v>6.08304155138219E-2</c:v>
                </c:pt>
                <c:pt idx="28">
                  <c:v>7.9151849342097597E-2</c:v>
                </c:pt>
                <c:pt idx="29">
                  <c:v>7.2757385968339E-2</c:v>
                </c:pt>
                <c:pt idx="30">
                  <c:v>7.8496418612360799E-2</c:v>
                </c:pt>
              </c:numCache>
            </c:numRef>
          </c:val>
          <c:smooth val="0"/>
        </c:ser>
        <c:ser>
          <c:idx val="17"/>
          <c:order val="17"/>
          <c:tx>
            <c:strRef>
              <c:f>'Pérdidas 2'!$A$20</c:f>
              <c:strCache>
                <c:ptCount val="1"/>
                <c:pt idx="0">
                  <c:v>Suecia</c:v>
                </c:pt>
              </c:strCache>
            </c:strRef>
          </c:tx>
          <c:spPr>
            <a:ln>
              <a:solidFill>
                <a:schemeClr val="accent2">
                  <a:lumMod val="60000"/>
                  <a:lumOff val="40000"/>
                </a:schemeClr>
              </a:solidFill>
            </a:ln>
          </c:spPr>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2'!$B$20:$AF$20</c:f>
              <c:numCache>
                <c:formatCode>0%</c:formatCode>
                <c:ptCount val="31"/>
                <c:pt idx="0">
                  <c:v>8.7409597212690704E-2</c:v>
                </c:pt>
                <c:pt idx="1">
                  <c:v>8.3772844351772402E-2</c:v>
                </c:pt>
                <c:pt idx="2">
                  <c:v>8.1086190769965497E-2</c:v>
                </c:pt>
                <c:pt idx="3">
                  <c:v>8.3038128295960495E-2</c:v>
                </c:pt>
                <c:pt idx="4">
                  <c:v>8.2751597378492497E-2</c:v>
                </c:pt>
                <c:pt idx="5">
                  <c:v>8.1397103198551604E-2</c:v>
                </c:pt>
                <c:pt idx="6">
                  <c:v>7.3531657554747901E-2</c:v>
                </c:pt>
                <c:pt idx="7">
                  <c:v>7.2996840896036794E-2</c:v>
                </c:pt>
                <c:pt idx="8">
                  <c:v>6.8069342334868499E-2</c:v>
                </c:pt>
                <c:pt idx="9">
                  <c:v>6.7102597817975104E-2</c:v>
                </c:pt>
                <c:pt idx="10">
                  <c:v>6.6034150154543406E-2</c:v>
                </c:pt>
                <c:pt idx="11">
                  <c:v>6.2512428624186794E-2</c:v>
                </c:pt>
                <c:pt idx="12">
                  <c:v>6.8702344883043096E-2</c:v>
                </c:pt>
                <c:pt idx="13">
                  <c:v>7.1519267259212801E-2</c:v>
                </c:pt>
                <c:pt idx="14">
                  <c:v>6.5540061108938993E-2</c:v>
                </c:pt>
                <c:pt idx="15">
                  <c:v>7.0957060833421404E-2</c:v>
                </c:pt>
                <c:pt idx="16">
                  <c:v>7.2978746218790899E-2</c:v>
                </c:pt>
                <c:pt idx="17">
                  <c:v>7.1939609036110602E-2</c:v>
                </c:pt>
                <c:pt idx="18">
                  <c:v>7.4935328447813004E-2</c:v>
                </c:pt>
                <c:pt idx="19">
                  <c:v>7.2430463112169802E-2</c:v>
                </c:pt>
                <c:pt idx="20">
                  <c:v>7.4089987925010398E-2</c:v>
                </c:pt>
                <c:pt idx="21">
                  <c:v>7.8940114778458803E-2</c:v>
                </c:pt>
                <c:pt idx="22">
                  <c:v>8.0554862707673702E-2</c:v>
                </c:pt>
                <c:pt idx="23">
                  <c:v>7.4208531608855197E-2</c:v>
                </c:pt>
                <c:pt idx="24">
                  <c:v>7.5539751732233304E-2</c:v>
                </c:pt>
                <c:pt idx="25">
                  <c:v>7.9995572881439297E-2</c:v>
                </c:pt>
                <c:pt idx="26">
                  <c:v>7.4919778545766202E-2</c:v>
                </c:pt>
                <c:pt idx="27">
                  <c:v>7.3086305596596998E-2</c:v>
                </c:pt>
                <c:pt idx="28">
                  <c:v>7.6412426489993607E-2</c:v>
                </c:pt>
                <c:pt idx="29">
                  <c:v>7.1913812040455896E-2</c:v>
                </c:pt>
                <c:pt idx="30">
                  <c:v>7.2231516442854707E-2</c:v>
                </c:pt>
              </c:numCache>
            </c:numRef>
          </c:val>
          <c:smooth val="0"/>
        </c:ser>
        <c:ser>
          <c:idx val="18"/>
          <c:order val="18"/>
          <c:tx>
            <c:strRef>
              <c:f>'Pérdidas 2'!$A$21</c:f>
              <c:strCache>
                <c:ptCount val="1"/>
                <c:pt idx="0">
                  <c:v>Suiza</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2'!$B$21:$AF$21</c:f>
              <c:numCache>
                <c:formatCode>0%</c:formatCode>
                <c:ptCount val="31"/>
                <c:pt idx="0">
                  <c:v>8.4574088276518605E-2</c:v>
                </c:pt>
                <c:pt idx="1">
                  <c:v>8.2571164320213705E-2</c:v>
                </c:pt>
                <c:pt idx="2">
                  <c:v>8.0982434795833003E-2</c:v>
                </c:pt>
                <c:pt idx="3">
                  <c:v>7.9987229548859298E-2</c:v>
                </c:pt>
                <c:pt idx="4">
                  <c:v>7.9027499114835406E-2</c:v>
                </c:pt>
                <c:pt idx="5">
                  <c:v>7.8642705455209697E-2</c:v>
                </c:pt>
                <c:pt idx="6">
                  <c:v>7.7525415433897599E-2</c:v>
                </c:pt>
                <c:pt idx="7">
                  <c:v>7.6525224662198604E-2</c:v>
                </c:pt>
                <c:pt idx="8">
                  <c:v>7.4794738605898095E-2</c:v>
                </c:pt>
                <c:pt idx="9">
                  <c:v>6.58419631704074E-2</c:v>
                </c:pt>
                <c:pt idx="10">
                  <c:v>7.2841780048719607E-2</c:v>
                </c:pt>
                <c:pt idx="11">
                  <c:v>7.2206847167656907E-2</c:v>
                </c:pt>
                <c:pt idx="12">
                  <c:v>7.3714933082432502E-2</c:v>
                </c:pt>
                <c:pt idx="13">
                  <c:v>7.4978220888587799E-2</c:v>
                </c:pt>
                <c:pt idx="14">
                  <c:v>6.8326700923385997E-2</c:v>
                </c:pt>
                <c:pt idx="15">
                  <c:v>6.9565052519813403E-2</c:v>
                </c:pt>
                <c:pt idx="16">
                  <c:v>7.5780762908802396E-2</c:v>
                </c:pt>
                <c:pt idx="17">
                  <c:v>7.7340045566695506E-2</c:v>
                </c:pt>
                <c:pt idx="18">
                  <c:v>7.9898388681834201E-2</c:v>
                </c:pt>
                <c:pt idx="19">
                  <c:v>7.0759495920797694E-2</c:v>
                </c:pt>
                <c:pt idx="20">
                  <c:v>7.2072122897778895E-2</c:v>
                </c:pt>
                <c:pt idx="21">
                  <c:v>6.7012039491924705E-2</c:v>
                </c:pt>
                <c:pt idx="22">
                  <c:v>7.5012852749393802E-2</c:v>
                </c:pt>
                <c:pt idx="23">
                  <c:v>7.0230087783418396E-2</c:v>
                </c:pt>
                <c:pt idx="24">
                  <c:v>6.9974913161577598E-2</c:v>
                </c:pt>
                <c:pt idx="25">
                  <c:v>6.84222887789388E-2</c:v>
                </c:pt>
                <c:pt idx="26">
                  <c:v>6.7322930096866004E-2</c:v>
                </c:pt>
                <c:pt idx="27">
                  <c:v>6.8129016763192204E-2</c:v>
                </c:pt>
                <c:pt idx="28">
                  <c:v>6.7609482826148995E-2</c:v>
                </c:pt>
                <c:pt idx="29">
                  <c:v>6.7530310397441506E-2</c:v>
                </c:pt>
                <c:pt idx="30">
                  <c:v>6.8294034364784401E-2</c:v>
                </c:pt>
              </c:numCache>
            </c:numRef>
          </c:val>
          <c:smooth val="0"/>
        </c:ser>
        <c:ser>
          <c:idx val="19"/>
          <c:order val="19"/>
          <c:tx>
            <c:strRef>
              <c:f>'Pérdidas 2'!$A$22</c:f>
              <c:strCache>
                <c:ptCount val="1"/>
                <c:pt idx="0">
                  <c:v>Reino Unido</c:v>
                </c:pt>
              </c:strCache>
            </c:strRef>
          </c:tx>
          <c:marker>
            <c:symbol val="none"/>
          </c:marker>
          <c:cat>
            <c:numRef>
              <c:f>'Pérdidas 2'!$B$2:$AF$2</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'Pérdidas 2'!$B$22:$AF$22</c:f>
              <c:numCache>
                <c:formatCode>0%</c:formatCode>
                <c:ptCount val="31"/>
                <c:pt idx="0">
                  <c:v>8.1284609374115302E-2</c:v>
                </c:pt>
                <c:pt idx="1">
                  <c:v>7.7757426813811897E-2</c:v>
                </c:pt>
                <c:pt idx="2">
                  <c:v>8.0669177197239497E-2</c:v>
                </c:pt>
                <c:pt idx="3">
                  <c:v>8.2476712754992895E-2</c:v>
                </c:pt>
                <c:pt idx="4">
                  <c:v>8.8094701326292393E-2</c:v>
                </c:pt>
                <c:pt idx="5">
                  <c:v>8.9608175931119402E-2</c:v>
                </c:pt>
                <c:pt idx="6">
                  <c:v>8.8467307861995997E-2</c:v>
                </c:pt>
                <c:pt idx="7">
                  <c:v>9.0440581026181396E-2</c:v>
                </c:pt>
                <c:pt idx="8">
                  <c:v>7.8878945358548197E-2</c:v>
                </c:pt>
                <c:pt idx="9">
                  <c:v>8.1318173384589895E-2</c:v>
                </c:pt>
                <c:pt idx="10">
                  <c:v>8.0891882370811796E-2</c:v>
                </c:pt>
                <c:pt idx="11">
                  <c:v>8.2498749303857796E-2</c:v>
                </c:pt>
                <c:pt idx="12">
                  <c:v>7.5198619071857001E-2</c:v>
                </c:pt>
                <c:pt idx="13">
                  <c:v>7.2067635229418101E-2</c:v>
                </c:pt>
                <c:pt idx="14">
                  <c:v>0.10036177976852401</c:v>
                </c:pt>
                <c:pt idx="15">
                  <c:v>8.2870899046325705E-2</c:v>
                </c:pt>
                <c:pt idx="16">
                  <c:v>8.4997696500129005E-2</c:v>
                </c:pt>
                <c:pt idx="17">
                  <c:v>7.9092554434784704E-2</c:v>
                </c:pt>
                <c:pt idx="18">
                  <c:v>8.4527724231772294E-2</c:v>
                </c:pt>
                <c:pt idx="19">
                  <c:v>8.3363343243582799E-2</c:v>
                </c:pt>
                <c:pt idx="20">
                  <c:v>8.4925274321207306E-2</c:v>
                </c:pt>
                <c:pt idx="21">
                  <c:v>8.6549402124597996E-2</c:v>
                </c:pt>
                <c:pt idx="22">
                  <c:v>8.3504443322050204E-2</c:v>
                </c:pt>
                <c:pt idx="23">
                  <c:v>8.5575685810270502E-2</c:v>
                </c:pt>
                <c:pt idx="24">
                  <c:v>8.8188606813535506E-2</c:v>
                </c:pt>
                <c:pt idx="25">
                  <c:v>7.32073180555049E-2</c:v>
                </c:pt>
                <c:pt idx="26">
                  <c:v>7.2749995848900795E-2</c:v>
                </c:pt>
                <c:pt idx="27">
                  <c:v>7.1382251852063497E-2</c:v>
                </c:pt>
                <c:pt idx="28">
                  <c:v>7.4046437058572195E-2</c:v>
                </c:pt>
                <c:pt idx="29">
                  <c:v>7.6899633275233498E-2</c:v>
                </c:pt>
                <c:pt idx="30">
                  <c:v>7.5343093143562301E-2</c:v>
                </c:pt>
              </c:numCache>
            </c:numRef>
          </c:val>
          <c:smooth val="0"/>
        </c:ser>
        <c:dLbls>
          <c:showLegendKey val="0"/>
          <c:showVal val="0"/>
          <c:showCatName val="0"/>
          <c:showSerName val="0"/>
          <c:showPercent val="0"/>
          <c:showBubbleSize val="0"/>
        </c:dLbls>
        <c:marker val="1"/>
        <c:smooth val="0"/>
        <c:axId val="119824768"/>
        <c:axId val="119826304"/>
      </c:lineChart>
      <c:catAx>
        <c:axId val="119824768"/>
        <c:scaling>
          <c:orientation val="minMax"/>
        </c:scaling>
        <c:delete val="0"/>
        <c:axPos val="b"/>
        <c:numFmt formatCode="General" sourceLinked="1"/>
        <c:majorTickMark val="out"/>
        <c:minorTickMark val="none"/>
        <c:tickLblPos val="nextTo"/>
        <c:txPr>
          <a:bodyPr/>
          <a:lstStyle/>
          <a:p>
            <a:pPr>
              <a:defRPr lang="es-MX" sz="1100" b="1">
                <a:latin typeface="Arial" pitchFamily="34" charset="0"/>
                <a:cs typeface="Arial" pitchFamily="34" charset="0"/>
              </a:defRPr>
            </a:pPr>
            <a:endParaRPr lang="es-MX"/>
          </a:p>
        </c:txPr>
        <c:crossAx val="119826304"/>
        <c:crosses val="autoZero"/>
        <c:auto val="1"/>
        <c:lblAlgn val="ctr"/>
        <c:lblOffset val="100"/>
        <c:tickLblSkip val="5"/>
        <c:tickMarkSkip val="1"/>
        <c:noMultiLvlLbl val="0"/>
      </c:catAx>
      <c:valAx>
        <c:axId val="119826304"/>
        <c:scaling>
          <c:orientation val="minMax"/>
          <c:max val="0.2"/>
        </c:scaling>
        <c:delete val="0"/>
        <c:axPos val="l"/>
        <c:numFmt formatCode="0%" sourceLinked="1"/>
        <c:majorTickMark val="out"/>
        <c:minorTickMark val="none"/>
        <c:tickLblPos val="nextTo"/>
        <c:txPr>
          <a:bodyPr/>
          <a:lstStyle/>
          <a:p>
            <a:pPr>
              <a:defRPr lang="es-MX" sz="1400" b="1">
                <a:latin typeface="Arial" pitchFamily="34" charset="0"/>
                <a:cs typeface="Arial" pitchFamily="34" charset="0"/>
              </a:defRPr>
            </a:pPr>
            <a:endParaRPr lang="es-MX"/>
          </a:p>
        </c:txPr>
        <c:crossAx val="119824768"/>
        <c:crosses val="autoZero"/>
        <c:crossBetween val="between"/>
        <c:majorUnit val="5.000000000000001E-2"/>
      </c:valAx>
    </c:plotArea>
    <c:legend>
      <c:legendPos val="r"/>
      <c:layout>
        <c:manualLayout>
          <c:xMode val="edge"/>
          <c:yMode val="edge"/>
          <c:x val="0.82266968973671195"/>
          <c:y val="5.8962797237088596E-2"/>
          <c:w val="0.16868497133763816"/>
          <c:h val="0.92464606423041118"/>
        </c:manualLayout>
      </c:layout>
      <c:overlay val="0"/>
      <c:txPr>
        <a:bodyPr/>
        <a:lstStyle/>
        <a:p>
          <a:pPr>
            <a:defRPr lang="es-MX" sz="900" b="0">
              <a:latin typeface="Arial" pitchFamily="34" charset="0"/>
              <a:cs typeface="Arial" pitchFamily="34" charset="0"/>
            </a:defRPr>
          </a:pPr>
          <a:endParaRPr lang="es-MX"/>
        </a:p>
      </c:txPr>
    </c:legend>
    <c:plotVisOnly val="1"/>
    <c:dispBlanksAs val="gap"/>
    <c:showDLblsOverMax val="0"/>
  </c:chart>
  <c:externalData r:id="rId2">
    <c:autoUpdate val="0"/>
  </c:externalData>
</c:chartSpace>
</file>

<file path=ppt/drawings/_rels/drawing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rawings/drawing1.xml><?xml version="1.0" encoding="utf-8"?>
<c:userShapes xmlns:c="http://schemas.openxmlformats.org/drawingml/2006/chart">
  <cdr:relSizeAnchor xmlns:cdr="http://schemas.openxmlformats.org/drawingml/2006/chartDrawing">
    <cdr:from>
      <cdr:x>0.6562</cdr:x>
      <cdr:y>0.24251</cdr:y>
    </cdr:from>
    <cdr:to>
      <cdr:x>0.72441</cdr:x>
      <cdr:y>0.3015</cdr:y>
    </cdr:to>
    <cdr:sp macro="" textlink="">
      <cdr:nvSpPr>
        <cdr:cNvPr id="10" name="1 CuadroTexto"/>
        <cdr:cNvSpPr txBox="1"/>
      </cdr:nvSpPr>
      <cdr:spPr>
        <a:xfrm xmlns:a="http://schemas.openxmlformats.org/drawingml/2006/main">
          <a:off x="4775200" y="822325"/>
          <a:ext cx="496439" cy="200025"/>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MX" sz="1000" b="1" dirty="0">
              <a:solidFill>
                <a:srgbClr val="FF0000"/>
              </a:solidFill>
              <a:latin typeface="+mj-lt"/>
            </a:rPr>
            <a:t>+123%</a:t>
          </a:r>
        </a:p>
      </cdr:txBody>
    </cdr:sp>
  </cdr:relSizeAnchor>
  <cdr:relSizeAnchor xmlns:cdr="http://schemas.openxmlformats.org/drawingml/2006/chartDrawing">
    <cdr:from>
      <cdr:x>0.14703</cdr:x>
      <cdr:y>0.17509</cdr:y>
    </cdr:from>
    <cdr:to>
      <cdr:x>0.21525</cdr:x>
      <cdr:y>0.22285</cdr:y>
    </cdr:to>
    <cdr:sp macro="" textlink="">
      <cdr:nvSpPr>
        <cdr:cNvPr id="11" name="1 CuadroTexto"/>
        <cdr:cNvSpPr txBox="1"/>
      </cdr:nvSpPr>
      <cdr:spPr>
        <a:xfrm xmlns:a="http://schemas.openxmlformats.org/drawingml/2006/main">
          <a:off x="1069975" y="593725"/>
          <a:ext cx="496439" cy="161925"/>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MX" sz="1000" b="1" dirty="0"/>
            <a:t>+149%</a:t>
          </a:r>
        </a:p>
      </cdr:txBody>
    </cdr:sp>
  </cdr:relSizeAnchor>
  <cdr:relSizeAnchor xmlns:cdr="http://schemas.openxmlformats.org/drawingml/2006/chartDrawing">
    <cdr:from>
      <cdr:x>0.65828</cdr:x>
      <cdr:y>0.625</cdr:y>
    </cdr:from>
    <cdr:to>
      <cdr:x>0.70113</cdr:x>
      <cdr:y>0.6747</cdr:y>
    </cdr:to>
    <cdr:sp macro="" textlink="">
      <cdr:nvSpPr>
        <cdr:cNvPr id="13" name="1 CuadroTexto"/>
        <cdr:cNvSpPr txBox="1"/>
      </cdr:nvSpPr>
      <cdr:spPr>
        <a:xfrm xmlns:a="http://schemas.openxmlformats.org/drawingml/2006/main">
          <a:off x="5596160" y="2160240"/>
          <a:ext cx="364278" cy="171782"/>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s-MX" sz="900" b="1" dirty="0">
              <a:solidFill>
                <a:schemeClr val="bg1"/>
              </a:solidFill>
              <a:latin typeface="+mj-lt"/>
            </a:rPr>
            <a:t>-24%</a:t>
          </a:r>
        </a:p>
      </cdr:txBody>
    </cdr:sp>
  </cdr:relSizeAnchor>
  <cdr:relSizeAnchor xmlns:cdr="http://schemas.openxmlformats.org/drawingml/2006/chartDrawing">
    <cdr:from>
      <cdr:x>0.27138</cdr:x>
      <cdr:y>0.3015</cdr:y>
    </cdr:from>
    <cdr:to>
      <cdr:x>0.35308</cdr:x>
      <cdr:y>0.33863</cdr:y>
    </cdr:to>
    <cdr:sp macro="" textlink="">
      <cdr:nvSpPr>
        <cdr:cNvPr id="14" name="1 CuadroTexto"/>
        <cdr:cNvSpPr txBox="1"/>
      </cdr:nvSpPr>
      <cdr:spPr>
        <a:xfrm xmlns:a="http://schemas.openxmlformats.org/drawingml/2006/main">
          <a:off x="1974850" y="1022350"/>
          <a:ext cx="594566" cy="125912"/>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MX" sz="1000" b="1" dirty="0"/>
            <a:t>+135%</a:t>
          </a:r>
        </a:p>
      </cdr:txBody>
    </cdr:sp>
  </cdr:relSizeAnchor>
  <cdr:relSizeAnchor xmlns:cdr="http://schemas.openxmlformats.org/drawingml/2006/chartDrawing">
    <cdr:from>
      <cdr:x>0.40489</cdr:x>
      <cdr:y>0.43352</cdr:y>
    </cdr:from>
    <cdr:to>
      <cdr:x>0.47295</cdr:x>
      <cdr:y>0.47889</cdr:y>
    </cdr:to>
    <cdr:sp macro="" textlink="">
      <cdr:nvSpPr>
        <cdr:cNvPr id="15" name="1 CuadroTexto"/>
        <cdr:cNvSpPr txBox="1"/>
      </cdr:nvSpPr>
      <cdr:spPr>
        <a:xfrm xmlns:a="http://schemas.openxmlformats.org/drawingml/2006/main">
          <a:off x="2946400" y="1470025"/>
          <a:ext cx="495300" cy="153835"/>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MX" sz="1000" b="1" dirty="0" smtClean="0"/>
            <a:t>+69%</a:t>
          </a:r>
          <a:endParaRPr lang="es-MX" sz="1000" b="1" dirty="0"/>
        </a:p>
      </cdr:txBody>
    </cdr:sp>
  </cdr:relSizeAnchor>
  <cdr:relSizeAnchor xmlns:cdr="http://schemas.openxmlformats.org/drawingml/2006/chartDrawing">
    <cdr:from>
      <cdr:x>0.53447</cdr:x>
      <cdr:y>0.56835</cdr:y>
    </cdr:from>
    <cdr:to>
      <cdr:x>0.59293</cdr:x>
      <cdr:y>0.59831</cdr:y>
    </cdr:to>
    <cdr:sp macro="" textlink="">
      <cdr:nvSpPr>
        <cdr:cNvPr id="16" name="1 CuadroTexto"/>
        <cdr:cNvSpPr txBox="1"/>
      </cdr:nvSpPr>
      <cdr:spPr>
        <a:xfrm xmlns:a="http://schemas.openxmlformats.org/drawingml/2006/main">
          <a:off x="3889376" y="1927225"/>
          <a:ext cx="425450" cy="101600"/>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MX" sz="1000" b="1" dirty="0" smtClean="0"/>
            <a:t>+84%</a:t>
          </a:r>
          <a:endParaRPr lang="es-MX" sz="1000" b="1" dirty="0"/>
        </a:p>
      </cdr:txBody>
    </cdr:sp>
  </cdr:relSizeAnchor>
  <cdr:relSizeAnchor xmlns:cdr="http://schemas.openxmlformats.org/drawingml/2006/chartDrawing">
    <cdr:from>
      <cdr:x>0.91405</cdr:x>
      <cdr:y>0.5515</cdr:y>
    </cdr:from>
    <cdr:to>
      <cdr:x>0.96824</cdr:x>
      <cdr:y>0.60307</cdr:y>
    </cdr:to>
    <cdr:sp macro="" textlink="">
      <cdr:nvSpPr>
        <cdr:cNvPr id="12" name="1 CuadroTexto"/>
        <cdr:cNvSpPr txBox="1"/>
      </cdr:nvSpPr>
      <cdr:spPr>
        <a:xfrm xmlns:a="http://schemas.openxmlformats.org/drawingml/2006/main">
          <a:off x="6651625" y="1870075"/>
          <a:ext cx="394354" cy="174890"/>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MX" sz="1000" b="1" dirty="0">
              <a:solidFill>
                <a:schemeClr val="bg1"/>
              </a:solidFill>
            </a:rPr>
            <a:t>+</a:t>
          </a:r>
          <a:r>
            <a:rPr lang="es-MX" sz="1000" b="1" dirty="0" smtClean="0">
              <a:solidFill>
                <a:schemeClr val="bg1"/>
              </a:solidFill>
            </a:rPr>
            <a:t>25%</a:t>
          </a:r>
          <a:endParaRPr lang="es-MX" sz="1000" b="1" dirty="0">
            <a:solidFill>
              <a:schemeClr val="bg1"/>
            </a:solidFill>
          </a:endParaRPr>
        </a:p>
      </cdr:txBody>
    </cdr:sp>
  </cdr:relSizeAnchor>
  <cdr:relSizeAnchor xmlns:cdr="http://schemas.openxmlformats.org/drawingml/2006/chartDrawing">
    <cdr:from>
      <cdr:x>0.9153</cdr:x>
      <cdr:y>0.45833</cdr:y>
    </cdr:from>
    <cdr:to>
      <cdr:x>0.96949</cdr:x>
      <cdr:y>0.5099</cdr:y>
    </cdr:to>
    <cdr:sp macro="" textlink="">
      <cdr:nvSpPr>
        <cdr:cNvPr id="18" name="1 CuadroTexto"/>
        <cdr:cNvSpPr txBox="1"/>
      </cdr:nvSpPr>
      <cdr:spPr>
        <a:xfrm xmlns:a="http://schemas.openxmlformats.org/drawingml/2006/main">
          <a:off x="7781156" y="1584176"/>
          <a:ext cx="460682" cy="178245"/>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MX" sz="1000" b="1" dirty="0" smtClean="0">
              <a:solidFill>
                <a:srgbClr val="FF0000"/>
              </a:solidFill>
            </a:rPr>
            <a:t>+73%</a:t>
          </a:r>
          <a:endParaRPr lang="es-MX" sz="1000" b="1" dirty="0">
            <a:solidFill>
              <a:srgbClr val="FF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0.67796</cdr:x>
      <cdr:y>0.2338</cdr:y>
    </cdr:from>
    <cdr:to>
      <cdr:x>0.96588</cdr:x>
      <cdr:y>0.51491</cdr:y>
    </cdr:to>
    <cdr:grpSp>
      <cdr:nvGrpSpPr>
        <cdr:cNvPr id="2" name="11 Grupo"/>
        <cdr:cNvGrpSpPr/>
      </cdr:nvGrpSpPr>
      <cdr:grpSpPr>
        <a:xfrm xmlns:a="http://schemas.openxmlformats.org/drawingml/2006/main">
          <a:off x="2880260" y="909115"/>
          <a:ext cx="1223206" cy="1093078"/>
          <a:chOff x="3922865" y="2266472"/>
          <a:chExt cx="1223193" cy="1093065"/>
        </a:xfrm>
      </cdr:grpSpPr>
      <cdr:pic>
        <cdr:nvPicPr>
          <cdr:cNvPr id="3" name="Picture 2"/>
          <cdr:cNvPicPr>
            <a:picLocks xmlns:a="http://schemas.openxmlformats.org/drawingml/2006/main" noChangeAspect="1" noChangeArrowheads="1"/>
          </cdr:cNvPicPr>
        </cdr:nvPicPr>
        <cdr:blipFill rotWithShape="1">
          <a:blip xmlns:a="http://schemas.openxmlformats.org/drawingml/2006/main" xmlns:r="http://schemas.openxmlformats.org/officeDocument/2006/relationships" r:embed="rId1">
            <a:extLst>
              <a:ext uri="{28A0092B-C50C-407E-A947-70E740481C1C}">
                <a14:useLocalDpi xmlns:a14="http://schemas.microsoft.com/office/drawing/2010/main" val="0"/>
              </a:ext>
            </a:extLst>
          </a:blip>
          <a:srcRect xmlns:a="http://schemas.openxmlformats.org/drawingml/2006/main" l="72860" t="25470" b="67673"/>
          <a:stretch xmlns:a="http://schemas.openxmlformats.org/drawingml/2006/main"/>
        </cdr:blipFill>
        <cdr:spPr bwMode="auto">
          <a:xfrm xmlns:a="http://schemas.openxmlformats.org/drawingml/2006/main">
            <a:off x="3951464" y="2266472"/>
            <a:ext cx="1153393" cy="266700"/>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a:extLst xmlns:a="http://schemas.openxmlformats.org/drawingml/2006/main">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cdr:spPr>
      </cdr:pic>
      <cdr:pic>
        <cdr:nvPicPr>
          <cdr:cNvPr id="4" name="Picture 3"/>
          <cdr:cNvPicPr>
            <a:picLocks xmlns:a="http://schemas.openxmlformats.org/drawingml/2006/main" noChangeAspect="1" noChangeArrowheads="1"/>
          </cdr:cNvPicPr>
        </cdr:nvPicPr>
        <cdr:blipFill rotWithShape="1">
          <a:blip xmlns:a="http://schemas.openxmlformats.org/drawingml/2006/main" xmlns:r="http://schemas.openxmlformats.org/officeDocument/2006/relationships" r:embed="rId2">
            <a:extLst>
              <a:ext uri="{28A0092B-C50C-407E-A947-70E740481C1C}">
                <a14:useLocalDpi xmlns:a14="http://schemas.microsoft.com/office/drawing/2010/main" val="0"/>
              </a:ext>
            </a:extLst>
          </a:blip>
          <a:srcRect xmlns:a="http://schemas.openxmlformats.org/drawingml/2006/main" l="71900" t="22899" b="69617"/>
          <a:stretch xmlns:a="http://schemas.openxmlformats.org/drawingml/2006/main"/>
        </cdr:blipFill>
        <cdr:spPr bwMode="auto">
          <a:xfrm xmlns:a="http://schemas.openxmlformats.org/drawingml/2006/main">
            <a:off x="3922865" y="2420888"/>
            <a:ext cx="1223193" cy="301513"/>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a:extLst xmlns:a="http://schemas.openxmlformats.org/drawingml/2006/main">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cdr:spPr>
      </cdr:pic>
      <cdr:pic>
        <cdr:nvPicPr>
          <cdr:cNvPr id="5" name="Picture 2"/>
          <cdr:cNvPicPr>
            <a:picLocks xmlns:a="http://schemas.openxmlformats.org/drawingml/2006/main" noChangeAspect="1" noChangeArrowheads="1"/>
          </cdr:cNvPicPr>
        </cdr:nvPicPr>
        <cdr:blipFill rotWithShape="1">
          <a:blip xmlns:a="http://schemas.openxmlformats.org/drawingml/2006/main" xmlns:r="http://schemas.openxmlformats.org/officeDocument/2006/relationships" r:embed="rId1">
            <a:extLst>
              <a:ext uri="{28A0092B-C50C-407E-A947-70E740481C1C}">
                <a14:useLocalDpi xmlns:a14="http://schemas.microsoft.com/office/drawing/2010/main" val="0"/>
              </a:ext>
            </a:extLst>
          </a:blip>
          <a:srcRect xmlns:a="http://schemas.openxmlformats.org/drawingml/2006/main" l="72860" t="17652" b="74280"/>
          <a:stretch xmlns:a="http://schemas.openxmlformats.org/drawingml/2006/main"/>
        </cdr:blipFill>
        <cdr:spPr bwMode="auto">
          <a:xfrm xmlns:a="http://schemas.openxmlformats.org/drawingml/2006/main">
            <a:off x="3961438" y="2780928"/>
            <a:ext cx="1153393" cy="313804"/>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a:extLst xmlns:a="http://schemas.openxmlformats.org/drawingml/2006/main">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cdr:spPr>
      </cdr:pic>
      <cdr:pic>
        <cdr:nvPicPr>
          <cdr:cNvPr id="6" name="Picture 2"/>
          <cdr:cNvPicPr>
            <a:picLocks xmlns:a="http://schemas.openxmlformats.org/drawingml/2006/main" noChangeAspect="1" noChangeArrowheads="1"/>
          </cdr:cNvPicPr>
        </cdr:nvPicPr>
        <cdr:blipFill rotWithShape="1">
          <a:blip xmlns:a="http://schemas.openxmlformats.org/drawingml/2006/main" xmlns:r="http://schemas.openxmlformats.org/officeDocument/2006/relationships" r:embed="rId1">
            <a:extLst>
              <a:ext uri="{28A0092B-C50C-407E-A947-70E740481C1C}">
                <a14:useLocalDpi xmlns:a14="http://schemas.microsoft.com/office/drawing/2010/main" val="0"/>
              </a:ext>
            </a:extLst>
          </a:blip>
          <a:srcRect xmlns:a="http://schemas.openxmlformats.org/drawingml/2006/main" l="72860" t="35122" b="56143"/>
          <a:stretch xmlns:a="http://schemas.openxmlformats.org/drawingml/2006/main"/>
        </cdr:blipFill>
        <cdr:spPr bwMode="auto">
          <a:xfrm xmlns:a="http://schemas.openxmlformats.org/drawingml/2006/main">
            <a:off x="3964191" y="3019812"/>
            <a:ext cx="1153393" cy="339725"/>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a:extLst xmlns:a="http://schemas.openxmlformats.org/drawingml/2006/main">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cdr:spPr>
      </cdr:pic>
    </cdr:grp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s-MX"/>
          </a:p>
        </p:txBody>
      </p:sp>
      <p:sp>
        <p:nvSpPr>
          <p:cNvPr id="3" name="2 Marcador de fecha"/>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2D5E671E-42B2-4394-8CC1-1D392AB8B8CD}" type="datetimeFigureOut">
              <a:rPr lang="es-MX" smtClean="0"/>
              <a:t>09/01/2014</a:t>
            </a:fld>
            <a:endParaRPr lang="es-MX"/>
          </a:p>
        </p:txBody>
      </p:sp>
      <p:sp>
        <p:nvSpPr>
          <p:cNvPr id="4" name="3 Marcador de pie de página"/>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506A2803-2F19-4842-A4C8-8210EB4947CA}" type="slidenum">
              <a:rPr lang="es-MX" smtClean="0"/>
              <a:t>‹Nº›</a:t>
            </a:fld>
            <a:endParaRPr lang="es-MX"/>
          </a:p>
        </p:txBody>
      </p:sp>
    </p:spTree>
    <p:extLst>
      <p:ext uri="{BB962C8B-B14F-4D97-AF65-F5344CB8AC3E}">
        <p14:creationId xmlns:p14="http://schemas.microsoft.com/office/powerpoint/2010/main" val="2803079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s-MX"/>
          </a:p>
        </p:txBody>
      </p:sp>
      <p:sp>
        <p:nvSpPr>
          <p:cNvPr id="3" name="2 Marcador de fecha"/>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A7BD7190-FABC-410E-B9D7-9EFA560F6AA8}" type="datetimeFigureOut">
              <a:rPr lang="es-MX" smtClean="0"/>
              <a:t>09/01/2014</a:t>
            </a:fld>
            <a:endParaRPr lang="es-MX"/>
          </a:p>
        </p:txBody>
      </p:sp>
      <p:sp>
        <p:nvSpPr>
          <p:cNvPr id="4" name="3 Marcador de imagen de diapositiva"/>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s-MX"/>
          </a:p>
        </p:txBody>
      </p:sp>
      <p:sp>
        <p:nvSpPr>
          <p:cNvPr id="5" name="4 Marcador de notas"/>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71D60106-E1AE-4057-B800-29141072CC63}" type="slidenum">
              <a:rPr lang="es-MX" smtClean="0"/>
              <a:t>‹Nº›</a:t>
            </a:fld>
            <a:endParaRPr lang="es-MX"/>
          </a:p>
        </p:txBody>
      </p:sp>
    </p:spTree>
    <p:extLst>
      <p:ext uri="{BB962C8B-B14F-4D97-AF65-F5344CB8AC3E}">
        <p14:creationId xmlns:p14="http://schemas.microsoft.com/office/powerpoint/2010/main" val="4210922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a:t>
            </a:fld>
            <a:endParaRPr lang="es-MX"/>
          </a:p>
        </p:txBody>
      </p:sp>
    </p:spTree>
    <p:extLst>
      <p:ext uri="{BB962C8B-B14F-4D97-AF65-F5344CB8AC3E}">
        <p14:creationId xmlns:p14="http://schemas.microsoft.com/office/powerpoint/2010/main" val="2173870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spcBef>
                <a:spcPct val="0"/>
              </a:spcBef>
              <a:spcAft>
                <a:spcPts val="1225"/>
              </a:spcAft>
            </a:pPr>
            <a:endParaRPr lang="es-ES" sz="1400" b="1" smtClean="0">
              <a:solidFill>
                <a:srgbClr val="FF0000"/>
              </a:solidFill>
              <a:latin typeface="Arial" pitchFamily="34" charset="0"/>
              <a:cs typeface="Arial" pitchFamily="34" charset="0"/>
            </a:endParaRPr>
          </a:p>
        </p:txBody>
      </p:sp>
      <p:sp>
        <p:nvSpPr>
          <p:cNvPr id="358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fld id="{65D6E7DC-5FCA-453B-B4F5-B1CEDAAB38A6}" type="slidenum">
              <a:rPr lang="es-MX"/>
              <a:pPr eaLnBrk="1" hangingPunct="1"/>
              <a:t>10</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612"/>
              </a:spcAft>
            </a:pPr>
            <a:endParaRPr lang="es-MX" sz="12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11</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12</a:t>
            </a:fld>
            <a:endParaRPr lang="es-MX"/>
          </a:p>
        </p:txBody>
      </p:sp>
    </p:spTree>
    <p:extLst>
      <p:ext uri="{BB962C8B-B14F-4D97-AF65-F5344CB8AC3E}">
        <p14:creationId xmlns:p14="http://schemas.microsoft.com/office/powerpoint/2010/main" val="1410452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84414" indent="-184414">
              <a:spcAft>
                <a:spcPts val="611"/>
              </a:spcAft>
            </a:pPr>
            <a:endParaRPr lang="es-MX" sz="14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13</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84414" indent="-184414">
              <a:spcAft>
                <a:spcPts val="611"/>
              </a:spcAft>
            </a:pPr>
            <a:endParaRPr lang="es-MX" sz="14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14</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84414" indent="-184414">
              <a:spcAft>
                <a:spcPts val="611"/>
              </a:spcAft>
            </a:pPr>
            <a:endParaRPr lang="es-MX" sz="14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15</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1D60106-E1AE-4057-B800-29141072CC63}" type="slidenum">
              <a:rPr lang="es-MX" smtClean="0">
                <a:solidFill>
                  <a:prstClr val="black"/>
                </a:solidFill>
              </a:rPr>
              <a:pPr/>
              <a:t>16</a:t>
            </a:fld>
            <a:endParaRPr lang="es-MX">
              <a:solidFill>
                <a:prstClr val="black"/>
              </a:solidFill>
            </a:endParaRPr>
          </a:p>
        </p:txBody>
      </p:sp>
    </p:spTree>
    <p:extLst>
      <p:ext uri="{BB962C8B-B14F-4D97-AF65-F5344CB8AC3E}">
        <p14:creationId xmlns:p14="http://schemas.microsoft.com/office/powerpoint/2010/main" val="2173870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17</a:t>
            </a:fld>
            <a:endParaRPr lang="es-MX"/>
          </a:p>
        </p:txBody>
      </p:sp>
    </p:spTree>
    <p:extLst>
      <p:ext uri="{BB962C8B-B14F-4D97-AF65-F5344CB8AC3E}">
        <p14:creationId xmlns:p14="http://schemas.microsoft.com/office/powerpoint/2010/main" val="2173870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612"/>
              </a:spcAft>
            </a:pPr>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18</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612"/>
              </a:spcAft>
            </a:pPr>
            <a:endParaRPr lang="es-MX" sz="12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19</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84414" indent="-184414">
              <a:spcAft>
                <a:spcPts val="611"/>
              </a:spcAft>
            </a:pPr>
            <a:endParaRPr lang="es-MX" sz="14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2</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612"/>
              </a:spcAft>
            </a:pPr>
            <a:endParaRPr lang="es-MX" sz="3200" baseline="0" dirty="0" smtClean="0">
              <a:latin typeface="Arial" pitchFamily="34" charset="0"/>
              <a:cs typeface="Arial" pitchFamily="34" charset="0"/>
            </a:endParaRPr>
          </a:p>
          <a:p>
            <a:pPr algn="just">
              <a:spcAft>
                <a:spcPts val="612"/>
              </a:spcAft>
            </a:pPr>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20</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612"/>
              </a:spcAft>
            </a:pPr>
            <a:endParaRPr lang="es-MX" sz="3200" baseline="0" dirty="0" smtClean="0">
              <a:latin typeface="Arial" pitchFamily="34" charset="0"/>
              <a:cs typeface="Arial" pitchFamily="34" charset="0"/>
            </a:endParaRPr>
          </a:p>
          <a:p>
            <a:pPr algn="just">
              <a:spcAft>
                <a:spcPts val="612"/>
              </a:spcAft>
            </a:pPr>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21</a:t>
            </a:fld>
            <a:endParaRPr lang="es-MX"/>
          </a:p>
        </p:txBody>
      </p:sp>
    </p:spTree>
    <p:extLst>
      <p:ext uri="{BB962C8B-B14F-4D97-AF65-F5344CB8AC3E}">
        <p14:creationId xmlns:p14="http://schemas.microsoft.com/office/powerpoint/2010/main" val="4467568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baseline="0" dirty="0" smtClean="0"/>
          </a:p>
        </p:txBody>
      </p:sp>
      <p:sp>
        <p:nvSpPr>
          <p:cNvPr id="4" name="3 Marcador de número de diapositiva"/>
          <p:cNvSpPr>
            <a:spLocks noGrp="1"/>
          </p:cNvSpPr>
          <p:nvPr>
            <p:ph type="sldNum" sz="quarter" idx="10"/>
          </p:nvPr>
        </p:nvSpPr>
        <p:spPr/>
        <p:txBody>
          <a:bodyPr/>
          <a:lstStyle/>
          <a:p>
            <a:fld id="{71D60106-E1AE-4057-B800-29141072CC63}" type="slidenum">
              <a:rPr lang="es-MX" smtClean="0"/>
              <a:t>22</a:t>
            </a:fld>
            <a:endParaRPr lang="es-MX"/>
          </a:p>
        </p:txBody>
      </p:sp>
    </p:spTree>
    <p:extLst>
      <p:ext uri="{BB962C8B-B14F-4D97-AF65-F5344CB8AC3E}">
        <p14:creationId xmlns:p14="http://schemas.microsoft.com/office/powerpoint/2010/main" val="1410452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71D60106-E1AE-4057-B800-29141072CC63}" type="slidenum">
              <a:rPr lang="es-MX" smtClean="0"/>
              <a:t>23</a:t>
            </a:fld>
            <a:endParaRPr lang="es-MX"/>
          </a:p>
        </p:txBody>
      </p:sp>
    </p:spTree>
    <p:extLst>
      <p:ext uri="{BB962C8B-B14F-4D97-AF65-F5344CB8AC3E}">
        <p14:creationId xmlns:p14="http://schemas.microsoft.com/office/powerpoint/2010/main" val="11476179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baseline="0" dirty="0" smtClean="0"/>
          </a:p>
        </p:txBody>
      </p:sp>
      <p:sp>
        <p:nvSpPr>
          <p:cNvPr id="4" name="3 Marcador de número de diapositiva"/>
          <p:cNvSpPr>
            <a:spLocks noGrp="1"/>
          </p:cNvSpPr>
          <p:nvPr>
            <p:ph type="sldNum" sz="quarter" idx="10"/>
          </p:nvPr>
        </p:nvSpPr>
        <p:spPr/>
        <p:txBody>
          <a:bodyPr/>
          <a:lstStyle/>
          <a:p>
            <a:fld id="{71D60106-E1AE-4057-B800-29141072CC63}" type="slidenum">
              <a:rPr lang="es-MX" smtClean="0"/>
              <a:t>24</a:t>
            </a:fld>
            <a:endParaRPr lang="es-MX"/>
          </a:p>
        </p:txBody>
      </p:sp>
    </p:spTree>
    <p:extLst>
      <p:ext uri="{BB962C8B-B14F-4D97-AF65-F5344CB8AC3E}">
        <p14:creationId xmlns:p14="http://schemas.microsoft.com/office/powerpoint/2010/main" val="14104523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baseline="0" dirty="0" smtClean="0"/>
          </a:p>
        </p:txBody>
      </p:sp>
      <p:sp>
        <p:nvSpPr>
          <p:cNvPr id="4" name="3 Marcador de número de diapositiva"/>
          <p:cNvSpPr>
            <a:spLocks noGrp="1"/>
          </p:cNvSpPr>
          <p:nvPr>
            <p:ph type="sldNum" sz="quarter" idx="10"/>
          </p:nvPr>
        </p:nvSpPr>
        <p:spPr/>
        <p:txBody>
          <a:bodyPr/>
          <a:lstStyle/>
          <a:p>
            <a:fld id="{71D60106-E1AE-4057-B800-29141072CC63}" type="slidenum">
              <a:rPr lang="es-MX" smtClean="0"/>
              <a:t>25</a:t>
            </a:fld>
            <a:endParaRPr lang="es-MX"/>
          </a:p>
        </p:txBody>
      </p:sp>
    </p:spTree>
    <p:extLst>
      <p:ext uri="{BB962C8B-B14F-4D97-AF65-F5344CB8AC3E}">
        <p14:creationId xmlns:p14="http://schemas.microsoft.com/office/powerpoint/2010/main" val="14104523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baseline="0" dirty="0" smtClean="0"/>
          </a:p>
        </p:txBody>
      </p:sp>
      <p:sp>
        <p:nvSpPr>
          <p:cNvPr id="4" name="3 Marcador de número de diapositiva"/>
          <p:cNvSpPr>
            <a:spLocks noGrp="1"/>
          </p:cNvSpPr>
          <p:nvPr>
            <p:ph type="sldNum" sz="quarter" idx="10"/>
          </p:nvPr>
        </p:nvSpPr>
        <p:spPr/>
        <p:txBody>
          <a:bodyPr/>
          <a:lstStyle/>
          <a:p>
            <a:fld id="{71D60106-E1AE-4057-B800-29141072CC63}" type="slidenum">
              <a:rPr lang="es-MX" smtClean="0"/>
              <a:t>26</a:t>
            </a:fld>
            <a:endParaRPr lang="es-MX"/>
          </a:p>
        </p:txBody>
      </p:sp>
    </p:spTree>
    <p:extLst>
      <p:ext uri="{BB962C8B-B14F-4D97-AF65-F5344CB8AC3E}">
        <p14:creationId xmlns:p14="http://schemas.microsoft.com/office/powerpoint/2010/main" val="1410452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743767" y="3229169"/>
            <a:ext cx="7720604" cy="3154680"/>
          </a:xfrm>
        </p:spPr>
        <p:txBody>
          <a:bodyPr/>
          <a:lstStyle/>
          <a:p>
            <a:pPr algn="just">
              <a:spcAft>
                <a:spcPts val="611"/>
              </a:spcAft>
            </a:pPr>
            <a:r>
              <a:rPr lang="es-MX" sz="1400" dirty="0">
                <a:latin typeface="Arial" pitchFamily="34" charset="0"/>
                <a:cs typeface="Arial" pitchFamily="34" charset="0"/>
              </a:rPr>
              <a:t>El beneficio más significativo de la reforma constitucional al sector eléctrico será la reducción del precio de la luz. Este objetivo se alcanzará mediante la disminución de costos de producción, el incremento en la oferta de combustibles más limpios y competitivos, la disminución de pérdidas, la operación eficiente del Sistema Eléctrico Nacional, así como el fortalecimiento de la Comisión Federal de Electricidad (CFE).</a:t>
            </a:r>
          </a:p>
          <a:p>
            <a:pPr algn="just">
              <a:spcAft>
                <a:spcPts val="611"/>
              </a:spcAft>
            </a:pPr>
            <a:r>
              <a:rPr lang="es-MX" sz="1400" dirty="0">
                <a:latin typeface="Arial" pitchFamily="34" charset="0"/>
                <a:cs typeface="Arial" pitchFamily="34" charset="0"/>
              </a:rPr>
              <a:t>La reforma del sector eléctrico brindará certidumbre jurídica y seguridad de inversión a los proyectos de los particulares, al proveer una nueva base Constitucional a la apertura existente en materia de generación.</a:t>
            </a:r>
          </a:p>
          <a:p>
            <a:pPr algn="just">
              <a:spcAft>
                <a:spcPts val="611"/>
              </a:spcAft>
            </a:pPr>
            <a:r>
              <a:rPr lang="es-MX" sz="1400" dirty="0">
                <a:latin typeface="Arial" pitchFamily="34" charset="0"/>
                <a:cs typeface="Arial" pitchFamily="34" charset="0"/>
              </a:rPr>
              <a:t>La competencia en la generación eléctrica, aunada al establecimiento de reglas claras y transparentes, propiciará una reducción de costos a nivel industria.</a:t>
            </a:r>
          </a:p>
          <a:p>
            <a:pPr algn="just">
              <a:spcAft>
                <a:spcPts val="611"/>
              </a:spcAft>
            </a:pPr>
            <a:r>
              <a:rPr lang="es-MX" sz="1400" dirty="0">
                <a:latin typeface="Arial" pitchFamily="34" charset="0"/>
                <a:cs typeface="Arial" pitchFamily="34" charset="0"/>
              </a:rPr>
              <a:t>Se propiciará el aprovechamiento de fuentes limpias y el uso eficiente de la energía mediante el desarrollo de la infraestructura necesaria para su implementación a gran escala.</a:t>
            </a:r>
          </a:p>
          <a:p>
            <a:pPr algn="just">
              <a:spcAft>
                <a:spcPts val="611"/>
              </a:spcAft>
            </a:pPr>
            <a:r>
              <a:rPr lang="es-MX" sz="1400" dirty="0">
                <a:latin typeface="Arial" pitchFamily="34" charset="0"/>
                <a:cs typeface="Arial" pitchFamily="34" charset="0"/>
              </a:rPr>
              <a:t>Se consolidará un modelo que reafirme la rectoría del Estado, fortaleciendo a la industria eléctrica, a la CFE, la SENER y a los órganos reguladores.</a:t>
            </a: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3</a:t>
            </a:fld>
            <a:endParaRPr lang="es-MX"/>
          </a:p>
        </p:txBody>
      </p:sp>
    </p:spTree>
    <p:extLst>
      <p:ext uri="{BB962C8B-B14F-4D97-AF65-F5344CB8AC3E}">
        <p14:creationId xmlns:p14="http://schemas.microsoft.com/office/powerpoint/2010/main" val="718470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1225"/>
              </a:spcAft>
            </a:pPr>
            <a:endParaRPr lang="es-MX" sz="1400" b="1" dirty="0">
              <a:solidFill>
                <a:srgbClr val="FF0000"/>
              </a:solidFill>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4</a:t>
            </a:fld>
            <a:endParaRPr lang="es-MX"/>
          </a:p>
        </p:txBody>
      </p:sp>
    </p:spTree>
    <p:extLst>
      <p:ext uri="{BB962C8B-B14F-4D97-AF65-F5344CB8AC3E}">
        <p14:creationId xmlns:p14="http://schemas.microsoft.com/office/powerpoint/2010/main" val="3927915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1225"/>
              </a:spcAft>
            </a:pPr>
            <a:endParaRPr lang="es-MX" sz="1400" dirty="0" smtClean="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5</a:t>
            </a:fld>
            <a:endParaRPr lang="es-MX"/>
          </a:p>
        </p:txBody>
      </p:sp>
    </p:spTree>
    <p:extLst>
      <p:ext uri="{BB962C8B-B14F-4D97-AF65-F5344CB8AC3E}">
        <p14:creationId xmlns:p14="http://schemas.microsoft.com/office/powerpoint/2010/main" val="425884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1225"/>
              </a:spcAft>
            </a:pPr>
            <a:endParaRPr lang="es-MX" sz="14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6</a:t>
            </a:fld>
            <a:endParaRPr lang="es-MX"/>
          </a:p>
        </p:txBody>
      </p:sp>
    </p:spTree>
    <p:extLst>
      <p:ext uri="{BB962C8B-B14F-4D97-AF65-F5344CB8AC3E}">
        <p14:creationId xmlns:p14="http://schemas.microsoft.com/office/powerpoint/2010/main" val="4258846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1225"/>
              </a:spcAft>
            </a:pPr>
            <a:endParaRPr lang="es-MX" sz="14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7</a:t>
            </a:fld>
            <a:endParaRPr lang="es-MX"/>
          </a:p>
        </p:txBody>
      </p:sp>
    </p:spTree>
    <p:extLst>
      <p:ext uri="{BB962C8B-B14F-4D97-AF65-F5344CB8AC3E}">
        <p14:creationId xmlns:p14="http://schemas.microsoft.com/office/powerpoint/2010/main" val="2929896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spcAft>
                <a:spcPts val="1225"/>
              </a:spcAft>
            </a:pPr>
            <a:endParaRPr lang="es-MX" sz="1400" dirty="0" smtClean="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8</a:t>
            </a:fld>
            <a:endParaRPr lang="es-MX"/>
          </a:p>
        </p:txBody>
      </p:sp>
    </p:spTree>
    <p:extLst>
      <p:ext uri="{BB962C8B-B14F-4D97-AF65-F5344CB8AC3E}">
        <p14:creationId xmlns:p14="http://schemas.microsoft.com/office/powerpoint/2010/main" val="2929896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84414" indent="-184414">
              <a:spcAft>
                <a:spcPts val="611"/>
              </a:spcAft>
            </a:pPr>
            <a:endParaRPr lang="es-MX" sz="14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1D60106-E1AE-4057-B800-29141072CC63}" type="slidenum">
              <a:rPr lang="es-MX" smtClean="0"/>
              <a:t>9</a:t>
            </a:fld>
            <a:endParaRPr lang="es-MX"/>
          </a:p>
        </p:txBody>
      </p:sp>
    </p:spTree>
    <p:extLst>
      <p:ext uri="{BB962C8B-B14F-4D97-AF65-F5344CB8AC3E}">
        <p14:creationId xmlns:p14="http://schemas.microsoft.com/office/powerpoint/2010/main" val="4467568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 y="9525"/>
            <a:ext cx="9163050" cy="683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dirty="0"/>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dirty="0"/>
          </a:p>
        </p:txBody>
      </p:sp>
      <p:sp>
        <p:nvSpPr>
          <p:cNvPr id="4" name="3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4016993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540205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2091216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782534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3791977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3808567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1503077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279493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3666432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824436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EB89D1-EAD6-4E4F-AE52-08630A239D9F}" type="datetimeFigureOut">
              <a:rPr lang="es-MX" smtClean="0"/>
              <a:t>09/01/2014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F50B3BD-96C4-491F-B9AF-A33AF079A4D1}" type="slidenum">
              <a:rPr lang="es-MX" smtClean="0"/>
              <a:t>‹Nº›</a:t>
            </a:fld>
            <a:endParaRPr lang="es-MX"/>
          </a:p>
        </p:txBody>
      </p:sp>
    </p:spTree>
    <p:extLst>
      <p:ext uri="{BB962C8B-B14F-4D97-AF65-F5344CB8AC3E}">
        <p14:creationId xmlns:p14="http://schemas.microsoft.com/office/powerpoint/2010/main" val="2521161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512" y="0"/>
            <a:ext cx="9182100" cy="683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título"/>
          <p:cNvSpPr>
            <a:spLocks noGrp="1"/>
          </p:cNvSpPr>
          <p:nvPr>
            <p:ph type="title"/>
          </p:nvPr>
        </p:nvSpPr>
        <p:spPr>
          <a:xfrm>
            <a:off x="2411760" y="0"/>
            <a:ext cx="6733828" cy="980728"/>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B89D1-EAD6-4E4F-AE52-08630A239D9F}" type="datetimeFigureOut">
              <a:rPr lang="es-MX" smtClean="0"/>
              <a:t>09/01/2014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50B3BD-96C4-491F-B9AF-A33AF079A4D1}" type="slidenum">
              <a:rPr lang="es-MX" smtClean="0"/>
              <a:t>‹Nº›</a:t>
            </a:fld>
            <a:endParaRPr lang="es-MX"/>
          </a:p>
        </p:txBody>
      </p:sp>
    </p:spTree>
    <p:extLst>
      <p:ext uri="{BB962C8B-B14F-4D97-AF65-F5344CB8AC3E}">
        <p14:creationId xmlns:p14="http://schemas.microsoft.com/office/powerpoint/2010/main" val="3772898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Soberana Sans" pitchFamily="50" charset="0"/>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Soberana Sans" pitchFamily="50"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Soberana Sans" pitchFamily="50"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Soberana Sans" pitchFamily="50"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Soberana Sans" pitchFamily="50"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png"/><Relationship Id="rId3" Type="http://schemas.openxmlformats.org/officeDocument/2006/relationships/image" Target="../media/image15.jpeg"/><Relationship Id="rId7" Type="http://schemas.openxmlformats.org/officeDocument/2006/relationships/image" Target="../media/image19.jpeg"/><Relationship Id="rId12"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png"/><Relationship Id="rId5" Type="http://schemas.openxmlformats.org/officeDocument/2006/relationships/image" Target="../media/image17.jpeg"/><Relationship Id="rId15" Type="http://schemas.openxmlformats.org/officeDocument/2006/relationships/image" Target="../media/image27.jpeg"/><Relationship Id="rId10" Type="http://schemas.openxmlformats.org/officeDocument/2006/relationships/image" Target="../media/image22.jpeg"/><Relationship Id="rId4" Type="http://schemas.openxmlformats.org/officeDocument/2006/relationships/image" Target="../media/image16.png"/><Relationship Id="rId9" Type="http://schemas.openxmlformats.org/officeDocument/2006/relationships/image" Target="../media/image21.jpeg"/><Relationship Id="rId1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g"/><Relationship Id="rId7" Type="http://schemas.openxmlformats.org/officeDocument/2006/relationships/image" Target="../media/image33.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2.jpg"/><Relationship Id="rId5" Type="http://schemas.openxmlformats.org/officeDocument/2006/relationships/image" Target="../media/image31.jpeg"/><Relationship Id="rId4" Type="http://schemas.openxmlformats.org/officeDocument/2006/relationships/image" Target="../media/image30.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4.png"/><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slide" Target="slide26.xml"/><Relationship Id="rId4" Type="http://schemas.openxmlformats.org/officeDocument/2006/relationships/slide" Target="slide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0040" y="1268760"/>
            <a:ext cx="7772400" cy="1470025"/>
          </a:xfrm>
        </p:spPr>
        <p:txBody>
          <a:bodyPr/>
          <a:lstStyle/>
          <a:p>
            <a:r>
              <a:rPr lang="es-MX" sz="4400" b="1" cap="small" dirty="0" smtClean="0">
                <a:effectLst>
                  <a:glow rad="63500">
                    <a:schemeClr val="accent6">
                      <a:satMod val="175000"/>
                      <a:alpha val="40000"/>
                    </a:schemeClr>
                  </a:glow>
                </a:effectLst>
                <a:latin typeface="Times New Roman" pitchFamily="18" charset="0"/>
                <a:cs typeface="Times New Roman" pitchFamily="18" charset="0"/>
              </a:rPr>
              <a:t>Reforma Energética</a:t>
            </a:r>
            <a:endParaRPr lang="es-MX" sz="4400" b="1" cap="small" dirty="0">
              <a:effectLst>
                <a:glow rad="63500">
                  <a:schemeClr val="accent6">
                    <a:satMod val="175000"/>
                    <a:alpha val="40000"/>
                  </a:schemeClr>
                </a:glow>
              </a:effectLst>
              <a:latin typeface="Times New Roman" pitchFamily="18" charset="0"/>
              <a:cs typeface="Times New Roman" pitchFamily="18" charset="0"/>
            </a:endParaRPr>
          </a:p>
        </p:txBody>
      </p:sp>
      <p:sp>
        <p:nvSpPr>
          <p:cNvPr id="3" name="2 Subtítulo"/>
          <p:cNvSpPr>
            <a:spLocks noGrp="1"/>
          </p:cNvSpPr>
          <p:nvPr>
            <p:ph type="subTitle" idx="1"/>
          </p:nvPr>
        </p:nvSpPr>
        <p:spPr>
          <a:xfrm>
            <a:off x="1259632" y="3429000"/>
            <a:ext cx="6400800" cy="720080"/>
          </a:xfrm>
        </p:spPr>
        <p:txBody>
          <a:bodyPr>
            <a:normAutofit/>
          </a:bodyPr>
          <a:lstStyle/>
          <a:p>
            <a:r>
              <a:rPr lang="es-MX" sz="3200" b="1" cap="small" dirty="0" smtClean="0">
                <a:solidFill>
                  <a:schemeClr val="tx1"/>
                </a:solidFill>
                <a:effectLst>
                  <a:glow rad="63500">
                    <a:schemeClr val="accent6">
                      <a:satMod val="175000"/>
                      <a:alpha val="40000"/>
                    </a:schemeClr>
                  </a:glow>
                </a:effectLst>
                <a:latin typeface="Times New Roman" pitchFamily="18" charset="0"/>
                <a:cs typeface="Times New Roman" pitchFamily="18" charset="0"/>
              </a:rPr>
              <a:t>Enero  2014</a:t>
            </a:r>
            <a:endParaRPr lang="es-MX" sz="3200" b="1" cap="small" dirty="0">
              <a:solidFill>
                <a:schemeClr val="tx1"/>
              </a:solidFill>
              <a:effectLst>
                <a:glow rad="63500">
                  <a:schemeClr val="accent6">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2116668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916238" y="2102371"/>
            <a:ext cx="2303462" cy="39052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s-MX" sz="1400" b="1" dirty="0" smtClean="0">
                <a:solidFill>
                  <a:schemeClr val="bg1"/>
                </a:solidFill>
                <a:effectLst>
                  <a:outerShdw blurRad="38100" dist="38100" dir="2700000" algn="tl">
                    <a:srgbClr val="000000"/>
                  </a:outerShdw>
                </a:effectLst>
                <a:latin typeface="Arial" pitchFamily="34" charset="0"/>
                <a:ea typeface="MS PGothic" pitchFamily="34" charset="-128"/>
                <a:cs typeface="Arial" pitchFamily="34" charset="0"/>
              </a:rPr>
              <a:t>CENACE</a:t>
            </a:r>
            <a:endParaRPr lang="es-MX" sz="1400" b="1" dirty="0">
              <a:solidFill>
                <a:schemeClr val="bg1"/>
              </a:solidFill>
              <a:effectLst>
                <a:outerShdw blurRad="38100" dist="38100" dir="2700000" algn="tl">
                  <a:srgbClr val="000000"/>
                </a:outerShdw>
              </a:effectLst>
              <a:latin typeface="Arial" pitchFamily="34" charset="0"/>
              <a:ea typeface="MS PGothic" pitchFamily="34" charset="-128"/>
              <a:cs typeface="Arial" pitchFamily="34" charset="0"/>
            </a:endParaRPr>
          </a:p>
        </p:txBody>
      </p:sp>
      <p:cxnSp>
        <p:nvCxnSpPr>
          <p:cNvPr id="46" name="45 Conector recto"/>
          <p:cNvCxnSpPr/>
          <p:nvPr/>
        </p:nvCxnSpPr>
        <p:spPr>
          <a:xfrm>
            <a:off x="4156075" y="3565525"/>
            <a:ext cx="3175" cy="1654175"/>
          </a:xfrm>
          <a:prstGeom prst="line">
            <a:avLst/>
          </a:prstGeom>
          <a:ln w="19050">
            <a:solidFill>
              <a:schemeClr val="accent2">
                <a:lumMod val="75000"/>
              </a:schemeClr>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flipV="1">
            <a:off x="2181225" y="3895725"/>
            <a:ext cx="1152525" cy="731838"/>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flipV="1">
            <a:off x="2298700" y="3429000"/>
            <a:ext cx="1035050" cy="342900"/>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35 Conector recto"/>
          <p:cNvCxnSpPr/>
          <p:nvPr/>
        </p:nvCxnSpPr>
        <p:spPr>
          <a:xfrm>
            <a:off x="1630363" y="2135188"/>
            <a:ext cx="1703387" cy="627062"/>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297113" y="3008313"/>
            <a:ext cx="1036637" cy="0"/>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7416" name="Picture 19" descr="https://encrypted-tbn2.gstatic.com/images?q=tbn:ANd9GcRYBZASLTkoxmn0FVaGcnKQ4Ivcw_mi4tX433Z7hjuSZMtlGrkHkBzXJjt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4463" y="2135188"/>
            <a:ext cx="4905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6 Conector recto"/>
          <p:cNvCxnSpPr>
            <a:cxnSpLocks noChangeShapeType="1"/>
          </p:cNvCxnSpPr>
          <p:nvPr/>
        </p:nvCxnSpPr>
        <p:spPr bwMode="auto">
          <a:xfrm>
            <a:off x="2771775" y="908050"/>
            <a:ext cx="5976938" cy="0"/>
          </a:xfrm>
          <a:prstGeom prst="line">
            <a:avLst/>
          </a:prstGeom>
          <a:noFill/>
          <a:ln w="25400">
            <a:solidFill>
              <a:schemeClr val="accent2"/>
            </a:solidFill>
            <a:round/>
            <a:headEnd/>
            <a:tailEnd/>
          </a:ln>
          <a:effectLst>
            <a:outerShdw dist="20000" dir="5400000" rotWithShape="0">
              <a:srgbClr val="808080">
                <a:alpha val="37999"/>
              </a:srgbClr>
            </a:outerShdw>
          </a:effectLst>
        </p:spPr>
      </p:cxnSp>
      <p:pic>
        <p:nvPicPr>
          <p:cNvPr id="17418" name="Picture 7" descr="http://www.smartpowergeneration.com/spg/assets/img/myth_icon_1.png"/>
          <p:cNvPicPr>
            <a:picLocks noChangeAspect="1" noChangeArrowheads="1"/>
          </p:cNvPicPr>
          <p:nvPr/>
        </p:nvPicPr>
        <p:blipFill>
          <a:blip r:embed="rId4">
            <a:extLst>
              <a:ext uri="{28A0092B-C50C-407E-A947-70E740481C1C}">
                <a14:useLocalDpi xmlns:a14="http://schemas.microsoft.com/office/drawing/2010/main" val="0"/>
              </a:ext>
            </a:extLst>
          </a:blip>
          <a:srcRect t="32646"/>
          <a:stretch>
            <a:fillRect/>
          </a:stretch>
        </p:blipFill>
        <p:spPr bwMode="auto">
          <a:xfrm>
            <a:off x="498475" y="1882775"/>
            <a:ext cx="417513"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p:cNvSpPr/>
          <p:nvPr/>
        </p:nvSpPr>
        <p:spPr>
          <a:xfrm>
            <a:off x="539750" y="1016000"/>
            <a:ext cx="1504950" cy="4333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b="1">
                <a:solidFill>
                  <a:srgbClr val="008000"/>
                </a:solidFill>
                <a:latin typeface="Arial" pitchFamily="34" charset="0"/>
                <a:ea typeface="MS PGothic" pitchFamily="34" charset="-128"/>
                <a:cs typeface="Arial" pitchFamily="34" charset="0"/>
              </a:rPr>
              <a:t>Generación</a:t>
            </a:r>
          </a:p>
        </p:txBody>
      </p:sp>
      <p:sp>
        <p:nvSpPr>
          <p:cNvPr id="11" name="10 Rectángulo"/>
          <p:cNvSpPr/>
          <p:nvPr/>
        </p:nvSpPr>
        <p:spPr>
          <a:xfrm>
            <a:off x="2916238" y="1052513"/>
            <a:ext cx="2130425" cy="4318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b="1" dirty="0">
                <a:solidFill>
                  <a:srgbClr val="008000"/>
                </a:solidFill>
                <a:latin typeface="Arial" pitchFamily="34" charset="0"/>
                <a:cs typeface="Arial" pitchFamily="34" charset="0"/>
              </a:rPr>
              <a:t>Control operativo</a:t>
            </a:r>
          </a:p>
        </p:txBody>
      </p:sp>
      <p:sp>
        <p:nvSpPr>
          <p:cNvPr id="13" name="12 Rectángulo"/>
          <p:cNvSpPr/>
          <p:nvPr/>
        </p:nvSpPr>
        <p:spPr>
          <a:xfrm>
            <a:off x="7164388" y="1679575"/>
            <a:ext cx="1801812" cy="4333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400" dirty="0">
                <a:solidFill>
                  <a:schemeClr val="tx1"/>
                </a:solidFill>
                <a:latin typeface="Arial" pitchFamily="34" charset="0"/>
                <a:cs typeface="Arial" pitchFamily="34" charset="0"/>
              </a:rPr>
              <a:t>Usuario calificado</a:t>
            </a:r>
          </a:p>
        </p:txBody>
      </p:sp>
      <p:sp>
        <p:nvSpPr>
          <p:cNvPr id="14" name="13 Rectángulo"/>
          <p:cNvSpPr/>
          <p:nvPr/>
        </p:nvSpPr>
        <p:spPr>
          <a:xfrm>
            <a:off x="7216775" y="3119438"/>
            <a:ext cx="1800225" cy="4318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400">
                <a:solidFill>
                  <a:schemeClr val="tx1"/>
                </a:solidFill>
                <a:latin typeface="Arial" pitchFamily="34" charset="0"/>
                <a:ea typeface="MS PGothic" pitchFamily="34" charset="-128"/>
                <a:cs typeface="Arial" pitchFamily="34" charset="0"/>
              </a:rPr>
              <a:t>Usuarios estándar</a:t>
            </a:r>
          </a:p>
        </p:txBody>
      </p:sp>
      <p:cxnSp>
        <p:nvCxnSpPr>
          <p:cNvPr id="15" name="14 Conector recto"/>
          <p:cNvCxnSpPr/>
          <p:nvPr/>
        </p:nvCxnSpPr>
        <p:spPr>
          <a:xfrm flipV="1">
            <a:off x="6600825" y="2633663"/>
            <a:ext cx="1098550" cy="982662"/>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flipV="1">
            <a:off x="8027988" y="5026025"/>
            <a:ext cx="0" cy="1090613"/>
          </a:xfrm>
          <a:prstGeom prst="line">
            <a:avLst/>
          </a:prstGeom>
          <a:ln w="28575">
            <a:solidFill>
              <a:srgbClr val="008E40"/>
            </a:solidFill>
            <a:prstDash val="sysDash"/>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403350" y="6116638"/>
            <a:ext cx="6589713" cy="0"/>
          </a:xfrm>
          <a:prstGeom prst="line">
            <a:avLst/>
          </a:prstGeom>
          <a:ln w="28575">
            <a:solidFill>
              <a:srgbClr val="008E40"/>
            </a:solidFill>
            <a:prstDash val="sysDash"/>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1403350" y="5026025"/>
            <a:ext cx="0" cy="1090613"/>
          </a:xfrm>
          <a:prstGeom prst="straightConnector1">
            <a:avLst/>
          </a:prstGeom>
          <a:ln w="28575">
            <a:solidFill>
              <a:srgbClr val="008E40"/>
            </a:solidFill>
            <a:prstDash val="sysDash"/>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6623050" y="2352675"/>
            <a:ext cx="1076325" cy="0"/>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flipV="1">
            <a:off x="4884738" y="2352675"/>
            <a:ext cx="1055687" cy="596900"/>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a:off x="6589713" y="3616325"/>
            <a:ext cx="1109662" cy="155575"/>
          </a:xfrm>
          <a:prstGeom prst="straightConnector1">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7430" name="Picture 8" descr="http://i.istockimg.com/file_thumbview_approve/4039121/2/stock-illustration-4039121-businessman-icon-in-9-colors.jpg"/>
          <p:cNvPicPr>
            <a:picLocks noChangeAspect="1" noChangeArrowheads="1"/>
          </p:cNvPicPr>
          <p:nvPr/>
        </p:nvPicPr>
        <p:blipFill>
          <a:blip r:embed="rId5">
            <a:extLst>
              <a:ext uri="{28A0092B-C50C-407E-A947-70E740481C1C}">
                <a14:useLocalDpi xmlns:a14="http://schemas.microsoft.com/office/drawing/2010/main" val="0"/>
              </a:ext>
            </a:extLst>
          </a:blip>
          <a:srcRect l="-6776" t="68399" r="69400"/>
          <a:stretch>
            <a:fillRect/>
          </a:stretch>
        </p:blipFill>
        <p:spPr bwMode="auto">
          <a:xfrm>
            <a:off x="5940425" y="2071688"/>
            <a:ext cx="682625"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1" name="Picture 37" descr="https://encrypted-tbn1.gstatic.com/images?q=tbn:ANd9GcRdyxTtmZ6UJ8BhvOaeARtiM6e_hDqJOeYoMU5-UBLRV7S7RNzeE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425" y="3505200"/>
            <a:ext cx="681038"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10" descr="Various sources of energy vector illustration — Imagen vectorial #9144821"/>
          <p:cNvPicPr>
            <a:picLocks noChangeAspect="1" noChangeArrowheads="1"/>
          </p:cNvPicPr>
          <p:nvPr/>
        </p:nvPicPr>
        <p:blipFill rotWithShape="1">
          <a:blip r:embed="rId7" cstate="print">
            <a:duotone>
              <a:schemeClr val="accent2">
                <a:shade val="45000"/>
                <a:satMod val="135000"/>
              </a:schemeClr>
              <a:prstClr val="white"/>
            </a:duotone>
            <a:extLst/>
          </a:blip>
          <a:srcRect l="15470" t="62041" r="15266"/>
          <a:stretch/>
        </p:blipFill>
        <p:spPr bwMode="auto">
          <a:xfrm>
            <a:off x="3249023" y="5602160"/>
            <a:ext cx="1755025" cy="936104"/>
          </a:xfrm>
          <a:prstGeom prst="rect">
            <a:avLst/>
          </a:prstGeom>
          <a:noFill/>
          <a:ln w="28575">
            <a:solidFill>
              <a:srgbClr val="008E40"/>
            </a:solidFill>
          </a:ln>
          <a:extLst/>
        </p:spPr>
      </p:pic>
      <p:sp>
        <p:nvSpPr>
          <p:cNvPr id="31" name="30 Rectángulo"/>
          <p:cNvSpPr/>
          <p:nvPr/>
        </p:nvSpPr>
        <p:spPr>
          <a:xfrm>
            <a:off x="207963" y="6308725"/>
            <a:ext cx="3529012" cy="2889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b="1">
                <a:solidFill>
                  <a:srgbClr val="008000"/>
                </a:solidFill>
                <a:ea typeface="MS PGothic" pitchFamily="34" charset="-128"/>
              </a:rPr>
              <a:t>Transmisión</a:t>
            </a:r>
          </a:p>
        </p:txBody>
      </p:sp>
      <p:pic>
        <p:nvPicPr>
          <p:cNvPr id="17434" name="Picture 37" descr="https://encrypted-tbn1.gstatic.com/images?q=tbn:ANd9GcRdyxTtmZ6UJ8BhvOaeARtiM6e_hDqJOeYoMU5-UBLRV7S7RNzeE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51275" y="5373688"/>
            <a:ext cx="550863"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5" name="Picture 37" descr="https://encrypted-tbn1.gstatic.com/images?q=tbn:ANd9GcRdyxTtmZ6UJ8BhvOaeARtiM6e_hDqJOeYoMU5-UBLRV7S7RNzeE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70075" y="3810000"/>
            <a:ext cx="341313"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6" name="Picture 37" descr="https://encrypted-tbn1.gstatic.com/images?q=tbn:ANd9GcRdyxTtmZ6UJ8BhvOaeARtiM6e_hDqJOeYoMU5-UBLRV7S7RNzeE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8700" y="1973263"/>
            <a:ext cx="458788"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7" name="34 CuadroTexto"/>
          <p:cNvSpPr txBox="1">
            <a:spLocks noChangeArrowheads="1"/>
          </p:cNvSpPr>
          <p:nvPr/>
        </p:nvSpPr>
        <p:spPr bwMode="auto">
          <a:xfrm>
            <a:off x="895350" y="3584575"/>
            <a:ext cx="11223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s-MX" sz="1400">
                <a:latin typeface="Arial" pitchFamily="34" charset="0"/>
                <a:cs typeface="Arial" pitchFamily="34" charset="0"/>
              </a:rPr>
              <a:t>PIEs </a:t>
            </a:r>
          </a:p>
          <a:p>
            <a:pPr eaLnBrk="1" hangingPunct="1"/>
            <a:r>
              <a:rPr lang="es-MX" sz="1000">
                <a:latin typeface="Arial" pitchFamily="34" charset="0"/>
                <a:cs typeface="Arial" pitchFamily="34" charset="0"/>
              </a:rPr>
              <a:t>contratados por</a:t>
            </a:r>
          </a:p>
        </p:txBody>
      </p:sp>
      <p:pic>
        <p:nvPicPr>
          <p:cNvPr id="17438" name="Picture 13" descr="C:\Users\hugo_garduno\AppData\Local\Microsoft\Windows\Temporary Internet Files\Content.IE5\L2JP8SHU\MC900433839[1].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72388" y="4221163"/>
            <a:ext cx="6731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38 Rectángulo"/>
          <p:cNvSpPr/>
          <p:nvPr/>
        </p:nvSpPr>
        <p:spPr>
          <a:xfrm>
            <a:off x="7283450" y="1066800"/>
            <a:ext cx="1585913" cy="4318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b="1" dirty="0">
                <a:solidFill>
                  <a:srgbClr val="008000"/>
                </a:solidFill>
                <a:latin typeface="Arial" pitchFamily="34" charset="0"/>
                <a:cs typeface="Arial" pitchFamily="34" charset="0"/>
              </a:rPr>
              <a:t>Consumo</a:t>
            </a:r>
          </a:p>
        </p:txBody>
      </p:sp>
      <p:sp>
        <p:nvSpPr>
          <p:cNvPr id="41" name="40 Rectángulo"/>
          <p:cNvSpPr/>
          <p:nvPr/>
        </p:nvSpPr>
        <p:spPr>
          <a:xfrm>
            <a:off x="5219700" y="1052513"/>
            <a:ext cx="2124075" cy="4318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b="1">
                <a:solidFill>
                  <a:srgbClr val="008000"/>
                </a:solidFill>
                <a:latin typeface="Arial" pitchFamily="34" charset="0"/>
                <a:ea typeface="MS PGothic" pitchFamily="34" charset="-128"/>
                <a:cs typeface="Arial" pitchFamily="34" charset="0"/>
              </a:rPr>
              <a:t>Comercialización</a:t>
            </a:r>
          </a:p>
        </p:txBody>
      </p:sp>
      <p:cxnSp>
        <p:nvCxnSpPr>
          <p:cNvPr id="43" name="42 Conector recto"/>
          <p:cNvCxnSpPr/>
          <p:nvPr/>
        </p:nvCxnSpPr>
        <p:spPr>
          <a:xfrm flipV="1">
            <a:off x="4891088" y="2473325"/>
            <a:ext cx="2808287" cy="722313"/>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a:off x="5003800" y="3505200"/>
            <a:ext cx="936625" cy="177800"/>
          </a:xfrm>
          <a:prstGeom prst="line">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443" name="50 CuadroTexto"/>
          <p:cNvSpPr txBox="1">
            <a:spLocks noChangeArrowheads="1"/>
          </p:cNvSpPr>
          <p:nvPr/>
        </p:nvSpPr>
        <p:spPr bwMode="auto">
          <a:xfrm>
            <a:off x="946150" y="4489450"/>
            <a:ext cx="13668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s-MX" sz="1200">
                <a:latin typeface="Arial" pitchFamily="34" charset="0"/>
                <a:cs typeface="Arial" pitchFamily="34" charset="0"/>
              </a:rPr>
              <a:t>Particulares</a:t>
            </a:r>
          </a:p>
        </p:txBody>
      </p:sp>
      <p:pic>
        <p:nvPicPr>
          <p:cNvPr id="17444" name="Picture 3"/>
          <p:cNvPicPr>
            <a:picLocks noChangeAspect="1" noChangeArrowheads="1"/>
          </p:cNvPicPr>
          <p:nvPr/>
        </p:nvPicPr>
        <p:blipFill>
          <a:blip r:embed="rId12">
            <a:extLst>
              <a:ext uri="{28A0092B-C50C-407E-A947-70E740481C1C}">
                <a14:useLocalDpi xmlns:a14="http://schemas.microsoft.com/office/drawing/2010/main" val="0"/>
              </a:ext>
            </a:extLst>
          </a:blip>
          <a:srcRect l="3183" t="19894" r="6213" b="8708"/>
          <a:stretch>
            <a:fillRect/>
          </a:stretch>
        </p:blipFill>
        <p:spPr bwMode="auto">
          <a:xfrm>
            <a:off x="7680325" y="3705225"/>
            <a:ext cx="57467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7" descr="http://seeklogo.com/images/M/Mexico_Bandera-logo-553B652815-seeklogo.com.gif"/>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3371850" y="2503488"/>
            <a:ext cx="1497013" cy="1497012"/>
          </a:xfrm>
          <a:prstGeom prst="rect">
            <a:avLst/>
          </a:prstGeom>
          <a:noFill/>
          <a:ln w="9525">
            <a:noFill/>
            <a:miter lim="800000"/>
            <a:headEnd/>
            <a:tailEnd/>
          </a:ln>
          <a:effectLst>
            <a:outerShdw dist="139700" dir="2700000" algn="tl" rotWithShape="0">
              <a:srgbClr val="333333">
                <a:alpha val="64999"/>
              </a:srgbClr>
            </a:outerShdw>
          </a:effectLst>
        </p:spPr>
      </p:pic>
      <p:pic>
        <p:nvPicPr>
          <p:cNvPr id="17446" name="Picture 7" descr="http://www.smartpowergeneration.com/spg/assets/img/myth_icon_1.png"/>
          <p:cNvPicPr>
            <a:picLocks noChangeAspect="1" noChangeArrowheads="1"/>
          </p:cNvPicPr>
          <p:nvPr/>
        </p:nvPicPr>
        <p:blipFill>
          <a:blip r:embed="rId14">
            <a:extLst>
              <a:ext uri="{28A0092B-C50C-407E-A947-70E740481C1C}">
                <a14:useLocalDpi xmlns:a14="http://schemas.microsoft.com/office/drawing/2010/main" val="0"/>
              </a:ext>
            </a:extLst>
          </a:blip>
          <a:srcRect t="32646"/>
          <a:stretch>
            <a:fillRect/>
          </a:stretch>
        </p:blipFill>
        <p:spPr bwMode="auto">
          <a:xfrm>
            <a:off x="498475" y="2636838"/>
            <a:ext cx="45561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7" name="Picture 7" descr="http://www.smartpowergeneration.com/spg/assets/img/myth_icon_1.png"/>
          <p:cNvPicPr>
            <a:picLocks noChangeAspect="1" noChangeArrowheads="1"/>
          </p:cNvPicPr>
          <p:nvPr/>
        </p:nvPicPr>
        <p:blipFill>
          <a:blip r:embed="rId14">
            <a:extLst>
              <a:ext uri="{28A0092B-C50C-407E-A947-70E740481C1C}">
                <a14:useLocalDpi xmlns:a14="http://schemas.microsoft.com/office/drawing/2010/main" val="0"/>
              </a:ext>
            </a:extLst>
          </a:blip>
          <a:srcRect t="32646"/>
          <a:stretch>
            <a:fillRect/>
          </a:stretch>
        </p:blipFill>
        <p:spPr bwMode="auto">
          <a:xfrm>
            <a:off x="498475" y="3502025"/>
            <a:ext cx="45561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8" name="Picture 7" descr="http://www.smartpowergeneration.com/spg/assets/img/myth_icon_1.png"/>
          <p:cNvPicPr>
            <a:picLocks noChangeAspect="1" noChangeArrowheads="1"/>
          </p:cNvPicPr>
          <p:nvPr/>
        </p:nvPicPr>
        <p:blipFill>
          <a:blip r:embed="rId14">
            <a:extLst>
              <a:ext uri="{28A0092B-C50C-407E-A947-70E740481C1C}">
                <a14:useLocalDpi xmlns:a14="http://schemas.microsoft.com/office/drawing/2010/main" val="0"/>
              </a:ext>
            </a:extLst>
          </a:blip>
          <a:srcRect t="32646"/>
          <a:stretch>
            <a:fillRect/>
          </a:stretch>
        </p:blipFill>
        <p:spPr bwMode="auto">
          <a:xfrm>
            <a:off x="498475" y="4310063"/>
            <a:ext cx="4556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9" name="Picture 6" descr="http://www.laeconomia.com.mx/wp-content/uploads/pemex7.jpg"/>
          <p:cNvPicPr>
            <a:picLocks noChangeAspect="1" noChangeArrowheads="1"/>
          </p:cNvPicPr>
          <p:nvPr/>
        </p:nvPicPr>
        <p:blipFill>
          <a:blip r:embed="rId15" cstate="print">
            <a:clrChange>
              <a:clrFrom>
                <a:srgbClr val="F8F8F8"/>
              </a:clrFrom>
              <a:clrTo>
                <a:srgbClr val="F8F8F8">
                  <a:alpha val="0"/>
                </a:srgbClr>
              </a:clrTo>
            </a:clrChange>
            <a:extLst>
              <a:ext uri="{28A0092B-C50C-407E-A947-70E740481C1C}">
                <a14:useLocalDpi xmlns:a14="http://schemas.microsoft.com/office/drawing/2010/main" val="0"/>
              </a:ext>
            </a:extLst>
          </a:blip>
          <a:srcRect/>
          <a:stretch>
            <a:fillRect/>
          </a:stretch>
        </p:blipFill>
        <p:spPr bwMode="auto">
          <a:xfrm>
            <a:off x="895350" y="2708275"/>
            <a:ext cx="5603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65 Rectángulo"/>
          <p:cNvSpPr/>
          <p:nvPr/>
        </p:nvSpPr>
        <p:spPr>
          <a:xfrm>
            <a:off x="6154738" y="6308725"/>
            <a:ext cx="3529012" cy="2889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b="1">
                <a:solidFill>
                  <a:srgbClr val="008000"/>
                </a:solidFill>
                <a:ea typeface="MS PGothic" pitchFamily="34" charset="-128"/>
              </a:rPr>
              <a:t>Distribución</a:t>
            </a:r>
          </a:p>
        </p:txBody>
      </p:sp>
      <p:sp>
        <p:nvSpPr>
          <p:cNvPr id="67" name="3 Título"/>
          <p:cNvSpPr txBox="1">
            <a:spLocks/>
          </p:cNvSpPr>
          <p:nvPr/>
        </p:nvSpPr>
        <p:spPr>
          <a:xfrm>
            <a:off x="2638425" y="-60325"/>
            <a:ext cx="6635750" cy="1012825"/>
          </a:xfrm>
          <a:prstGeom prst="rect">
            <a:avLst/>
          </a:prstGeom>
        </p:spPr>
        <p:txBody>
          <a:bodyPr anchor="ctr">
            <a:normAutofit/>
          </a:bodyPr>
          <a:lst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a:lstStyle>
          <a:p>
            <a:pPr fontAlgn="auto">
              <a:spcAft>
                <a:spcPts val="0"/>
              </a:spcAft>
              <a:defRPr/>
            </a:pPr>
            <a:r>
              <a:rPr lang="es-MX" sz="2400" cap="small" dirty="0" smtClean="0">
                <a:latin typeface="Times New Roman" pitchFamily="18" charset="0"/>
                <a:cs typeface="Times New Roman" pitchFamily="18" charset="0"/>
              </a:rPr>
              <a:t>Estructura de la industria tras Reforma: </a:t>
            </a:r>
            <a:br>
              <a:rPr lang="es-MX" sz="2400" cap="small" dirty="0" smtClean="0">
                <a:latin typeface="Times New Roman" pitchFamily="18" charset="0"/>
                <a:cs typeface="Times New Roman" pitchFamily="18" charset="0"/>
              </a:rPr>
            </a:br>
            <a:r>
              <a:rPr lang="es-MX" sz="2400" b="1" cap="small" dirty="0" smtClean="0">
                <a:latin typeface="Times New Roman" pitchFamily="18" charset="0"/>
                <a:cs typeface="Times New Roman" pitchFamily="18" charset="0"/>
              </a:rPr>
              <a:t>Electricidad</a:t>
            </a:r>
            <a:endParaRPr lang="es-MX" sz="2400" b="1" cap="small" dirty="0">
              <a:latin typeface="Times New Roman" pitchFamily="18" charset="0"/>
              <a:cs typeface="Times New Roman" pitchFamily="18" charset="0"/>
            </a:endParaRPr>
          </a:p>
        </p:txBody>
      </p:sp>
      <p:sp>
        <p:nvSpPr>
          <p:cNvPr id="17452" name="68 CuadroTexto"/>
          <p:cNvSpPr txBox="1">
            <a:spLocks noChangeArrowheads="1"/>
          </p:cNvSpPr>
          <p:nvPr/>
        </p:nvSpPr>
        <p:spPr bwMode="auto">
          <a:xfrm>
            <a:off x="1406525" y="2762250"/>
            <a:ext cx="11223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s-MX" sz="1000">
                <a:latin typeface="Arial" pitchFamily="34" charset="0"/>
                <a:cs typeface="Arial" pitchFamily="34" charset="0"/>
              </a:rPr>
              <a:t>Cogeneración</a:t>
            </a:r>
            <a:endParaRPr lang="es-MX" sz="500">
              <a:latin typeface="Arial" pitchFamily="34" charset="0"/>
              <a:cs typeface="Arial" pitchFamily="34" charset="0"/>
            </a:endParaRPr>
          </a:p>
        </p:txBody>
      </p:sp>
      <p:cxnSp>
        <p:nvCxnSpPr>
          <p:cNvPr id="72" name="71 Conector recto de flecha"/>
          <p:cNvCxnSpPr/>
          <p:nvPr/>
        </p:nvCxnSpPr>
        <p:spPr>
          <a:xfrm>
            <a:off x="6591300" y="3705225"/>
            <a:ext cx="1004888" cy="687388"/>
          </a:xfrm>
          <a:prstGeom prst="straightConnector1">
            <a:avLst/>
          </a:prstGeom>
          <a:ln w="12700">
            <a:solidFill>
              <a:schemeClr val="accent2">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53 Rectángulo"/>
          <p:cNvSpPr/>
          <p:nvPr/>
        </p:nvSpPr>
        <p:spPr>
          <a:xfrm>
            <a:off x="179388" y="1662113"/>
            <a:ext cx="2174875" cy="3244850"/>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5" name="54 Rectángulo"/>
          <p:cNvSpPr/>
          <p:nvPr/>
        </p:nvSpPr>
        <p:spPr>
          <a:xfrm>
            <a:off x="5867400" y="1919288"/>
            <a:ext cx="914400" cy="2268537"/>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6" name="55 Rectángulo"/>
          <p:cNvSpPr/>
          <p:nvPr/>
        </p:nvSpPr>
        <p:spPr>
          <a:xfrm>
            <a:off x="7316788" y="1584325"/>
            <a:ext cx="1592262" cy="3444875"/>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Tree>
    <p:extLst>
      <p:ext uri="{BB962C8B-B14F-4D97-AF65-F5344CB8AC3E}">
        <p14:creationId xmlns:p14="http://schemas.microsoft.com/office/powerpoint/2010/main" val="899478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Elementos Fundamentales de la Reforma: </a:t>
            </a:r>
            <a:br>
              <a:rPr lang="es-MX" sz="2400" cap="small" dirty="0" smtClean="0">
                <a:latin typeface="Times New Roman" pitchFamily="18" charset="0"/>
                <a:cs typeface="Times New Roman" pitchFamily="18" charset="0"/>
              </a:rPr>
            </a:br>
            <a:r>
              <a:rPr lang="es-MX" sz="2400" b="1" cap="small" dirty="0" smtClean="0">
                <a:latin typeface="Times New Roman" pitchFamily="18" charset="0"/>
                <a:cs typeface="Times New Roman" pitchFamily="18" charset="0"/>
              </a:rPr>
              <a:t>Electricidad</a:t>
            </a:r>
            <a:endParaRPr lang="es-MX" sz="2400" b="1" cap="small" dirty="0">
              <a:effectLst/>
              <a:latin typeface="Times New Roman" pitchFamily="18" charset="0"/>
              <a:cs typeface="Times New Roman" pitchFamily="18" charset="0"/>
            </a:endParaRPr>
          </a:p>
        </p:txBody>
      </p:sp>
      <p:sp>
        <p:nvSpPr>
          <p:cNvPr id="29" name="28 Rectángulo"/>
          <p:cNvSpPr/>
          <p:nvPr/>
        </p:nvSpPr>
        <p:spPr>
          <a:xfrm>
            <a:off x="323528" y="1030432"/>
            <a:ext cx="7416824" cy="288032"/>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lvl="0" defTabSz="533400" rtl="0">
              <a:lnSpc>
                <a:spcPct val="90000"/>
              </a:lnSpc>
              <a:spcBef>
                <a:spcPct val="0"/>
              </a:spcBef>
              <a:spcAft>
                <a:spcPct val="35000"/>
              </a:spcAft>
            </a:pPr>
            <a:endParaRPr lang="es-MX" sz="1100" b="1" kern="1200" cap="small"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1 CuadroTexto"/>
          <p:cNvSpPr txBox="1"/>
          <p:nvPr/>
        </p:nvSpPr>
        <p:spPr>
          <a:xfrm>
            <a:off x="971600" y="1484893"/>
            <a:ext cx="7776864" cy="4439677"/>
          </a:xfrm>
          <a:prstGeom prst="rect">
            <a:avLst/>
          </a:prstGeom>
          <a:noFill/>
        </p:spPr>
        <p:txBody>
          <a:bodyPr wrap="square" rtlCol="0">
            <a:spAutoFit/>
          </a:bodyPr>
          <a:lstStyle/>
          <a:p>
            <a:pPr algn="just">
              <a:spcAft>
                <a:spcPts val="1800"/>
              </a:spcAft>
            </a:pPr>
            <a:r>
              <a:rPr lang="es-MX" sz="1750" dirty="0">
                <a:latin typeface="Arial" pitchFamily="34" charset="0"/>
                <a:cs typeface="Arial" pitchFamily="34" charset="0"/>
              </a:rPr>
              <a:t>Se crea un </a:t>
            </a:r>
            <a:r>
              <a:rPr lang="es-MX" sz="1750" b="1" dirty="0" smtClean="0">
                <a:latin typeface="Arial" pitchFamily="34" charset="0"/>
                <a:cs typeface="Arial" pitchFamily="34" charset="0"/>
              </a:rPr>
              <a:t>organismo público imparcial </a:t>
            </a:r>
            <a:r>
              <a:rPr lang="es-MX" sz="1750" dirty="0">
                <a:latin typeface="Arial" pitchFamily="34" charset="0"/>
                <a:cs typeface="Arial" pitchFamily="34" charset="0"/>
              </a:rPr>
              <a:t>encargado del </a:t>
            </a:r>
            <a:r>
              <a:rPr lang="es-MX" sz="1750" dirty="0" smtClean="0">
                <a:latin typeface="Arial" pitchFamily="34" charset="0"/>
                <a:cs typeface="Arial" pitchFamily="34" charset="0"/>
              </a:rPr>
              <a:t>control </a:t>
            </a:r>
            <a:r>
              <a:rPr lang="es-MX" sz="1750" dirty="0">
                <a:latin typeface="Arial" pitchFamily="34" charset="0"/>
                <a:cs typeface="Arial" pitchFamily="34" charset="0"/>
              </a:rPr>
              <a:t>operativo del Sistema Eléctrico Nacional.</a:t>
            </a:r>
          </a:p>
          <a:p>
            <a:pPr algn="just">
              <a:spcAft>
                <a:spcPts val="1800"/>
              </a:spcAft>
            </a:pPr>
            <a:r>
              <a:rPr lang="es-MX" sz="1750" dirty="0">
                <a:latin typeface="Arial" pitchFamily="34" charset="0"/>
                <a:cs typeface="Arial" pitchFamily="34" charset="0"/>
              </a:rPr>
              <a:t>Se establecen </a:t>
            </a:r>
            <a:r>
              <a:rPr lang="es-MX" sz="1750" b="1" dirty="0">
                <a:latin typeface="Arial" pitchFamily="34" charset="0"/>
                <a:cs typeface="Arial" pitchFamily="34" charset="0"/>
              </a:rPr>
              <a:t>reglas </a:t>
            </a:r>
            <a:r>
              <a:rPr lang="es-MX" sz="1750" b="1" dirty="0" smtClean="0">
                <a:latin typeface="Arial" pitchFamily="34" charset="0"/>
                <a:cs typeface="Arial" pitchFamily="34" charset="0"/>
              </a:rPr>
              <a:t>claras, transparentes </a:t>
            </a:r>
            <a:r>
              <a:rPr lang="es-MX" sz="1750" b="1" dirty="0">
                <a:latin typeface="Arial" pitchFamily="34" charset="0"/>
                <a:cs typeface="Arial" pitchFamily="34" charset="0"/>
              </a:rPr>
              <a:t>y equitativas </a:t>
            </a:r>
            <a:r>
              <a:rPr lang="es-MX" sz="1750" dirty="0">
                <a:latin typeface="Arial" pitchFamily="34" charset="0"/>
                <a:cs typeface="Arial" pitchFamily="34" charset="0"/>
              </a:rPr>
              <a:t>para </a:t>
            </a:r>
            <a:r>
              <a:rPr lang="es-MX" sz="1750" dirty="0" smtClean="0">
                <a:latin typeface="Arial" pitchFamily="34" charset="0"/>
                <a:cs typeface="Arial" pitchFamily="34" charset="0"/>
              </a:rPr>
              <a:t>otorgar </a:t>
            </a:r>
            <a:r>
              <a:rPr lang="es-MX" sz="1750" dirty="0">
                <a:latin typeface="Arial" pitchFamily="34" charset="0"/>
                <a:cs typeface="Arial" pitchFamily="34" charset="0"/>
              </a:rPr>
              <a:t>las interconexiones</a:t>
            </a:r>
            <a:r>
              <a:rPr lang="es-MX" sz="1750" dirty="0" smtClean="0">
                <a:latin typeface="Arial" pitchFamily="34" charset="0"/>
                <a:cs typeface="Arial" pitchFamily="34" charset="0"/>
              </a:rPr>
              <a:t>.</a:t>
            </a:r>
          </a:p>
          <a:p>
            <a:pPr algn="just">
              <a:spcAft>
                <a:spcPts val="1800"/>
              </a:spcAft>
            </a:pPr>
            <a:r>
              <a:rPr lang="es-MX" sz="1750" dirty="0" smtClean="0">
                <a:latin typeface="Arial" pitchFamily="34" charset="0"/>
                <a:cs typeface="Arial" pitchFamily="34" charset="0"/>
              </a:rPr>
              <a:t>CFE y terceros pagarán el </a:t>
            </a:r>
            <a:r>
              <a:rPr lang="es-MX" sz="1750" b="1" dirty="0" smtClean="0">
                <a:latin typeface="Arial" pitchFamily="34" charset="0"/>
                <a:cs typeface="Arial" pitchFamily="34" charset="0"/>
              </a:rPr>
              <a:t>mismo porteo </a:t>
            </a:r>
            <a:r>
              <a:rPr lang="es-MX" sz="1750" dirty="0" smtClean="0">
                <a:latin typeface="Arial" pitchFamily="34" charset="0"/>
                <a:cs typeface="Arial" pitchFamily="34" charset="0"/>
              </a:rPr>
              <a:t>por el mismo servicio.</a:t>
            </a:r>
            <a:endParaRPr lang="es-MX" sz="1750" dirty="0">
              <a:latin typeface="Arial" pitchFamily="34" charset="0"/>
              <a:cs typeface="Arial" pitchFamily="34" charset="0"/>
            </a:endParaRPr>
          </a:p>
          <a:p>
            <a:pPr algn="just">
              <a:spcAft>
                <a:spcPts val="1800"/>
              </a:spcAft>
            </a:pPr>
            <a:r>
              <a:rPr lang="es-MX" sz="1750" dirty="0">
                <a:latin typeface="Arial" pitchFamily="34" charset="0"/>
                <a:cs typeface="Arial" pitchFamily="34" charset="0"/>
              </a:rPr>
              <a:t>La planeación de la red de transmisión se lleva a cabo </a:t>
            </a:r>
            <a:r>
              <a:rPr lang="es-MX" sz="1750" b="1" dirty="0">
                <a:latin typeface="Arial" pitchFamily="34" charset="0"/>
                <a:cs typeface="Arial" pitchFamily="34" charset="0"/>
              </a:rPr>
              <a:t>tomando en cuenta las necesidades de todos los usuarios.</a:t>
            </a:r>
          </a:p>
          <a:p>
            <a:pPr algn="just">
              <a:spcAft>
                <a:spcPts val="1800"/>
              </a:spcAft>
            </a:pPr>
            <a:r>
              <a:rPr lang="es-MX" sz="1750" dirty="0">
                <a:latin typeface="Arial" pitchFamily="34" charset="0"/>
                <a:cs typeface="Arial" pitchFamily="34" charset="0"/>
              </a:rPr>
              <a:t>Este </a:t>
            </a:r>
            <a:r>
              <a:rPr lang="es-MX" sz="1750" dirty="0" smtClean="0">
                <a:latin typeface="Arial" pitchFamily="34" charset="0"/>
                <a:cs typeface="Arial" pitchFamily="34" charset="0"/>
              </a:rPr>
              <a:t>organismo público </a:t>
            </a:r>
            <a:r>
              <a:rPr lang="es-MX" sz="1750" b="1" dirty="0">
                <a:latin typeface="Arial" pitchFamily="34" charset="0"/>
                <a:cs typeface="Arial" pitchFamily="34" charset="0"/>
              </a:rPr>
              <a:t>garantiza</a:t>
            </a:r>
            <a:r>
              <a:rPr lang="es-MX" sz="1750" dirty="0">
                <a:latin typeface="Arial" pitchFamily="34" charset="0"/>
                <a:cs typeface="Arial" pitchFamily="34" charset="0"/>
              </a:rPr>
              <a:t> a todos los </a:t>
            </a:r>
            <a:r>
              <a:rPr lang="es-MX" sz="1750" dirty="0" smtClean="0">
                <a:latin typeface="Arial" pitchFamily="34" charset="0"/>
                <a:cs typeface="Arial" pitchFamily="34" charset="0"/>
              </a:rPr>
              <a:t>participantes el </a:t>
            </a:r>
            <a:r>
              <a:rPr lang="es-MX" sz="1750" b="1" dirty="0" smtClean="0">
                <a:latin typeface="Arial" pitchFamily="34" charset="0"/>
                <a:cs typeface="Arial" pitchFamily="34" charset="0"/>
              </a:rPr>
              <a:t>acceso abierto y no discriminatorio.</a:t>
            </a:r>
            <a:endParaRPr lang="es-MX" sz="1750" b="1" dirty="0">
              <a:latin typeface="Arial" pitchFamily="34" charset="0"/>
              <a:cs typeface="Arial" pitchFamily="34" charset="0"/>
            </a:endParaRPr>
          </a:p>
          <a:p>
            <a:pPr algn="just">
              <a:spcAft>
                <a:spcPts val="1800"/>
              </a:spcAft>
            </a:pPr>
            <a:endParaRPr lang="es-MX" sz="1750" dirty="0" smtClean="0">
              <a:latin typeface="Arial" pitchFamily="34" charset="0"/>
              <a:cs typeface="Arial" pitchFamily="34" charset="0"/>
            </a:endParaRPr>
          </a:p>
          <a:p>
            <a:pPr algn="just">
              <a:spcAft>
                <a:spcPts val="1800"/>
              </a:spcAft>
            </a:pPr>
            <a:endParaRPr lang="es-MX" sz="1750" dirty="0">
              <a:latin typeface="Arial" pitchFamily="34" charset="0"/>
              <a:cs typeface="Arial" pitchFamily="34" charset="0"/>
            </a:endParaRPr>
          </a:p>
        </p:txBody>
      </p:sp>
      <p:cxnSp>
        <p:nvCxnSpPr>
          <p:cNvPr id="7" name="6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3" name="2 Pentágono"/>
          <p:cNvSpPr/>
          <p:nvPr/>
        </p:nvSpPr>
        <p:spPr>
          <a:xfrm>
            <a:off x="669280" y="1566317"/>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5" name="4 Rectángulo"/>
          <p:cNvSpPr/>
          <p:nvPr/>
        </p:nvSpPr>
        <p:spPr>
          <a:xfrm>
            <a:off x="314003" y="986999"/>
            <a:ext cx="6279752" cy="369332"/>
          </a:xfrm>
          <a:prstGeom prst="rect">
            <a:avLst/>
          </a:prstGeom>
        </p:spPr>
        <p:txBody>
          <a:bodyPr wrap="square">
            <a:spAutoFit/>
          </a:bodyPr>
          <a:lstStyle/>
          <a:p>
            <a:pPr lvl="0" defTabSz="533400">
              <a:lnSpc>
                <a:spcPct val="90000"/>
              </a:lnSpc>
              <a:spcBef>
                <a:spcPct val="0"/>
              </a:spcBef>
              <a:spcAft>
                <a:spcPct val="35000"/>
              </a:spcAft>
            </a:pPr>
            <a:r>
              <a:rPr lang="es-MX" sz="2000" b="1"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CONTROL OPERATIVO</a:t>
            </a:r>
            <a:endParaRPr lang="es-MX" sz="12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6" name="Picture 2"/>
          <p:cNvPicPr>
            <a:picLocks noChangeAspect="1" noChangeArrowheads="1"/>
          </p:cNvPicPr>
          <p:nvPr/>
        </p:nvPicPr>
        <p:blipFill>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a:stretch>
            <a:fillRect/>
          </a:stretch>
        </p:blipFill>
        <p:spPr bwMode="auto">
          <a:xfrm>
            <a:off x="827585" y="5013176"/>
            <a:ext cx="7747645"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16 Rectángulo"/>
          <p:cNvSpPr/>
          <p:nvPr/>
        </p:nvSpPr>
        <p:spPr>
          <a:xfrm>
            <a:off x="6559006" y="5013176"/>
            <a:ext cx="2016224" cy="1800200"/>
          </a:xfrm>
          <a:prstGeom prst="rect">
            <a:avLst/>
          </a:prstGeom>
          <a:solidFill>
            <a:schemeClr val="bg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p:cNvSpPr/>
          <p:nvPr/>
        </p:nvSpPr>
        <p:spPr>
          <a:xfrm>
            <a:off x="827585" y="5036368"/>
            <a:ext cx="5731421" cy="1777008"/>
          </a:xfrm>
          <a:prstGeom prst="rect">
            <a:avLst/>
          </a:prstGeom>
          <a:noFill/>
          <a:ln w="31750">
            <a:solidFill>
              <a:schemeClr val="accent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Rectángulo"/>
          <p:cNvSpPr/>
          <p:nvPr/>
        </p:nvSpPr>
        <p:spPr>
          <a:xfrm>
            <a:off x="1295128" y="4867091"/>
            <a:ext cx="4933056" cy="338554"/>
          </a:xfrm>
          <a:prstGeom prst="rect">
            <a:avLst/>
          </a:prstGeom>
          <a:solidFill>
            <a:srgbClr val="008E40"/>
          </a:solidFill>
          <a:ln>
            <a:solidFill>
              <a:schemeClr val="bg1"/>
            </a:solidFill>
          </a:ln>
        </p:spPr>
        <p:txBody>
          <a:bodyPr wrap="square">
            <a:spAutoFit/>
          </a:bodyPr>
          <a:lstStyle/>
          <a:p>
            <a:pPr algn="ctr"/>
            <a:r>
              <a:rPr lang="es-MX" sz="1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Centro Nacional de Control de Energía</a:t>
            </a:r>
            <a:endParaRPr lang="es-MX" sz="16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22" name="21 Pentágono"/>
          <p:cNvSpPr/>
          <p:nvPr/>
        </p:nvSpPr>
        <p:spPr>
          <a:xfrm>
            <a:off x="669280" y="2318792"/>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3" name="22 Pentágono"/>
          <p:cNvSpPr/>
          <p:nvPr/>
        </p:nvSpPr>
        <p:spPr>
          <a:xfrm>
            <a:off x="669280" y="3078485"/>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dirty="0" smtClean="0"/>
              <a:t>     </a:t>
            </a:r>
            <a:endParaRPr lang="es-MX" dirty="0"/>
          </a:p>
        </p:txBody>
      </p:sp>
      <p:sp>
        <p:nvSpPr>
          <p:cNvPr id="24" name="23 Pentágono"/>
          <p:cNvSpPr/>
          <p:nvPr/>
        </p:nvSpPr>
        <p:spPr>
          <a:xfrm>
            <a:off x="669280" y="3592835"/>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dirty="0" smtClean="0"/>
              <a:t>     </a:t>
            </a:r>
            <a:endParaRPr lang="es-MX" dirty="0"/>
          </a:p>
        </p:txBody>
      </p:sp>
      <p:sp>
        <p:nvSpPr>
          <p:cNvPr id="25" name="24 Pentágono"/>
          <p:cNvSpPr/>
          <p:nvPr/>
        </p:nvSpPr>
        <p:spPr>
          <a:xfrm>
            <a:off x="669280" y="4336529"/>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dirty="0" smtClean="0"/>
              <a:t>     </a:t>
            </a:r>
            <a:endParaRPr lang="es-MX" dirty="0"/>
          </a:p>
        </p:txBody>
      </p:sp>
    </p:spTree>
    <p:extLst>
      <p:ext uri="{BB962C8B-B14F-4D97-AF65-F5344CB8AC3E}">
        <p14:creationId xmlns:p14="http://schemas.microsoft.com/office/powerpoint/2010/main" val="1245864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45 Rectángulo"/>
          <p:cNvSpPr/>
          <p:nvPr/>
        </p:nvSpPr>
        <p:spPr>
          <a:xfrm>
            <a:off x="5667886" y="1028138"/>
            <a:ext cx="3368610" cy="5760640"/>
          </a:xfrm>
          <a:prstGeom prst="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28" name="46 Rectángulo"/>
          <p:cNvSpPr/>
          <p:nvPr/>
        </p:nvSpPr>
        <p:spPr>
          <a:xfrm>
            <a:off x="134008" y="1028138"/>
            <a:ext cx="2277752" cy="5760640"/>
          </a:xfrm>
          <a:prstGeom prst="rect">
            <a:avLst/>
          </a:prstGeom>
          <a:solidFill>
            <a:schemeClr val="bg2"/>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sz="1200"/>
          </a:p>
        </p:txBody>
      </p:sp>
      <p:sp>
        <p:nvSpPr>
          <p:cNvPr id="29" name="56 Rectángulo"/>
          <p:cNvSpPr/>
          <p:nvPr/>
        </p:nvSpPr>
        <p:spPr>
          <a:xfrm>
            <a:off x="2555777" y="1028228"/>
            <a:ext cx="3024336" cy="5760640"/>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31" name="62 CuadroTexto"/>
          <p:cNvSpPr txBox="1"/>
          <p:nvPr/>
        </p:nvSpPr>
        <p:spPr>
          <a:xfrm>
            <a:off x="2712735" y="1172154"/>
            <a:ext cx="2727920" cy="307777"/>
          </a:xfrm>
          <a:prstGeom prst="rect">
            <a:avLst/>
          </a:prstGeom>
          <a:noFill/>
        </p:spPr>
        <p:txBody>
          <a:bodyPr wrap="square" rtlCol="0">
            <a:spAutoFit/>
          </a:bodyPr>
          <a:lstStyle/>
          <a:p>
            <a:pPr algn="ctr"/>
            <a:r>
              <a:rPr lang="es-MX" sz="1400" cap="small" dirty="0" smtClean="0">
                <a:solidFill>
                  <a:schemeClr val="accent6">
                    <a:lumMod val="50000"/>
                  </a:schemeClr>
                </a:solidFill>
                <a:latin typeface="Arial Black" pitchFamily="34" charset="0"/>
              </a:rPr>
              <a:t>Actualmente</a:t>
            </a:r>
            <a:endParaRPr lang="es-MX" sz="1400" cap="small" dirty="0">
              <a:solidFill>
                <a:schemeClr val="accent6">
                  <a:lumMod val="50000"/>
                </a:schemeClr>
              </a:solidFill>
              <a:latin typeface="Arial Black" pitchFamily="34" charset="0"/>
            </a:endParaRPr>
          </a:p>
        </p:txBody>
      </p:sp>
      <p:sp>
        <p:nvSpPr>
          <p:cNvPr id="32" name="67 CuadroTexto"/>
          <p:cNvSpPr txBox="1"/>
          <p:nvPr/>
        </p:nvSpPr>
        <p:spPr>
          <a:xfrm>
            <a:off x="424159" y="1172154"/>
            <a:ext cx="1627561" cy="307777"/>
          </a:xfrm>
          <a:prstGeom prst="rect">
            <a:avLst/>
          </a:prstGeom>
          <a:noFill/>
        </p:spPr>
        <p:txBody>
          <a:bodyPr wrap="none" rtlCol="0">
            <a:spAutoFit/>
          </a:bodyPr>
          <a:lstStyle/>
          <a:p>
            <a:r>
              <a:rPr lang="es-MX" sz="1400" cap="small" dirty="0" smtClean="0">
                <a:solidFill>
                  <a:schemeClr val="accent3">
                    <a:lumMod val="50000"/>
                  </a:schemeClr>
                </a:solidFill>
                <a:latin typeface="Arial Black" pitchFamily="34" charset="0"/>
              </a:rPr>
              <a:t>Permisionarios</a:t>
            </a:r>
            <a:endParaRPr lang="es-MX" sz="1400" cap="small" dirty="0">
              <a:solidFill>
                <a:schemeClr val="accent3">
                  <a:lumMod val="50000"/>
                </a:schemeClr>
              </a:solidFill>
              <a:latin typeface="Arial Black" pitchFamily="34" charset="0"/>
            </a:endParaRPr>
          </a:p>
        </p:txBody>
      </p:sp>
      <p:cxnSp>
        <p:nvCxnSpPr>
          <p:cNvPr id="33" name="68 Conector recto"/>
          <p:cNvCxnSpPr/>
          <p:nvPr/>
        </p:nvCxnSpPr>
        <p:spPr>
          <a:xfrm>
            <a:off x="2627784" y="2746056"/>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4" name="69 Conector recto"/>
          <p:cNvCxnSpPr/>
          <p:nvPr/>
        </p:nvCxnSpPr>
        <p:spPr>
          <a:xfrm>
            <a:off x="120755" y="2746056"/>
            <a:ext cx="2304000" cy="0"/>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70 Conector recto"/>
          <p:cNvCxnSpPr/>
          <p:nvPr/>
        </p:nvCxnSpPr>
        <p:spPr>
          <a:xfrm>
            <a:off x="2627784" y="1676210"/>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71 Conector recto"/>
          <p:cNvCxnSpPr/>
          <p:nvPr/>
        </p:nvCxnSpPr>
        <p:spPr>
          <a:xfrm flipV="1">
            <a:off x="125623" y="1629602"/>
            <a:ext cx="2286137" cy="0"/>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72 Conector recto"/>
          <p:cNvCxnSpPr/>
          <p:nvPr/>
        </p:nvCxnSpPr>
        <p:spPr>
          <a:xfrm flipV="1">
            <a:off x="134007" y="3990830"/>
            <a:ext cx="2277753" cy="9312"/>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8" name="73 Conector recto"/>
          <p:cNvCxnSpPr/>
          <p:nvPr/>
        </p:nvCxnSpPr>
        <p:spPr>
          <a:xfrm>
            <a:off x="107504" y="5050312"/>
            <a:ext cx="2304000" cy="0"/>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9" name="74 CuadroTexto"/>
          <p:cNvSpPr txBox="1"/>
          <p:nvPr/>
        </p:nvSpPr>
        <p:spPr>
          <a:xfrm>
            <a:off x="5876528" y="1143661"/>
            <a:ext cx="2727920" cy="307777"/>
          </a:xfrm>
          <a:prstGeom prst="rect">
            <a:avLst/>
          </a:prstGeom>
          <a:noFill/>
        </p:spPr>
        <p:txBody>
          <a:bodyPr wrap="square" rtlCol="0">
            <a:spAutoFit/>
          </a:bodyPr>
          <a:lstStyle/>
          <a:p>
            <a:pPr algn="ctr"/>
            <a:r>
              <a:rPr lang="es-MX" sz="1400" cap="small" dirty="0" smtClean="0">
                <a:solidFill>
                  <a:schemeClr val="accent2">
                    <a:lumMod val="50000"/>
                  </a:schemeClr>
                </a:solidFill>
                <a:latin typeface="Arial Black" pitchFamily="34" charset="0"/>
              </a:rPr>
              <a:t>Con reforma</a:t>
            </a:r>
            <a:endParaRPr lang="es-MX" sz="1400" cap="small" dirty="0">
              <a:solidFill>
                <a:schemeClr val="accent2">
                  <a:lumMod val="50000"/>
                </a:schemeClr>
              </a:solidFill>
              <a:latin typeface="Arial Black" pitchFamily="34" charset="0"/>
            </a:endParaRPr>
          </a:p>
        </p:txBody>
      </p:sp>
      <p:cxnSp>
        <p:nvCxnSpPr>
          <p:cNvPr id="40" name="75 Conector recto"/>
          <p:cNvCxnSpPr/>
          <p:nvPr/>
        </p:nvCxnSpPr>
        <p:spPr>
          <a:xfrm>
            <a:off x="5724128" y="1676210"/>
            <a:ext cx="3312368"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76 Conector recto"/>
          <p:cNvCxnSpPr/>
          <p:nvPr/>
        </p:nvCxnSpPr>
        <p:spPr>
          <a:xfrm>
            <a:off x="5724128" y="2746056"/>
            <a:ext cx="3312368"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77 Conector recto"/>
          <p:cNvCxnSpPr/>
          <p:nvPr/>
        </p:nvCxnSpPr>
        <p:spPr>
          <a:xfrm>
            <a:off x="2596962" y="3990920"/>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4" name="79 Conector recto"/>
          <p:cNvCxnSpPr/>
          <p:nvPr/>
        </p:nvCxnSpPr>
        <p:spPr>
          <a:xfrm>
            <a:off x="2576414" y="5060586"/>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80 Conector recto"/>
          <p:cNvCxnSpPr/>
          <p:nvPr/>
        </p:nvCxnSpPr>
        <p:spPr>
          <a:xfrm>
            <a:off x="5667886" y="5060676"/>
            <a:ext cx="3368610" cy="1"/>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8" name="81 Rectángulo"/>
          <p:cNvSpPr/>
          <p:nvPr/>
        </p:nvSpPr>
        <p:spPr>
          <a:xfrm>
            <a:off x="-5375" y="4290564"/>
            <a:ext cx="2520280" cy="307777"/>
          </a:xfrm>
          <a:prstGeom prst="rect">
            <a:avLst/>
          </a:prstGeom>
          <a:noFill/>
          <a:ln>
            <a:noFill/>
          </a:ln>
        </p:spPr>
        <p:txBody>
          <a:bodyPr wrap="square">
            <a:spAutoFit/>
          </a:bodyPr>
          <a:lstStyle/>
          <a:p>
            <a:pPr lvl="0" algn="ctr">
              <a:spcAft>
                <a:spcPts val="600"/>
              </a:spcAft>
            </a:pPr>
            <a:r>
              <a:rPr lang="es-MX" sz="1400" b="1" cap="small" dirty="0">
                <a:solidFill>
                  <a:prstClr val="black"/>
                </a:solidFill>
                <a:latin typeface="Arial" pitchFamily="34" charset="0"/>
                <a:cs typeface="Arial" pitchFamily="34" charset="0"/>
              </a:rPr>
              <a:t>Cogeneración</a:t>
            </a:r>
          </a:p>
        </p:txBody>
      </p:sp>
      <p:sp>
        <p:nvSpPr>
          <p:cNvPr id="49" name="82 Rectángulo"/>
          <p:cNvSpPr/>
          <p:nvPr/>
        </p:nvSpPr>
        <p:spPr>
          <a:xfrm>
            <a:off x="-36512" y="5220860"/>
            <a:ext cx="2520280" cy="307777"/>
          </a:xfrm>
          <a:prstGeom prst="rect">
            <a:avLst/>
          </a:prstGeom>
          <a:noFill/>
          <a:ln>
            <a:noFill/>
          </a:ln>
        </p:spPr>
        <p:txBody>
          <a:bodyPr wrap="square">
            <a:spAutoFit/>
          </a:bodyPr>
          <a:lstStyle/>
          <a:p>
            <a:pPr lvl="0" algn="ctr">
              <a:spcAft>
                <a:spcPts val="600"/>
              </a:spcAft>
            </a:pPr>
            <a:r>
              <a:rPr lang="es-MX" sz="1400" b="1" cap="small" dirty="0">
                <a:solidFill>
                  <a:prstClr val="black"/>
                </a:solidFill>
                <a:latin typeface="Arial" pitchFamily="34" charset="0"/>
                <a:cs typeface="Arial" pitchFamily="34" charset="0"/>
              </a:rPr>
              <a:t>Pequeño </a:t>
            </a:r>
            <a:r>
              <a:rPr lang="es-MX" sz="1400" b="1" cap="small" dirty="0" smtClean="0">
                <a:solidFill>
                  <a:prstClr val="black"/>
                </a:solidFill>
                <a:latin typeface="Arial" pitchFamily="34" charset="0"/>
                <a:cs typeface="Arial" pitchFamily="34" charset="0"/>
              </a:rPr>
              <a:t>Productor</a:t>
            </a:r>
            <a:endParaRPr lang="es-MX" sz="1400" b="1" cap="small" dirty="0">
              <a:solidFill>
                <a:prstClr val="black"/>
              </a:solidFill>
              <a:latin typeface="Arial" pitchFamily="34" charset="0"/>
              <a:cs typeface="Arial" pitchFamily="34" charset="0"/>
            </a:endParaRPr>
          </a:p>
        </p:txBody>
      </p:sp>
      <p:sp>
        <p:nvSpPr>
          <p:cNvPr id="50" name="83 Rectángulo"/>
          <p:cNvSpPr/>
          <p:nvPr/>
        </p:nvSpPr>
        <p:spPr>
          <a:xfrm>
            <a:off x="-5375" y="1892234"/>
            <a:ext cx="2520280" cy="523220"/>
          </a:xfrm>
          <a:prstGeom prst="rect">
            <a:avLst/>
          </a:prstGeom>
          <a:noFill/>
          <a:ln>
            <a:noFill/>
          </a:ln>
        </p:spPr>
        <p:txBody>
          <a:bodyPr wrap="square">
            <a:spAutoFit/>
          </a:bodyPr>
          <a:lstStyle/>
          <a:p>
            <a:pPr lvl="0" algn="ctr">
              <a:spcAft>
                <a:spcPts val="600"/>
              </a:spcAft>
            </a:pPr>
            <a:r>
              <a:rPr lang="es-MX" sz="1400" b="1" cap="small" dirty="0">
                <a:solidFill>
                  <a:prstClr val="black"/>
                </a:solidFill>
                <a:latin typeface="Arial" pitchFamily="34" charset="0"/>
                <a:cs typeface="Arial" pitchFamily="34" charset="0"/>
              </a:rPr>
              <a:t>Productor Independiente de Energía</a:t>
            </a:r>
          </a:p>
        </p:txBody>
      </p:sp>
      <p:sp>
        <p:nvSpPr>
          <p:cNvPr id="51" name="84 Rectángulo"/>
          <p:cNvSpPr/>
          <p:nvPr/>
        </p:nvSpPr>
        <p:spPr>
          <a:xfrm>
            <a:off x="-35514" y="3132833"/>
            <a:ext cx="2520280" cy="307777"/>
          </a:xfrm>
          <a:prstGeom prst="rect">
            <a:avLst/>
          </a:prstGeom>
          <a:noFill/>
          <a:ln>
            <a:noFill/>
          </a:ln>
        </p:spPr>
        <p:txBody>
          <a:bodyPr wrap="square">
            <a:spAutoFit/>
          </a:bodyPr>
          <a:lstStyle/>
          <a:p>
            <a:pPr lvl="0" algn="ctr">
              <a:spcAft>
                <a:spcPts val="600"/>
              </a:spcAft>
            </a:pPr>
            <a:r>
              <a:rPr lang="es-MX" sz="1400" b="1" cap="small" dirty="0">
                <a:solidFill>
                  <a:prstClr val="black"/>
                </a:solidFill>
                <a:latin typeface="Arial" pitchFamily="34" charset="0"/>
                <a:cs typeface="Arial" pitchFamily="34" charset="0"/>
              </a:rPr>
              <a:t>Autoabasto</a:t>
            </a:r>
          </a:p>
        </p:txBody>
      </p:sp>
      <p:sp>
        <p:nvSpPr>
          <p:cNvPr id="59" name="91 CuadroTexto"/>
          <p:cNvSpPr txBox="1"/>
          <p:nvPr/>
        </p:nvSpPr>
        <p:spPr>
          <a:xfrm>
            <a:off x="2592273" y="4124482"/>
            <a:ext cx="2555791" cy="600164"/>
          </a:xfrm>
          <a:prstGeom prst="rect">
            <a:avLst/>
          </a:prstGeom>
        </p:spPr>
        <p:txBody>
          <a:bodyPr wrap="square">
            <a:spAutoFit/>
          </a:bodyPr>
          <a:lstStyle>
            <a:defPPr>
              <a:defRPr lang="es-MX"/>
            </a:defPPr>
            <a:lvl1pPr algn="just">
              <a:spcAft>
                <a:spcPts val="600"/>
              </a:spcAft>
              <a:defRPr sz="1100" cap="small">
                <a:solidFill>
                  <a:prstClr val="black"/>
                </a:solidFill>
                <a:latin typeface="Arial" pitchFamily="34" charset="0"/>
                <a:cs typeface="Arial" pitchFamily="34" charset="0"/>
              </a:defRPr>
            </a:lvl1pPr>
          </a:lstStyle>
          <a:p>
            <a:r>
              <a:rPr lang="es-MX" dirty="0"/>
              <a:t>Aprovechan </a:t>
            </a:r>
            <a:r>
              <a:rPr lang="es-MX" dirty="0" smtClean="0"/>
              <a:t>el </a:t>
            </a:r>
            <a:r>
              <a:rPr lang="es-MX" dirty="0"/>
              <a:t>calor producido </a:t>
            </a:r>
            <a:r>
              <a:rPr lang="es-MX" dirty="0" smtClean="0"/>
              <a:t>por un </a:t>
            </a:r>
            <a:r>
              <a:rPr lang="es-MX" dirty="0"/>
              <a:t>proceso industrial </a:t>
            </a:r>
            <a:r>
              <a:rPr lang="es-MX" dirty="0" smtClean="0"/>
              <a:t>para la  generación eléctrica.</a:t>
            </a:r>
            <a:endParaRPr lang="es-MX" dirty="0"/>
          </a:p>
        </p:txBody>
      </p:sp>
      <p:sp>
        <p:nvSpPr>
          <p:cNvPr id="60" name="92 Rectángulo"/>
          <p:cNvSpPr/>
          <p:nvPr/>
        </p:nvSpPr>
        <p:spPr>
          <a:xfrm>
            <a:off x="2576324" y="1871686"/>
            <a:ext cx="2825814" cy="600164"/>
          </a:xfrm>
          <a:prstGeom prst="rect">
            <a:avLst/>
          </a:prstGeom>
        </p:spPr>
        <p:txBody>
          <a:bodyPr wrap="square">
            <a:spAutoFit/>
          </a:bodyPr>
          <a:lstStyle/>
          <a:p>
            <a:pPr algn="just">
              <a:spcAft>
                <a:spcPts val="600"/>
              </a:spcAft>
            </a:pPr>
            <a:r>
              <a:rPr lang="es-MX" sz="1100" cap="small" dirty="0">
                <a:solidFill>
                  <a:prstClr val="black"/>
                </a:solidFill>
                <a:latin typeface="Arial" pitchFamily="34" charset="0"/>
                <a:cs typeface="Arial" pitchFamily="34" charset="0"/>
              </a:rPr>
              <a:t>Operan bajo un contrato de largo plazo para vender su producción a CFE.</a:t>
            </a:r>
          </a:p>
        </p:txBody>
      </p:sp>
      <p:sp>
        <p:nvSpPr>
          <p:cNvPr id="61" name="93 Rectángulo"/>
          <p:cNvSpPr/>
          <p:nvPr/>
        </p:nvSpPr>
        <p:spPr>
          <a:xfrm>
            <a:off x="5667886" y="1820316"/>
            <a:ext cx="3368610" cy="677108"/>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a:solidFill>
                  <a:prstClr val="black"/>
                </a:solidFill>
                <a:latin typeface="Arial" pitchFamily="34" charset="0"/>
                <a:cs typeface="Arial" pitchFamily="34" charset="0"/>
              </a:rPr>
              <a:t>Continuarán con la vigencia de sus contratos hasta su vencimiento.</a:t>
            </a:r>
          </a:p>
          <a:p>
            <a:pPr marL="171450" indent="-171450" algn="just">
              <a:spcAft>
                <a:spcPts val="600"/>
              </a:spcAft>
              <a:buClr>
                <a:srgbClr val="C00000"/>
              </a:buClr>
              <a:buFont typeface="Wingdings" pitchFamily="2" charset="2"/>
              <a:buChar char="ü"/>
            </a:pPr>
            <a:r>
              <a:rPr lang="es-MX" sz="1100" cap="small" dirty="0">
                <a:solidFill>
                  <a:prstClr val="black"/>
                </a:solidFill>
                <a:latin typeface="Arial" pitchFamily="34" charset="0"/>
                <a:cs typeface="Arial" pitchFamily="34" charset="0"/>
              </a:rPr>
              <a:t>Podrán vender excedentes </a:t>
            </a:r>
            <a:r>
              <a:rPr lang="es-MX" sz="1100" cap="small" dirty="0" smtClean="0">
                <a:solidFill>
                  <a:prstClr val="black"/>
                </a:solidFill>
                <a:latin typeface="Arial" pitchFamily="34" charset="0"/>
                <a:cs typeface="Arial" pitchFamily="34" charset="0"/>
              </a:rPr>
              <a:t>en el mercado</a:t>
            </a:r>
            <a:r>
              <a:rPr lang="es-MX" sz="1100" cap="small" dirty="0">
                <a:solidFill>
                  <a:prstClr val="black"/>
                </a:solidFill>
                <a:latin typeface="Arial" pitchFamily="34" charset="0"/>
                <a:cs typeface="Arial" pitchFamily="34" charset="0"/>
              </a:rPr>
              <a:t>.</a:t>
            </a:r>
          </a:p>
        </p:txBody>
      </p:sp>
      <p:sp>
        <p:nvSpPr>
          <p:cNvPr id="64" name="94 Rectángulo"/>
          <p:cNvSpPr/>
          <p:nvPr/>
        </p:nvSpPr>
        <p:spPr>
          <a:xfrm>
            <a:off x="2555776" y="2900436"/>
            <a:ext cx="2609790" cy="600164"/>
          </a:xfrm>
          <a:prstGeom prst="rect">
            <a:avLst/>
          </a:prstGeom>
        </p:spPr>
        <p:txBody>
          <a:bodyPr wrap="square">
            <a:spAutoFit/>
          </a:bodyPr>
          <a:lstStyle/>
          <a:p>
            <a:pPr algn="just">
              <a:spcAft>
                <a:spcPts val="600"/>
              </a:spcAft>
            </a:pPr>
            <a:r>
              <a:rPr lang="es-MX" sz="1100" cap="small" dirty="0">
                <a:solidFill>
                  <a:prstClr val="black"/>
                </a:solidFill>
                <a:latin typeface="Arial" pitchFamily="34" charset="0"/>
                <a:cs typeface="Arial" pitchFamily="34" charset="0"/>
              </a:rPr>
              <a:t>Forman parte de una sociedad privada con la participación del usuario final para </a:t>
            </a:r>
            <a:r>
              <a:rPr lang="es-MX" sz="1100" cap="small" dirty="0" smtClean="0">
                <a:solidFill>
                  <a:prstClr val="black"/>
                </a:solidFill>
                <a:latin typeface="Arial" pitchFamily="34" charset="0"/>
                <a:cs typeface="Arial" pitchFamily="34" charset="0"/>
              </a:rPr>
              <a:t>su consumo.</a:t>
            </a:r>
            <a:endParaRPr lang="es-MX" sz="1100" cap="small" dirty="0">
              <a:solidFill>
                <a:prstClr val="black"/>
              </a:solidFill>
              <a:latin typeface="Arial" pitchFamily="34" charset="0"/>
              <a:cs typeface="Arial" pitchFamily="34" charset="0"/>
            </a:endParaRPr>
          </a:p>
        </p:txBody>
      </p:sp>
      <p:sp>
        <p:nvSpPr>
          <p:cNvPr id="65" name="95 Rectángulo"/>
          <p:cNvSpPr/>
          <p:nvPr/>
        </p:nvSpPr>
        <p:spPr>
          <a:xfrm>
            <a:off x="5884862" y="3205443"/>
            <a:ext cx="2789845" cy="1261884"/>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smtClean="0">
                <a:solidFill>
                  <a:prstClr val="black"/>
                </a:solidFill>
                <a:latin typeface="Arial" pitchFamily="34" charset="0"/>
                <a:cs typeface="Arial" pitchFamily="34" charset="0"/>
              </a:rPr>
              <a:t>Podrán mantener vigentes los contratos existentes. </a:t>
            </a:r>
          </a:p>
          <a:p>
            <a:pPr marL="171450" indent="-171450" algn="just">
              <a:spcAft>
                <a:spcPts val="600"/>
              </a:spcAft>
              <a:buClr>
                <a:srgbClr val="C00000"/>
              </a:buClr>
              <a:buFont typeface="Wingdings" pitchFamily="2" charset="2"/>
              <a:buChar char="ü"/>
            </a:pPr>
            <a:r>
              <a:rPr lang="es-MX" sz="1100" cap="small" dirty="0" smtClean="0">
                <a:solidFill>
                  <a:prstClr val="black"/>
                </a:solidFill>
                <a:latin typeface="Arial" pitchFamily="34" charset="0"/>
                <a:cs typeface="Arial" pitchFamily="34" charset="0"/>
              </a:rPr>
              <a:t>Podrán comprar y vender energía en el mercado.</a:t>
            </a:r>
          </a:p>
          <a:p>
            <a:pPr marL="171450" indent="-171450" algn="just">
              <a:spcAft>
                <a:spcPts val="600"/>
              </a:spcAft>
              <a:buClr>
                <a:srgbClr val="C00000"/>
              </a:buClr>
              <a:buFont typeface="Wingdings" pitchFamily="2" charset="2"/>
              <a:buChar char="ü"/>
            </a:pPr>
            <a:r>
              <a:rPr lang="es-MX" sz="1100" cap="small" dirty="0" smtClean="0">
                <a:solidFill>
                  <a:prstClr val="black"/>
                </a:solidFill>
                <a:latin typeface="Arial" pitchFamily="34" charset="0"/>
                <a:cs typeface="Arial" pitchFamily="34" charset="0"/>
              </a:rPr>
              <a:t>No será necesario crear sociedades de </a:t>
            </a:r>
            <a:r>
              <a:rPr lang="es-MX" sz="1100" cap="small" dirty="0" err="1" smtClean="0">
                <a:solidFill>
                  <a:prstClr val="black"/>
                </a:solidFill>
                <a:latin typeface="Arial" pitchFamily="34" charset="0"/>
                <a:cs typeface="Arial" pitchFamily="34" charset="0"/>
              </a:rPr>
              <a:t>autoabasto</a:t>
            </a:r>
            <a:r>
              <a:rPr lang="es-MX" sz="1100" cap="small" dirty="0" smtClean="0">
                <a:solidFill>
                  <a:prstClr val="black"/>
                </a:solidFill>
                <a:latin typeface="Arial" pitchFamily="34" charset="0"/>
                <a:cs typeface="Arial" pitchFamily="34" charset="0"/>
              </a:rPr>
              <a:t>.</a:t>
            </a:r>
          </a:p>
        </p:txBody>
      </p:sp>
      <p:sp>
        <p:nvSpPr>
          <p:cNvPr id="2" name="1 Rectángulo"/>
          <p:cNvSpPr/>
          <p:nvPr/>
        </p:nvSpPr>
        <p:spPr>
          <a:xfrm>
            <a:off x="2607578" y="5161315"/>
            <a:ext cx="2612494" cy="600164"/>
          </a:xfrm>
          <a:prstGeom prst="rect">
            <a:avLst/>
          </a:prstGeom>
        </p:spPr>
        <p:txBody>
          <a:bodyPr wrap="square">
            <a:spAutoFit/>
          </a:bodyPr>
          <a:lstStyle/>
          <a:p>
            <a:pPr algn="just">
              <a:spcAft>
                <a:spcPts val="600"/>
              </a:spcAft>
            </a:pPr>
            <a:r>
              <a:rPr lang="es-MX" sz="1100" cap="small" dirty="0">
                <a:solidFill>
                  <a:prstClr val="black"/>
                </a:solidFill>
                <a:latin typeface="Arial" pitchFamily="34" charset="0"/>
                <a:cs typeface="Arial" pitchFamily="34" charset="0"/>
              </a:rPr>
              <a:t>Centrales privadas con capacidad de hasta 30 MW que venden su producción a </a:t>
            </a:r>
            <a:r>
              <a:rPr lang="es-MX" sz="1100" cap="small" dirty="0" smtClean="0">
                <a:solidFill>
                  <a:prstClr val="black"/>
                </a:solidFill>
                <a:latin typeface="Arial" pitchFamily="34" charset="0"/>
                <a:cs typeface="Arial" pitchFamily="34" charset="0"/>
              </a:rPr>
              <a:t>CFE.</a:t>
            </a:r>
            <a:endParaRPr lang="es-MX" sz="1100" cap="small" dirty="0">
              <a:solidFill>
                <a:prstClr val="black"/>
              </a:solidFill>
              <a:latin typeface="Arial" pitchFamily="34" charset="0"/>
              <a:cs typeface="Arial" pitchFamily="34" charset="0"/>
            </a:endParaRPr>
          </a:p>
        </p:txBody>
      </p:sp>
      <p:sp>
        <p:nvSpPr>
          <p:cNvPr id="3" name="2 Rectángulo"/>
          <p:cNvSpPr/>
          <p:nvPr/>
        </p:nvSpPr>
        <p:spPr>
          <a:xfrm>
            <a:off x="5823486" y="5204602"/>
            <a:ext cx="3072194" cy="600164"/>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a:solidFill>
                  <a:prstClr val="black"/>
                </a:solidFill>
                <a:latin typeface="Arial" pitchFamily="34" charset="0"/>
                <a:cs typeface="Arial" pitchFamily="34" charset="0"/>
              </a:rPr>
              <a:t>Seguirán vendiendo a precio de </a:t>
            </a:r>
            <a:r>
              <a:rPr lang="es-MX" sz="1100" cap="small" dirty="0" smtClean="0">
                <a:solidFill>
                  <a:prstClr val="black"/>
                </a:solidFill>
                <a:latin typeface="Arial" pitchFamily="34" charset="0"/>
                <a:cs typeface="Arial" pitchFamily="34" charset="0"/>
              </a:rPr>
              <a:t>mercado; también podrán vender capacidad de largo plazo.</a:t>
            </a:r>
            <a:endParaRPr lang="es-MX" sz="1100" cap="small" dirty="0">
              <a:solidFill>
                <a:prstClr val="black"/>
              </a:solidFill>
              <a:latin typeface="Arial" pitchFamily="34" charset="0"/>
              <a:cs typeface="Arial" pitchFamily="34" charset="0"/>
            </a:endParaRPr>
          </a:p>
        </p:txBody>
      </p:sp>
      <p:cxnSp>
        <p:nvCxnSpPr>
          <p:cNvPr id="46" name="73 Conector recto"/>
          <p:cNvCxnSpPr/>
          <p:nvPr/>
        </p:nvCxnSpPr>
        <p:spPr>
          <a:xfrm>
            <a:off x="107504" y="5924591"/>
            <a:ext cx="2304000" cy="0"/>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79 Conector recto"/>
          <p:cNvCxnSpPr/>
          <p:nvPr/>
        </p:nvCxnSpPr>
        <p:spPr>
          <a:xfrm>
            <a:off x="2576414" y="5934865"/>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7" name="80 Conector recto"/>
          <p:cNvCxnSpPr/>
          <p:nvPr/>
        </p:nvCxnSpPr>
        <p:spPr>
          <a:xfrm>
            <a:off x="5667886" y="5934955"/>
            <a:ext cx="3368610" cy="1"/>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2" name="82 Rectángulo"/>
          <p:cNvSpPr/>
          <p:nvPr/>
        </p:nvSpPr>
        <p:spPr>
          <a:xfrm>
            <a:off x="-39801" y="6140706"/>
            <a:ext cx="2520280" cy="307777"/>
          </a:xfrm>
          <a:prstGeom prst="rect">
            <a:avLst/>
          </a:prstGeom>
          <a:noFill/>
          <a:ln>
            <a:noFill/>
          </a:ln>
        </p:spPr>
        <p:txBody>
          <a:bodyPr wrap="square">
            <a:spAutoFit/>
          </a:bodyPr>
          <a:lstStyle/>
          <a:p>
            <a:pPr lvl="0" algn="ctr">
              <a:spcAft>
                <a:spcPts val="600"/>
              </a:spcAft>
            </a:pPr>
            <a:r>
              <a:rPr lang="es-MX" sz="1400" b="1" cap="small" dirty="0" smtClean="0">
                <a:solidFill>
                  <a:prstClr val="black"/>
                </a:solidFill>
                <a:latin typeface="Arial" pitchFamily="34" charset="0"/>
                <a:cs typeface="Arial" pitchFamily="34" charset="0"/>
              </a:rPr>
              <a:t>Exportación</a:t>
            </a:r>
            <a:endParaRPr lang="es-MX" sz="1400" b="1" cap="small" dirty="0">
              <a:solidFill>
                <a:prstClr val="black"/>
              </a:solidFill>
              <a:latin typeface="Arial" pitchFamily="34" charset="0"/>
              <a:cs typeface="Arial" pitchFamily="34" charset="0"/>
            </a:endParaRPr>
          </a:p>
        </p:txBody>
      </p:sp>
      <p:sp>
        <p:nvSpPr>
          <p:cNvPr id="63" name="62 Rectángulo"/>
          <p:cNvSpPr/>
          <p:nvPr/>
        </p:nvSpPr>
        <p:spPr>
          <a:xfrm>
            <a:off x="2627784" y="6073319"/>
            <a:ext cx="2612494" cy="600164"/>
          </a:xfrm>
          <a:prstGeom prst="rect">
            <a:avLst/>
          </a:prstGeom>
        </p:spPr>
        <p:txBody>
          <a:bodyPr wrap="square">
            <a:spAutoFit/>
          </a:bodyPr>
          <a:lstStyle/>
          <a:p>
            <a:pPr algn="just">
              <a:spcAft>
                <a:spcPts val="600"/>
              </a:spcAft>
            </a:pPr>
            <a:r>
              <a:rPr lang="es-MX" sz="1100" cap="small" dirty="0">
                <a:solidFill>
                  <a:prstClr val="black"/>
                </a:solidFill>
                <a:latin typeface="Arial" pitchFamily="34" charset="0"/>
                <a:cs typeface="Arial" pitchFamily="34" charset="0"/>
              </a:rPr>
              <a:t>Centrales privadas que venden su producción a sistemas en otros países.</a:t>
            </a:r>
          </a:p>
        </p:txBody>
      </p:sp>
      <p:sp>
        <p:nvSpPr>
          <p:cNvPr id="68" name="67 Rectángulo"/>
          <p:cNvSpPr/>
          <p:nvPr/>
        </p:nvSpPr>
        <p:spPr>
          <a:xfrm>
            <a:off x="5843692" y="6116606"/>
            <a:ext cx="3072194" cy="430887"/>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a:solidFill>
                  <a:prstClr val="black"/>
                </a:solidFill>
                <a:latin typeface="Arial" pitchFamily="34" charset="0"/>
                <a:cs typeface="Arial" pitchFamily="34" charset="0"/>
              </a:rPr>
              <a:t>Podrán seguir exportando, con permiso de generador como sucede actualmente. </a:t>
            </a:r>
          </a:p>
        </p:txBody>
      </p:sp>
      <p:sp>
        <p:nvSpPr>
          <p:cNvPr id="69" name="3 Título"/>
          <p:cNvSpPr txBox="1">
            <a:spLocks/>
          </p:cNvSpPr>
          <p:nvPr/>
        </p:nvSpPr>
        <p:spPr>
          <a:xfrm>
            <a:off x="2638978" y="-60821"/>
            <a:ext cx="6634500" cy="10129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a:lstStyle>
          <a:p>
            <a:r>
              <a:rPr lang="es-MX" sz="2400" cap="small" dirty="0" smtClean="0">
                <a:effectLst/>
                <a:latin typeface="Times New Roman" pitchFamily="18" charset="0"/>
                <a:cs typeface="Times New Roman" pitchFamily="18" charset="0"/>
              </a:rPr>
              <a:t>Estructura de la industria tras Reforma: </a:t>
            </a:r>
            <a:br>
              <a:rPr lang="es-MX" sz="2400" cap="small" dirty="0" smtClean="0">
                <a:effectLst/>
                <a:latin typeface="Times New Roman" pitchFamily="18" charset="0"/>
                <a:cs typeface="Times New Roman" pitchFamily="18" charset="0"/>
              </a:rPr>
            </a:br>
            <a:r>
              <a:rPr lang="es-MX" sz="2400" b="1" cap="small" dirty="0">
                <a:effectLst/>
                <a:latin typeface="Times New Roman" pitchFamily="18" charset="0"/>
                <a:cs typeface="Times New Roman" pitchFamily="18" charset="0"/>
              </a:rPr>
              <a:t>P</a:t>
            </a:r>
            <a:r>
              <a:rPr lang="es-MX" sz="2400" b="1" cap="small" dirty="0" smtClean="0">
                <a:effectLst/>
                <a:latin typeface="Times New Roman" pitchFamily="18" charset="0"/>
                <a:cs typeface="Times New Roman" pitchFamily="18" charset="0"/>
              </a:rPr>
              <a:t>articipación de particulares</a:t>
            </a:r>
            <a:endParaRPr lang="es-MX" sz="2400" b="1" cap="small" dirty="0">
              <a:effectLst/>
              <a:latin typeface="Times New Roman" pitchFamily="18" charset="0"/>
              <a:cs typeface="Times New Roman" pitchFamily="18" charset="0"/>
            </a:endParaRPr>
          </a:p>
        </p:txBody>
      </p:sp>
      <p:cxnSp>
        <p:nvCxnSpPr>
          <p:cNvPr id="43" name="42 Conector recto"/>
          <p:cNvCxnSpPr/>
          <p:nvPr/>
        </p:nvCxnSpPr>
        <p:spPr>
          <a:xfrm>
            <a:off x="2771800" y="861220"/>
            <a:ext cx="5976664"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1310301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47 Rectángulo"/>
          <p:cNvSpPr/>
          <p:nvPr/>
        </p:nvSpPr>
        <p:spPr>
          <a:xfrm>
            <a:off x="179512" y="4395281"/>
            <a:ext cx="8568952" cy="341632"/>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r>
              <a:rPr lang="es-MX" sz="2000" b="1" cap="small" dirty="0">
                <a:latin typeface="Times New Roman" pitchFamily="18" charset="0"/>
                <a:cs typeface="Times New Roman" pitchFamily="18" charset="0"/>
              </a:rPr>
              <a:t>Acciones</a:t>
            </a:r>
          </a:p>
        </p:txBody>
      </p:sp>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Segunda fase de la Reforma: </a:t>
            </a:r>
            <a:br>
              <a:rPr lang="es-MX" sz="2400" cap="small" dirty="0" smtClean="0">
                <a:latin typeface="Times New Roman" pitchFamily="18" charset="0"/>
                <a:cs typeface="Times New Roman" pitchFamily="18" charset="0"/>
              </a:rPr>
            </a:br>
            <a:r>
              <a:rPr lang="es-MX" sz="2400" cap="small" dirty="0" smtClean="0">
                <a:latin typeface="Times New Roman" pitchFamily="18" charset="0"/>
                <a:cs typeface="Times New Roman" pitchFamily="18" charset="0"/>
              </a:rPr>
              <a:t>Leyes Secundarias  </a:t>
            </a:r>
            <a:endParaRPr lang="es-MX" sz="2400" b="1" cap="small" dirty="0">
              <a:effectLst>
                <a:glow rad="63500">
                  <a:schemeClr val="accent2">
                    <a:satMod val="175000"/>
                    <a:alpha val="40000"/>
                  </a:schemeClr>
                </a:glow>
              </a:effectLst>
              <a:latin typeface="Times New Roman" pitchFamily="18" charset="0"/>
              <a:cs typeface="Times New Roman" pitchFamily="18" charset="0"/>
            </a:endParaRPr>
          </a:p>
        </p:txBody>
      </p:sp>
      <p:cxnSp>
        <p:nvCxnSpPr>
          <p:cNvPr id="31" name="30 Conector recto"/>
          <p:cNvCxnSpPr/>
          <p:nvPr/>
        </p:nvCxnSpPr>
        <p:spPr>
          <a:xfrm>
            <a:off x="2771800" y="1001039"/>
            <a:ext cx="5976664"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2" name="31 Conector recto"/>
          <p:cNvCxnSpPr/>
          <p:nvPr/>
        </p:nvCxnSpPr>
        <p:spPr>
          <a:xfrm>
            <a:off x="1530770" y="2331143"/>
            <a:ext cx="53575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22 Rectángulo"/>
          <p:cNvSpPr/>
          <p:nvPr/>
        </p:nvSpPr>
        <p:spPr>
          <a:xfrm>
            <a:off x="179512" y="1217064"/>
            <a:ext cx="8568952" cy="357736"/>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r>
              <a:rPr lang="es-MX" sz="2000" b="1" cap="small" dirty="0">
                <a:latin typeface="Times New Roman" pitchFamily="18" charset="0"/>
                <a:cs typeface="Times New Roman" pitchFamily="18" charset="0"/>
              </a:rPr>
              <a:t>Objetivo</a:t>
            </a:r>
          </a:p>
        </p:txBody>
      </p:sp>
      <p:sp>
        <p:nvSpPr>
          <p:cNvPr id="38" name="37 Rectángulo"/>
          <p:cNvSpPr/>
          <p:nvPr/>
        </p:nvSpPr>
        <p:spPr>
          <a:xfrm>
            <a:off x="179512" y="1575088"/>
            <a:ext cx="8568952" cy="1191932"/>
          </a:xfrm>
          <a:prstGeom prst="rect">
            <a:avLst/>
          </a:prstGeom>
          <a:solidFill>
            <a:schemeClr val="bg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marL="285750" indent="-285750">
              <a:lnSpc>
                <a:spcPct val="120000"/>
              </a:lnSpc>
              <a:spcBef>
                <a:spcPts val="600"/>
              </a:spcBef>
              <a:buClr>
                <a:srgbClr val="C00000"/>
              </a:buClr>
              <a:buFont typeface="Wingdings" pitchFamily="2" charset="2"/>
              <a:buChar char="§"/>
            </a:pPr>
            <a:r>
              <a:rPr lang="es-MX" sz="1600" dirty="0" smtClean="0">
                <a:solidFill>
                  <a:schemeClr val="tx1"/>
                </a:solidFill>
                <a:latin typeface="Arial" pitchFamily="34" charset="0"/>
                <a:cs typeface="Arial" pitchFamily="34" charset="0"/>
              </a:rPr>
              <a:t>Establecer la </a:t>
            </a:r>
            <a:r>
              <a:rPr lang="es-MX" sz="1600" dirty="0">
                <a:solidFill>
                  <a:schemeClr val="tx1"/>
                </a:solidFill>
                <a:latin typeface="Arial" pitchFamily="34" charset="0"/>
                <a:cs typeface="Arial" pitchFamily="34" charset="0"/>
              </a:rPr>
              <a:t>operación y funcionamiento del sistema </a:t>
            </a:r>
            <a:r>
              <a:rPr lang="es-MX" sz="1600" dirty="0" smtClean="0">
                <a:solidFill>
                  <a:schemeClr val="tx1"/>
                </a:solidFill>
                <a:latin typeface="Arial" pitchFamily="34" charset="0"/>
                <a:cs typeface="Arial" pitchFamily="34" charset="0"/>
              </a:rPr>
              <a:t>eléctrico nacional</a:t>
            </a:r>
            <a:r>
              <a:rPr lang="es-MX" sz="1600" dirty="0">
                <a:solidFill>
                  <a:schemeClr val="tx1"/>
                </a:solidFill>
                <a:latin typeface="Arial" pitchFamily="34" charset="0"/>
                <a:cs typeface="Arial" pitchFamily="34" charset="0"/>
              </a:rPr>
              <a:t> </a:t>
            </a:r>
            <a:r>
              <a:rPr lang="es-MX" sz="1600" dirty="0" smtClean="0">
                <a:solidFill>
                  <a:schemeClr val="tx1"/>
                </a:solidFill>
                <a:latin typeface="Arial" pitchFamily="34" charset="0"/>
                <a:cs typeface="Arial" pitchFamily="34" charset="0"/>
              </a:rPr>
              <a:t>en un marco de competencia.</a:t>
            </a:r>
            <a:endParaRPr lang="es-MX" sz="1600" dirty="0">
              <a:solidFill>
                <a:schemeClr val="tx1"/>
              </a:solidFill>
              <a:latin typeface="Arial" pitchFamily="34" charset="0"/>
              <a:cs typeface="Arial" pitchFamily="34" charset="0"/>
            </a:endParaRPr>
          </a:p>
          <a:p>
            <a:pPr marL="285750" indent="-285750">
              <a:lnSpc>
                <a:spcPct val="120000"/>
              </a:lnSpc>
              <a:spcBef>
                <a:spcPts val="600"/>
              </a:spcBef>
              <a:buClr>
                <a:srgbClr val="C00000"/>
              </a:buClr>
              <a:buFont typeface="Wingdings" pitchFamily="2" charset="2"/>
              <a:buChar char="§"/>
            </a:pPr>
            <a:r>
              <a:rPr lang="es-MX" sz="1600" dirty="0">
                <a:solidFill>
                  <a:schemeClr val="tx1"/>
                </a:solidFill>
                <a:latin typeface="Arial" pitchFamily="34" charset="0"/>
                <a:cs typeface="Arial" pitchFamily="34" charset="0"/>
              </a:rPr>
              <a:t>Construir un marco legal moderno que </a:t>
            </a:r>
            <a:r>
              <a:rPr lang="es-MX" sz="1600" dirty="0" smtClean="0">
                <a:solidFill>
                  <a:schemeClr val="tx1"/>
                </a:solidFill>
                <a:latin typeface="Arial" pitchFamily="34" charset="0"/>
                <a:cs typeface="Arial" pitchFamily="34" charset="0"/>
              </a:rPr>
              <a:t>garantice el funcionamiento óptimo del mercado eléctrico.</a:t>
            </a:r>
            <a:endParaRPr lang="es-MX" sz="1600" dirty="0">
              <a:solidFill>
                <a:schemeClr val="tx1"/>
              </a:solidFill>
              <a:latin typeface="Arial" pitchFamily="34" charset="0"/>
              <a:cs typeface="Arial" pitchFamily="34" charset="0"/>
            </a:endParaRPr>
          </a:p>
        </p:txBody>
      </p:sp>
      <p:sp>
        <p:nvSpPr>
          <p:cNvPr id="41" name="40 Rectángulo"/>
          <p:cNvSpPr/>
          <p:nvPr/>
        </p:nvSpPr>
        <p:spPr>
          <a:xfrm>
            <a:off x="179512" y="2972005"/>
            <a:ext cx="8568952" cy="382580"/>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r>
              <a:rPr lang="es-MX" sz="2000" b="1" cap="small" dirty="0">
                <a:latin typeface="Times New Roman" pitchFamily="18" charset="0"/>
                <a:cs typeface="Times New Roman" pitchFamily="18" charset="0"/>
              </a:rPr>
              <a:t>Retos</a:t>
            </a:r>
          </a:p>
        </p:txBody>
      </p:sp>
      <p:sp>
        <p:nvSpPr>
          <p:cNvPr id="42" name="41 Rectángulo"/>
          <p:cNvSpPr/>
          <p:nvPr/>
        </p:nvSpPr>
        <p:spPr>
          <a:xfrm>
            <a:off x="179512" y="3356992"/>
            <a:ext cx="8568952" cy="927472"/>
          </a:xfrm>
          <a:prstGeom prst="rect">
            <a:avLst/>
          </a:prstGeom>
          <a:solidFill>
            <a:schemeClr val="bg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marL="285750" indent="-285750">
              <a:lnSpc>
                <a:spcPct val="120000"/>
              </a:lnSpc>
              <a:buClr>
                <a:srgbClr val="C00000"/>
              </a:buClr>
              <a:buFont typeface="Wingdings" pitchFamily="2" charset="2"/>
              <a:buChar char="§"/>
            </a:pPr>
            <a:r>
              <a:rPr lang="es-MX" sz="1600" dirty="0" smtClean="0">
                <a:solidFill>
                  <a:schemeClr val="tx1"/>
                </a:solidFill>
                <a:latin typeface="Arial" pitchFamily="34" charset="0"/>
                <a:cs typeface="Arial" pitchFamily="34" charset="0"/>
              </a:rPr>
              <a:t>Definir las leyes secundarias que permitan instrumentar el modelo propuesto bajo supuestos técnicos para lo cual será necesario contar con la </a:t>
            </a:r>
            <a:r>
              <a:rPr lang="es-MX" sz="1600" dirty="0">
                <a:solidFill>
                  <a:schemeClr val="tx1"/>
                </a:solidFill>
                <a:latin typeface="Arial" pitchFamily="34" charset="0"/>
                <a:cs typeface="Arial" pitchFamily="34" charset="0"/>
              </a:rPr>
              <a:t>voluntad de todos los grupos </a:t>
            </a:r>
            <a:r>
              <a:rPr lang="es-MX" sz="1600" dirty="0" smtClean="0">
                <a:solidFill>
                  <a:schemeClr val="tx1"/>
                </a:solidFill>
                <a:latin typeface="Arial" pitchFamily="34" charset="0"/>
                <a:cs typeface="Arial" pitchFamily="34" charset="0"/>
              </a:rPr>
              <a:t>políticos.</a:t>
            </a:r>
            <a:endParaRPr lang="es-MX" dirty="0"/>
          </a:p>
        </p:txBody>
      </p:sp>
      <p:sp>
        <p:nvSpPr>
          <p:cNvPr id="45" name="44 Rectángulo"/>
          <p:cNvSpPr/>
          <p:nvPr/>
        </p:nvSpPr>
        <p:spPr>
          <a:xfrm>
            <a:off x="179512" y="4720138"/>
            <a:ext cx="8568952" cy="1877214"/>
          </a:xfrm>
          <a:prstGeom prst="rect">
            <a:avLst/>
          </a:prstGeom>
          <a:solidFill>
            <a:schemeClr val="bg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marL="285750" indent="-285750">
              <a:lnSpc>
                <a:spcPct val="120000"/>
              </a:lnSpc>
              <a:spcBef>
                <a:spcPts val="600"/>
              </a:spcBef>
              <a:buClr>
                <a:srgbClr val="C00000"/>
              </a:buClr>
              <a:buFont typeface="Wingdings" pitchFamily="2" charset="2"/>
              <a:buChar char="§"/>
            </a:pPr>
            <a:r>
              <a:rPr lang="es-MX" sz="1600" dirty="0">
                <a:solidFill>
                  <a:schemeClr val="tx1"/>
                </a:solidFill>
                <a:latin typeface="Arial" pitchFamily="34" charset="0"/>
                <a:cs typeface="Arial" pitchFamily="34" charset="0"/>
              </a:rPr>
              <a:t>Se </a:t>
            </a:r>
            <a:r>
              <a:rPr lang="es-MX" sz="1600" dirty="0" smtClean="0">
                <a:solidFill>
                  <a:schemeClr val="tx1"/>
                </a:solidFill>
                <a:latin typeface="Arial" pitchFamily="34" charset="0"/>
                <a:cs typeface="Arial" pitchFamily="34" charset="0"/>
              </a:rPr>
              <a:t>prevé </a:t>
            </a:r>
            <a:r>
              <a:rPr lang="es-MX" sz="1600" dirty="0">
                <a:solidFill>
                  <a:schemeClr val="tx1"/>
                </a:solidFill>
                <a:latin typeface="Arial" pitchFamily="34" charset="0"/>
                <a:cs typeface="Arial" pitchFamily="34" charset="0"/>
              </a:rPr>
              <a:t>la modificación </a:t>
            </a:r>
            <a:r>
              <a:rPr lang="es-MX" sz="1600" dirty="0" smtClean="0">
                <a:solidFill>
                  <a:schemeClr val="tx1"/>
                </a:solidFill>
                <a:latin typeface="Arial" pitchFamily="34" charset="0"/>
                <a:cs typeface="Arial" pitchFamily="34" charset="0"/>
              </a:rPr>
              <a:t>de </a:t>
            </a:r>
            <a:r>
              <a:rPr lang="es-MX" sz="1600" dirty="0">
                <a:solidFill>
                  <a:schemeClr val="tx1"/>
                </a:solidFill>
                <a:latin typeface="Arial" pitchFamily="34" charset="0"/>
                <a:cs typeface="Arial" pitchFamily="34" charset="0"/>
              </a:rPr>
              <a:t>23 ordenamientos legales de México</a:t>
            </a:r>
            <a:r>
              <a:rPr lang="es-MX" sz="1600" dirty="0" smtClean="0">
                <a:solidFill>
                  <a:schemeClr val="tx1"/>
                </a:solidFill>
                <a:latin typeface="Arial" pitchFamily="34" charset="0"/>
                <a:cs typeface="Arial" pitchFamily="34" charset="0"/>
              </a:rPr>
              <a:t>.</a:t>
            </a:r>
            <a:endParaRPr lang="es-MX" sz="1600" dirty="0">
              <a:solidFill>
                <a:schemeClr val="tx1"/>
              </a:solidFill>
              <a:latin typeface="Arial" pitchFamily="34" charset="0"/>
              <a:cs typeface="Arial" pitchFamily="34" charset="0"/>
            </a:endParaRPr>
          </a:p>
          <a:p>
            <a:pPr marL="285750" indent="-285750">
              <a:lnSpc>
                <a:spcPct val="120000"/>
              </a:lnSpc>
              <a:spcBef>
                <a:spcPts val="600"/>
              </a:spcBef>
              <a:buClr>
                <a:srgbClr val="C00000"/>
              </a:buClr>
              <a:buFont typeface="Wingdings" pitchFamily="2" charset="2"/>
              <a:buChar char="§"/>
            </a:pPr>
            <a:r>
              <a:rPr lang="es-MX" sz="1600" dirty="0">
                <a:solidFill>
                  <a:schemeClr val="tx1"/>
                </a:solidFill>
                <a:latin typeface="Arial" pitchFamily="34" charset="0"/>
                <a:cs typeface="Arial" pitchFamily="34" charset="0"/>
              </a:rPr>
              <a:t>Se prevé que las iniciativas se presenten al inicio del período de sesiones (1 de febrero</a:t>
            </a:r>
            <a:r>
              <a:rPr lang="es-MX" sz="1600" dirty="0" smtClean="0">
                <a:solidFill>
                  <a:schemeClr val="tx1"/>
                </a:solidFill>
                <a:latin typeface="Arial" pitchFamily="34" charset="0"/>
                <a:cs typeface="Arial" pitchFamily="34" charset="0"/>
              </a:rPr>
              <a:t>).</a:t>
            </a:r>
          </a:p>
          <a:p>
            <a:pPr marL="285750" indent="-285750">
              <a:lnSpc>
                <a:spcPct val="120000"/>
              </a:lnSpc>
              <a:spcBef>
                <a:spcPts val="600"/>
              </a:spcBef>
              <a:buClr>
                <a:srgbClr val="C00000"/>
              </a:buClr>
              <a:buFont typeface="Wingdings" pitchFamily="2" charset="2"/>
              <a:buChar char="§"/>
            </a:pPr>
            <a:r>
              <a:rPr lang="es-MX" sz="1600" dirty="0" smtClean="0">
                <a:solidFill>
                  <a:schemeClr val="tx1"/>
                </a:solidFill>
                <a:latin typeface="Arial" pitchFamily="34" charset="0"/>
                <a:cs typeface="Arial" pitchFamily="34" charset="0"/>
              </a:rPr>
              <a:t>Se espera que las modificaciones estén concluidas el 30 de abril al cerrarse el período de sesiones. La Constitución establece que las adecuaciones deberán realizarse a los 120 días siguientes a la entrada en vigor del decreto constitucional. </a:t>
            </a:r>
            <a:endParaRPr lang="es-MX" dirty="0"/>
          </a:p>
        </p:txBody>
      </p:sp>
    </p:spTree>
    <p:extLst>
      <p:ext uri="{BB962C8B-B14F-4D97-AF65-F5344CB8AC3E}">
        <p14:creationId xmlns:p14="http://schemas.microsoft.com/office/powerpoint/2010/main" val="34255912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Segunda fase de la Reforma: </a:t>
            </a:r>
            <a:r>
              <a:rPr lang="es-MX" sz="2400" b="1" cap="small" dirty="0">
                <a:effectLst>
                  <a:glow rad="63500">
                    <a:schemeClr val="accent2">
                      <a:satMod val="175000"/>
                      <a:alpha val="40000"/>
                    </a:schemeClr>
                  </a:glow>
                </a:effectLst>
                <a:latin typeface="Times New Roman" pitchFamily="18" charset="0"/>
                <a:cs typeface="Times New Roman" pitchFamily="18" charset="0"/>
              </a:rPr>
              <a:t>Electricidad</a:t>
            </a:r>
          </a:p>
        </p:txBody>
      </p:sp>
      <p:cxnSp>
        <p:nvCxnSpPr>
          <p:cNvPr id="31" name="30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2" name="31 Conector recto"/>
          <p:cNvCxnSpPr/>
          <p:nvPr/>
        </p:nvCxnSpPr>
        <p:spPr>
          <a:xfrm>
            <a:off x="1594270" y="2274124"/>
            <a:ext cx="53575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317352" y="1069129"/>
            <a:ext cx="6206043" cy="341632"/>
          </a:xfrm>
          <a:prstGeom prst="rect">
            <a:avLst/>
          </a:prstGeom>
        </p:spPr>
        <p:txBody>
          <a:bodyPr wrap="square">
            <a:spAutoFit/>
          </a:bodyPr>
          <a:lstStyle/>
          <a:p>
            <a:pPr lvl="0" defTabSz="755650">
              <a:lnSpc>
                <a:spcPct val="90000"/>
              </a:lnSpc>
              <a:spcBef>
                <a:spcPct val="0"/>
              </a:spcBef>
              <a:spcAft>
                <a:spcPct val="35000"/>
              </a:spcAft>
            </a:pPr>
            <a:r>
              <a:rPr lang="es-MX"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 </a:t>
            </a:r>
            <a:endParaRPr lang="es-MX"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0" name="39 CuadroTexto"/>
          <p:cNvSpPr txBox="1"/>
          <p:nvPr/>
        </p:nvSpPr>
        <p:spPr>
          <a:xfrm>
            <a:off x="747068" y="1695743"/>
            <a:ext cx="7776864" cy="5007525"/>
          </a:xfrm>
          <a:prstGeom prst="rect">
            <a:avLst/>
          </a:prstGeom>
          <a:noFill/>
        </p:spPr>
        <p:txBody>
          <a:bodyPr wrap="square" rtlCol="0">
            <a:spAutoFit/>
          </a:bodyPr>
          <a:lstStyle/>
          <a:p>
            <a:pPr lvl="0" algn="just"/>
            <a:r>
              <a:rPr lang="es-MX" sz="1700" dirty="0">
                <a:latin typeface="Arial" pitchFamily="34" charset="0"/>
                <a:cs typeface="Arial" pitchFamily="34" charset="0"/>
              </a:rPr>
              <a:t>Instrumentar un </a:t>
            </a:r>
            <a:r>
              <a:rPr lang="es-MX" sz="1700" b="1" dirty="0">
                <a:latin typeface="Arial" pitchFamily="34" charset="0"/>
                <a:cs typeface="Arial" pitchFamily="34" charset="0"/>
              </a:rPr>
              <a:t>mercado eléctrico </a:t>
            </a:r>
            <a:r>
              <a:rPr lang="es-MX" sz="1700" dirty="0">
                <a:latin typeface="Arial" pitchFamily="34" charset="0"/>
                <a:cs typeface="Arial" pitchFamily="34" charset="0"/>
              </a:rPr>
              <a:t>donde todos los generadores pueden competir para vender energía al menor costo.</a:t>
            </a:r>
          </a:p>
          <a:p>
            <a:pPr lvl="0" algn="just">
              <a:lnSpc>
                <a:spcPct val="120000"/>
              </a:lnSpc>
            </a:pPr>
            <a:endParaRPr lang="es-MX" sz="1200" dirty="0">
              <a:latin typeface="Arial" pitchFamily="34" charset="0"/>
              <a:cs typeface="Arial" pitchFamily="34" charset="0"/>
            </a:endParaRPr>
          </a:p>
          <a:p>
            <a:pPr lvl="0" algn="just"/>
            <a:r>
              <a:rPr lang="es-MX" sz="1700" dirty="0">
                <a:latin typeface="Arial" pitchFamily="34" charset="0"/>
                <a:cs typeface="Arial" pitchFamily="34" charset="0"/>
              </a:rPr>
              <a:t>Crear un organismo público descentralizado, el </a:t>
            </a:r>
            <a:r>
              <a:rPr lang="es-MX" sz="1700" b="1" dirty="0">
                <a:latin typeface="Arial" pitchFamily="34" charset="0"/>
                <a:cs typeface="Arial" pitchFamily="34" charset="0"/>
              </a:rPr>
              <a:t>CENACE</a:t>
            </a:r>
            <a:r>
              <a:rPr lang="es-MX" sz="1700" dirty="0">
                <a:latin typeface="Arial" pitchFamily="34" charset="0"/>
                <a:cs typeface="Arial" pitchFamily="34" charset="0"/>
              </a:rPr>
              <a:t>, para controlar el sistema , operar el mercado eléctrico y realizar la planeación de la transmisión.</a:t>
            </a:r>
          </a:p>
          <a:p>
            <a:pPr lvl="0" algn="just">
              <a:lnSpc>
                <a:spcPct val="120000"/>
              </a:lnSpc>
            </a:pPr>
            <a:endParaRPr lang="es-MX" sz="1200" dirty="0">
              <a:latin typeface="Arial" pitchFamily="34" charset="0"/>
              <a:cs typeface="Arial" pitchFamily="34" charset="0"/>
            </a:endParaRPr>
          </a:p>
          <a:p>
            <a:pPr lvl="0" algn="just"/>
            <a:r>
              <a:rPr lang="es-MX" sz="1700" b="1" dirty="0">
                <a:latin typeface="Arial" pitchFamily="34" charset="0"/>
                <a:cs typeface="Arial" pitchFamily="34" charset="0"/>
              </a:rPr>
              <a:t>Regular las modalidades </a:t>
            </a:r>
            <a:r>
              <a:rPr lang="es-MX" sz="1700" b="1" dirty="0" smtClean="0">
                <a:latin typeface="Arial" pitchFamily="34" charset="0"/>
                <a:cs typeface="Arial" pitchFamily="34" charset="0"/>
              </a:rPr>
              <a:t>de </a:t>
            </a:r>
            <a:r>
              <a:rPr lang="es-MX" sz="1700" b="1" dirty="0">
                <a:latin typeface="Arial" pitchFamily="34" charset="0"/>
                <a:cs typeface="Arial" pitchFamily="34" charset="0"/>
              </a:rPr>
              <a:t>contratación</a:t>
            </a:r>
            <a:r>
              <a:rPr lang="es-MX" sz="1700" dirty="0">
                <a:latin typeface="Arial" pitchFamily="34" charset="0"/>
                <a:cs typeface="Arial" pitchFamily="34" charset="0"/>
              </a:rPr>
              <a:t> para que los particulares, por cuenta de la Nación, participen en el servicio público de transmisión y distribución de energía eléctrica. </a:t>
            </a:r>
          </a:p>
          <a:p>
            <a:pPr lvl="0" algn="just">
              <a:lnSpc>
                <a:spcPct val="120000"/>
              </a:lnSpc>
            </a:pPr>
            <a:endParaRPr lang="es-MX" sz="1200" dirty="0">
              <a:latin typeface="Arial" pitchFamily="34" charset="0"/>
              <a:cs typeface="Arial" pitchFamily="34" charset="0"/>
            </a:endParaRPr>
          </a:p>
          <a:p>
            <a:pPr lvl="0" algn="just"/>
            <a:r>
              <a:rPr lang="es-MX" sz="1700" dirty="0">
                <a:latin typeface="Arial" pitchFamily="34" charset="0"/>
                <a:cs typeface="Arial" pitchFamily="34" charset="0"/>
              </a:rPr>
              <a:t>Realizar las adecuaciones para que la </a:t>
            </a:r>
            <a:r>
              <a:rPr lang="es-MX" sz="1700" b="1" dirty="0">
                <a:latin typeface="Arial" pitchFamily="34" charset="0"/>
                <a:cs typeface="Arial" pitchFamily="34" charset="0"/>
              </a:rPr>
              <a:t>CRE se convierta en órgano regulador </a:t>
            </a:r>
            <a:r>
              <a:rPr lang="es-MX" sz="1700" dirty="0">
                <a:latin typeface="Arial" pitchFamily="34" charset="0"/>
                <a:cs typeface="Arial" pitchFamily="34" charset="0"/>
              </a:rPr>
              <a:t>con personalidad jurídica propia, autonomía técnica y de gestión. </a:t>
            </a:r>
          </a:p>
          <a:p>
            <a:pPr lvl="0" algn="just">
              <a:lnSpc>
                <a:spcPct val="120000"/>
              </a:lnSpc>
            </a:pPr>
            <a:endParaRPr lang="es-MX" sz="1200" dirty="0">
              <a:latin typeface="Arial" pitchFamily="34" charset="0"/>
              <a:cs typeface="Arial" pitchFamily="34" charset="0"/>
            </a:endParaRPr>
          </a:p>
          <a:p>
            <a:pPr lvl="0" algn="just"/>
            <a:r>
              <a:rPr lang="es-MX" sz="1700" dirty="0">
                <a:latin typeface="Arial" pitchFamily="34" charset="0"/>
                <a:cs typeface="Arial" pitchFamily="34" charset="0"/>
              </a:rPr>
              <a:t>Dotar a la </a:t>
            </a:r>
            <a:r>
              <a:rPr lang="es-MX" sz="1700" b="1" dirty="0">
                <a:latin typeface="Arial" pitchFamily="34" charset="0"/>
                <a:cs typeface="Arial" pitchFamily="34" charset="0"/>
              </a:rPr>
              <a:t>CFE</a:t>
            </a:r>
            <a:r>
              <a:rPr lang="es-MX" sz="1700" dirty="0">
                <a:latin typeface="Arial" pitchFamily="34" charset="0"/>
                <a:cs typeface="Arial" pitchFamily="34" charset="0"/>
              </a:rPr>
              <a:t> con un </a:t>
            </a:r>
            <a:r>
              <a:rPr lang="es-MX" sz="1700" b="1" dirty="0">
                <a:latin typeface="Arial" pitchFamily="34" charset="0"/>
                <a:cs typeface="Arial" pitchFamily="34" charset="0"/>
              </a:rPr>
              <a:t>Gobierno corporativo </a:t>
            </a:r>
            <a:r>
              <a:rPr lang="es-MX" sz="1700" dirty="0">
                <a:latin typeface="Arial" pitchFamily="34" charset="0"/>
                <a:cs typeface="Arial" pitchFamily="34" charset="0"/>
              </a:rPr>
              <a:t>moderno y </a:t>
            </a:r>
            <a:r>
              <a:rPr lang="es-MX" sz="1700" dirty="0" smtClean="0">
                <a:latin typeface="Arial" pitchFamily="34" charset="0"/>
                <a:cs typeface="Arial" pitchFamily="34" charset="0"/>
              </a:rPr>
              <a:t>flexible.</a:t>
            </a:r>
            <a:endParaRPr lang="es-MX" sz="1700" dirty="0">
              <a:latin typeface="Arial" pitchFamily="34" charset="0"/>
              <a:cs typeface="Arial" pitchFamily="34" charset="0"/>
            </a:endParaRPr>
          </a:p>
          <a:p>
            <a:pPr lvl="0" algn="just">
              <a:lnSpc>
                <a:spcPct val="120000"/>
              </a:lnSpc>
            </a:pPr>
            <a:endParaRPr lang="es-MX" sz="1200" dirty="0">
              <a:latin typeface="Arial" pitchFamily="34" charset="0"/>
              <a:cs typeface="Arial" pitchFamily="34" charset="0"/>
            </a:endParaRPr>
          </a:p>
          <a:p>
            <a:pPr lvl="0" algn="just"/>
            <a:r>
              <a:rPr lang="es-MX" sz="1700" dirty="0">
                <a:latin typeface="Arial" pitchFamily="34" charset="0"/>
                <a:cs typeface="Arial" pitchFamily="34" charset="0"/>
              </a:rPr>
              <a:t>Diseñar mecanismos para cumplir con las metas para el uso de </a:t>
            </a:r>
            <a:r>
              <a:rPr lang="es-MX" sz="1700" b="1" dirty="0">
                <a:latin typeface="Arial" pitchFamily="34" charset="0"/>
                <a:cs typeface="Arial" pitchFamily="34" charset="0"/>
              </a:rPr>
              <a:t>energías </a:t>
            </a:r>
            <a:r>
              <a:rPr lang="es-MX" sz="1700" b="1" dirty="0" smtClean="0">
                <a:latin typeface="Arial" pitchFamily="34" charset="0"/>
                <a:cs typeface="Arial" pitchFamily="34" charset="0"/>
              </a:rPr>
              <a:t>renovables</a:t>
            </a:r>
            <a:r>
              <a:rPr lang="es-MX" sz="1700" dirty="0" smtClean="0">
                <a:latin typeface="Arial" pitchFamily="34" charset="0"/>
                <a:cs typeface="Arial" pitchFamily="34" charset="0"/>
              </a:rPr>
              <a:t>.</a:t>
            </a:r>
            <a:endParaRPr lang="es-MX" sz="1700" dirty="0">
              <a:latin typeface="Arial" pitchFamily="34" charset="0"/>
              <a:cs typeface="Arial" pitchFamily="34" charset="0"/>
            </a:endParaRPr>
          </a:p>
          <a:p>
            <a:pPr lvl="0" algn="just">
              <a:lnSpc>
                <a:spcPct val="120000"/>
              </a:lnSpc>
            </a:pPr>
            <a:endParaRPr lang="es-MX" sz="1200" dirty="0">
              <a:latin typeface="Arial" pitchFamily="34" charset="0"/>
              <a:cs typeface="Arial" pitchFamily="34" charset="0"/>
            </a:endParaRPr>
          </a:p>
          <a:p>
            <a:pPr lvl="0" algn="just"/>
            <a:r>
              <a:rPr lang="es-MX" sz="1700" dirty="0">
                <a:latin typeface="Arial" pitchFamily="34" charset="0"/>
                <a:cs typeface="Arial" pitchFamily="34" charset="0"/>
              </a:rPr>
              <a:t>Instrumentar mecanismos para garantizar la </a:t>
            </a:r>
            <a:r>
              <a:rPr lang="es-MX" sz="1700" b="1" dirty="0" smtClean="0">
                <a:latin typeface="Arial" pitchFamily="34" charset="0"/>
                <a:cs typeface="Arial" pitchFamily="34" charset="0"/>
              </a:rPr>
              <a:t>sostenibilidad </a:t>
            </a:r>
            <a:r>
              <a:rPr lang="es-MX" sz="1700" b="1" dirty="0">
                <a:latin typeface="Arial" pitchFamily="34" charset="0"/>
                <a:cs typeface="Arial" pitchFamily="34" charset="0"/>
              </a:rPr>
              <a:t>social</a:t>
            </a:r>
            <a:r>
              <a:rPr lang="es-MX" sz="1700" dirty="0">
                <a:latin typeface="Arial" pitchFamily="34" charset="0"/>
                <a:cs typeface="Arial" pitchFamily="34" charset="0"/>
              </a:rPr>
              <a:t>.</a:t>
            </a:r>
          </a:p>
        </p:txBody>
      </p:sp>
      <p:sp>
        <p:nvSpPr>
          <p:cNvPr id="13" name="12 Rectángulo"/>
          <p:cNvSpPr/>
          <p:nvPr/>
        </p:nvSpPr>
        <p:spPr>
          <a:xfrm>
            <a:off x="341115" y="1126759"/>
            <a:ext cx="8407349" cy="430033"/>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r>
              <a:rPr lang="es-MX" sz="2000" b="1" cap="small" dirty="0">
                <a:latin typeface="Times New Roman" pitchFamily="18" charset="0"/>
                <a:cs typeface="Times New Roman" pitchFamily="18" charset="0"/>
              </a:rPr>
              <a:t>Las adecuaciones del marco jurídico deberán considerar:</a:t>
            </a:r>
          </a:p>
        </p:txBody>
      </p:sp>
      <p:sp>
        <p:nvSpPr>
          <p:cNvPr id="21" name="20 Pentágono"/>
          <p:cNvSpPr/>
          <p:nvPr/>
        </p:nvSpPr>
        <p:spPr>
          <a:xfrm>
            <a:off x="429444" y="1803755"/>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2" name="21 Pentágono"/>
          <p:cNvSpPr/>
          <p:nvPr/>
        </p:nvSpPr>
        <p:spPr>
          <a:xfrm>
            <a:off x="429444" y="2492896"/>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3" name="22 Pentágono"/>
          <p:cNvSpPr/>
          <p:nvPr/>
        </p:nvSpPr>
        <p:spPr>
          <a:xfrm>
            <a:off x="429444" y="3212976"/>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4" name="23 Pentágono"/>
          <p:cNvSpPr/>
          <p:nvPr/>
        </p:nvSpPr>
        <p:spPr>
          <a:xfrm>
            <a:off x="429444" y="4221088"/>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6" name="25 Pentágono"/>
          <p:cNvSpPr/>
          <p:nvPr/>
        </p:nvSpPr>
        <p:spPr>
          <a:xfrm>
            <a:off x="429444" y="4950693"/>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7" name="26 Pentágono"/>
          <p:cNvSpPr/>
          <p:nvPr/>
        </p:nvSpPr>
        <p:spPr>
          <a:xfrm>
            <a:off x="429444" y="5445224"/>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8" name="27 Pentágono"/>
          <p:cNvSpPr/>
          <p:nvPr/>
        </p:nvSpPr>
        <p:spPr>
          <a:xfrm>
            <a:off x="429444" y="6165304"/>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287081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a:spLocks/>
          </p:cNvSpPr>
          <p:nvPr/>
        </p:nvSpPr>
        <p:spPr>
          <a:xfrm>
            <a:off x="1907704" y="1268759"/>
            <a:ext cx="5184016" cy="5031947"/>
          </a:xfrm>
          <a:prstGeom prst="ellipse">
            <a:avLst/>
          </a:prstGeom>
          <a:noFill/>
          <a:ln w="95250" cmpd="sng">
            <a:solidFill>
              <a:srgbClr val="C00000">
                <a:alpha val="64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Tercera fase de la Reforma: Promoción e Implementación </a:t>
            </a:r>
            <a:endParaRPr lang="es-MX" sz="2400" b="1" cap="small" dirty="0">
              <a:effectLst>
                <a:glow rad="63500">
                  <a:schemeClr val="accent2">
                    <a:satMod val="175000"/>
                    <a:alpha val="40000"/>
                  </a:schemeClr>
                </a:glow>
              </a:effectLst>
              <a:latin typeface="Times New Roman" pitchFamily="18" charset="0"/>
              <a:cs typeface="Times New Roman" pitchFamily="18" charset="0"/>
            </a:endParaRPr>
          </a:p>
        </p:txBody>
      </p:sp>
      <p:cxnSp>
        <p:nvCxnSpPr>
          <p:cNvPr id="31" name="30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2" name="31 Conector recto"/>
          <p:cNvCxnSpPr/>
          <p:nvPr/>
        </p:nvCxnSpPr>
        <p:spPr>
          <a:xfrm>
            <a:off x="1530770" y="2166816"/>
            <a:ext cx="53575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16 Rectángulo redondeado"/>
          <p:cNvSpPr/>
          <p:nvPr/>
        </p:nvSpPr>
        <p:spPr>
          <a:xfrm>
            <a:off x="5910317" y="1359636"/>
            <a:ext cx="1643684" cy="1118510"/>
          </a:xfrm>
          <a:prstGeom prst="roundRect">
            <a:avLst>
              <a:gd name="adj" fmla="val 8281"/>
            </a:avLst>
          </a:prstGeom>
          <a:blipFill>
            <a:blip r:embed="rId3">
              <a:extLst>
                <a:ext uri="{28A0092B-C50C-407E-A947-70E740481C1C}">
                  <a14:useLocalDpi xmlns:a14="http://schemas.microsoft.com/office/drawing/2010/main" val="0"/>
                </a:ext>
              </a:extLst>
            </a:blip>
            <a:srcRect/>
            <a:stretch>
              <a:fillRect t="-12000" b="-12000"/>
            </a:stretch>
          </a:blip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8" name="17 Rectángulo redondeado"/>
          <p:cNvSpPr/>
          <p:nvPr/>
        </p:nvSpPr>
        <p:spPr>
          <a:xfrm>
            <a:off x="930729" y="4480476"/>
            <a:ext cx="1841071" cy="1260483"/>
          </a:xfrm>
          <a:prstGeom prst="roundRect">
            <a:avLst>
              <a:gd name="adj" fmla="val 4576"/>
            </a:avLst>
          </a:prstGeom>
          <a:blipFill>
            <a:blip r:embed="rId4">
              <a:extLst>
                <a:ext uri="{28A0092B-C50C-407E-A947-70E740481C1C}">
                  <a14:useLocalDpi xmlns:a14="http://schemas.microsoft.com/office/drawing/2010/main" val="0"/>
                </a:ext>
              </a:extLst>
            </a:blip>
            <a:srcRect/>
            <a:stretch>
              <a:fillRect t="-8000" b="-8000"/>
            </a:stretch>
          </a:blip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pic>
        <p:nvPicPr>
          <p:cNvPr id="20" name="19 Imagen"/>
          <p:cNvPicPr>
            <a:picLocks noChangeAspect="1"/>
          </p:cNvPicPr>
          <p:nvPr/>
        </p:nvPicPr>
        <p:blipFill rotWithShape="1">
          <a:blip r:embed="rId5" cstate="print">
            <a:extLst>
              <a:ext uri="{28A0092B-C50C-407E-A947-70E740481C1C}">
                <a14:useLocalDpi xmlns:a14="http://schemas.microsoft.com/office/drawing/2010/main" val="0"/>
              </a:ext>
            </a:extLst>
          </a:blip>
          <a:srcRect r="2809"/>
          <a:stretch/>
        </p:blipFill>
        <p:spPr>
          <a:xfrm>
            <a:off x="4214384" y="2723916"/>
            <a:ext cx="861672" cy="1308215"/>
          </a:xfrm>
          <a:prstGeom prst="roundRect">
            <a:avLst>
              <a:gd name="adj" fmla="val 4185"/>
            </a:avLst>
          </a:prstGeom>
          <a:solidFill>
            <a:srgbClr val="FFFFFF">
              <a:shade val="85000"/>
            </a:srgbClr>
          </a:solidFill>
          <a:ln>
            <a:noFill/>
          </a:ln>
          <a:effectLst>
            <a:reflection blurRad="12700" stA="38000" endPos="28000" dist="5000" dir="5400000" sy="-100000" algn="bl" rotWithShape="0"/>
          </a:effectLst>
        </p:spPr>
      </p:pic>
      <p:sp>
        <p:nvSpPr>
          <p:cNvPr id="22" name="21 Rectángulo"/>
          <p:cNvSpPr/>
          <p:nvPr/>
        </p:nvSpPr>
        <p:spPr>
          <a:xfrm>
            <a:off x="3563888" y="4149080"/>
            <a:ext cx="1643683" cy="461665"/>
          </a:xfrm>
          <a:prstGeom prst="rect">
            <a:avLst/>
          </a:prstGeom>
          <a:solidFill>
            <a:schemeClr val="bg2"/>
          </a:solidFill>
        </p:spPr>
        <p:style>
          <a:lnRef idx="1">
            <a:schemeClr val="accent3"/>
          </a:lnRef>
          <a:fillRef idx="2">
            <a:schemeClr val="accent3"/>
          </a:fillRef>
          <a:effectRef idx="1">
            <a:schemeClr val="accent3"/>
          </a:effectRef>
          <a:fontRef idx="minor">
            <a:schemeClr val="dk1"/>
          </a:fontRef>
        </p:style>
        <p:txBody>
          <a:bodyPr wrap="square">
            <a:spAutoFit/>
          </a:bodyPr>
          <a:lstStyle/>
          <a:p>
            <a:pPr lvl="0" algn="ctr" defTabSz="533400">
              <a:spcBef>
                <a:spcPct val="0"/>
              </a:spcBef>
            </a:pPr>
            <a:r>
              <a:rPr lang="es-MX" sz="1200" b="1" cap="small" dirty="0">
                <a:solidFill>
                  <a:prstClr val="black">
                    <a:hueOff val="0"/>
                    <a:satOff val="0"/>
                    <a:lumOff val="0"/>
                    <a:alphaOff val="0"/>
                  </a:prstClr>
                </a:solidFill>
                <a:latin typeface="Arial" pitchFamily="34" charset="0"/>
                <a:cs typeface="Arial" pitchFamily="34" charset="0"/>
              </a:rPr>
              <a:t>Menores precios de </a:t>
            </a:r>
            <a:endParaRPr lang="es-MX" sz="1200" b="1" cap="small" dirty="0" smtClean="0">
              <a:solidFill>
                <a:prstClr val="black">
                  <a:hueOff val="0"/>
                  <a:satOff val="0"/>
                  <a:lumOff val="0"/>
                  <a:alphaOff val="0"/>
                </a:prstClr>
              </a:solidFill>
              <a:latin typeface="Arial" pitchFamily="34" charset="0"/>
              <a:cs typeface="Arial" pitchFamily="34" charset="0"/>
            </a:endParaRPr>
          </a:p>
          <a:p>
            <a:pPr lvl="0" algn="ctr" defTabSz="533400">
              <a:spcBef>
                <a:spcPct val="0"/>
              </a:spcBef>
            </a:pPr>
            <a:r>
              <a:rPr lang="es-MX" sz="1200" b="1" cap="small" dirty="0" smtClean="0">
                <a:solidFill>
                  <a:prstClr val="black">
                    <a:hueOff val="0"/>
                    <a:satOff val="0"/>
                    <a:lumOff val="0"/>
                    <a:alphaOff val="0"/>
                  </a:prstClr>
                </a:solidFill>
                <a:latin typeface="Arial" pitchFamily="34" charset="0"/>
                <a:cs typeface="Arial" pitchFamily="34" charset="0"/>
              </a:rPr>
              <a:t>luz </a:t>
            </a:r>
            <a:r>
              <a:rPr lang="es-MX" sz="1200" b="1" cap="small" dirty="0">
                <a:solidFill>
                  <a:prstClr val="black">
                    <a:hueOff val="0"/>
                    <a:satOff val="0"/>
                    <a:lumOff val="0"/>
                    <a:alphaOff val="0"/>
                  </a:prstClr>
                </a:solidFill>
                <a:latin typeface="Arial" pitchFamily="34" charset="0"/>
                <a:cs typeface="Arial" pitchFamily="34" charset="0"/>
              </a:rPr>
              <a:t>y de gas</a:t>
            </a:r>
          </a:p>
        </p:txBody>
      </p:sp>
      <p:sp>
        <p:nvSpPr>
          <p:cNvPr id="24" name="23 Rectángulo"/>
          <p:cNvSpPr/>
          <p:nvPr/>
        </p:nvSpPr>
        <p:spPr>
          <a:xfrm>
            <a:off x="5898040" y="2478146"/>
            <a:ext cx="1643683" cy="302782"/>
          </a:xfrm>
          <a:prstGeom prst="rect">
            <a:avLst/>
          </a:prstGeom>
          <a:solidFill>
            <a:schemeClr val="bg2"/>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6" name="25 Rectángulo"/>
          <p:cNvSpPr/>
          <p:nvPr/>
        </p:nvSpPr>
        <p:spPr>
          <a:xfrm>
            <a:off x="6165076" y="2518296"/>
            <a:ext cx="1148841" cy="258532"/>
          </a:xfrm>
          <a:prstGeom prst="rect">
            <a:avLst/>
          </a:prstGeom>
          <a:solidFill>
            <a:schemeClr val="bg2"/>
          </a:solidFill>
        </p:spPr>
        <p:txBody>
          <a:bodyPr wrap="none">
            <a:spAutoFit/>
          </a:bodyPr>
          <a:lstStyle/>
          <a:p>
            <a:pPr lvl="0" algn="ctr" defTabSz="533400">
              <a:lnSpc>
                <a:spcPct val="90000"/>
              </a:lnSpc>
              <a:spcBef>
                <a:spcPct val="0"/>
              </a:spcBef>
              <a:spcAft>
                <a:spcPct val="35000"/>
              </a:spcAft>
            </a:pPr>
            <a:r>
              <a:rPr lang="es-MX" sz="1200" b="1" cap="small" dirty="0">
                <a:solidFill>
                  <a:prstClr val="black">
                    <a:hueOff val="0"/>
                    <a:satOff val="0"/>
                    <a:lumOff val="0"/>
                    <a:alphaOff val="0"/>
                  </a:prstClr>
                </a:solidFill>
                <a:latin typeface="Arial" pitchFamily="34" charset="0"/>
                <a:cs typeface="Arial" pitchFamily="34" charset="0"/>
              </a:rPr>
              <a:t>Más empleos</a:t>
            </a:r>
          </a:p>
        </p:txBody>
      </p:sp>
      <p:sp>
        <p:nvSpPr>
          <p:cNvPr id="27" name="26 Rectángulo"/>
          <p:cNvSpPr/>
          <p:nvPr/>
        </p:nvSpPr>
        <p:spPr>
          <a:xfrm>
            <a:off x="1043608" y="5848628"/>
            <a:ext cx="1643683" cy="461665"/>
          </a:xfrm>
          <a:prstGeom prst="rect">
            <a:avLst/>
          </a:prstGeom>
          <a:solidFill>
            <a:schemeClr val="bg2"/>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8" name="27 Rectángulo"/>
          <p:cNvSpPr/>
          <p:nvPr/>
        </p:nvSpPr>
        <p:spPr>
          <a:xfrm>
            <a:off x="1087354" y="5875975"/>
            <a:ext cx="1559480" cy="424732"/>
          </a:xfrm>
          <a:prstGeom prst="rect">
            <a:avLst/>
          </a:prstGeom>
        </p:spPr>
        <p:txBody>
          <a:bodyPr wrap="square">
            <a:spAutoFit/>
          </a:bodyPr>
          <a:lstStyle/>
          <a:p>
            <a:pPr lvl="0" algn="ctr" defTabSz="533400">
              <a:lnSpc>
                <a:spcPct val="90000"/>
              </a:lnSpc>
              <a:spcBef>
                <a:spcPct val="0"/>
              </a:spcBef>
              <a:spcAft>
                <a:spcPct val="35000"/>
              </a:spcAft>
            </a:pPr>
            <a:r>
              <a:rPr lang="es-MX" sz="1200" b="1" cap="small" dirty="0">
                <a:solidFill>
                  <a:prstClr val="black">
                    <a:hueOff val="0"/>
                    <a:satOff val="0"/>
                    <a:lumOff val="0"/>
                    <a:alphaOff val="0"/>
                  </a:prstClr>
                </a:solidFill>
                <a:latin typeface="Arial" pitchFamily="34" charset="0"/>
                <a:cs typeface="Arial" pitchFamily="34" charset="0"/>
              </a:rPr>
              <a:t>Mayor crecimiento económico</a:t>
            </a:r>
          </a:p>
        </p:txBody>
      </p:sp>
      <p:pic>
        <p:nvPicPr>
          <p:cNvPr id="29" name="28 Imagen"/>
          <p:cNvPicPr>
            <a:picLocks noChangeAspect="1"/>
          </p:cNvPicPr>
          <p:nvPr/>
        </p:nvPicPr>
        <p:blipFill>
          <a:blip r:embed="rId6" cstate="print">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926006" y="1469460"/>
            <a:ext cx="1240411" cy="697356"/>
          </a:xfrm>
          <a:prstGeom prst="rect">
            <a:avLst/>
          </a:prstGeom>
        </p:spPr>
      </p:pic>
      <p:pic>
        <p:nvPicPr>
          <p:cNvPr id="30" name="29 Imagen"/>
          <p:cNvPicPr>
            <a:picLocks noChangeAspect="1"/>
          </p:cNvPicPr>
          <p:nvPr/>
        </p:nvPicPr>
        <p:blipFill>
          <a:blip r:embed="rId7" cstate="print">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2118817" y="1375036"/>
            <a:ext cx="1085031" cy="791780"/>
          </a:xfrm>
          <a:prstGeom prst="rect">
            <a:avLst/>
          </a:prstGeom>
        </p:spPr>
      </p:pic>
      <p:sp>
        <p:nvSpPr>
          <p:cNvPr id="33" name="32 Rectángulo"/>
          <p:cNvSpPr/>
          <p:nvPr/>
        </p:nvSpPr>
        <p:spPr>
          <a:xfrm>
            <a:off x="884250" y="2276872"/>
            <a:ext cx="2212466" cy="461665"/>
          </a:xfrm>
          <a:prstGeom prst="rect">
            <a:avLst/>
          </a:prstGeom>
          <a:solidFill>
            <a:schemeClr val="bg2"/>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34" name="33 Rectángulo"/>
          <p:cNvSpPr/>
          <p:nvPr/>
        </p:nvSpPr>
        <p:spPr>
          <a:xfrm>
            <a:off x="917848" y="2315262"/>
            <a:ext cx="2286000" cy="424732"/>
          </a:xfrm>
          <a:prstGeom prst="rect">
            <a:avLst/>
          </a:prstGeom>
        </p:spPr>
        <p:txBody>
          <a:bodyPr>
            <a:spAutoFit/>
          </a:bodyPr>
          <a:lstStyle/>
          <a:p>
            <a:pPr lvl="0" algn="ctr" defTabSz="533400">
              <a:lnSpc>
                <a:spcPct val="90000"/>
              </a:lnSpc>
              <a:spcBef>
                <a:spcPct val="0"/>
              </a:spcBef>
              <a:spcAft>
                <a:spcPct val="35000"/>
              </a:spcAft>
            </a:pPr>
            <a:r>
              <a:rPr lang="es-MX" sz="1200" b="1" cap="small" dirty="0">
                <a:solidFill>
                  <a:prstClr val="black">
                    <a:hueOff val="0"/>
                    <a:satOff val="0"/>
                    <a:lumOff val="0"/>
                    <a:alphaOff val="0"/>
                  </a:prstClr>
                </a:solidFill>
                <a:latin typeface="Arial" pitchFamily="34" charset="0"/>
                <a:cs typeface="Arial" pitchFamily="34" charset="0"/>
              </a:rPr>
              <a:t>Empresas 100% públicas y 100% mexicanas</a:t>
            </a:r>
          </a:p>
        </p:txBody>
      </p:sp>
      <p:sp>
        <p:nvSpPr>
          <p:cNvPr id="35" name="34 Rectángulo"/>
          <p:cNvSpPr/>
          <p:nvPr/>
        </p:nvSpPr>
        <p:spPr>
          <a:xfrm>
            <a:off x="5529136" y="5805264"/>
            <a:ext cx="2442098" cy="609397"/>
          </a:xfrm>
          <a:prstGeom prst="rect">
            <a:avLst/>
          </a:prstGeom>
          <a:solidFill>
            <a:schemeClr val="bg2"/>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36" name="35 Rectángulo"/>
          <p:cNvSpPr/>
          <p:nvPr/>
        </p:nvSpPr>
        <p:spPr>
          <a:xfrm>
            <a:off x="5448444" y="5843364"/>
            <a:ext cx="2579940" cy="590931"/>
          </a:xfrm>
          <a:prstGeom prst="rect">
            <a:avLst/>
          </a:prstGeom>
        </p:spPr>
        <p:txBody>
          <a:bodyPr wrap="square">
            <a:spAutoFit/>
          </a:bodyPr>
          <a:lstStyle/>
          <a:p>
            <a:pPr lvl="0" algn="ctr" defTabSz="533400">
              <a:lnSpc>
                <a:spcPct val="90000"/>
              </a:lnSpc>
              <a:spcBef>
                <a:spcPct val="0"/>
              </a:spcBef>
              <a:spcAft>
                <a:spcPct val="35000"/>
              </a:spcAft>
            </a:pPr>
            <a:r>
              <a:rPr lang="es-MX" sz="1200" b="1" cap="small" dirty="0" smtClean="0">
                <a:solidFill>
                  <a:prstClr val="black">
                    <a:hueOff val="0"/>
                    <a:satOff val="0"/>
                    <a:lumOff val="0"/>
                    <a:alphaOff val="0"/>
                  </a:prstClr>
                </a:solidFill>
                <a:latin typeface="Arial" pitchFamily="34" charset="0"/>
                <a:cs typeface="Arial" pitchFamily="34" charset="0"/>
              </a:rPr>
              <a:t>Desarrollo de proyectos de infraestructura con un enfoque de sustentabilidad </a:t>
            </a:r>
            <a:endParaRPr lang="es-MX" sz="1200" b="1" cap="small" dirty="0">
              <a:solidFill>
                <a:prstClr val="black">
                  <a:hueOff val="0"/>
                  <a:satOff val="0"/>
                  <a:lumOff val="0"/>
                  <a:alphaOff val="0"/>
                </a:prstClr>
              </a:solidFill>
              <a:latin typeface="Arial" pitchFamily="34" charset="0"/>
              <a:cs typeface="Arial" pitchFamily="34" charset="0"/>
            </a:endParaRPr>
          </a:p>
        </p:txBody>
      </p:sp>
      <p:sp>
        <p:nvSpPr>
          <p:cNvPr id="21" name="20 Flecha abajo"/>
          <p:cNvSpPr/>
          <p:nvPr/>
        </p:nvSpPr>
        <p:spPr>
          <a:xfrm>
            <a:off x="3725983" y="2739994"/>
            <a:ext cx="407047" cy="1200671"/>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pic>
        <p:nvPicPr>
          <p:cNvPr id="1026" name="Picture 2" descr="C:\Users\mcota\AppData\Local\Microsoft\Windows\Temporary Internet Files\Content.Outlook\8DN1MSE9\comunidad.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2266" y="4610745"/>
            <a:ext cx="1955838" cy="1098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867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0040" y="1268760"/>
            <a:ext cx="7772400" cy="1470025"/>
          </a:xfrm>
        </p:spPr>
        <p:txBody>
          <a:bodyPr/>
          <a:lstStyle/>
          <a:p>
            <a:r>
              <a:rPr lang="es-MX" sz="4400" b="1" cap="small" dirty="0" smtClean="0">
                <a:effectLst>
                  <a:glow rad="63500">
                    <a:schemeClr val="accent6">
                      <a:satMod val="175000"/>
                      <a:alpha val="40000"/>
                    </a:schemeClr>
                  </a:glow>
                </a:effectLst>
                <a:latin typeface="Times New Roman" pitchFamily="18" charset="0"/>
                <a:cs typeface="Times New Roman" pitchFamily="18" charset="0"/>
              </a:rPr>
              <a:t>Reforma Energética</a:t>
            </a:r>
            <a:endParaRPr lang="es-MX" sz="4400" b="1" cap="small" dirty="0">
              <a:effectLst>
                <a:glow rad="63500">
                  <a:schemeClr val="accent6">
                    <a:satMod val="175000"/>
                    <a:alpha val="40000"/>
                  </a:schemeClr>
                </a:glow>
              </a:effectLst>
              <a:latin typeface="Times New Roman" pitchFamily="18" charset="0"/>
              <a:cs typeface="Times New Roman" pitchFamily="18" charset="0"/>
            </a:endParaRPr>
          </a:p>
        </p:txBody>
      </p:sp>
      <p:sp>
        <p:nvSpPr>
          <p:cNvPr id="3" name="2 Subtítulo"/>
          <p:cNvSpPr>
            <a:spLocks noGrp="1"/>
          </p:cNvSpPr>
          <p:nvPr>
            <p:ph type="subTitle" idx="1"/>
          </p:nvPr>
        </p:nvSpPr>
        <p:spPr>
          <a:xfrm>
            <a:off x="1259632" y="3429000"/>
            <a:ext cx="6400800" cy="720080"/>
          </a:xfrm>
        </p:spPr>
        <p:txBody>
          <a:bodyPr>
            <a:normAutofit/>
          </a:bodyPr>
          <a:lstStyle/>
          <a:p>
            <a:r>
              <a:rPr lang="es-MX" sz="3200" b="1" cap="small" dirty="0" smtClean="0">
                <a:solidFill>
                  <a:schemeClr val="tx1"/>
                </a:solidFill>
                <a:effectLst>
                  <a:glow rad="63500">
                    <a:schemeClr val="accent6">
                      <a:satMod val="175000"/>
                      <a:alpha val="40000"/>
                    </a:schemeClr>
                  </a:glow>
                </a:effectLst>
                <a:latin typeface="Times New Roman" pitchFamily="18" charset="0"/>
                <a:cs typeface="Times New Roman" pitchFamily="18" charset="0"/>
              </a:rPr>
              <a:t>Enero  2014</a:t>
            </a:r>
            <a:endParaRPr lang="es-MX" sz="3200" b="1" cap="small" dirty="0">
              <a:solidFill>
                <a:schemeClr val="tx1"/>
              </a:solidFill>
              <a:effectLst>
                <a:glow rad="63500">
                  <a:schemeClr val="accent6">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7727306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0040" y="1268760"/>
            <a:ext cx="7772400" cy="1470025"/>
          </a:xfrm>
        </p:spPr>
        <p:txBody>
          <a:bodyPr/>
          <a:lstStyle/>
          <a:p>
            <a:r>
              <a:rPr lang="es-MX" sz="4400" b="1" dirty="0" smtClean="0">
                <a:effectLst>
                  <a:glow rad="63500">
                    <a:schemeClr val="accent6">
                      <a:satMod val="175000"/>
                      <a:alpha val="40000"/>
                    </a:schemeClr>
                  </a:glow>
                </a:effectLst>
                <a:latin typeface="+mn-lt"/>
              </a:rPr>
              <a:t>Anexo Técnico – </a:t>
            </a:r>
            <a:br>
              <a:rPr lang="es-MX" sz="4400" b="1" dirty="0" smtClean="0">
                <a:effectLst>
                  <a:glow rad="63500">
                    <a:schemeClr val="accent6">
                      <a:satMod val="175000"/>
                      <a:alpha val="40000"/>
                    </a:schemeClr>
                  </a:glow>
                </a:effectLst>
                <a:latin typeface="+mn-lt"/>
              </a:rPr>
            </a:br>
            <a:r>
              <a:rPr lang="es-MX" sz="4400" b="1" dirty="0" smtClean="0">
                <a:effectLst>
                  <a:glow rad="63500">
                    <a:schemeClr val="accent6">
                      <a:satMod val="175000"/>
                      <a:alpha val="40000"/>
                    </a:schemeClr>
                  </a:glow>
                </a:effectLst>
                <a:latin typeface="+mn-lt"/>
              </a:rPr>
              <a:t>Elementos de la Reforma Eléctrica</a:t>
            </a:r>
            <a:endParaRPr lang="es-MX" sz="4400" b="1" dirty="0">
              <a:effectLst>
                <a:glow rad="63500">
                  <a:schemeClr val="accent6">
                    <a:satMod val="175000"/>
                    <a:alpha val="40000"/>
                  </a:schemeClr>
                </a:glow>
              </a:effectLst>
              <a:latin typeface="+mn-lt"/>
            </a:endParaRPr>
          </a:p>
        </p:txBody>
      </p:sp>
    </p:spTree>
    <p:extLst>
      <p:ext uri="{BB962C8B-B14F-4D97-AF65-F5344CB8AC3E}">
        <p14:creationId xmlns:p14="http://schemas.microsoft.com/office/powerpoint/2010/main" val="25114094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Elementos Fundamentales de la Reforma: </a:t>
            </a:r>
            <a:br>
              <a:rPr lang="es-MX" sz="2400" cap="small" dirty="0" smtClean="0">
                <a:latin typeface="Times New Roman" pitchFamily="18" charset="0"/>
                <a:cs typeface="Times New Roman" pitchFamily="18" charset="0"/>
              </a:rPr>
            </a:br>
            <a:r>
              <a:rPr lang="es-MX" sz="2400" b="1" cap="small" dirty="0" smtClean="0">
                <a:effectLst/>
                <a:latin typeface="Times New Roman" pitchFamily="18" charset="0"/>
                <a:cs typeface="Times New Roman" pitchFamily="18" charset="0"/>
              </a:rPr>
              <a:t>Electricidad</a:t>
            </a:r>
            <a:endParaRPr lang="es-MX" sz="2400" b="1" cap="small" dirty="0">
              <a:effectLst/>
              <a:latin typeface="Times New Roman" pitchFamily="18" charset="0"/>
              <a:cs typeface="Times New Roman" pitchFamily="18" charset="0"/>
            </a:endParaRPr>
          </a:p>
        </p:txBody>
      </p:sp>
      <p:sp>
        <p:nvSpPr>
          <p:cNvPr id="29" name="28 Rectángulo"/>
          <p:cNvSpPr/>
          <p:nvPr/>
        </p:nvSpPr>
        <p:spPr>
          <a:xfrm>
            <a:off x="438150" y="1174800"/>
            <a:ext cx="7662242" cy="288032"/>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lvl="0" defTabSz="533400" rtl="0">
              <a:lnSpc>
                <a:spcPct val="90000"/>
              </a:lnSpc>
              <a:spcBef>
                <a:spcPct val="0"/>
              </a:spcBef>
              <a:spcAft>
                <a:spcPct val="35000"/>
              </a:spcAft>
            </a:pPr>
            <a:endParaRPr lang="es-MX" sz="1100" b="1" kern="1200" cap="small"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1 CuadroTexto"/>
          <p:cNvSpPr txBox="1"/>
          <p:nvPr/>
        </p:nvSpPr>
        <p:spPr>
          <a:xfrm>
            <a:off x="943025" y="1629261"/>
            <a:ext cx="7776864" cy="2631490"/>
          </a:xfrm>
          <a:prstGeom prst="rect">
            <a:avLst/>
          </a:prstGeom>
          <a:noFill/>
        </p:spPr>
        <p:txBody>
          <a:bodyPr wrap="square" rtlCol="0">
            <a:spAutoFit/>
          </a:bodyPr>
          <a:lstStyle/>
          <a:p>
            <a:pPr algn="just">
              <a:spcAft>
                <a:spcPts val="2400"/>
              </a:spcAft>
            </a:pPr>
            <a:r>
              <a:rPr lang="es-MX" sz="1750" dirty="0">
                <a:latin typeface="Arial" pitchFamily="34" charset="0"/>
                <a:cs typeface="Arial" pitchFamily="34" charset="0"/>
              </a:rPr>
              <a:t>Se consolida la apertura </a:t>
            </a:r>
            <a:r>
              <a:rPr lang="es-MX" sz="1750" dirty="0" smtClean="0">
                <a:latin typeface="Arial" pitchFamily="34" charset="0"/>
                <a:cs typeface="Arial" pitchFamily="34" charset="0"/>
              </a:rPr>
              <a:t>existente.</a:t>
            </a:r>
            <a:endParaRPr lang="es-MX" sz="1750" dirty="0">
              <a:latin typeface="Arial" pitchFamily="34" charset="0"/>
              <a:cs typeface="Arial" pitchFamily="34" charset="0"/>
            </a:endParaRPr>
          </a:p>
          <a:p>
            <a:pPr algn="just">
              <a:spcAft>
                <a:spcPts val="2400"/>
              </a:spcAft>
            </a:pPr>
            <a:r>
              <a:rPr lang="es-MX" sz="1750" dirty="0" smtClean="0">
                <a:latin typeface="Arial" pitchFamily="34" charset="0"/>
                <a:cs typeface="Arial" pitchFamily="34" charset="0"/>
              </a:rPr>
              <a:t>CFE </a:t>
            </a:r>
            <a:r>
              <a:rPr lang="es-MX" sz="1750" dirty="0">
                <a:latin typeface="Arial" pitchFamily="34" charset="0"/>
                <a:cs typeface="Arial" pitchFamily="34" charset="0"/>
              </a:rPr>
              <a:t>mantiene la exclusividad en generación nuclear.</a:t>
            </a:r>
          </a:p>
          <a:p>
            <a:pPr algn="just">
              <a:spcAft>
                <a:spcPts val="2400"/>
              </a:spcAft>
            </a:pPr>
            <a:r>
              <a:rPr lang="es-MX" sz="1750" dirty="0" smtClean="0">
                <a:latin typeface="Arial" pitchFamily="34" charset="0"/>
                <a:cs typeface="Arial" pitchFamily="34" charset="0"/>
              </a:rPr>
              <a:t>Se </a:t>
            </a:r>
            <a:r>
              <a:rPr lang="es-MX" sz="1750" dirty="0">
                <a:latin typeface="Arial" pitchFamily="34" charset="0"/>
                <a:cs typeface="Arial" pitchFamily="34" charset="0"/>
              </a:rPr>
              <a:t>fortalece el marco legal para impulsar la generación distribuida</a:t>
            </a:r>
            <a:r>
              <a:rPr lang="es-MX" sz="1750" dirty="0" smtClean="0">
                <a:latin typeface="Arial" pitchFamily="34" charset="0"/>
                <a:cs typeface="Arial" pitchFamily="34" charset="0"/>
              </a:rPr>
              <a:t>.</a:t>
            </a:r>
            <a:endParaRPr lang="es-MX" sz="1750" dirty="0">
              <a:latin typeface="Arial" pitchFamily="34" charset="0"/>
              <a:cs typeface="Arial" pitchFamily="34" charset="0"/>
            </a:endParaRPr>
          </a:p>
          <a:p>
            <a:pPr algn="just">
              <a:spcAft>
                <a:spcPts val="2400"/>
              </a:spcAft>
            </a:pPr>
            <a:r>
              <a:rPr lang="es-MX" sz="1750" dirty="0">
                <a:latin typeface="Arial" pitchFamily="34" charset="0"/>
                <a:cs typeface="Arial" pitchFamily="34" charset="0"/>
              </a:rPr>
              <a:t>Se reducen </a:t>
            </a:r>
            <a:r>
              <a:rPr lang="es-MX" sz="1750" dirty="0" smtClean="0">
                <a:latin typeface="Arial" pitchFamily="34" charset="0"/>
                <a:cs typeface="Arial" pitchFamily="34" charset="0"/>
              </a:rPr>
              <a:t>las barreras </a:t>
            </a:r>
            <a:r>
              <a:rPr lang="es-MX" sz="1750" dirty="0">
                <a:latin typeface="Arial" pitchFamily="34" charset="0"/>
                <a:cs typeface="Arial" pitchFamily="34" charset="0"/>
              </a:rPr>
              <a:t>de </a:t>
            </a:r>
            <a:r>
              <a:rPr lang="es-MX" sz="1750" dirty="0" smtClean="0">
                <a:latin typeface="Arial" pitchFamily="34" charset="0"/>
                <a:cs typeface="Arial" pitchFamily="34" charset="0"/>
              </a:rPr>
              <a:t>entrada, aumenta la producción eficiente y limpia de energía, se acelera el retiro de plantas obsoletas, logrando disminuir los costos de producción.</a:t>
            </a:r>
            <a:endParaRPr lang="es-MX" sz="1750" dirty="0">
              <a:latin typeface="Arial" pitchFamily="34" charset="0"/>
              <a:cs typeface="Arial" pitchFamily="34" charset="0"/>
            </a:endParaRPr>
          </a:p>
        </p:txBody>
      </p:sp>
      <p:cxnSp>
        <p:nvCxnSpPr>
          <p:cNvPr id="7" name="6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5" name="4 Rectángulo"/>
          <p:cNvSpPr/>
          <p:nvPr/>
        </p:nvSpPr>
        <p:spPr>
          <a:xfrm>
            <a:off x="539552" y="1131367"/>
            <a:ext cx="6480720" cy="369332"/>
          </a:xfrm>
          <a:prstGeom prst="rect">
            <a:avLst/>
          </a:prstGeom>
        </p:spPr>
        <p:txBody>
          <a:bodyPr wrap="square">
            <a:spAutoFit/>
          </a:bodyPr>
          <a:lstStyle/>
          <a:p>
            <a:pPr lvl="0" defTabSz="533400">
              <a:lnSpc>
                <a:spcPct val="90000"/>
              </a:lnSpc>
              <a:spcBef>
                <a:spcPct val="0"/>
              </a:spcBef>
              <a:spcAft>
                <a:spcPct val="35000"/>
              </a:spcAft>
            </a:pPr>
            <a:r>
              <a:rPr lang="es-MX" sz="2000" b="1"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GENERACIÓN</a:t>
            </a:r>
            <a:endParaRPr lang="es-MX" sz="12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 name="Picture 2"/>
          <p:cNvPicPr>
            <a:picLocks noChangeAspect="1" noChangeArrowheads="1"/>
          </p:cNvPicPr>
          <p:nvPr/>
        </p:nvPicPr>
        <p:blipFill>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a:stretch>
            <a:fillRect/>
          </a:stretch>
        </p:blipFill>
        <p:spPr bwMode="auto">
          <a:xfrm>
            <a:off x="1000819" y="5013176"/>
            <a:ext cx="7747645"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30 Rectángulo"/>
          <p:cNvSpPr/>
          <p:nvPr/>
        </p:nvSpPr>
        <p:spPr>
          <a:xfrm>
            <a:off x="2411760" y="5013176"/>
            <a:ext cx="6336704" cy="1800200"/>
          </a:xfrm>
          <a:prstGeom prst="rect">
            <a:avLst/>
          </a:prstGeom>
          <a:solidFill>
            <a:schemeClr val="bg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25 Rectángulo"/>
          <p:cNvSpPr/>
          <p:nvPr/>
        </p:nvSpPr>
        <p:spPr>
          <a:xfrm>
            <a:off x="1000819" y="5013176"/>
            <a:ext cx="1410941" cy="1777008"/>
          </a:xfrm>
          <a:prstGeom prst="rect">
            <a:avLst/>
          </a:prstGeom>
          <a:noFill/>
          <a:ln w="38100">
            <a:solidFill>
              <a:schemeClr val="accent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n>
                <a:solidFill>
                  <a:schemeClr val="tx1"/>
                </a:solidFill>
                <a:prstDash val="sysDot"/>
              </a:ln>
            </a:endParaRPr>
          </a:p>
        </p:txBody>
      </p:sp>
      <p:sp>
        <p:nvSpPr>
          <p:cNvPr id="14" name="13 Pentágono"/>
          <p:cNvSpPr/>
          <p:nvPr/>
        </p:nvSpPr>
        <p:spPr>
          <a:xfrm>
            <a:off x="539552" y="1710333"/>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15" name="14 Pentágono"/>
          <p:cNvSpPr/>
          <p:nvPr/>
        </p:nvSpPr>
        <p:spPr>
          <a:xfrm>
            <a:off x="518542" y="2284301"/>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16" name="15 Pentágono"/>
          <p:cNvSpPr/>
          <p:nvPr/>
        </p:nvSpPr>
        <p:spPr>
          <a:xfrm>
            <a:off x="518542" y="2900561"/>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17" name="16 Pentágono"/>
          <p:cNvSpPr/>
          <p:nvPr/>
        </p:nvSpPr>
        <p:spPr>
          <a:xfrm>
            <a:off x="526926" y="3512629"/>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19514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Elementos Fundamentales de la Reforma: </a:t>
            </a:r>
            <a:br>
              <a:rPr lang="es-MX" sz="2400" cap="small" dirty="0" smtClean="0">
                <a:latin typeface="Times New Roman" pitchFamily="18" charset="0"/>
                <a:cs typeface="Times New Roman" pitchFamily="18" charset="0"/>
              </a:rPr>
            </a:br>
            <a:r>
              <a:rPr lang="es-MX" sz="2400" b="1" cap="small" dirty="0" smtClean="0">
                <a:effectLst/>
                <a:latin typeface="Times New Roman" pitchFamily="18" charset="0"/>
                <a:cs typeface="Times New Roman" pitchFamily="18" charset="0"/>
              </a:rPr>
              <a:t>Electricidad</a:t>
            </a:r>
            <a:endParaRPr lang="es-MX" sz="2400" b="1" cap="small" dirty="0">
              <a:effectLst/>
              <a:latin typeface="Times New Roman" pitchFamily="18" charset="0"/>
              <a:cs typeface="Times New Roman" pitchFamily="18" charset="0"/>
            </a:endParaRPr>
          </a:p>
        </p:txBody>
      </p:sp>
      <p:sp>
        <p:nvSpPr>
          <p:cNvPr id="29" name="28 Rectángulo"/>
          <p:cNvSpPr/>
          <p:nvPr/>
        </p:nvSpPr>
        <p:spPr>
          <a:xfrm>
            <a:off x="323528" y="1174800"/>
            <a:ext cx="7416824" cy="288032"/>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lvl="0" defTabSz="533400" rtl="0">
              <a:lnSpc>
                <a:spcPct val="90000"/>
              </a:lnSpc>
              <a:spcBef>
                <a:spcPct val="0"/>
              </a:spcBef>
              <a:spcAft>
                <a:spcPct val="35000"/>
              </a:spcAft>
            </a:pPr>
            <a:endParaRPr lang="es-MX" sz="1100" b="1" kern="1200" cap="small"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1 CuadroTexto"/>
          <p:cNvSpPr txBox="1"/>
          <p:nvPr/>
        </p:nvSpPr>
        <p:spPr>
          <a:xfrm>
            <a:off x="971600" y="1556792"/>
            <a:ext cx="7776864" cy="3670236"/>
          </a:xfrm>
          <a:prstGeom prst="rect">
            <a:avLst/>
          </a:prstGeom>
          <a:noFill/>
        </p:spPr>
        <p:txBody>
          <a:bodyPr wrap="square" rtlCol="0">
            <a:spAutoFit/>
          </a:bodyPr>
          <a:lstStyle/>
          <a:p>
            <a:pPr algn="just">
              <a:spcAft>
                <a:spcPts val="1800"/>
              </a:spcAft>
            </a:pPr>
            <a:r>
              <a:rPr lang="es-MX" sz="1750" dirty="0" smtClean="0">
                <a:latin typeface="Arial" pitchFamily="34" charset="0"/>
                <a:cs typeface="Arial" pitchFamily="34" charset="0"/>
              </a:rPr>
              <a:t>Las redes </a:t>
            </a:r>
            <a:r>
              <a:rPr lang="es-MX" sz="1750" dirty="0">
                <a:latin typeface="Arial" pitchFamily="34" charset="0"/>
                <a:cs typeface="Arial" pitchFamily="34" charset="0"/>
              </a:rPr>
              <a:t>de transmisión </a:t>
            </a:r>
            <a:r>
              <a:rPr lang="es-MX" sz="1750" dirty="0" smtClean="0">
                <a:latin typeface="Arial" pitchFamily="34" charset="0"/>
                <a:cs typeface="Arial" pitchFamily="34" charset="0"/>
              </a:rPr>
              <a:t>y distribución quedan </a:t>
            </a:r>
            <a:r>
              <a:rPr lang="es-MX" sz="1750" dirty="0">
                <a:latin typeface="Arial" pitchFamily="34" charset="0"/>
                <a:cs typeface="Arial" pitchFamily="34" charset="0"/>
              </a:rPr>
              <a:t>en manos del Estado.</a:t>
            </a:r>
          </a:p>
          <a:p>
            <a:pPr algn="just">
              <a:spcAft>
                <a:spcPts val="1800"/>
              </a:spcAft>
            </a:pPr>
            <a:r>
              <a:rPr lang="es-MX" sz="1750" dirty="0" smtClean="0">
                <a:latin typeface="Arial" pitchFamily="34" charset="0"/>
                <a:cs typeface="Arial" pitchFamily="34" charset="0"/>
              </a:rPr>
              <a:t>CFE administra, opera y mantiene las redes de transmisión y distribución.</a:t>
            </a:r>
          </a:p>
          <a:p>
            <a:pPr algn="just">
              <a:spcAft>
                <a:spcPts val="1800"/>
              </a:spcAft>
            </a:pPr>
            <a:r>
              <a:rPr lang="es-MX" sz="1750" dirty="0" smtClean="0">
                <a:latin typeface="Arial" pitchFamily="34" charset="0"/>
                <a:cs typeface="Arial" pitchFamily="34" charset="0"/>
              </a:rPr>
              <a:t>CFE planea la expansión de sus redes de distribución, previa autorización de SENER.</a:t>
            </a:r>
          </a:p>
          <a:p>
            <a:pPr algn="just">
              <a:spcAft>
                <a:spcPts val="1800"/>
              </a:spcAft>
            </a:pPr>
            <a:r>
              <a:rPr lang="es-MX" sz="1750" dirty="0" smtClean="0">
                <a:latin typeface="Arial" pitchFamily="34" charset="0"/>
                <a:cs typeface="Arial" pitchFamily="34" charset="0"/>
              </a:rPr>
              <a:t>CFE </a:t>
            </a:r>
            <a:r>
              <a:rPr lang="es-MX" sz="1750" dirty="0">
                <a:latin typeface="Arial" pitchFamily="34" charset="0"/>
                <a:cs typeface="Arial" pitchFamily="34" charset="0"/>
              </a:rPr>
              <a:t>puede contratar a particulares para ampliar, modernizar, financiar y operar los proyectos de </a:t>
            </a:r>
            <a:r>
              <a:rPr lang="es-MX" sz="1750" dirty="0" smtClean="0">
                <a:latin typeface="Arial" pitchFamily="34" charset="0"/>
                <a:cs typeface="Arial" pitchFamily="34" charset="0"/>
              </a:rPr>
              <a:t>transmisión, cuando lo considere conveniente.</a:t>
            </a:r>
          </a:p>
          <a:p>
            <a:pPr algn="just">
              <a:spcAft>
                <a:spcPts val="1800"/>
              </a:spcAft>
            </a:pPr>
            <a:r>
              <a:rPr lang="es-MX" sz="1750" dirty="0" smtClean="0">
                <a:latin typeface="Arial" pitchFamily="34" charset="0"/>
                <a:cs typeface="Arial" pitchFamily="34" charset="0"/>
              </a:rPr>
              <a:t>CFE podrá celebrar contratos con privados para modernizar las zonas de distribución y reducir pérdidas, estableciendo pagos por resultados.</a:t>
            </a:r>
          </a:p>
          <a:p>
            <a:pPr algn="just">
              <a:spcAft>
                <a:spcPts val="1800"/>
              </a:spcAft>
            </a:pPr>
            <a:endParaRPr lang="es-MX" sz="1750" dirty="0">
              <a:latin typeface="Arial" pitchFamily="34" charset="0"/>
              <a:cs typeface="Arial" pitchFamily="34" charset="0"/>
            </a:endParaRPr>
          </a:p>
        </p:txBody>
      </p:sp>
      <p:cxnSp>
        <p:nvCxnSpPr>
          <p:cNvPr id="7" name="6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5" name="4 Rectángulo"/>
          <p:cNvSpPr/>
          <p:nvPr/>
        </p:nvSpPr>
        <p:spPr>
          <a:xfrm>
            <a:off x="314003" y="1131367"/>
            <a:ext cx="6279752" cy="369332"/>
          </a:xfrm>
          <a:prstGeom prst="rect">
            <a:avLst/>
          </a:prstGeom>
        </p:spPr>
        <p:txBody>
          <a:bodyPr wrap="square">
            <a:spAutoFit/>
          </a:bodyPr>
          <a:lstStyle/>
          <a:p>
            <a:pPr lvl="0" defTabSz="533400">
              <a:lnSpc>
                <a:spcPct val="90000"/>
              </a:lnSpc>
              <a:spcBef>
                <a:spcPct val="0"/>
              </a:spcBef>
              <a:spcAft>
                <a:spcPct val="35000"/>
              </a:spcAft>
            </a:pPr>
            <a:r>
              <a:rPr lang="es-MX" sz="2000" b="1"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TRANSMISIÓN Y DISTRIBUCIÓN</a:t>
            </a:r>
            <a:endParaRPr lang="es-MX" sz="12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6" name="Picture 2"/>
          <p:cNvPicPr>
            <a:picLocks noChangeAspect="1" noChangeArrowheads="1"/>
          </p:cNvPicPr>
          <p:nvPr/>
        </p:nvPicPr>
        <p:blipFill>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a:stretch>
            <a:fillRect/>
          </a:stretch>
        </p:blipFill>
        <p:spPr bwMode="auto">
          <a:xfrm>
            <a:off x="827585" y="4869160"/>
            <a:ext cx="7747645"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16 Rectángulo"/>
          <p:cNvSpPr/>
          <p:nvPr/>
        </p:nvSpPr>
        <p:spPr>
          <a:xfrm>
            <a:off x="6559006" y="4869160"/>
            <a:ext cx="2016224" cy="1800200"/>
          </a:xfrm>
          <a:prstGeom prst="rect">
            <a:avLst/>
          </a:prstGeom>
          <a:solidFill>
            <a:schemeClr val="bg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p:cNvSpPr/>
          <p:nvPr/>
        </p:nvSpPr>
        <p:spPr>
          <a:xfrm>
            <a:off x="2237286" y="4892352"/>
            <a:ext cx="4321720" cy="1777008"/>
          </a:xfrm>
          <a:prstGeom prst="rect">
            <a:avLst/>
          </a:prstGeom>
          <a:noFill/>
          <a:ln w="31750">
            <a:solidFill>
              <a:schemeClr val="accent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Rectángulo"/>
          <p:cNvSpPr/>
          <p:nvPr/>
        </p:nvSpPr>
        <p:spPr>
          <a:xfrm>
            <a:off x="827584" y="4869160"/>
            <a:ext cx="1409701" cy="1800200"/>
          </a:xfrm>
          <a:prstGeom prst="rect">
            <a:avLst/>
          </a:prstGeom>
          <a:solidFill>
            <a:schemeClr val="bg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Pentágono"/>
          <p:cNvSpPr/>
          <p:nvPr/>
        </p:nvSpPr>
        <p:spPr>
          <a:xfrm>
            <a:off x="681197" y="1634133"/>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2" name="21 Pentágono"/>
          <p:cNvSpPr/>
          <p:nvPr/>
        </p:nvSpPr>
        <p:spPr>
          <a:xfrm>
            <a:off x="683568" y="2132856"/>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3" name="22 Pentágono"/>
          <p:cNvSpPr/>
          <p:nvPr/>
        </p:nvSpPr>
        <p:spPr>
          <a:xfrm>
            <a:off x="683568" y="2636912"/>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4" name="23 Pentágono"/>
          <p:cNvSpPr/>
          <p:nvPr/>
        </p:nvSpPr>
        <p:spPr>
          <a:xfrm>
            <a:off x="683568" y="3356992"/>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5" name="24 Pentágono"/>
          <p:cNvSpPr/>
          <p:nvPr/>
        </p:nvSpPr>
        <p:spPr>
          <a:xfrm>
            <a:off x="683568" y="4149080"/>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84701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323528" y="1196753"/>
            <a:ext cx="8291263" cy="648071"/>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Reforma Energética </a:t>
            </a:r>
            <a:endParaRPr lang="es-MX" sz="2400" b="1" cap="small" dirty="0">
              <a:effectLst>
                <a:glow rad="63500">
                  <a:schemeClr val="accent2">
                    <a:satMod val="175000"/>
                    <a:alpha val="40000"/>
                  </a:schemeClr>
                </a:glow>
              </a:effectLst>
              <a:latin typeface="Times New Roman" pitchFamily="18" charset="0"/>
              <a:cs typeface="Times New Roman" pitchFamily="18" charset="0"/>
            </a:endParaRPr>
          </a:p>
        </p:txBody>
      </p:sp>
      <p:cxnSp>
        <p:nvCxnSpPr>
          <p:cNvPr id="31" name="30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6" name="5 Rectángulo"/>
          <p:cNvSpPr/>
          <p:nvPr/>
        </p:nvSpPr>
        <p:spPr>
          <a:xfrm>
            <a:off x="827584" y="2182212"/>
            <a:ext cx="7704856" cy="3046988"/>
          </a:xfrm>
          <a:prstGeom prst="rect">
            <a:avLst/>
          </a:prstGeom>
        </p:spPr>
        <p:txBody>
          <a:bodyPr wrap="square">
            <a:spAutoFit/>
          </a:bodyPr>
          <a:lstStyle/>
          <a:p>
            <a:pPr algn="ctr"/>
            <a:r>
              <a:rPr lang="es-MX" sz="3200" b="1" i="1" cap="small" dirty="0" smtClean="0">
                <a:latin typeface="Arial" pitchFamily="34" charset="0"/>
                <a:cs typeface="Arial" pitchFamily="34" charset="0"/>
              </a:rPr>
              <a:t>“Preservar la seguridad energética del país, la competitividad económica, y hacer de la energía un motor de la economía mexicana que genere empleos y atraiga inversiones y tecnología.”</a:t>
            </a:r>
            <a:endParaRPr lang="es-MX" sz="3200" b="1" i="1" cap="small" dirty="0">
              <a:latin typeface="Arial" pitchFamily="34" charset="0"/>
              <a:cs typeface="Arial" pitchFamily="34" charset="0"/>
            </a:endParaRPr>
          </a:p>
        </p:txBody>
      </p:sp>
      <p:sp>
        <p:nvSpPr>
          <p:cNvPr id="2" name="1 Rectángulo"/>
          <p:cNvSpPr/>
          <p:nvPr/>
        </p:nvSpPr>
        <p:spPr>
          <a:xfrm>
            <a:off x="970476" y="1175573"/>
            <a:ext cx="2952328" cy="646331"/>
          </a:xfrm>
          <a:prstGeom prst="rect">
            <a:avLst/>
          </a:prstGeom>
        </p:spPr>
        <p:txBody>
          <a:bodyPr wrap="square">
            <a:spAutoFit/>
          </a:bodyPr>
          <a:lstStyle/>
          <a:p>
            <a:r>
              <a:rPr lang="es-MX" sz="3600" cap="small" dirty="0" smtClean="0">
                <a:solidFill>
                  <a:schemeClr val="bg1"/>
                </a:solidFill>
                <a:latin typeface="Times New Roman" pitchFamily="18" charset="0"/>
                <a:cs typeface="Times New Roman" pitchFamily="18" charset="0"/>
              </a:rPr>
              <a:t>Objetivo:</a:t>
            </a:r>
            <a:endParaRPr lang="es-MX" sz="3600" dirty="0">
              <a:solidFill>
                <a:schemeClr val="bg1"/>
              </a:solidFill>
            </a:endParaRPr>
          </a:p>
        </p:txBody>
      </p:sp>
    </p:spTree>
    <p:extLst>
      <p:ext uri="{BB962C8B-B14F-4D97-AF65-F5344CB8AC3E}">
        <p14:creationId xmlns:p14="http://schemas.microsoft.com/office/powerpoint/2010/main" val="6069332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rotWithShape="1">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l="81043" r="10627"/>
          <a:stretch/>
        </p:blipFill>
        <p:spPr bwMode="auto">
          <a:xfrm>
            <a:off x="6300192" y="4869160"/>
            <a:ext cx="1584175"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Elementos Fundamentales de la Reforma: </a:t>
            </a:r>
            <a:br>
              <a:rPr lang="es-MX" sz="2400" cap="small" dirty="0" smtClean="0">
                <a:latin typeface="Times New Roman" pitchFamily="18" charset="0"/>
                <a:cs typeface="Times New Roman" pitchFamily="18" charset="0"/>
              </a:rPr>
            </a:br>
            <a:r>
              <a:rPr lang="es-MX" sz="2400" b="1" cap="small" dirty="0" smtClean="0">
                <a:effectLst/>
                <a:latin typeface="Times New Roman" pitchFamily="18" charset="0"/>
                <a:cs typeface="Times New Roman" pitchFamily="18" charset="0"/>
              </a:rPr>
              <a:t>Electricidad</a:t>
            </a:r>
            <a:endParaRPr lang="es-MX" sz="2400" b="1" cap="small" dirty="0">
              <a:effectLst/>
              <a:latin typeface="Times New Roman" pitchFamily="18" charset="0"/>
              <a:cs typeface="Times New Roman" pitchFamily="18" charset="0"/>
            </a:endParaRPr>
          </a:p>
        </p:txBody>
      </p:sp>
      <p:sp>
        <p:nvSpPr>
          <p:cNvPr id="29" name="28 Rectángulo"/>
          <p:cNvSpPr/>
          <p:nvPr/>
        </p:nvSpPr>
        <p:spPr>
          <a:xfrm>
            <a:off x="323528" y="1174800"/>
            <a:ext cx="7416824" cy="288032"/>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lvl="0" defTabSz="533400" rtl="0">
              <a:lnSpc>
                <a:spcPct val="90000"/>
              </a:lnSpc>
              <a:spcBef>
                <a:spcPct val="0"/>
              </a:spcBef>
              <a:spcAft>
                <a:spcPct val="35000"/>
              </a:spcAft>
            </a:pPr>
            <a:endParaRPr lang="es-MX" sz="1100" b="1" kern="1200" cap="small"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1 CuadroTexto"/>
          <p:cNvSpPr txBox="1"/>
          <p:nvPr/>
        </p:nvSpPr>
        <p:spPr>
          <a:xfrm>
            <a:off x="971600" y="1629261"/>
            <a:ext cx="7776864" cy="3939540"/>
          </a:xfrm>
          <a:prstGeom prst="rect">
            <a:avLst/>
          </a:prstGeom>
          <a:noFill/>
        </p:spPr>
        <p:txBody>
          <a:bodyPr wrap="square" rtlCol="0">
            <a:spAutoFit/>
          </a:bodyPr>
          <a:lstStyle/>
          <a:p>
            <a:pPr algn="just">
              <a:spcAft>
                <a:spcPts val="3000"/>
              </a:spcAft>
            </a:pPr>
            <a:r>
              <a:rPr lang="es-MX" sz="2000" dirty="0">
                <a:latin typeface="Arial" pitchFamily="34" charset="0"/>
                <a:cs typeface="Arial" pitchFamily="34" charset="0"/>
              </a:rPr>
              <a:t>CFE seguiría teniendo una oferta para todos los tipos de usuario</a:t>
            </a:r>
            <a:r>
              <a:rPr lang="es-MX" sz="2000" dirty="0" smtClean="0">
                <a:latin typeface="Arial" pitchFamily="34" charset="0"/>
                <a:cs typeface="Arial" pitchFamily="34" charset="0"/>
              </a:rPr>
              <a:t>.</a:t>
            </a:r>
          </a:p>
          <a:p>
            <a:pPr algn="just">
              <a:spcAft>
                <a:spcPts val="3000"/>
              </a:spcAft>
            </a:pPr>
            <a:r>
              <a:rPr lang="es-MX" sz="2000" dirty="0" smtClean="0">
                <a:latin typeface="Arial" pitchFamily="34" charset="0"/>
                <a:cs typeface="Arial" pitchFamily="34" charset="0"/>
              </a:rPr>
              <a:t>CFE podrá competir para recuperar a los grandes consumidores.</a:t>
            </a:r>
          </a:p>
          <a:p>
            <a:pPr algn="just">
              <a:spcAft>
                <a:spcPts val="3000"/>
              </a:spcAft>
            </a:pPr>
            <a:r>
              <a:rPr lang="es-MX" sz="2000" dirty="0" smtClean="0">
                <a:latin typeface="Arial" pitchFamily="34" charset="0"/>
                <a:cs typeface="Arial" pitchFamily="34" charset="0"/>
              </a:rPr>
              <a:t>Los </a:t>
            </a:r>
            <a:r>
              <a:rPr lang="es-MX" sz="2000" dirty="0">
                <a:latin typeface="Arial" pitchFamily="34" charset="0"/>
                <a:cs typeface="Arial" pitchFamily="34" charset="0"/>
              </a:rPr>
              <a:t>usuarios calificados, cuyo consumo rebase el mínimo establecido por la SENER, pueden comprar directamente a los generadores</a:t>
            </a:r>
            <a:r>
              <a:rPr lang="es-MX" sz="2000" dirty="0" smtClean="0">
                <a:latin typeface="Arial" pitchFamily="34" charset="0"/>
                <a:cs typeface="Arial" pitchFamily="34" charset="0"/>
              </a:rPr>
              <a:t>, a la CFE </a:t>
            </a:r>
            <a:r>
              <a:rPr lang="es-MX" sz="2000" dirty="0">
                <a:latin typeface="Arial" pitchFamily="34" charset="0"/>
                <a:cs typeface="Arial" pitchFamily="34" charset="0"/>
              </a:rPr>
              <a:t>o </a:t>
            </a:r>
            <a:r>
              <a:rPr lang="es-MX" sz="2000" dirty="0" smtClean="0">
                <a:latin typeface="Arial" pitchFamily="34" charset="0"/>
                <a:cs typeface="Arial" pitchFamily="34" charset="0"/>
              </a:rPr>
              <a:t>a </a:t>
            </a:r>
            <a:r>
              <a:rPr lang="es-MX" sz="2000" dirty="0">
                <a:latin typeface="Arial" pitchFamily="34" charset="0"/>
                <a:cs typeface="Arial" pitchFamily="34" charset="0"/>
              </a:rPr>
              <a:t>través de un comercializador independiente.</a:t>
            </a:r>
          </a:p>
          <a:p>
            <a:pPr algn="just">
              <a:spcAft>
                <a:spcPts val="1800"/>
              </a:spcAft>
            </a:pPr>
            <a:endParaRPr lang="es-MX" sz="2000" dirty="0" smtClean="0">
              <a:latin typeface="Arial" pitchFamily="34" charset="0"/>
              <a:cs typeface="Arial" pitchFamily="34" charset="0"/>
            </a:endParaRPr>
          </a:p>
          <a:p>
            <a:pPr algn="just">
              <a:spcAft>
                <a:spcPts val="1800"/>
              </a:spcAft>
            </a:pPr>
            <a:endParaRPr lang="es-MX" sz="2000" dirty="0">
              <a:latin typeface="Arial" pitchFamily="34" charset="0"/>
              <a:cs typeface="Arial" pitchFamily="34" charset="0"/>
            </a:endParaRPr>
          </a:p>
        </p:txBody>
      </p:sp>
      <p:cxnSp>
        <p:nvCxnSpPr>
          <p:cNvPr id="7" name="6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5" name="4 Rectángulo"/>
          <p:cNvSpPr/>
          <p:nvPr/>
        </p:nvSpPr>
        <p:spPr>
          <a:xfrm>
            <a:off x="314003" y="1131367"/>
            <a:ext cx="6279752" cy="369332"/>
          </a:xfrm>
          <a:prstGeom prst="rect">
            <a:avLst/>
          </a:prstGeom>
        </p:spPr>
        <p:txBody>
          <a:bodyPr wrap="square">
            <a:spAutoFit/>
          </a:bodyPr>
          <a:lstStyle/>
          <a:p>
            <a:pPr lvl="0" defTabSz="533400">
              <a:lnSpc>
                <a:spcPct val="90000"/>
              </a:lnSpc>
              <a:spcBef>
                <a:spcPct val="0"/>
              </a:spcBef>
              <a:spcAft>
                <a:spcPct val="35000"/>
              </a:spcAft>
            </a:pPr>
            <a:r>
              <a:rPr lang="es-MX" sz="2000" b="1"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COMERCIALIZACIÓN</a:t>
            </a:r>
            <a:endParaRPr lang="es-MX" sz="12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6" name="Picture 2"/>
          <p:cNvPicPr>
            <a:picLocks noChangeAspect="1" noChangeArrowheads="1"/>
          </p:cNvPicPr>
          <p:nvPr/>
        </p:nvPicPr>
        <p:blipFill rotWithShape="1">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r="23648"/>
          <a:stretch/>
        </p:blipFill>
        <p:spPr bwMode="auto">
          <a:xfrm>
            <a:off x="104552" y="4869160"/>
            <a:ext cx="6267648"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16 Rectángulo"/>
          <p:cNvSpPr/>
          <p:nvPr/>
        </p:nvSpPr>
        <p:spPr>
          <a:xfrm>
            <a:off x="104552" y="4838323"/>
            <a:ext cx="6051624" cy="1800200"/>
          </a:xfrm>
          <a:prstGeom prst="rect">
            <a:avLst/>
          </a:prstGeom>
          <a:solidFill>
            <a:schemeClr val="bg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3" name="Picture 2"/>
          <p:cNvPicPr>
            <a:picLocks noChangeAspect="1" noChangeArrowheads="1"/>
          </p:cNvPicPr>
          <p:nvPr/>
        </p:nvPicPr>
        <p:blipFill rotWithShape="1">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l="81043"/>
          <a:stretch/>
        </p:blipFill>
        <p:spPr bwMode="auto">
          <a:xfrm>
            <a:off x="7377782" y="4820344"/>
            <a:ext cx="1556195"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21 CuadroTexto"/>
          <p:cNvSpPr txBox="1"/>
          <p:nvPr/>
        </p:nvSpPr>
        <p:spPr>
          <a:xfrm>
            <a:off x="6305232" y="6176337"/>
            <a:ext cx="1579844" cy="276999"/>
          </a:xfrm>
          <a:prstGeom prst="rect">
            <a:avLst/>
          </a:prstGeom>
          <a:noFill/>
        </p:spPr>
        <p:txBody>
          <a:bodyPr wrap="square" rtlCol="0">
            <a:spAutoFit/>
          </a:bodyPr>
          <a:lstStyle/>
          <a:p>
            <a:r>
              <a:rPr lang="es-MX" sz="1200" b="1" i="1" dirty="0" smtClean="0">
                <a:solidFill>
                  <a:schemeClr val="accent3">
                    <a:lumMod val="50000"/>
                  </a:schemeClr>
                </a:solidFill>
                <a:latin typeface="Arial" pitchFamily="34" charset="0"/>
                <a:cs typeface="Arial" pitchFamily="34" charset="0"/>
              </a:rPr>
              <a:t>Comercialización</a:t>
            </a:r>
            <a:endParaRPr lang="es-MX" sz="1200" b="1" i="1" dirty="0">
              <a:solidFill>
                <a:schemeClr val="accent3">
                  <a:lumMod val="50000"/>
                </a:schemeClr>
              </a:solidFill>
              <a:latin typeface="Arial" pitchFamily="34" charset="0"/>
              <a:cs typeface="Arial" pitchFamily="34" charset="0"/>
            </a:endParaRPr>
          </a:p>
        </p:txBody>
      </p:sp>
      <p:pic>
        <p:nvPicPr>
          <p:cNvPr id="19" name="Picture 2" descr="http://www.cooplatrinidad.com/imagenes/servicios/icono_factura.jpg"/>
          <p:cNvPicPr>
            <a:picLocks noChangeAspect="1" noChangeArrowheads="1"/>
          </p:cNvPicPr>
          <p:nvPr/>
        </p:nvPicPr>
        <p:blipFill rotWithShape="1">
          <a:blip r:embed="rId4">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val="0"/>
              </a:ext>
            </a:extLst>
          </a:blip>
          <a:srcRect l="7771" t="19096" r="7002"/>
          <a:stretch/>
        </p:blipFill>
        <p:spPr bwMode="auto">
          <a:xfrm>
            <a:off x="6489700" y="5141362"/>
            <a:ext cx="1155700" cy="1023942"/>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6156176" y="4820344"/>
            <a:ext cx="2777801" cy="1777008"/>
          </a:xfrm>
          <a:prstGeom prst="rect">
            <a:avLst/>
          </a:prstGeom>
          <a:noFill/>
          <a:ln w="31750">
            <a:solidFill>
              <a:schemeClr val="accent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Pentágono"/>
          <p:cNvSpPr/>
          <p:nvPr/>
        </p:nvSpPr>
        <p:spPr>
          <a:xfrm>
            <a:off x="683568" y="1700808"/>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5" name="24 Pentágono"/>
          <p:cNvSpPr/>
          <p:nvPr/>
        </p:nvSpPr>
        <p:spPr>
          <a:xfrm>
            <a:off x="683568" y="2392313"/>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6" name="25 Pentágono"/>
          <p:cNvSpPr/>
          <p:nvPr/>
        </p:nvSpPr>
        <p:spPr>
          <a:xfrm>
            <a:off x="683568" y="3068960"/>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597815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rotWithShape="1">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l="81043" r="10627"/>
          <a:stretch/>
        </p:blipFill>
        <p:spPr bwMode="auto">
          <a:xfrm>
            <a:off x="6300192" y="4869160"/>
            <a:ext cx="1584175"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Título"/>
          <p:cNvSpPr>
            <a:spLocks noGrp="1"/>
          </p:cNvSpPr>
          <p:nvPr>
            <p:ph type="title"/>
          </p:nvPr>
        </p:nvSpPr>
        <p:spPr>
          <a:xfrm>
            <a:off x="2483769" y="-27384"/>
            <a:ext cx="6634500" cy="1012974"/>
          </a:xfrm>
        </p:spPr>
        <p:txBody>
          <a:bodyPr>
            <a:normAutofit/>
          </a:bodyPr>
          <a:lstStyle/>
          <a:p>
            <a:r>
              <a:rPr lang="es-MX" sz="2400" cap="small" dirty="0" smtClean="0">
                <a:latin typeface="Times New Roman" pitchFamily="18" charset="0"/>
                <a:cs typeface="Times New Roman" pitchFamily="18" charset="0"/>
              </a:rPr>
              <a:t>Elementos Fundamentales de la Reforma: </a:t>
            </a:r>
            <a:br>
              <a:rPr lang="es-MX" sz="2400" cap="small" dirty="0" smtClean="0">
                <a:latin typeface="Times New Roman" pitchFamily="18" charset="0"/>
                <a:cs typeface="Times New Roman" pitchFamily="18" charset="0"/>
              </a:rPr>
            </a:br>
            <a:r>
              <a:rPr lang="es-MX" sz="2400" b="1" cap="small" dirty="0" smtClean="0">
                <a:effectLst/>
                <a:latin typeface="Times New Roman" pitchFamily="18" charset="0"/>
                <a:cs typeface="Times New Roman" pitchFamily="18" charset="0"/>
              </a:rPr>
              <a:t>Electricidad</a:t>
            </a:r>
            <a:endParaRPr lang="es-MX" sz="2400" b="1" cap="small" dirty="0">
              <a:effectLst/>
              <a:latin typeface="Times New Roman" pitchFamily="18" charset="0"/>
              <a:cs typeface="Times New Roman" pitchFamily="18" charset="0"/>
            </a:endParaRPr>
          </a:p>
        </p:txBody>
      </p:sp>
      <p:sp>
        <p:nvSpPr>
          <p:cNvPr id="29" name="28 Rectángulo"/>
          <p:cNvSpPr/>
          <p:nvPr/>
        </p:nvSpPr>
        <p:spPr>
          <a:xfrm>
            <a:off x="323528" y="1174800"/>
            <a:ext cx="7416824" cy="288032"/>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lvl="0" defTabSz="533400" rtl="0">
              <a:lnSpc>
                <a:spcPct val="90000"/>
              </a:lnSpc>
              <a:spcBef>
                <a:spcPct val="0"/>
              </a:spcBef>
              <a:spcAft>
                <a:spcPct val="35000"/>
              </a:spcAft>
            </a:pPr>
            <a:endParaRPr lang="es-MX" sz="1100" b="1" kern="1200" cap="small"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1 CuadroTexto"/>
          <p:cNvSpPr txBox="1"/>
          <p:nvPr/>
        </p:nvSpPr>
        <p:spPr>
          <a:xfrm>
            <a:off x="971600" y="1629261"/>
            <a:ext cx="7776864" cy="3354765"/>
          </a:xfrm>
          <a:prstGeom prst="rect">
            <a:avLst/>
          </a:prstGeom>
          <a:noFill/>
        </p:spPr>
        <p:txBody>
          <a:bodyPr wrap="square" rtlCol="0">
            <a:spAutoFit/>
          </a:bodyPr>
          <a:lstStyle/>
          <a:p>
            <a:pPr algn="just">
              <a:spcAft>
                <a:spcPts val="1800"/>
              </a:spcAft>
            </a:pPr>
            <a:r>
              <a:rPr lang="es-MX" dirty="0" smtClean="0">
                <a:latin typeface="Arial" pitchFamily="34" charset="0"/>
                <a:cs typeface="Arial" pitchFamily="34" charset="0"/>
              </a:rPr>
              <a:t>La CFE se fortalece como una empresa de Estado competitiva, con autonomía de gestión y un gobierno corporativo moderno y transparente.</a:t>
            </a:r>
          </a:p>
          <a:p>
            <a:pPr algn="just">
              <a:spcAft>
                <a:spcPts val="1800"/>
              </a:spcAft>
            </a:pPr>
            <a:r>
              <a:rPr lang="es-MX" dirty="0" smtClean="0">
                <a:latin typeface="Arial" pitchFamily="34" charset="0"/>
                <a:cs typeface="Arial" pitchFamily="34" charset="0"/>
              </a:rPr>
              <a:t>La CFE seguirá siendo la principal empresa del sector, y será el único operador de las actividades de transmisión, distribución y generación nuclear, que seguirán siendo reservadas </a:t>
            </a:r>
            <a:r>
              <a:rPr lang="es-MX" dirty="0">
                <a:latin typeface="Arial" pitchFamily="34" charset="0"/>
                <a:cs typeface="Arial" pitchFamily="34" charset="0"/>
              </a:rPr>
              <a:t>a</a:t>
            </a:r>
            <a:r>
              <a:rPr lang="es-MX" dirty="0" smtClean="0">
                <a:latin typeface="Arial" pitchFamily="34" charset="0"/>
                <a:cs typeface="Arial" pitchFamily="34" charset="0"/>
              </a:rPr>
              <a:t>l Estado.</a:t>
            </a:r>
          </a:p>
          <a:p>
            <a:pPr algn="just">
              <a:spcAft>
                <a:spcPts val="1800"/>
              </a:spcAft>
            </a:pPr>
            <a:r>
              <a:rPr lang="es-MX" dirty="0" smtClean="0">
                <a:latin typeface="Arial" pitchFamily="34" charset="0"/>
                <a:cs typeface="Arial" pitchFamily="34" charset="0"/>
              </a:rPr>
              <a:t>CFE podrá competir para recuperar a los grandes consumidores.</a:t>
            </a:r>
          </a:p>
          <a:p>
            <a:pPr algn="just">
              <a:spcAft>
                <a:spcPts val="1800"/>
              </a:spcAft>
            </a:pPr>
            <a:endParaRPr lang="es-MX" sz="2000" dirty="0" smtClean="0">
              <a:latin typeface="Arial" pitchFamily="34" charset="0"/>
              <a:cs typeface="Arial" pitchFamily="34" charset="0"/>
            </a:endParaRPr>
          </a:p>
          <a:p>
            <a:pPr algn="just">
              <a:spcAft>
                <a:spcPts val="1800"/>
              </a:spcAft>
            </a:pPr>
            <a:endParaRPr lang="es-MX" sz="2000" dirty="0">
              <a:latin typeface="Arial" pitchFamily="34" charset="0"/>
              <a:cs typeface="Arial" pitchFamily="34" charset="0"/>
            </a:endParaRPr>
          </a:p>
        </p:txBody>
      </p:sp>
      <p:cxnSp>
        <p:nvCxnSpPr>
          <p:cNvPr id="7" name="6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5" name="4 Rectángulo"/>
          <p:cNvSpPr/>
          <p:nvPr/>
        </p:nvSpPr>
        <p:spPr>
          <a:xfrm>
            <a:off x="314003" y="1131367"/>
            <a:ext cx="6279752" cy="369332"/>
          </a:xfrm>
          <a:prstGeom prst="rect">
            <a:avLst/>
          </a:prstGeom>
        </p:spPr>
        <p:txBody>
          <a:bodyPr wrap="square">
            <a:spAutoFit/>
          </a:bodyPr>
          <a:lstStyle/>
          <a:p>
            <a:pPr lvl="0" defTabSz="533400">
              <a:lnSpc>
                <a:spcPct val="90000"/>
              </a:lnSpc>
              <a:spcBef>
                <a:spcPct val="0"/>
              </a:spcBef>
              <a:spcAft>
                <a:spcPct val="35000"/>
              </a:spcAft>
            </a:pPr>
            <a:r>
              <a:rPr lang="es-MX" sz="2000" b="1"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La CFE en el marco de la Reforma</a:t>
            </a:r>
            <a:endParaRPr lang="es-MX" sz="12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6" name="Picture 2"/>
          <p:cNvPicPr>
            <a:picLocks noChangeAspect="1" noChangeArrowheads="1"/>
          </p:cNvPicPr>
          <p:nvPr/>
        </p:nvPicPr>
        <p:blipFill rotWithShape="1">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r="23648"/>
          <a:stretch/>
        </p:blipFill>
        <p:spPr bwMode="auto">
          <a:xfrm>
            <a:off x="104552" y="4869160"/>
            <a:ext cx="6267648"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rotWithShape="1">
          <a:blip r:embed="rId3">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rcRect l="81043"/>
          <a:stretch/>
        </p:blipFill>
        <p:spPr bwMode="auto">
          <a:xfrm>
            <a:off x="7377782" y="4872731"/>
            <a:ext cx="1556195" cy="177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21 CuadroTexto"/>
          <p:cNvSpPr txBox="1"/>
          <p:nvPr/>
        </p:nvSpPr>
        <p:spPr>
          <a:xfrm>
            <a:off x="6305232" y="6097070"/>
            <a:ext cx="1579844" cy="276999"/>
          </a:xfrm>
          <a:prstGeom prst="rect">
            <a:avLst/>
          </a:prstGeom>
          <a:noFill/>
        </p:spPr>
        <p:txBody>
          <a:bodyPr wrap="square" rtlCol="0">
            <a:spAutoFit/>
          </a:bodyPr>
          <a:lstStyle/>
          <a:p>
            <a:r>
              <a:rPr lang="es-MX" sz="1200" b="1" i="1" dirty="0" smtClean="0">
                <a:solidFill>
                  <a:schemeClr val="accent3">
                    <a:lumMod val="50000"/>
                  </a:schemeClr>
                </a:solidFill>
                <a:latin typeface="Arial" pitchFamily="34" charset="0"/>
                <a:cs typeface="Arial" pitchFamily="34" charset="0"/>
              </a:rPr>
              <a:t>Comercialización</a:t>
            </a:r>
            <a:endParaRPr lang="es-MX" sz="1200" b="1" i="1" dirty="0">
              <a:solidFill>
                <a:schemeClr val="accent3">
                  <a:lumMod val="50000"/>
                </a:schemeClr>
              </a:solidFill>
              <a:latin typeface="Arial" pitchFamily="34" charset="0"/>
              <a:cs typeface="Arial" pitchFamily="34" charset="0"/>
            </a:endParaRPr>
          </a:p>
        </p:txBody>
      </p:sp>
      <p:pic>
        <p:nvPicPr>
          <p:cNvPr id="19" name="Picture 2" descr="http://www.cooplatrinidad.com/imagenes/servicios/icono_factura.jpg"/>
          <p:cNvPicPr>
            <a:picLocks noChangeAspect="1" noChangeArrowheads="1"/>
          </p:cNvPicPr>
          <p:nvPr/>
        </p:nvPicPr>
        <p:blipFill rotWithShape="1">
          <a:blip r:embed="rId4">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val="0"/>
              </a:ext>
            </a:extLst>
          </a:blip>
          <a:srcRect l="7771" t="19096" r="7002"/>
          <a:stretch/>
        </p:blipFill>
        <p:spPr bwMode="auto">
          <a:xfrm>
            <a:off x="6389376" y="5083071"/>
            <a:ext cx="1155700" cy="1023942"/>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04552" y="4820344"/>
            <a:ext cx="8829425" cy="1777008"/>
          </a:xfrm>
          <a:prstGeom prst="rect">
            <a:avLst/>
          </a:prstGeom>
          <a:noFill/>
          <a:ln w="31750">
            <a:solidFill>
              <a:schemeClr val="accent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Pentágono"/>
          <p:cNvSpPr/>
          <p:nvPr/>
        </p:nvSpPr>
        <p:spPr>
          <a:xfrm>
            <a:off x="683568" y="1706141"/>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5" name="24 Pentágono"/>
          <p:cNvSpPr/>
          <p:nvPr/>
        </p:nvSpPr>
        <p:spPr>
          <a:xfrm>
            <a:off x="683568" y="2492896"/>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26" name="25 Pentágono"/>
          <p:cNvSpPr/>
          <p:nvPr/>
        </p:nvSpPr>
        <p:spPr>
          <a:xfrm>
            <a:off x="683568" y="3501008"/>
            <a:ext cx="288032" cy="21602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288809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45 Rectángulo"/>
          <p:cNvSpPr/>
          <p:nvPr/>
        </p:nvSpPr>
        <p:spPr>
          <a:xfrm>
            <a:off x="5667886" y="1052736"/>
            <a:ext cx="3368610" cy="5400510"/>
          </a:xfrm>
          <a:prstGeom prst="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28" name="46 Rectángulo"/>
          <p:cNvSpPr/>
          <p:nvPr/>
        </p:nvSpPr>
        <p:spPr>
          <a:xfrm>
            <a:off x="134008" y="1052736"/>
            <a:ext cx="2277752" cy="5400510"/>
          </a:xfrm>
          <a:prstGeom prst="rect">
            <a:avLst/>
          </a:prstGeom>
          <a:solidFill>
            <a:schemeClr val="bg2"/>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sz="1200"/>
          </a:p>
        </p:txBody>
      </p:sp>
      <p:sp>
        <p:nvSpPr>
          <p:cNvPr id="29" name="56 Rectángulo"/>
          <p:cNvSpPr/>
          <p:nvPr/>
        </p:nvSpPr>
        <p:spPr>
          <a:xfrm>
            <a:off x="2524351" y="1039574"/>
            <a:ext cx="3024336" cy="5400510"/>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31" name="62 CuadroTexto"/>
          <p:cNvSpPr txBox="1"/>
          <p:nvPr/>
        </p:nvSpPr>
        <p:spPr>
          <a:xfrm>
            <a:off x="2587442" y="1253207"/>
            <a:ext cx="2727920" cy="307777"/>
          </a:xfrm>
          <a:prstGeom prst="rect">
            <a:avLst/>
          </a:prstGeom>
          <a:noFill/>
        </p:spPr>
        <p:txBody>
          <a:bodyPr wrap="square" rtlCol="0">
            <a:spAutoFit/>
          </a:bodyPr>
          <a:lstStyle/>
          <a:p>
            <a:pPr algn="ctr"/>
            <a:r>
              <a:rPr lang="es-MX" sz="1400" cap="small" dirty="0" smtClean="0">
                <a:solidFill>
                  <a:schemeClr val="accent6">
                    <a:lumMod val="50000"/>
                  </a:schemeClr>
                </a:solidFill>
                <a:latin typeface="Arial Black" pitchFamily="34" charset="0"/>
              </a:rPr>
              <a:t>Tipo de competencia</a:t>
            </a:r>
            <a:endParaRPr lang="es-MX" sz="1400" cap="small" dirty="0">
              <a:solidFill>
                <a:schemeClr val="accent6">
                  <a:lumMod val="50000"/>
                </a:schemeClr>
              </a:solidFill>
              <a:latin typeface="Arial Black" pitchFamily="34" charset="0"/>
            </a:endParaRPr>
          </a:p>
        </p:txBody>
      </p:sp>
      <p:sp>
        <p:nvSpPr>
          <p:cNvPr id="32" name="67 CuadroTexto"/>
          <p:cNvSpPr txBox="1"/>
          <p:nvPr/>
        </p:nvSpPr>
        <p:spPr>
          <a:xfrm>
            <a:off x="634981" y="1196752"/>
            <a:ext cx="1128707" cy="307777"/>
          </a:xfrm>
          <a:prstGeom prst="rect">
            <a:avLst/>
          </a:prstGeom>
          <a:noFill/>
        </p:spPr>
        <p:txBody>
          <a:bodyPr wrap="none" rtlCol="0">
            <a:spAutoFit/>
          </a:bodyPr>
          <a:lstStyle/>
          <a:p>
            <a:r>
              <a:rPr lang="es-MX" sz="1400" cap="small" dirty="0" smtClean="0">
                <a:solidFill>
                  <a:schemeClr val="accent3">
                    <a:lumMod val="50000"/>
                  </a:schemeClr>
                </a:solidFill>
                <a:latin typeface="Arial Black" pitchFamily="34" charset="0"/>
              </a:rPr>
              <a:t>Segmento</a:t>
            </a:r>
            <a:endParaRPr lang="es-MX" sz="1400" cap="small" dirty="0">
              <a:solidFill>
                <a:schemeClr val="accent3">
                  <a:lumMod val="50000"/>
                </a:schemeClr>
              </a:solidFill>
              <a:latin typeface="Arial Black" pitchFamily="34" charset="0"/>
            </a:endParaRPr>
          </a:p>
        </p:txBody>
      </p:sp>
      <p:cxnSp>
        <p:nvCxnSpPr>
          <p:cNvPr id="34" name="69 Conector recto"/>
          <p:cNvCxnSpPr/>
          <p:nvPr/>
        </p:nvCxnSpPr>
        <p:spPr>
          <a:xfrm>
            <a:off x="120755" y="2770654"/>
            <a:ext cx="2304000" cy="0"/>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70 Conector recto"/>
          <p:cNvCxnSpPr/>
          <p:nvPr/>
        </p:nvCxnSpPr>
        <p:spPr>
          <a:xfrm>
            <a:off x="2555776" y="1681758"/>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71 Conector recto"/>
          <p:cNvCxnSpPr/>
          <p:nvPr/>
        </p:nvCxnSpPr>
        <p:spPr>
          <a:xfrm flipV="1">
            <a:off x="125623" y="1654200"/>
            <a:ext cx="2286137" cy="0"/>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72 Conector recto"/>
          <p:cNvCxnSpPr/>
          <p:nvPr/>
        </p:nvCxnSpPr>
        <p:spPr>
          <a:xfrm flipV="1">
            <a:off x="134007" y="3889733"/>
            <a:ext cx="2277753" cy="9312"/>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8" name="73 Conector recto"/>
          <p:cNvCxnSpPr/>
          <p:nvPr/>
        </p:nvCxnSpPr>
        <p:spPr>
          <a:xfrm>
            <a:off x="107504" y="4941168"/>
            <a:ext cx="2304000" cy="0"/>
          </a:xfrm>
          <a:prstGeom prst="line">
            <a:avLst/>
          </a:prstGeom>
          <a:ln w="28575">
            <a:solidFill>
              <a:schemeClr val="bg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9" name="74 CuadroTexto"/>
          <p:cNvSpPr txBox="1"/>
          <p:nvPr/>
        </p:nvSpPr>
        <p:spPr>
          <a:xfrm>
            <a:off x="5876528" y="1168259"/>
            <a:ext cx="2727920" cy="307777"/>
          </a:xfrm>
          <a:prstGeom prst="rect">
            <a:avLst/>
          </a:prstGeom>
          <a:noFill/>
        </p:spPr>
        <p:txBody>
          <a:bodyPr wrap="square" rtlCol="0">
            <a:spAutoFit/>
          </a:bodyPr>
          <a:lstStyle/>
          <a:p>
            <a:pPr algn="ctr"/>
            <a:r>
              <a:rPr lang="es-MX" sz="1400" cap="small" dirty="0" smtClean="0">
                <a:solidFill>
                  <a:schemeClr val="accent2">
                    <a:lumMod val="50000"/>
                  </a:schemeClr>
                </a:solidFill>
                <a:latin typeface="Arial Black" pitchFamily="34" charset="0"/>
              </a:rPr>
              <a:t>Características</a:t>
            </a:r>
            <a:endParaRPr lang="es-MX" sz="1400" cap="small" dirty="0">
              <a:solidFill>
                <a:schemeClr val="accent2">
                  <a:lumMod val="50000"/>
                </a:schemeClr>
              </a:solidFill>
              <a:latin typeface="Arial Black" pitchFamily="34" charset="0"/>
            </a:endParaRPr>
          </a:p>
        </p:txBody>
      </p:sp>
      <p:cxnSp>
        <p:nvCxnSpPr>
          <p:cNvPr id="40" name="75 Conector recto"/>
          <p:cNvCxnSpPr/>
          <p:nvPr/>
        </p:nvCxnSpPr>
        <p:spPr>
          <a:xfrm>
            <a:off x="5724128" y="1700808"/>
            <a:ext cx="3312368"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77 Conector recto"/>
          <p:cNvCxnSpPr/>
          <p:nvPr/>
        </p:nvCxnSpPr>
        <p:spPr>
          <a:xfrm>
            <a:off x="2546251" y="3894956"/>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80 Conector recto"/>
          <p:cNvCxnSpPr/>
          <p:nvPr/>
        </p:nvCxnSpPr>
        <p:spPr>
          <a:xfrm>
            <a:off x="5667886" y="4951442"/>
            <a:ext cx="3368610" cy="1"/>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8" name="81 Rectángulo"/>
          <p:cNvSpPr/>
          <p:nvPr/>
        </p:nvSpPr>
        <p:spPr>
          <a:xfrm>
            <a:off x="-5375" y="4221088"/>
            <a:ext cx="2520280" cy="307777"/>
          </a:xfrm>
          <a:prstGeom prst="rect">
            <a:avLst/>
          </a:prstGeom>
          <a:noFill/>
          <a:ln>
            <a:noFill/>
          </a:ln>
        </p:spPr>
        <p:txBody>
          <a:bodyPr wrap="square">
            <a:spAutoFit/>
          </a:bodyPr>
          <a:lstStyle/>
          <a:p>
            <a:pPr lvl="0" algn="ctr">
              <a:spcAft>
                <a:spcPts val="600"/>
              </a:spcAft>
            </a:pPr>
            <a:r>
              <a:rPr lang="es-MX" sz="1400" b="1" cap="small" dirty="0" smtClean="0">
                <a:solidFill>
                  <a:prstClr val="black"/>
                </a:solidFill>
                <a:latin typeface="Arial" pitchFamily="34" charset="0"/>
                <a:cs typeface="Arial" pitchFamily="34" charset="0"/>
              </a:rPr>
              <a:t>Transmisión</a:t>
            </a:r>
            <a:endParaRPr lang="es-MX" sz="1400" b="1" cap="small" dirty="0">
              <a:solidFill>
                <a:prstClr val="black"/>
              </a:solidFill>
              <a:latin typeface="Arial" pitchFamily="34" charset="0"/>
              <a:cs typeface="Arial" pitchFamily="34" charset="0"/>
            </a:endParaRPr>
          </a:p>
        </p:txBody>
      </p:sp>
      <p:sp>
        <p:nvSpPr>
          <p:cNvPr id="49" name="82 Rectángulo"/>
          <p:cNvSpPr/>
          <p:nvPr/>
        </p:nvSpPr>
        <p:spPr>
          <a:xfrm>
            <a:off x="-36512" y="5517232"/>
            <a:ext cx="2520280" cy="307777"/>
          </a:xfrm>
          <a:prstGeom prst="rect">
            <a:avLst/>
          </a:prstGeom>
          <a:noFill/>
          <a:ln>
            <a:noFill/>
          </a:ln>
        </p:spPr>
        <p:txBody>
          <a:bodyPr wrap="square">
            <a:spAutoFit/>
          </a:bodyPr>
          <a:lstStyle/>
          <a:p>
            <a:pPr lvl="0" algn="ctr">
              <a:spcAft>
                <a:spcPts val="600"/>
              </a:spcAft>
            </a:pPr>
            <a:r>
              <a:rPr lang="es-MX" sz="1400" b="1" cap="small" dirty="0" smtClean="0">
                <a:solidFill>
                  <a:prstClr val="black"/>
                </a:solidFill>
                <a:latin typeface="Arial" pitchFamily="34" charset="0"/>
                <a:cs typeface="Arial" pitchFamily="34" charset="0"/>
              </a:rPr>
              <a:t>Distribución</a:t>
            </a:r>
            <a:endParaRPr lang="es-MX" sz="1400" b="1" cap="small" dirty="0">
              <a:solidFill>
                <a:prstClr val="black"/>
              </a:solidFill>
              <a:latin typeface="Arial" pitchFamily="34" charset="0"/>
              <a:cs typeface="Arial" pitchFamily="34" charset="0"/>
            </a:endParaRPr>
          </a:p>
        </p:txBody>
      </p:sp>
      <p:sp>
        <p:nvSpPr>
          <p:cNvPr id="50" name="83 Rectángulo"/>
          <p:cNvSpPr/>
          <p:nvPr/>
        </p:nvSpPr>
        <p:spPr>
          <a:xfrm>
            <a:off x="-5375" y="1969095"/>
            <a:ext cx="2520280" cy="307777"/>
          </a:xfrm>
          <a:prstGeom prst="rect">
            <a:avLst/>
          </a:prstGeom>
          <a:noFill/>
          <a:ln>
            <a:noFill/>
          </a:ln>
        </p:spPr>
        <p:txBody>
          <a:bodyPr wrap="square">
            <a:spAutoFit/>
          </a:bodyPr>
          <a:lstStyle/>
          <a:p>
            <a:pPr lvl="0" algn="ctr">
              <a:spcAft>
                <a:spcPts val="600"/>
              </a:spcAft>
            </a:pPr>
            <a:r>
              <a:rPr lang="es-MX" sz="1400" b="1" cap="small" dirty="0" smtClean="0">
                <a:solidFill>
                  <a:prstClr val="black"/>
                </a:solidFill>
                <a:latin typeface="Arial" pitchFamily="34" charset="0"/>
                <a:cs typeface="Arial" pitchFamily="34" charset="0"/>
              </a:rPr>
              <a:t>Generación</a:t>
            </a:r>
            <a:endParaRPr lang="es-MX" sz="1400" b="1" cap="small" dirty="0">
              <a:solidFill>
                <a:prstClr val="black"/>
              </a:solidFill>
              <a:latin typeface="Arial" pitchFamily="34" charset="0"/>
              <a:cs typeface="Arial" pitchFamily="34" charset="0"/>
            </a:endParaRPr>
          </a:p>
        </p:txBody>
      </p:sp>
      <p:sp>
        <p:nvSpPr>
          <p:cNvPr id="51" name="84 Rectángulo"/>
          <p:cNvSpPr/>
          <p:nvPr/>
        </p:nvSpPr>
        <p:spPr>
          <a:xfrm>
            <a:off x="-35514" y="3193231"/>
            <a:ext cx="2520280" cy="307777"/>
          </a:xfrm>
          <a:prstGeom prst="rect">
            <a:avLst/>
          </a:prstGeom>
          <a:noFill/>
          <a:ln>
            <a:noFill/>
          </a:ln>
        </p:spPr>
        <p:txBody>
          <a:bodyPr wrap="square">
            <a:spAutoFit/>
          </a:bodyPr>
          <a:lstStyle/>
          <a:p>
            <a:pPr lvl="0" algn="ctr">
              <a:spcAft>
                <a:spcPts val="600"/>
              </a:spcAft>
            </a:pPr>
            <a:r>
              <a:rPr lang="es-MX" sz="1400" b="1" cap="small" dirty="0" smtClean="0">
                <a:solidFill>
                  <a:prstClr val="black"/>
                </a:solidFill>
                <a:latin typeface="Arial" pitchFamily="34" charset="0"/>
                <a:cs typeface="Arial" pitchFamily="34" charset="0"/>
              </a:rPr>
              <a:t>Comercialización</a:t>
            </a:r>
            <a:endParaRPr lang="es-MX" sz="1400" b="1" cap="small" dirty="0">
              <a:solidFill>
                <a:prstClr val="black"/>
              </a:solidFill>
              <a:latin typeface="Arial" pitchFamily="34" charset="0"/>
              <a:cs typeface="Arial" pitchFamily="34" charset="0"/>
            </a:endParaRPr>
          </a:p>
        </p:txBody>
      </p:sp>
      <p:sp>
        <p:nvSpPr>
          <p:cNvPr id="59" name="91 CuadroTexto"/>
          <p:cNvSpPr txBox="1"/>
          <p:nvPr/>
        </p:nvSpPr>
        <p:spPr>
          <a:xfrm>
            <a:off x="2628905" y="4297288"/>
            <a:ext cx="2555791" cy="261610"/>
          </a:xfrm>
          <a:prstGeom prst="rect">
            <a:avLst/>
          </a:prstGeom>
        </p:spPr>
        <p:txBody>
          <a:bodyPr wrap="square">
            <a:spAutoFit/>
          </a:bodyPr>
          <a:lstStyle>
            <a:defPPr>
              <a:defRPr lang="es-MX"/>
            </a:defPPr>
            <a:lvl1pPr algn="just">
              <a:spcAft>
                <a:spcPts val="600"/>
              </a:spcAft>
              <a:defRPr sz="1100" cap="small">
                <a:solidFill>
                  <a:prstClr val="black"/>
                </a:solidFill>
                <a:latin typeface="Arial" pitchFamily="34" charset="0"/>
                <a:cs typeface="Arial" pitchFamily="34" charset="0"/>
              </a:defRPr>
            </a:lvl1pPr>
          </a:lstStyle>
          <a:p>
            <a:r>
              <a:rPr lang="es-MX" dirty="0" smtClean="0"/>
              <a:t>Competencia </a:t>
            </a:r>
            <a:r>
              <a:rPr lang="es-MX" b="1" dirty="0" smtClean="0"/>
              <a:t>por</a:t>
            </a:r>
            <a:r>
              <a:rPr lang="es-MX" dirty="0" smtClean="0"/>
              <a:t> el mercado</a:t>
            </a:r>
            <a:endParaRPr lang="es-MX" dirty="0"/>
          </a:p>
        </p:txBody>
      </p:sp>
      <p:sp>
        <p:nvSpPr>
          <p:cNvPr id="60" name="92 Rectángulo"/>
          <p:cNvSpPr/>
          <p:nvPr/>
        </p:nvSpPr>
        <p:spPr>
          <a:xfrm>
            <a:off x="2644671" y="2635994"/>
            <a:ext cx="2825814" cy="261610"/>
          </a:xfrm>
          <a:prstGeom prst="rect">
            <a:avLst/>
          </a:prstGeom>
        </p:spPr>
        <p:txBody>
          <a:bodyPr wrap="square">
            <a:spAutoFit/>
          </a:bodyPr>
          <a:lstStyle/>
          <a:p>
            <a:pPr algn="just">
              <a:spcAft>
                <a:spcPts val="600"/>
              </a:spcAft>
            </a:pPr>
            <a:r>
              <a:rPr lang="es-MX" sz="1100" cap="small" dirty="0" smtClean="0">
                <a:solidFill>
                  <a:prstClr val="black"/>
                </a:solidFill>
                <a:latin typeface="Arial" pitchFamily="34" charset="0"/>
                <a:cs typeface="Arial" pitchFamily="34" charset="0"/>
              </a:rPr>
              <a:t>Competencia</a:t>
            </a:r>
            <a:r>
              <a:rPr lang="es-MX" sz="1100" b="1" cap="small" dirty="0" smtClean="0">
                <a:solidFill>
                  <a:prstClr val="black"/>
                </a:solidFill>
                <a:latin typeface="Arial" pitchFamily="34" charset="0"/>
                <a:cs typeface="Arial" pitchFamily="34" charset="0"/>
              </a:rPr>
              <a:t> en </a:t>
            </a:r>
            <a:r>
              <a:rPr lang="es-MX" sz="1100" cap="small" dirty="0" smtClean="0">
                <a:solidFill>
                  <a:prstClr val="black"/>
                </a:solidFill>
                <a:latin typeface="Arial" pitchFamily="34" charset="0"/>
                <a:cs typeface="Arial" pitchFamily="34" charset="0"/>
              </a:rPr>
              <a:t>el mercado</a:t>
            </a:r>
            <a:endParaRPr lang="es-MX" sz="1100" cap="small" dirty="0">
              <a:solidFill>
                <a:prstClr val="black"/>
              </a:solidFill>
              <a:latin typeface="Arial" pitchFamily="34" charset="0"/>
              <a:cs typeface="Arial" pitchFamily="34" charset="0"/>
            </a:endParaRPr>
          </a:p>
        </p:txBody>
      </p:sp>
      <p:sp>
        <p:nvSpPr>
          <p:cNvPr id="61" name="93 Rectángulo"/>
          <p:cNvSpPr/>
          <p:nvPr/>
        </p:nvSpPr>
        <p:spPr>
          <a:xfrm>
            <a:off x="5696007" y="1892732"/>
            <a:ext cx="3368610" cy="600164"/>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smtClean="0">
                <a:solidFill>
                  <a:prstClr val="black"/>
                </a:solidFill>
                <a:latin typeface="Arial" pitchFamily="34" charset="0"/>
                <a:cs typeface="Arial" pitchFamily="34" charset="0"/>
              </a:rPr>
              <a:t>Sólo los generadores que ofrezcan el precio más bajo podrán proveer la </a:t>
            </a:r>
            <a:r>
              <a:rPr lang="es-MX" sz="1100" cap="small" dirty="0">
                <a:solidFill>
                  <a:prstClr val="black"/>
                </a:solidFill>
                <a:latin typeface="Arial" pitchFamily="34" charset="0"/>
                <a:cs typeface="Arial" pitchFamily="34" charset="0"/>
              </a:rPr>
              <a:t>energía </a:t>
            </a:r>
            <a:r>
              <a:rPr lang="es-MX" sz="1100" cap="small" dirty="0" smtClean="0">
                <a:solidFill>
                  <a:prstClr val="black"/>
                </a:solidFill>
                <a:latin typeface="Arial" pitchFamily="34" charset="0"/>
                <a:cs typeface="Arial" pitchFamily="34" charset="0"/>
              </a:rPr>
              <a:t>al mercado.</a:t>
            </a:r>
            <a:endParaRPr lang="es-MX" sz="1100" cap="small" dirty="0">
              <a:solidFill>
                <a:prstClr val="black"/>
              </a:solidFill>
              <a:latin typeface="Arial" pitchFamily="34" charset="0"/>
              <a:cs typeface="Arial" pitchFamily="34" charset="0"/>
            </a:endParaRPr>
          </a:p>
        </p:txBody>
      </p:sp>
      <p:sp>
        <p:nvSpPr>
          <p:cNvPr id="69" name="3 Título"/>
          <p:cNvSpPr txBox="1">
            <a:spLocks/>
          </p:cNvSpPr>
          <p:nvPr/>
        </p:nvSpPr>
        <p:spPr>
          <a:xfrm>
            <a:off x="2638978" y="-60821"/>
            <a:ext cx="6634500" cy="10129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a:lstStyle>
          <a:p>
            <a:r>
              <a:rPr lang="es-MX" sz="2400" cap="small" dirty="0" smtClean="0">
                <a:effectLst/>
                <a:latin typeface="Times New Roman" pitchFamily="18" charset="0"/>
                <a:cs typeface="Times New Roman" pitchFamily="18" charset="0"/>
              </a:rPr>
              <a:t>Estructura de la industria tras la Reforma: </a:t>
            </a:r>
            <a:br>
              <a:rPr lang="es-MX" sz="2400" cap="small" dirty="0" smtClean="0">
                <a:effectLst/>
                <a:latin typeface="Times New Roman" pitchFamily="18" charset="0"/>
                <a:cs typeface="Times New Roman" pitchFamily="18" charset="0"/>
              </a:rPr>
            </a:br>
            <a:r>
              <a:rPr lang="es-MX" sz="2400" b="1" cap="small" dirty="0" smtClean="0">
                <a:effectLst/>
                <a:latin typeface="Times New Roman" pitchFamily="18" charset="0"/>
                <a:cs typeface="Times New Roman" pitchFamily="18" charset="0"/>
              </a:rPr>
              <a:t>Competencia</a:t>
            </a:r>
            <a:endParaRPr lang="es-MX" sz="2400" b="1" cap="small" dirty="0">
              <a:effectLst/>
              <a:latin typeface="Times New Roman" pitchFamily="18" charset="0"/>
              <a:cs typeface="Times New Roman" pitchFamily="18" charset="0"/>
            </a:endParaRPr>
          </a:p>
        </p:txBody>
      </p:sp>
      <p:cxnSp>
        <p:nvCxnSpPr>
          <p:cNvPr id="43" name="77 Conector recto"/>
          <p:cNvCxnSpPr/>
          <p:nvPr/>
        </p:nvCxnSpPr>
        <p:spPr>
          <a:xfrm>
            <a:off x="2550443" y="4941168"/>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2" name="91 CuadroTexto"/>
          <p:cNvSpPr txBox="1"/>
          <p:nvPr/>
        </p:nvSpPr>
        <p:spPr>
          <a:xfrm>
            <a:off x="2628905" y="5113759"/>
            <a:ext cx="2555791" cy="430887"/>
          </a:xfrm>
          <a:prstGeom prst="rect">
            <a:avLst/>
          </a:prstGeom>
        </p:spPr>
        <p:txBody>
          <a:bodyPr wrap="square">
            <a:spAutoFit/>
          </a:bodyPr>
          <a:lstStyle>
            <a:defPPr>
              <a:defRPr lang="es-MX"/>
            </a:defPPr>
            <a:lvl1pPr algn="just">
              <a:spcAft>
                <a:spcPts val="600"/>
              </a:spcAft>
              <a:defRPr sz="1100" cap="small">
                <a:solidFill>
                  <a:prstClr val="black"/>
                </a:solidFill>
                <a:latin typeface="Arial" pitchFamily="34" charset="0"/>
                <a:cs typeface="Arial" pitchFamily="34" charset="0"/>
              </a:defRPr>
            </a:lvl1pPr>
          </a:lstStyle>
          <a:p>
            <a:r>
              <a:rPr lang="es-MX" dirty="0" smtClean="0"/>
              <a:t>Competencia por Referencia (Benchmarking)</a:t>
            </a:r>
            <a:endParaRPr lang="es-MX" dirty="0"/>
          </a:p>
        </p:txBody>
      </p:sp>
      <p:cxnSp>
        <p:nvCxnSpPr>
          <p:cNvPr id="53" name="77 Conector recto"/>
          <p:cNvCxnSpPr/>
          <p:nvPr/>
        </p:nvCxnSpPr>
        <p:spPr>
          <a:xfrm>
            <a:off x="5667886" y="2690599"/>
            <a:ext cx="3296602" cy="18321"/>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4" name="93 Rectángulo"/>
          <p:cNvSpPr/>
          <p:nvPr/>
        </p:nvSpPr>
        <p:spPr>
          <a:xfrm>
            <a:off x="5652120" y="2972852"/>
            <a:ext cx="3368610" cy="600164"/>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smtClean="0">
                <a:solidFill>
                  <a:prstClr val="black"/>
                </a:solidFill>
                <a:latin typeface="Arial" pitchFamily="34" charset="0"/>
                <a:cs typeface="Arial" pitchFamily="34" charset="0"/>
              </a:rPr>
              <a:t>Los consumidores elegirán a las empresas comercializadoras con mejores precios y calidad en el servicio.  </a:t>
            </a:r>
            <a:endParaRPr lang="es-MX" sz="1100" cap="small" dirty="0">
              <a:solidFill>
                <a:prstClr val="black"/>
              </a:solidFill>
              <a:latin typeface="Arial" pitchFamily="34" charset="0"/>
              <a:cs typeface="Arial" pitchFamily="34" charset="0"/>
            </a:endParaRPr>
          </a:p>
        </p:txBody>
      </p:sp>
      <p:cxnSp>
        <p:nvCxnSpPr>
          <p:cNvPr id="55" name="77 Conector recto"/>
          <p:cNvCxnSpPr/>
          <p:nvPr/>
        </p:nvCxnSpPr>
        <p:spPr>
          <a:xfrm>
            <a:off x="5707995" y="3861048"/>
            <a:ext cx="3296602" cy="18321"/>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6" name="93 Rectángulo"/>
          <p:cNvSpPr/>
          <p:nvPr/>
        </p:nvSpPr>
        <p:spPr>
          <a:xfrm>
            <a:off x="5652120" y="4077072"/>
            <a:ext cx="3368610" cy="600164"/>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a:solidFill>
                  <a:prstClr val="black"/>
                </a:solidFill>
                <a:latin typeface="Arial" pitchFamily="34" charset="0"/>
                <a:cs typeface="Arial" pitchFamily="34" charset="0"/>
              </a:rPr>
              <a:t>CFE podrá </a:t>
            </a:r>
            <a:r>
              <a:rPr lang="es-MX" sz="1100" cap="small" dirty="0" smtClean="0">
                <a:solidFill>
                  <a:prstClr val="black"/>
                </a:solidFill>
                <a:latin typeface="Arial" pitchFamily="34" charset="0"/>
                <a:cs typeface="Arial" pitchFamily="34" charset="0"/>
              </a:rPr>
              <a:t>licitar </a:t>
            </a:r>
            <a:r>
              <a:rPr lang="es-MX" sz="1100" cap="small" dirty="0">
                <a:solidFill>
                  <a:prstClr val="black"/>
                </a:solidFill>
                <a:latin typeface="Arial" pitchFamily="34" charset="0"/>
                <a:cs typeface="Arial" pitchFamily="34" charset="0"/>
              </a:rPr>
              <a:t>contratos que le permitan asociarse con </a:t>
            </a:r>
            <a:r>
              <a:rPr lang="es-MX" sz="1100" cap="small" dirty="0" smtClean="0">
                <a:solidFill>
                  <a:prstClr val="black"/>
                </a:solidFill>
                <a:latin typeface="Arial" pitchFamily="34" charset="0"/>
                <a:cs typeface="Arial" pitchFamily="34" charset="0"/>
              </a:rPr>
              <a:t>terceros para </a:t>
            </a:r>
            <a:r>
              <a:rPr lang="es-MX" sz="1100" cap="small" dirty="0">
                <a:solidFill>
                  <a:prstClr val="black"/>
                </a:solidFill>
                <a:latin typeface="Arial" pitchFamily="34" charset="0"/>
                <a:cs typeface="Arial" pitchFamily="34" charset="0"/>
              </a:rPr>
              <a:t>optimizar, construir, </a:t>
            </a:r>
            <a:r>
              <a:rPr lang="es-MX" sz="1100" cap="small" dirty="0" smtClean="0">
                <a:solidFill>
                  <a:prstClr val="black"/>
                </a:solidFill>
                <a:latin typeface="Arial" pitchFamily="34" charset="0"/>
                <a:cs typeface="Arial" pitchFamily="34" charset="0"/>
              </a:rPr>
              <a:t>financiar </a:t>
            </a:r>
            <a:r>
              <a:rPr lang="es-MX" sz="1100" cap="small" dirty="0">
                <a:solidFill>
                  <a:prstClr val="black"/>
                </a:solidFill>
                <a:latin typeface="Arial" pitchFamily="34" charset="0"/>
                <a:cs typeface="Arial" pitchFamily="34" charset="0"/>
              </a:rPr>
              <a:t>y operar sus </a:t>
            </a:r>
            <a:r>
              <a:rPr lang="es-MX" sz="1100" cap="small" dirty="0" smtClean="0">
                <a:solidFill>
                  <a:prstClr val="black"/>
                </a:solidFill>
                <a:latin typeface="Arial" pitchFamily="34" charset="0"/>
                <a:cs typeface="Arial" pitchFamily="34" charset="0"/>
              </a:rPr>
              <a:t>redes. </a:t>
            </a:r>
            <a:endParaRPr lang="es-MX" sz="1100" cap="small" dirty="0">
              <a:solidFill>
                <a:prstClr val="black"/>
              </a:solidFill>
              <a:latin typeface="Arial" pitchFamily="34" charset="0"/>
              <a:cs typeface="Arial" pitchFamily="34" charset="0"/>
            </a:endParaRPr>
          </a:p>
        </p:txBody>
      </p:sp>
      <p:sp>
        <p:nvSpPr>
          <p:cNvPr id="58" name="93 Rectángulo"/>
          <p:cNvSpPr/>
          <p:nvPr/>
        </p:nvSpPr>
        <p:spPr>
          <a:xfrm>
            <a:off x="5652120" y="5158353"/>
            <a:ext cx="3368610" cy="430887"/>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smtClean="0">
                <a:solidFill>
                  <a:prstClr val="black"/>
                </a:solidFill>
                <a:latin typeface="Arial" pitchFamily="34" charset="0"/>
                <a:cs typeface="Arial" pitchFamily="34" charset="0"/>
              </a:rPr>
              <a:t>El regulador comparará el desempeño de las distintas zonas de distribución de CFE.</a:t>
            </a:r>
            <a:endParaRPr lang="es-MX" sz="1100" cap="small" dirty="0">
              <a:solidFill>
                <a:prstClr val="black"/>
              </a:solidFill>
              <a:latin typeface="Arial" pitchFamily="34" charset="0"/>
              <a:cs typeface="Arial" pitchFamily="34" charset="0"/>
            </a:endParaRPr>
          </a:p>
        </p:txBody>
      </p:sp>
      <p:sp>
        <p:nvSpPr>
          <p:cNvPr id="66" name="93 Rectángulo"/>
          <p:cNvSpPr/>
          <p:nvPr/>
        </p:nvSpPr>
        <p:spPr>
          <a:xfrm>
            <a:off x="5652120" y="5853172"/>
            <a:ext cx="3368610" cy="600164"/>
          </a:xfrm>
          <a:prstGeom prst="rect">
            <a:avLst/>
          </a:prstGeom>
        </p:spPr>
        <p:txBody>
          <a:bodyPr wrap="square">
            <a:spAutoFit/>
          </a:bodyPr>
          <a:lstStyle/>
          <a:p>
            <a:pPr marL="171450" indent="-171450" algn="just">
              <a:spcAft>
                <a:spcPts val="600"/>
              </a:spcAft>
              <a:buClr>
                <a:srgbClr val="C00000"/>
              </a:buClr>
              <a:buFont typeface="Wingdings" pitchFamily="2" charset="2"/>
              <a:buChar char="ü"/>
            </a:pPr>
            <a:r>
              <a:rPr lang="es-MX" sz="1100" cap="small" dirty="0">
                <a:solidFill>
                  <a:prstClr val="black"/>
                </a:solidFill>
                <a:latin typeface="Arial" pitchFamily="34" charset="0"/>
                <a:cs typeface="Arial" pitchFamily="34" charset="0"/>
              </a:rPr>
              <a:t>CFE podrá </a:t>
            </a:r>
            <a:r>
              <a:rPr lang="es-MX" sz="1100" cap="small" dirty="0" smtClean="0">
                <a:solidFill>
                  <a:prstClr val="black"/>
                </a:solidFill>
                <a:latin typeface="Arial" pitchFamily="34" charset="0"/>
                <a:cs typeface="Arial" pitchFamily="34" charset="0"/>
              </a:rPr>
              <a:t>licitar </a:t>
            </a:r>
            <a:r>
              <a:rPr lang="es-MX" sz="1100" cap="small" dirty="0">
                <a:solidFill>
                  <a:prstClr val="black"/>
                </a:solidFill>
                <a:latin typeface="Arial" pitchFamily="34" charset="0"/>
                <a:cs typeface="Arial" pitchFamily="34" charset="0"/>
              </a:rPr>
              <a:t>contratos que le permitan asociarse con </a:t>
            </a:r>
            <a:r>
              <a:rPr lang="es-MX" sz="1100" cap="small" dirty="0" smtClean="0">
                <a:solidFill>
                  <a:prstClr val="black"/>
                </a:solidFill>
                <a:latin typeface="Arial" pitchFamily="34" charset="0"/>
                <a:cs typeface="Arial" pitchFamily="34" charset="0"/>
              </a:rPr>
              <a:t>terceros para </a:t>
            </a:r>
            <a:r>
              <a:rPr lang="es-MX" sz="1100" cap="small" dirty="0">
                <a:solidFill>
                  <a:prstClr val="black"/>
                </a:solidFill>
                <a:latin typeface="Arial" pitchFamily="34" charset="0"/>
                <a:cs typeface="Arial" pitchFamily="34" charset="0"/>
              </a:rPr>
              <a:t>optimizar, construir, </a:t>
            </a:r>
            <a:r>
              <a:rPr lang="es-MX" sz="1100" cap="small" dirty="0" smtClean="0">
                <a:solidFill>
                  <a:prstClr val="black"/>
                </a:solidFill>
                <a:latin typeface="Arial" pitchFamily="34" charset="0"/>
                <a:cs typeface="Arial" pitchFamily="34" charset="0"/>
              </a:rPr>
              <a:t>financiar </a:t>
            </a:r>
            <a:r>
              <a:rPr lang="es-MX" sz="1100" cap="small" dirty="0">
                <a:solidFill>
                  <a:prstClr val="black"/>
                </a:solidFill>
                <a:latin typeface="Arial" pitchFamily="34" charset="0"/>
                <a:cs typeface="Arial" pitchFamily="34" charset="0"/>
              </a:rPr>
              <a:t>y operar sus </a:t>
            </a:r>
            <a:r>
              <a:rPr lang="es-MX" sz="1100" cap="small" dirty="0" smtClean="0">
                <a:solidFill>
                  <a:prstClr val="black"/>
                </a:solidFill>
                <a:latin typeface="Arial" pitchFamily="34" charset="0"/>
                <a:cs typeface="Arial" pitchFamily="34" charset="0"/>
              </a:rPr>
              <a:t>redes. </a:t>
            </a:r>
            <a:endParaRPr lang="es-MX" sz="1100" cap="small" dirty="0">
              <a:solidFill>
                <a:prstClr val="black"/>
              </a:solidFill>
              <a:latin typeface="Arial" pitchFamily="34" charset="0"/>
              <a:cs typeface="Arial" pitchFamily="34" charset="0"/>
            </a:endParaRPr>
          </a:p>
        </p:txBody>
      </p:sp>
      <p:sp>
        <p:nvSpPr>
          <p:cNvPr id="67" name="91 CuadroTexto"/>
          <p:cNvSpPr txBox="1"/>
          <p:nvPr/>
        </p:nvSpPr>
        <p:spPr>
          <a:xfrm>
            <a:off x="2628905" y="6022426"/>
            <a:ext cx="2555791" cy="261610"/>
          </a:xfrm>
          <a:prstGeom prst="rect">
            <a:avLst/>
          </a:prstGeom>
        </p:spPr>
        <p:txBody>
          <a:bodyPr wrap="square">
            <a:spAutoFit/>
          </a:bodyPr>
          <a:lstStyle>
            <a:defPPr>
              <a:defRPr lang="es-MX"/>
            </a:defPPr>
            <a:lvl1pPr algn="just">
              <a:spcAft>
                <a:spcPts val="600"/>
              </a:spcAft>
              <a:defRPr sz="1100" cap="small">
                <a:solidFill>
                  <a:prstClr val="black"/>
                </a:solidFill>
                <a:latin typeface="Arial" pitchFamily="34" charset="0"/>
                <a:cs typeface="Arial" pitchFamily="34" charset="0"/>
              </a:defRPr>
            </a:lvl1pPr>
          </a:lstStyle>
          <a:p>
            <a:r>
              <a:rPr lang="es-MX" dirty="0" smtClean="0"/>
              <a:t>Competencia </a:t>
            </a:r>
            <a:r>
              <a:rPr lang="es-MX" b="1" dirty="0" smtClean="0"/>
              <a:t>por</a:t>
            </a:r>
            <a:r>
              <a:rPr lang="es-MX" dirty="0" smtClean="0"/>
              <a:t> el mercado</a:t>
            </a:r>
            <a:endParaRPr lang="es-MX" dirty="0"/>
          </a:p>
        </p:txBody>
      </p:sp>
      <p:cxnSp>
        <p:nvCxnSpPr>
          <p:cNvPr id="70" name="80 Conector recto"/>
          <p:cNvCxnSpPr/>
          <p:nvPr/>
        </p:nvCxnSpPr>
        <p:spPr>
          <a:xfrm>
            <a:off x="5667886" y="5777967"/>
            <a:ext cx="3368610" cy="1"/>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1" name="77 Conector recto"/>
          <p:cNvCxnSpPr/>
          <p:nvPr/>
        </p:nvCxnSpPr>
        <p:spPr>
          <a:xfrm>
            <a:off x="2550443" y="5797017"/>
            <a:ext cx="2952000" cy="0"/>
          </a:xfrm>
          <a:prstGeom prst="line">
            <a:avLst/>
          </a:prstGeom>
          <a:ln w="28575">
            <a:solidFill>
              <a:schemeClr val="bg1"/>
            </a:solidFill>
          </a:ln>
          <a:effectLst>
            <a:outerShdw blurRad="50800" dist="381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1243001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9429" y="1340768"/>
            <a:ext cx="8229600" cy="4525963"/>
          </a:xfrm>
        </p:spPr>
        <p:txBody>
          <a:bodyPr/>
          <a:lstStyle/>
          <a:p>
            <a:pPr marL="0" indent="0">
              <a:buNone/>
            </a:pPr>
            <a:r>
              <a:rPr lang="es-MX" dirty="0" smtClean="0"/>
              <a:t> </a:t>
            </a:r>
            <a:endParaRPr lang="es-MX" dirty="0"/>
          </a:p>
        </p:txBody>
      </p:sp>
      <p:sp>
        <p:nvSpPr>
          <p:cNvPr id="6" name="3 Título"/>
          <p:cNvSpPr txBox="1">
            <a:spLocks/>
          </p:cNvSpPr>
          <p:nvPr/>
        </p:nvSpPr>
        <p:spPr>
          <a:xfrm>
            <a:off x="2509500" y="0"/>
            <a:ext cx="6634500" cy="11192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a:lstStyle>
          <a:p>
            <a:r>
              <a:rPr lang="es-MX" sz="2400" cap="small" dirty="0" smtClean="0">
                <a:latin typeface="Times New Roman" pitchFamily="18" charset="0"/>
                <a:cs typeface="Times New Roman" pitchFamily="18" charset="0"/>
              </a:rPr>
              <a:t>Es una Reforma con Enfoque Social</a:t>
            </a:r>
          </a:p>
          <a:p>
            <a:r>
              <a:rPr lang="es-MX" sz="2400" b="1" cap="small" dirty="0" smtClean="0">
                <a:effectLst/>
                <a:latin typeface="Times New Roman" pitchFamily="18" charset="0"/>
                <a:cs typeface="Times New Roman" pitchFamily="18" charset="0"/>
              </a:rPr>
              <a:t>Electricidad</a:t>
            </a:r>
            <a:endParaRPr lang="es-MX" sz="2400" b="1" cap="small" dirty="0">
              <a:effectLst/>
              <a:latin typeface="Times New Roman" pitchFamily="18" charset="0"/>
              <a:cs typeface="Times New Roman" pitchFamily="18" charset="0"/>
            </a:endParaRPr>
          </a:p>
        </p:txBody>
      </p:sp>
      <p:cxnSp>
        <p:nvCxnSpPr>
          <p:cNvPr id="8" name="7 Conector recto"/>
          <p:cNvCxnSpPr/>
          <p:nvPr/>
        </p:nvCxnSpPr>
        <p:spPr>
          <a:xfrm>
            <a:off x="899592" y="1119213"/>
            <a:ext cx="7848872" cy="0"/>
          </a:xfrm>
          <a:prstGeom prst="line">
            <a:avLst/>
          </a:prstGeom>
        </p:spPr>
        <p:style>
          <a:lnRef idx="2">
            <a:schemeClr val="accent2"/>
          </a:lnRef>
          <a:fillRef idx="0">
            <a:schemeClr val="accent2"/>
          </a:fillRef>
          <a:effectRef idx="1">
            <a:schemeClr val="accent2"/>
          </a:effectRef>
          <a:fontRef idx="minor">
            <a:schemeClr val="tx1"/>
          </a:fontRef>
        </p:style>
      </p:cxnSp>
      <p:sp>
        <p:nvSpPr>
          <p:cNvPr id="15" name="14 CuadroTexto"/>
          <p:cNvSpPr txBox="1"/>
          <p:nvPr/>
        </p:nvSpPr>
        <p:spPr>
          <a:xfrm>
            <a:off x="107504" y="1708924"/>
            <a:ext cx="8640960" cy="1692771"/>
          </a:xfrm>
          <a:prstGeom prst="rect">
            <a:avLst/>
          </a:prstGeom>
          <a:noFill/>
        </p:spPr>
        <p:txBody>
          <a:bodyPr wrap="square" rtlCol="0">
            <a:spAutoFit/>
          </a:bodyPr>
          <a:lstStyle/>
          <a:p>
            <a:pPr marL="742950" lvl="1" indent="-285750" algn="just">
              <a:spcAft>
                <a:spcPts val="1200"/>
              </a:spcAft>
              <a:buClr>
                <a:srgbClr val="C00000"/>
              </a:buClr>
              <a:buFont typeface="Wingdings" pitchFamily="2" charset="2"/>
              <a:buChar char="§"/>
            </a:pPr>
            <a:r>
              <a:rPr lang="es-MX" sz="1600" dirty="0">
                <a:latin typeface="Arial" pitchFamily="34" charset="0"/>
                <a:cs typeface="Arial" pitchFamily="34" charset="0"/>
              </a:rPr>
              <a:t>Se creará el Fondo de Servicio Universal para financiar los esfuerzos de electrificación en localidades aisladas y con rezagos en electricidad. </a:t>
            </a:r>
          </a:p>
          <a:p>
            <a:pPr marL="742950" lvl="1" indent="-285750" algn="just">
              <a:spcAft>
                <a:spcPts val="1200"/>
              </a:spcAft>
              <a:buClr>
                <a:srgbClr val="C00000"/>
              </a:buClr>
              <a:buFont typeface="Wingdings" pitchFamily="2" charset="2"/>
              <a:buChar char="§"/>
            </a:pPr>
            <a:r>
              <a:rPr lang="es-MX" sz="1600" dirty="0">
                <a:latin typeface="Arial" pitchFamily="34" charset="0"/>
                <a:cs typeface="Arial" pitchFamily="34" charset="0"/>
              </a:rPr>
              <a:t>Todos los participantes, públicos y privados, contribuirán a dicho Fondo a través del mercado eléctrico para alcanzar el 100% de electrificación en el país. </a:t>
            </a:r>
          </a:p>
          <a:p>
            <a:pPr algn="just">
              <a:spcAft>
                <a:spcPts val="1800"/>
              </a:spcAft>
            </a:pPr>
            <a:endParaRPr lang="es-MX" sz="2000" dirty="0">
              <a:latin typeface="Arial" pitchFamily="34" charset="0"/>
              <a:cs typeface="Arial" pitchFamily="34" charset="0"/>
            </a:endParaRPr>
          </a:p>
        </p:txBody>
      </p:sp>
      <p:sp>
        <p:nvSpPr>
          <p:cNvPr id="7" name="6 Rectángulo"/>
          <p:cNvSpPr/>
          <p:nvPr/>
        </p:nvSpPr>
        <p:spPr>
          <a:xfrm>
            <a:off x="385292" y="1313705"/>
            <a:ext cx="8291263" cy="352724"/>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9 Rectángulo"/>
          <p:cNvSpPr/>
          <p:nvPr/>
        </p:nvSpPr>
        <p:spPr>
          <a:xfrm>
            <a:off x="761379" y="1308412"/>
            <a:ext cx="7925419" cy="369332"/>
          </a:xfrm>
          <a:prstGeom prst="rect">
            <a:avLst/>
          </a:prstGeom>
        </p:spPr>
        <p:txBody>
          <a:bodyPr wrap="square">
            <a:spAutoFit/>
          </a:bodyPr>
          <a:lstStyle/>
          <a:p>
            <a:pPr lvl="0" defTabSz="1333500">
              <a:lnSpc>
                <a:spcPct val="90000"/>
              </a:lnSpc>
              <a:spcBef>
                <a:spcPct val="0"/>
              </a:spcBef>
              <a:spcAft>
                <a:spcPct val="35000"/>
              </a:spcAft>
            </a:pPr>
            <a:r>
              <a:rPr lang="es-MX" sz="2000" cap="small" dirty="0" smtClean="0">
                <a:solidFill>
                  <a:prstClr val="white"/>
                </a:solidFill>
                <a:latin typeface="Times New Roman" pitchFamily="18" charset="0"/>
                <a:cs typeface="Times New Roman" pitchFamily="18" charset="0"/>
              </a:rPr>
              <a:t>Obligaciones de Servicio Público y Universal: </a:t>
            </a:r>
            <a:endParaRPr lang="es-MX" sz="2000" cap="small" dirty="0">
              <a:solidFill>
                <a:prstClr val="white"/>
              </a:solidFill>
              <a:latin typeface="Times New Roman" pitchFamily="18" charset="0"/>
              <a:cs typeface="Times New Roman" pitchFamily="18" charset="0"/>
            </a:endParaRPr>
          </a:p>
        </p:txBody>
      </p:sp>
      <p:sp>
        <p:nvSpPr>
          <p:cNvPr id="11" name="10 CuadroTexto"/>
          <p:cNvSpPr txBox="1"/>
          <p:nvPr/>
        </p:nvSpPr>
        <p:spPr>
          <a:xfrm>
            <a:off x="107504" y="4940875"/>
            <a:ext cx="8640960" cy="1877437"/>
          </a:xfrm>
          <a:prstGeom prst="rect">
            <a:avLst/>
          </a:prstGeom>
          <a:noFill/>
        </p:spPr>
        <p:txBody>
          <a:bodyPr wrap="square" rtlCol="0">
            <a:spAutoFit/>
          </a:bodyPr>
          <a:lstStyle/>
          <a:p>
            <a:pPr marL="742950" lvl="1" indent="-285750" algn="just">
              <a:spcAft>
                <a:spcPts val="1200"/>
              </a:spcAft>
              <a:buClr>
                <a:srgbClr val="C00000"/>
              </a:buClr>
              <a:buFont typeface="Wingdings" pitchFamily="2" charset="2"/>
              <a:buChar char="§"/>
            </a:pPr>
            <a:r>
              <a:rPr lang="es-MX" sz="1600" dirty="0">
                <a:latin typeface="Arial" pitchFamily="34" charset="0"/>
                <a:cs typeface="Arial" pitchFamily="34" charset="0"/>
              </a:rPr>
              <a:t>Manifestación de Impacto </a:t>
            </a:r>
            <a:r>
              <a:rPr lang="es-MX" sz="1600" dirty="0" smtClean="0">
                <a:latin typeface="Arial" pitchFamily="34" charset="0"/>
                <a:cs typeface="Arial" pitchFamily="34" charset="0"/>
              </a:rPr>
              <a:t>Social: Se requerirá una evaluación de </a:t>
            </a:r>
            <a:r>
              <a:rPr lang="es-MX" sz="1600" dirty="0">
                <a:latin typeface="Arial" pitchFamily="34" charset="0"/>
                <a:cs typeface="Arial" pitchFamily="34" charset="0"/>
              </a:rPr>
              <a:t>las consecuencias sociales asociadas a proyectos </a:t>
            </a:r>
            <a:r>
              <a:rPr lang="es-MX" sz="1600" dirty="0" smtClean="0">
                <a:latin typeface="Arial" pitchFamily="34" charset="0"/>
                <a:cs typeface="Arial" pitchFamily="34" charset="0"/>
              </a:rPr>
              <a:t>para definir medidas </a:t>
            </a:r>
            <a:r>
              <a:rPr lang="es-MX" sz="1600" dirty="0">
                <a:latin typeface="Arial" pitchFamily="34" charset="0"/>
                <a:cs typeface="Arial" pitchFamily="34" charset="0"/>
              </a:rPr>
              <a:t>de prevención y </a:t>
            </a:r>
            <a:r>
              <a:rPr lang="es-MX" sz="1600" dirty="0" smtClean="0">
                <a:latin typeface="Arial" pitchFamily="34" charset="0"/>
                <a:cs typeface="Arial" pitchFamily="34" charset="0"/>
              </a:rPr>
              <a:t>mitigación.</a:t>
            </a:r>
          </a:p>
          <a:p>
            <a:pPr marL="742950" lvl="1" indent="-285750" algn="just">
              <a:spcAft>
                <a:spcPts val="1200"/>
              </a:spcAft>
              <a:buClr>
                <a:srgbClr val="C00000"/>
              </a:buClr>
              <a:buFont typeface="Wingdings" pitchFamily="2" charset="2"/>
              <a:buChar char="§"/>
            </a:pPr>
            <a:r>
              <a:rPr lang="es-MX" sz="1600" dirty="0" smtClean="0">
                <a:latin typeface="Arial" pitchFamily="34" charset="0"/>
                <a:cs typeface="Arial" pitchFamily="34" charset="0"/>
              </a:rPr>
              <a:t>Acuerdos de Concertación: Define esquemas de colaboración para el desarrollo regional sostenible.  </a:t>
            </a:r>
          </a:p>
          <a:p>
            <a:pPr marL="742950" lvl="1" indent="-285750" algn="just">
              <a:spcAft>
                <a:spcPts val="1200"/>
              </a:spcAft>
              <a:buClr>
                <a:srgbClr val="C00000"/>
              </a:buClr>
              <a:buFont typeface="Wingdings" pitchFamily="2" charset="2"/>
              <a:buChar char="§"/>
            </a:pPr>
            <a:r>
              <a:rPr lang="es-MX" sz="1600" dirty="0" smtClean="0">
                <a:latin typeface="Arial" pitchFamily="34" charset="0"/>
                <a:cs typeface="Arial" pitchFamily="34" charset="0"/>
              </a:rPr>
              <a:t>Consulta Social: Procedimiento para informar previa y libremente a las comunidades en las que se desarrollan los proyectos</a:t>
            </a:r>
            <a:r>
              <a:rPr lang="es-MX" sz="1600" dirty="0">
                <a:latin typeface="Arial" pitchFamily="34" charset="0"/>
                <a:cs typeface="Arial" pitchFamily="34" charset="0"/>
              </a:rPr>
              <a:t> </a:t>
            </a:r>
            <a:r>
              <a:rPr lang="es-MX" sz="1600" dirty="0" smtClean="0">
                <a:latin typeface="Arial" pitchFamily="34" charset="0"/>
                <a:cs typeface="Arial" pitchFamily="34" charset="0"/>
              </a:rPr>
              <a:t>(cumplimiento Convenio 169 OIT).</a:t>
            </a:r>
            <a:endParaRPr lang="es-MX" sz="2000" dirty="0">
              <a:latin typeface="Arial" pitchFamily="34" charset="0"/>
              <a:cs typeface="Arial" pitchFamily="34" charset="0"/>
            </a:endParaRPr>
          </a:p>
        </p:txBody>
      </p:sp>
      <p:sp>
        <p:nvSpPr>
          <p:cNvPr id="12" name="11 CuadroTexto"/>
          <p:cNvSpPr txBox="1"/>
          <p:nvPr/>
        </p:nvSpPr>
        <p:spPr>
          <a:xfrm>
            <a:off x="107504" y="3510300"/>
            <a:ext cx="8640960" cy="830997"/>
          </a:xfrm>
          <a:prstGeom prst="rect">
            <a:avLst/>
          </a:prstGeom>
          <a:noFill/>
        </p:spPr>
        <p:txBody>
          <a:bodyPr wrap="square" rtlCol="0">
            <a:spAutoFit/>
          </a:bodyPr>
          <a:lstStyle/>
          <a:p>
            <a:pPr marL="742950" lvl="1" indent="-285750" algn="just">
              <a:spcAft>
                <a:spcPts val="3000"/>
              </a:spcAft>
              <a:buClr>
                <a:srgbClr val="C00000"/>
              </a:buClr>
              <a:buFont typeface="Wingdings" pitchFamily="2" charset="2"/>
              <a:buChar char="§"/>
            </a:pPr>
            <a:r>
              <a:rPr lang="es-MX" sz="1600" dirty="0" smtClean="0">
                <a:latin typeface="Arial" pitchFamily="34" charset="0"/>
                <a:cs typeface="Arial" pitchFamily="34" charset="0"/>
              </a:rPr>
              <a:t>El Gobierno Federal continuará apoyando a los hogares a través de subsidios y se podrán instrumentar nuevos esquemas que focalicen el apoyo a los grupos en situación de vulnerabilidad.</a:t>
            </a:r>
          </a:p>
        </p:txBody>
      </p:sp>
      <p:sp>
        <p:nvSpPr>
          <p:cNvPr id="13" name="12 Rectángulo"/>
          <p:cNvSpPr/>
          <p:nvPr/>
        </p:nvSpPr>
        <p:spPr>
          <a:xfrm>
            <a:off x="395536" y="3074253"/>
            <a:ext cx="8291263" cy="352724"/>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6" name="15 Rectángulo"/>
          <p:cNvSpPr/>
          <p:nvPr/>
        </p:nvSpPr>
        <p:spPr>
          <a:xfrm>
            <a:off x="771624" y="3068960"/>
            <a:ext cx="5312544" cy="369332"/>
          </a:xfrm>
          <a:prstGeom prst="rect">
            <a:avLst/>
          </a:prstGeom>
        </p:spPr>
        <p:txBody>
          <a:bodyPr wrap="square">
            <a:spAutoFit/>
          </a:bodyPr>
          <a:lstStyle/>
          <a:p>
            <a:pPr lvl="0" defTabSz="1333500">
              <a:lnSpc>
                <a:spcPct val="90000"/>
              </a:lnSpc>
              <a:spcBef>
                <a:spcPct val="0"/>
              </a:spcBef>
              <a:spcAft>
                <a:spcPct val="35000"/>
              </a:spcAft>
            </a:pPr>
            <a:r>
              <a:rPr lang="es-MX" sz="2000" cap="small" dirty="0" smtClean="0">
                <a:solidFill>
                  <a:prstClr val="white"/>
                </a:solidFill>
                <a:latin typeface="Times New Roman" pitchFamily="18" charset="0"/>
                <a:cs typeface="Times New Roman" pitchFamily="18" charset="0"/>
              </a:rPr>
              <a:t>Subsidios:</a:t>
            </a:r>
            <a:endParaRPr lang="es-MX" sz="2000" cap="small" dirty="0">
              <a:solidFill>
                <a:prstClr val="white"/>
              </a:solidFill>
              <a:latin typeface="Times New Roman" pitchFamily="18" charset="0"/>
              <a:cs typeface="Times New Roman" pitchFamily="18" charset="0"/>
            </a:endParaRPr>
          </a:p>
        </p:txBody>
      </p:sp>
      <p:sp>
        <p:nvSpPr>
          <p:cNvPr id="17" name="16 Rectángulo"/>
          <p:cNvSpPr/>
          <p:nvPr/>
        </p:nvSpPr>
        <p:spPr>
          <a:xfrm>
            <a:off x="395536" y="4514413"/>
            <a:ext cx="8291263" cy="352724"/>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9" name="18 Rectángulo"/>
          <p:cNvSpPr/>
          <p:nvPr/>
        </p:nvSpPr>
        <p:spPr>
          <a:xfrm>
            <a:off x="771624" y="4509120"/>
            <a:ext cx="5312544" cy="369332"/>
          </a:xfrm>
          <a:prstGeom prst="rect">
            <a:avLst/>
          </a:prstGeom>
        </p:spPr>
        <p:txBody>
          <a:bodyPr wrap="square">
            <a:spAutoFit/>
          </a:bodyPr>
          <a:lstStyle/>
          <a:p>
            <a:pPr lvl="0" defTabSz="1333500">
              <a:lnSpc>
                <a:spcPct val="90000"/>
              </a:lnSpc>
              <a:spcBef>
                <a:spcPct val="0"/>
              </a:spcBef>
              <a:spcAft>
                <a:spcPct val="35000"/>
              </a:spcAft>
            </a:pPr>
            <a:r>
              <a:rPr lang="es-MX" sz="2000" cap="small" dirty="0" smtClean="0">
                <a:solidFill>
                  <a:prstClr val="white"/>
                </a:solidFill>
                <a:latin typeface="Times New Roman" pitchFamily="18" charset="0"/>
                <a:cs typeface="Times New Roman" pitchFamily="18" charset="0"/>
              </a:rPr>
              <a:t>Mecanismos de atención al impacto social:</a:t>
            </a:r>
            <a:endParaRPr lang="es-MX" sz="2000" cap="small" dirty="0">
              <a:solidFill>
                <a:prstClr val="white"/>
              </a:solidFill>
              <a:latin typeface="Times New Roman" pitchFamily="18" charset="0"/>
              <a:cs typeface="Times New Roman" pitchFamily="18" charset="0"/>
            </a:endParaRPr>
          </a:p>
        </p:txBody>
      </p:sp>
    </p:spTree>
    <p:extLst>
      <p:ext uri="{BB962C8B-B14F-4D97-AF65-F5344CB8AC3E}">
        <p14:creationId xmlns:p14="http://schemas.microsoft.com/office/powerpoint/2010/main" val="5417282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3 Título"/>
          <p:cNvSpPr txBox="1">
            <a:spLocks/>
          </p:cNvSpPr>
          <p:nvPr/>
        </p:nvSpPr>
        <p:spPr>
          <a:xfrm>
            <a:off x="2638978" y="-60821"/>
            <a:ext cx="6634500" cy="10129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a:lstStyle>
          <a:p>
            <a:r>
              <a:rPr lang="es-MX" sz="2400" cap="small" dirty="0" smtClean="0">
                <a:latin typeface="Times New Roman" pitchFamily="18" charset="0"/>
                <a:cs typeface="Times New Roman" pitchFamily="18" charset="0"/>
              </a:rPr>
              <a:t>Reforma al Artículo 25 Constitucional </a:t>
            </a:r>
            <a:endParaRPr lang="es-MX" sz="2400" b="1" cap="small" dirty="0">
              <a:effectLst/>
              <a:latin typeface="Times New Roman" pitchFamily="18" charset="0"/>
              <a:cs typeface="Times New Roman" pitchFamily="18" charset="0"/>
            </a:endParaRPr>
          </a:p>
        </p:txBody>
      </p:sp>
      <p:cxnSp>
        <p:nvCxnSpPr>
          <p:cNvPr id="41" name="40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2" name="1 CuadroTexto"/>
          <p:cNvSpPr txBox="1"/>
          <p:nvPr/>
        </p:nvSpPr>
        <p:spPr>
          <a:xfrm>
            <a:off x="467544" y="1196752"/>
            <a:ext cx="8280920" cy="5324535"/>
          </a:xfrm>
          <a:prstGeom prst="rect">
            <a:avLst/>
          </a:prstGeom>
          <a:noFill/>
        </p:spPr>
        <p:txBody>
          <a:bodyPr wrap="square" rtlCol="0">
            <a:spAutoFit/>
          </a:bodyPr>
          <a:lstStyle/>
          <a:p>
            <a:pPr algn="just"/>
            <a:r>
              <a:rPr lang="es-MX" sz="1400" b="1" dirty="0"/>
              <a:t>Artículo 25</a:t>
            </a:r>
            <a:r>
              <a:rPr lang="es-MX" sz="1400" dirty="0"/>
              <a:t>. Corresponde al Estado la rectoría del desarrollo nacional </a:t>
            </a:r>
            <a:r>
              <a:rPr lang="es-MX" sz="1400" dirty="0" smtClean="0"/>
              <a:t>….</a:t>
            </a:r>
            <a:endParaRPr lang="es-MX" sz="1400" dirty="0"/>
          </a:p>
          <a:p>
            <a:pPr algn="just"/>
            <a:r>
              <a:rPr lang="es-MX" sz="1400" dirty="0"/>
              <a:t> </a:t>
            </a:r>
            <a:r>
              <a:rPr lang="es-MX" sz="1400" dirty="0" smtClean="0"/>
              <a:t>…</a:t>
            </a:r>
            <a:endParaRPr lang="es-MX" sz="1400" dirty="0"/>
          </a:p>
          <a:p>
            <a:pPr algn="just"/>
            <a:r>
              <a:rPr lang="es-MX" sz="1400" dirty="0" smtClean="0"/>
              <a:t>…</a:t>
            </a:r>
            <a:r>
              <a:rPr lang="es-MX" sz="1400" dirty="0"/>
              <a:t> </a:t>
            </a:r>
          </a:p>
          <a:p>
            <a:pPr algn="just"/>
            <a:r>
              <a:rPr lang="es-MX" sz="1400" dirty="0"/>
              <a:t>El sector público tendrá a su cargo, de manera exclusiva, las áreas estratégicas que se señalan en el artículo 28, párrafo cuarto de la Constitución, manteniendo siempre el Gobierno Federal la propiedad y el control sobre los organismos y </a:t>
            </a:r>
            <a:r>
              <a:rPr lang="es-MX" sz="1400" b="1" dirty="0"/>
              <a:t>empresas productivas del Estado </a:t>
            </a:r>
            <a:r>
              <a:rPr lang="es-MX" sz="1400" dirty="0"/>
              <a:t>que en su caso se establezcan. </a:t>
            </a:r>
            <a:r>
              <a:rPr lang="es-MX" sz="1400" b="1" dirty="0"/>
              <a:t>Tratándose de la planeación y el control del sistema eléctrico nacional, y del servicio público de transmisión y distribución de energía eléctrica, así como de la exploración y extracción de petróleo y demás hidrocarburos, la Nación llevará a cabo dichas actividades en términos de lo dispuesto por los párrafos sexto y séptimo del artículo 27 de esta Constitución. En las actividades citadas la ley establecerá las normas relativas a la administración, organización, funcionamiento, procedimientos de contratación y demás actos jurídicos que celebren las empresas productivas del Estado, así como el régimen de remuneraciones de su personal, para garantizar su eficacia, eficiencia, honestidad, productividad, transparencia y rendición de cuentas, con base en las mejores prácticas, y determinará las demás actividades que podrán realizar.</a:t>
            </a:r>
          </a:p>
          <a:p>
            <a:pPr algn="just"/>
            <a:r>
              <a:rPr lang="es-MX" sz="1400" i="1" dirty="0" smtClean="0"/>
              <a:t>…</a:t>
            </a:r>
            <a:endParaRPr lang="es-MX" sz="1400" dirty="0"/>
          </a:p>
          <a:p>
            <a:pPr algn="just"/>
            <a:r>
              <a:rPr lang="es-MX" sz="1400" dirty="0"/>
              <a:t> </a:t>
            </a:r>
            <a:r>
              <a:rPr lang="es-MX" sz="1400" dirty="0" smtClean="0"/>
              <a:t>Bajo </a:t>
            </a:r>
            <a:r>
              <a:rPr lang="es-MX" sz="1400" dirty="0"/>
              <a:t>criterios de equidad social, productividad y </a:t>
            </a:r>
            <a:r>
              <a:rPr lang="es-MX" sz="1400" b="1" dirty="0"/>
              <a:t>sustentabilidad</a:t>
            </a:r>
            <a:r>
              <a:rPr lang="es-MX" sz="1400" dirty="0"/>
              <a:t> se apoyará e impulsará a las empresas de los sectores social y privado de la economía, sujetándolos a las modalidades que dicte el interés público y al uso, en beneficio general, de los recursos productivos, cuidando su conservación y el medio ambiente.</a:t>
            </a:r>
          </a:p>
          <a:p>
            <a:pPr algn="just"/>
            <a:r>
              <a:rPr lang="es-MX" sz="1400" dirty="0" smtClean="0"/>
              <a:t>….</a:t>
            </a:r>
            <a:r>
              <a:rPr lang="es-MX" sz="1400" dirty="0"/>
              <a:t> </a:t>
            </a:r>
          </a:p>
          <a:p>
            <a:pPr algn="just"/>
            <a:r>
              <a:rPr lang="es-MX" sz="1400" dirty="0" smtClean="0"/>
              <a:t>La </a:t>
            </a:r>
            <a:r>
              <a:rPr lang="es-MX" sz="1400" dirty="0"/>
              <a:t>ley alentará y protegerá la actividad económica que realicen los particulares y proveerá las condiciones para que el desenvolvimiento del sector privado contribuya al desarrollo económico nacional, promoviendo la competitividad e implementando una política nacional para el desarrollo industrial </a:t>
            </a:r>
            <a:r>
              <a:rPr lang="es-MX" sz="1400" b="1" dirty="0"/>
              <a:t>sustentable</a:t>
            </a:r>
            <a:r>
              <a:rPr lang="es-MX" sz="1400" dirty="0"/>
              <a:t> que incluya vertientes sectoriales y regionales, en los términos que establece esta Constitución.</a:t>
            </a:r>
          </a:p>
          <a:p>
            <a:endParaRPr lang="es-MX" dirty="0"/>
          </a:p>
        </p:txBody>
      </p:sp>
      <p:sp>
        <p:nvSpPr>
          <p:cNvPr id="5" name="4 Botón de acción: Hacia delante o Siguiente">
            <a:hlinkClick r:id="rId3" action="ppaction://hlinksldjump" highlightClick="1"/>
          </p:cNvPr>
          <p:cNvSpPr/>
          <p:nvPr/>
        </p:nvSpPr>
        <p:spPr>
          <a:xfrm>
            <a:off x="8238132" y="6218099"/>
            <a:ext cx="510332" cy="508189"/>
          </a:xfrm>
          <a:prstGeom prst="actionButtonForwardNext">
            <a:avLst/>
          </a:prstGeom>
          <a:solidFill>
            <a:schemeClr val="accent2">
              <a:alpha val="87000"/>
            </a:schemeClr>
          </a:solidFill>
          <a:ln>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826427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3 Título"/>
          <p:cNvSpPr txBox="1">
            <a:spLocks/>
          </p:cNvSpPr>
          <p:nvPr/>
        </p:nvSpPr>
        <p:spPr>
          <a:xfrm>
            <a:off x="2638978" y="-60821"/>
            <a:ext cx="6634500" cy="10129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a:lstStyle>
          <a:p>
            <a:r>
              <a:rPr lang="es-MX" sz="2400" cap="small" dirty="0">
                <a:latin typeface="Times New Roman" pitchFamily="18" charset="0"/>
                <a:cs typeface="Times New Roman" pitchFamily="18" charset="0"/>
              </a:rPr>
              <a:t>Reforma al Artículo </a:t>
            </a:r>
            <a:r>
              <a:rPr lang="es-MX" sz="2400" cap="small" dirty="0" smtClean="0">
                <a:latin typeface="Times New Roman" pitchFamily="18" charset="0"/>
                <a:cs typeface="Times New Roman" pitchFamily="18" charset="0"/>
              </a:rPr>
              <a:t>27 </a:t>
            </a:r>
            <a:r>
              <a:rPr lang="es-MX" sz="2400" cap="small" dirty="0">
                <a:latin typeface="Times New Roman" pitchFamily="18" charset="0"/>
                <a:cs typeface="Times New Roman" pitchFamily="18" charset="0"/>
              </a:rPr>
              <a:t>Constitucional </a:t>
            </a:r>
            <a:endParaRPr lang="es-MX" sz="2400" b="1" cap="small" dirty="0">
              <a:latin typeface="Times New Roman" pitchFamily="18" charset="0"/>
              <a:cs typeface="Times New Roman" pitchFamily="18" charset="0"/>
            </a:endParaRPr>
          </a:p>
        </p:txBody>
      </p:sp>
      <p:cxnSp>
        <p:nvCxnSpPr>
          <p:cNvPr id="41" name="40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2" name="1 CuadroTexto"/>
          <p:cNvSpPr txBox="1"/>
          <p:nvPr/>
        </p:nvSpPr>
        <p:spPr>
          <a:xfrm>
            <a:off x="251520" y="952153"/>
            <a:ext cx="8640960" cy="5970865"/>
          </a:xfrm>
          <a:prstGeom prst="rect">
            <a:avLst/>
          </a:prstGeom>
          <a:noFill/>
        </p:spPr>
        <p:txBody>
          <a:bodyPr wrap="square" rtlCol="0">
            <a:spAutoFit/>
          </a:bodyPr>
          <a:lstStyle/>
          <a:p>
            <a:pPr algn="just"/>
            <a:r>
              <a:rPr lang="es-MX" sz="1400" b="1" dirty="0"/>
              <a:t>Artículo 27.</a:t>
            </a:r>
            <a:r>
              <a:rPr lang="es-MX" sz="1400" dirty="0"/>
              <a:t> La propiedad de las tierras y aguas </a:t>
            </a:r>
            <a:r>
              <a:rPr lang="es-MX" sz="1400" dirty="0" smtClean="0"/>
              <a:t>…</a:t>
            </a:r>
            <a:endParaRPr lang="es-MX" sz="1400" dirty="0"/>
          </a:p>
          <a:p>
            <a:pPr algn="just"/>
            <a:endParaRPr lang="es-MX" sz="1400" dirty="0" smtClean="0"/>
          </a:p>
          <a:p>
            <a:pPr algn="just"/>
            <a:r>
              <a:rPr lang="es-MX" sz="1400" dirty="0" smtClean="0"/>
              <a:t>En </a:t>
            </a:r>
            <a:r>
              <a:rPr lang="es-MX" sz="1400" dirty="0"/>
              <a:t>los casos a que se refieren los dos párrafos anteriores, el dominio de la Nación es inalienable e imprescriptible y la explotación, el uso o el aprovechamiento de los recursos de que se trata, por los particulares o por sociedades constituidas conforme a las leyes mexicanas, no podrá realizarse sino mediante concesiones, otorgadas por el Ejecutivo Federal, de acuerdo con las reglas y condiciones que establezcan las leyes, salvo en radiodifusión y telecomunicaciones, que serán otorgadas por el Instituto Federal de Telecomunicaciones. Las normas legales relativas a obras o trabajos de explotación de los minerales y substancias a que se refiere el párrafo cuarto, regularán la ejecución y comprobación de los que se efectúen o deban efectuarse a partir de su vigencia, independientemente de la fecha de otorgamiento de las concesiones, y su inobservancia dará lugar a la cancelación de éstas. El Gobierno Federal tiene la facultad de establecer reservas nacionales y suprimirlas. Las declaratorias correspondientes se harán por el Ejecutivo en los casos y condiciones que las leyes prevean. </a:t>
            </a:r>
            <a:r>
              <a:rPr lang="es-MX" sz="1400" b="1" dirty="0"/>
              <a:t>Tratándose de minerales radiactivos no se otorgarán concesiones</a:t>
            </a:r>
            <a:r>
              <a:rPr lang="es-MX" sz="1400" dirty="0"/>
              <a:t>. Corresponde exclusivamente a la Nación </a:t>
            </a:r>
            <a:r>
              <a:rPr lang="es-MX" sz="1400" b="1" dirty="0"/>
              <a:t>la planeación y el control del sistema eléctrico nacional, así como el</a:t>
            </a:r>
            <a:r>
              <a:rPr lang="es-MX" sz="1400" dirty="0"/>
              <a:t> servicio público </a:t>
            </a:r>
            <a:r>
              <a:rPr lang="es-MX" sz="1400" b="1" dirty="0"/>
              <a:t>de transmisión </a:t>
            </a:r>
            <a:r>
              <a:rPr lang="es-MX" sz="1400" dirty="0"/>
              <a:t>y distribución de energía eléctrica; </a:t>
            </a:r>
            <a:r>
              <a:rPr lang="es-MX" sz="1400" b="1" dirty="0"/>
              <a:t>en estas actividades no se otorgarán concesiones, sin perjuicio de que el Estado pueda celebrar contratos con particulares en los términos que establezcan las leyes, mismas que determinarán la forma en que los particulares podrán participar en las demás actividades de la industria eléctrica.</a:t>
            </a:r>
          </a:p>
          <a:p>
            <a:pPr algn="just"/>
            <a:r>
              <a:rPr lang="es-MX" sz="1400" dirty="0"/>
              <a:t> </a:t>
            </a:r>
          </a:p>
          <a:p>
            <a:pPr algn="just"/>
            <a:r>
              <a:rPr lang="es-MX" sz="1400" b="1" dirty="0"/>
              <a:t>Tratándose del petróleo y de los hidrocarburos sólidos, líquidos o gaseosos, en el subsuelo, la propiedad de la Nación es inalienable e imprescriptible y no se otorgarán concesiones. Con el propósito de obtener ingresos para el Estado que contribuyan al desarrollo de largo plazo de la Nación, ésta llevará a cabo las actividades de exploración y extracción del petróleo y demás hidrocarburos mediante asignaciones a empresas productivas del Estado o a través de contratos con éstas o con particulares, en los términos de la Ley Reglamentaria. Para cumplir con el objeto de dichas asignaciones o contratos las empresas productivas del Estado podrán contratar con particulares. En cualquier caso, los hidrocarburos en el subsuelo son propiedad de la Nación y así deberá afirmarse en las asignaciones o contratos.</a:t>
            </a:r>
          </a:p>
          <a:p>
            <a:pPr algn="just"/>
            <a:r>
              <a:rPr lang="es-MX" dirty="0" smtClean="0"/>
              <a:t>…</a:t>
            </a:r>
            <a:endParaRPr lang="es-MX" dirty="0"/>
          </a:p>
        </p:txBody>
      </p:sp>
      <p:sp>
        <p:nvSpPr>
          <p:cNvPr id="44" name="43 Botón de acción: Hacia delante o Siguiente">
            <a:hlinkClick r:id="rId3" action="ppaction://hlinksldjump" highlightClick="1"/>
          </p:cNvPr>
          <p:cNvSpPr/>
          <p:nvPr/>
        </p:nvSpPr>
        <p:spPr>
          <a:xfrm>
            <a:off x="8329116" y="6371472"/>
            <a:ext cx="576064" cy="448428"/>
          </a:xfrm>
          <a:prstGeom prst="actionButtonForwardNext">
            <a:avLst/>
          </a:prstGeom>
          <a:solidFill>
            <a:schemeClr val="accent2">
              <a:alpha val="87000"/>
            </a:schemeClr>
          </a:solidFill>
          <a:ln>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46807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3 Título"/>
          <p:cNvSpPr txBox="1">
            <a:spLocks/>
          </p:cNvSpPr>
          <p:nvPr/>
        </p:nvSpPr>
        <p:spPr>
          <a:xfrm>
            <a:off x="2638978" y="83195"/>
            <a:ext cx="6634500" cy="8255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a:lstStyle>
          <a:p>
            <a:r>
              <a:rPr lang="es-MX" sz="2400" cap="small" dirty="0">
                <a:latin typeface="Times New Roman" pitchFamily="18" charset="0"/>
                <a:cs typeface="Times New Roman" pitchFamily="18" charset="0"/>
              </a:rPr>
              <a:t>Reforma al Artículo </a:t>
            </a:r>
            <a:r>
              <a:rPr lang="es-MX" sz="2400" cap="small" dirty="0" smtClean="0">
                <a:latin typeface="Times New Roman" pitchFamily="18" charset="0"/>
                <a:cs typeface="Times New Roman" pitchFamily="18" charset="0"/>
              </a:rPr>
              <a:t>28 </a:t>
            </a:r>
            <a:r>
              <a:rPr lang="es-MX" sz="2400" cap="small" dirty="0">
                <a:latin typeface="Times New Roman" pitchFamily="18" charset="0"/>
                <a:cs typeface="Times New Roman" pitchFamily="18" charset="0"/>
              </a:rPr>
              <a:t>Constitucional </a:t>
            </a:r>
            <a:endParaRPr lang="es-MX" sz="2400" b="1" cap="small" dirty="0">
              <a:latin typeface="Times New Roman" pitchFamily="18" charset="0"/>
              <a:cs typeface="Times New Roman" pitchFamily="18" charset="0"/>
            </a:endParaRPr>
          </a:p>
          <a:p>
            <a:endParaRPr lang="es-MX" sz="2400" b="1" cap="small" dirty="0">
              <a:latin typeface="Times New Roman" pitchFamily="18" charset="0"/>
              <a:cs typeface="Times New Roman" pitchFamily="18" charset="0"/>
            </a:endParaRPr>
          </a:p>
        </p:txBody>
      </p:sp>
      <p:cxnSp>
        <p:nvCxnSpPr>
          <p:cNvPr id="41" name="40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2" name="1 CuadroTexto"/>
          <p:cNvSpPr txBox="1"/>
          <p:nvPr/>
        </p:nvSpPr>
        <p:spPr>
          <a:xfrm>
            <a:off x="323528" y="1124744"/>
            <a:ext cx="8640960" cy="5262979"/>
          </a:xfrm>
          <a:prstGeom prst="rect">
            <a:avLst/>
          </a:prstGeom>
          <a:noFill/>
        </p:spPr>
        <p:txBody>
          <a:bodyPr wrap="square" rtlCol="0">
            <a:spAutoFit/>
          </a:bodyPr>
          <a:lstStyle/>
          <a:p>
            <a:pPr algn="just"/>
            <a:r>
              <a:rPr lang="es-MX" sz="1400" b="1" dirty="0"/>
              <a:t>Artículo 28.</a:t>
            </a:r>
            <a:r>
              <a:rPr lang="es-MX" sz="1400" dirty="0"/>
              <a:t> En los Estados Unidos Mexicanos quedan prohibidos los </a:t>
            </a:r>
            <a:r>
              <a:rPr lang="es-MX" sz="1400" dirty="0" smtClean="0"/>
              <a:t>monopolios…</a:t>
            </a:r>
            <a:endParaRPr lang="es-MX" sz="1400" dirty="0"/>
          </a:p>
          <a:p>
            <a:pPr algn="just"/>
            <a:r>
              <a:rPr lang="es-MX" sz="1400" dirty="0" smtClean="0"/>
              <a:t>…</a:t>
            </a:r>
            <a:endParaRPr lang="es-MX" sz="1400" dirty="0"/>
          </a:p>
          <a:p>
            <a:pPr algn="just"/>
            <a:r>
              <a:rPr lang="es-MX" sz="1400" dirty="0" smtClean="0"/>
              <a:t>…</a:t>
            </a:r>
            <a:endParaRPr lang="es-MX" sz="1400" dirty="0"/>
          </a:p>
          <a:p>
            <a:pPr algn="just"/>
            <a:r>
              <a:rPr lang="es-MX" sz="1400" dirty="0" smtClean="0"/>
              <a:t>No </a:t>
            </a:r>
            <a:r>
              <a:rPr lang="es-MX" sz="1400" dirty="0"/>
              <a:t>constituirán monopolios las funciones que el Estado ejerza de manera exclusiva en las siguientes áreas estratégicas: correos, telégrafos y radiotelegrafía; minerales radiactivos y generación de energía nuclear; </a:t>
            </a:r>
            <a:r>
              <a:rPr lang="es-MX" sz="1400" b="1" dirty="0"/>
              <a:t>la planeación y el control del sistema eléctrico nacional, así como el servicio público de transmisión y distribución de energía eléctrica, y la exploración y extracción del petróleo y de los demás hidrocarburos, en los términos de los párrafos sexto y séptimo del artículo 27 de esta Constitución, respectivamente</a:t>
            </a:r>
            <a:r>
              <a:rPr lang="es-MX" sz="1400" dirty="0"/>
              <a:t>; así como las actividades que expresamente señalen las leyes que expida el Congreso de la Unión. La comunicación vía satélite y los ferrocarriles son áreas prioritarias para el desarrollo nacional en los términos del artículo 25 de esta Constitución; el Estado al ejercer en ellas su rectoría, protegerá la seguridad y la soberanía de la Nación, y al otorgar concesiones o permisos mantendrá o establecerá el dominio de las respectivas vías de comunicación de acuerdo con las leyes de la materia.</a:t>
            </a:r>
          </a:p>
          <a:p>
            <a:pPr algn="just"/>
            <a:r>
              <a:rPr lang="es-MX" sz="1400" dirty="0" smtClean="0"/>
              <a:t>…</a:t>
            </a:r>
            <a:r>
              <a:rPr lang="es-MX" sz="1400" dirty="0"/>
              <a:t> </a:t>
            </a:r>
          </a:p>
          <a:p>
            <a:pPr algn="just"/>
            <a:r>
              <a:rPr lang="es-MX" sz="1400" dirty="0" smtClean="0"/>
              <a:t>El </a:t>
            </a:r>
            <a:r>
              <a:rPr lang="es-MX" sz="1400" dirty="0"/>
              <a:t>Estado tendrá un banco central que será autónomo en el ejercicio de sus funciones y en su administración. Su objetivo prioritario será procurar la estabilidad del poder adquisitivo de la moneda nacional, fortaleciendo con ello la rectoría del desarrollo nacional que corresponde al Estado. Ninguna autoridad podrá ordenar al banco conceder financiamiento. </a:t>
            </a:r>
            <a:r>
              <a:rPr lang="es-MX" sz="1400" b="1" dirty="0"/>
              <a:t>El Estado contará con un fideicomiso público denominado Fondo Mexicano del Petróleo para la Estabilización y el Desarrollo, cuya Institución Fiduciaria será el banco central y tendrá por objeto, en los términos que establezca la ley, recibir, administrar y distribuir los ingresos derivados de las asignaciones y contratos a que se refiere el párrafo séptimo del artículo 27 de esta Constitución, con excepción de los impuestos.</a:t>
            </a:r>
          </a:p>
          <a:p>
            <a:pPr algn="just"/>
            <a:r>
              <a:rPr lang="es-MX" sz="1400" dirty="0" smtClean="0"/>
              <a:t>…</a:t>
            </a:r>
            <a:r>
              <a:rPr lang="es-MX" sz="1400" dirty="0"/>
              <a:t> </a:t>
            </a:r>
          </a:p>
          <a:p>
            <a:pPr algn="just"/>
            <a:r>
              <a:rPr lang="es-MX" sz="1400" b="1" dirty="0" smtClean="0"/>
              <a:t>El </a:t>
            </a:r>
            <a:r>
              <a:rPr lang="es-MX" sz="1400" b="1" dirty="0"/>
              <a:t>Poder Ejecutivo contará con los órganos reguladores coordinados en materia energética, denominados Comisión Nacional de Hidrocarburos y Comisión Reguladora de Energía, en los términos que determine la ley.</a:t>
            </a:r>
          </a:p>
          <a:p>
            <a:pPr algn="just"/>
            <a:r>
              <a:rPr lang="es-MX" sz="1400" i="1" dirty="0" smtClean="0"/>
              <a:t>…</a:t>
            </a:r>
            <a:endParaRPr lang="es-MX" sz="1400" dirty="0"/>
          </a:p>
        </p:txBody>
      </p:sp>
      <p:sp>
        <p:nvSpPr>
          <p:cNvPr id="5" name="4 Botón de acción: Hacia delante o Siguiente">
            <a:hlinkClick r:id="rId3" action="ppaction://hlinksldjump" highlightClick="1"/>
          </p:cNvPr>
          <p:cNvSpPr/>
          <p:nvPr/>
        </p:nvSpPr>
        <p:spPr>
          <a:xfrm>
            <a:off x="8290036" y="6184021"/>
            <a:ext cx="591120" cy="432047"/>
          </a:xfrm>
          <a:prstGeom prst="actionButtonForwardNext">
            <a:avLst/>
          </a:prstGeom>
          <a:solidFill>
            <a:schemeClr val="accent2">
              <a:alpha val="87000"/>
            </a:schemeClr>
          </a:solidFill>
          <a:ln>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82642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0 Rectángulo"/>
          <p:cNvSpPr/>
          <p:nvPr/>
        </p:nvSpPr>
        <p:spPr>
          <a:xfrm>
            <a:off x="467544" y="5130942"/>
            <a:ext cx="7848872" cy="504906"/>
          </a:xfrm>
          <a:prstGeom prst="rect">
            <a:avLst/>
          </a:prstGeom>
          <a:solidFill>
            <a:schemeClr val="bg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32" name="31 Rectángulo"/>
          <p:cNvSpPr/>
          <p:nvPr/>
        </p:nvSpPr>
        <p:spPr>
          <a:xfrm>
            <a:off x="482346" y="6119002"/>
            <a:ext cx="7834069" cy="406342"/>
          </a:xfrm>
          <a:prstGeom prst="rect">
            <a:avLst/>
          </a:prstGeom>
          <a:solidFill>
            <a:schemeClr val="bg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18" name="17 Rectángulo"/>
          <p:cNvSpPr/>
          <p:nvPr/>
        </p:nvSpPr>
        <p:spPr>
          <a:xfrm>
            <a:off x="477823" y="4014355"/>
            <a:ext cx="7838592" cy="621897"/>
          </a:xfrm>
          <a:prstGeom prst="rect">
            <a:avLst/>
          </a:prstGeom>
          <a:solidFill>
            <a:schemeClr val="bg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13" name="12 Rectángulo"/>
          <p:cNvSpPr/>
          <p:nvPr/>
        </p:nvSpPr>
        <p:spPr>
          <a:xfrm>
            <a:off x="467544" y="3008698"/>
            <a:ext cx="7848872" cy="509202"/>
          </a:xfrm>
          <a:prstGeom prst="rect">
            <a:avLst/>
          </a:prstGeom>
          <a:solidFill>
            <a:schemeClr val="bg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8" name="7 Rectángulo"/>
          <p:cNvSpPr/>
          <p:nvPr/>
        </p:nvSpPr>
        <p:spPr>
          <a:xfrm>
            <a:off x="465226" y="1482768"/>
            <a:ext cx="7851189" cy="1056469"/>
          </a:xfrm>
          <a:prstGeom prst="rect">
            <a:avLst/>
          </a:prstGeom>
          <a:solidFill>
            <a:schemeClr val="bg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2" name="1 Título"/>
          <p:cNvSpPr>
            <a:spLocks noGrp="1"/>
          </p:cNvSpPr>
          <p:nvPr>
            <p:ph type="title"/>
          </p:nvPr>
        </p:nvSpPr>
        <p:spPr/>
        <p:txBody>
          <a:bodyPr/>
          <a:lstStyle/>
          <a:p>
            <a:r>
              <a:rPr lang="es-MX" sz="2400" cap="small" dirty="0" smtClean="0">
                <a:latin typeface="Times New Roman" pitchFamily="18" charset="0"/>
                <a:cs typeface="Times New Roman" pitchFamily="18" charset="0"/>
              </a:rPr>
              <a:t>Objetivos en Materia de </a:t>
            </a:r>
            <a:br>
              <a:rPr lang="es-MX" sz="2400" cap="small" dirty="0" smtClean="0">
                <a:latin typeface="Times New Roman" pitchFamily="18" charset="0"/>
                <a:cs typeface="Times New Roman" pitchFamily="18" charset="0"/>
              </a:rPr>
            </a:br>
            <a:r>
              <a:rPr lang="es-MX" sz="2400" b="1" cap="small" dirty="0" smtClean="0">
                <a:effectLst>
                  <a:glow rad="63500">
                    <a:schemeClr val="accent2">
                      <a:satMod val="175000"/>
                      <a:alpha val="40000"/>
                    </a:schemeClr>
                  </a:glow>
                </a:effectLst>
                <a:latin typeface="Times New Roman" pitchFamily="18" charset="0"/>
                <a:cs typeface="Times New Roman" pitchFamily="18" charset="0"/>
              </a:rPr>
              <a:t>Electricidad</a:t>
            </a:r>
            <a:endParaRPr lang="es-MX" sz="2400" b="1" cap="small" dirty="0">
              <a:effectLst>
                <a:glow rad="63500">
                  <a:schemeClr val="accent2">
                    <a:satMod val="175000"/>
                    <a:alpha val="40000"/>
                  </a:schemeClr>
                </a:glow>
              </a:effectLst>
              <a:latin typeface="Times New Roman" pitchFamily="18" charset="0"/>
              <a:cs typeface="Times New Roman" pitchFamily="18" charset="0"/>
            </a:endParaRPr>
          </a:p>
        </p:txBody>
      </p:sp>
      <p:sp>
        <p:nvSpPr>
          <p:cNvPr id="3" name="2 CuadroTexto"/>
          <p:cNvSpPr txBox="1"/>
          <p:nvPr/>
        </p:nvSpPr>
        <p:spPr>
          <a:xfrm>
            <a:off x="465226" y="1412776"/>
            <a:ext cx="4898861" cy="1126462"/>
          </a:xfrm>
          <a:prstGeom prst="rect">
            <a:avLst/>
          </a:prstGeom>
          <a:noFill/>
        </p:spPr>
        <p:txBody>
          <a:bodyPr wrap="square" rtlCol="0">
            <a:spAutoFit/>
          </a:bodyPr>
          <a:lstStyle/>
          <a:p>
            <a:pPr marL="285750" lvl="0" indent="-285750">
              <a:lnSpc>
                <a:spcPct val="120000"/>
              </a:lnSpc>
              <a:buClr>
                <a:srgbClr val="C00000"/>
              </a:buClr>
              <a:buFont typeface="Wingdings" pitchFamily="2" charset="2"/>
              <a:buChar char="§"/>
            </a:pPr>
            <a:r>
              <a:rPr lang="es-MX" sz="1400" dirty="0">
                <a:latin typeface="Arial" pitchFamily="34" charset="0"/>
                <a:cs typeface="Arial" pitchFamily="34" charset="0"/>
              </a:rPr>
              <a:t>Disminución de costos de producción</a:t>
            </a:r>
          </a:p>
          <a:p>
            <a:pPr marL="285750" lvl="0" indent="-285750">
              <a:lnSpc>
                <a:spcPct val="120000"/>
              </a:lnSpc>
              <a:buClr>
                <a:srgbClr val="C00000"/>
              </a:buClr>
              <a:buFont typeface="Wingdings" pitchFamily="2" charset="2"/>
              <a:buChar char="§"/>
            </a:pPr>
            <a:r>
              <a:rPr lang="es-MX" sz="1400" dirty="0">
                <a:latin typeface="Arial" pitchFamily="34" charset="0"/>
                <a:cs typeface="Arial" pitchFamily="34" charset="0"/>
              </a:rPr>
              <a:t>Combustibles más limpios y competitivos</a:t>
            </a:r>
          </a:p>
          <a:p>
            <a:pPr marL="285750" lvl="0" indent="-285750">
              <a:lnSpc>
                <a:spcPct val="120000"/>
              </a:lnSpc>
              <a:buClr>
                <a:srgbClr val="C00000"/>
              </a:buClr>
              <a:buFont typeface="Wingdings" pitchFamily="2" charset="2"/>
              <a:buChar char="§"/>
            </a:pPr>
            <a:r>
              <a:rPr lang="es-MX" sz="1400" dirty="0">
                <a:latin typeface="Arial" pitchFamily="34" charset="0"/>
                <a:cs typeface="Arial" pitchFamily="34" charset="0"/>
              </a:rPr>
              <a:t>Reducción de pérdidas</a:t>
            </a:r>
          </a:p>
          <a:p>
            <a:pPr marL="285750" lvl="0" indent="-285750">
              <a:lnSpc>
                <a:spcPct val="120000"/>
              </a:lnSpc>
              <a:buClr>
                <a:srgbClr val="C00000"/>
              </a:buClr>
              <a:buFont typeface="Wingdings" pitchFamily="2" charset="2"/>
              <a:buChar char="§"/>
            </a:pPr>
            <a:r>
              <a:rPr lang="es-MX" sz="1400" dirty="0">
                <a:latin typeface="Arial" pitchFamily="34" charset="0"/>
                <a:cs typeface="Arial" pitchFamily="34" charset="0"/>
              </a:rPr>
              <a:t>Operación más </a:t>
            </a:r>
            <a:r>
              <a:rPr lang="es-MX" sz="1400" dirty="0" smtClean="0">
                <a:latin typeface="Arial" pitchFamily="34" charset="0"/>
                <a:cs typeface="Arial" pitchFamily="34" charset="0"/>
              </a:rPr>
              <a:t>eficiente</a:t>
            </a:r>
            <a:endParaRPr lang="es-MX" sz="1400" dirty="0">
              <a:latin typeface="Arial" pitchFamily="34" charset="0"/>
              <a:cs typeface="Arial" pitchFamily="34" charset="0"/>
            </a:endParaRPr>
          </a:p>
        </p:txBody>
      </p:sp>
      <p:sp>
        <p:nvSpPr>
          <p:cNvPr id="12" name="11 CuadroTexto"/>
          <p:cNvSpPr txBox="1"/>
          <p:nvPr/>
        </p:nvSpPr>
        <p:spPr>
          <a:xfrm>
            <a:off x="467544" y="3111712"/>
            <a:ext cx="2603598" cy="307777"/>
          </a:xfrm>
          <a:prstGeom prst="rect">
            <a:avLst/>
          </a:prstGeom>
          <a:noFill/>
        </p:spPr>
        <p:txBody>
          <a:bodyPr wrap="none" rtlCol="0">
            <a:spAutoFit/>
          </a:bodyPr>
          <a:lstStyle/>
          <a:p>
            <a:pPr marL="285750" lvl="0" indent="-285750">
              <a:buClr>
                <a:srgbClr val="C00000"/>
              </a:buClr>
              <a:buFont typeface="Wingdings" pitchFamily="2" charset="2"/>
              <a:buChar char="§"/>
            </a:pPr>
            <a:r>
              <a:rPr lang="es-MX" sz="1400" dirty="0">
                <a:latin typeface="Arial" pitchFamily="34" charset="0"/>
                <a:cs typeface="Arial" pitchFamily="34" charset="0"/>
              </a:rPr>
              <a:t>Nueva </a:t>
            </a:r>
            <a:r>
              <a:rPr lang="es-MX" sz="1400" dirty="0" smtClean="0">
                <a:latin typeface="Arial" pitchFamily="34" charset="0"/>
                <a:cs typeface="Arial" pitchFamily="34" charset="0"/>
              </a:rPr>
              <a:t>base Constitucional</a:t>
            </a:r>
            <a:endParaRPr lang="es-MX" sz="1400" dirty="0">
              <a:latin typeface="Arial" pitchFamily="34" charset="0"/>
              <a:cs typeface="Arial" pitchFamily="34" charset="0"/>
            </a:endParaRPr>
          </a:p>
        </p:txBody>
      </p:sp>
      <p:sp>
        <p:nvSpPr>
          <p:cNvPr id="17" name="16 Rectángulo"/>
          <p:cNvSpPr/>
          <p:nvPr/>
        </p:nvSpPr>
        <p:spPr>
          <a:xfrm>
            <a:off x="477823" y="4026855"/>
            <a:ext cx="5997962" cy="585610"/>
          </a:xfrm>
          <a:prstGeom prst="rect">
            <a:avLst/>
          </a:prstGeom>
        </p:spPr>
        <p:txBody>
          <a:bodyPr wrap="square">
            <a:spAutoFit/>
          </a:bodyPr>
          <a:lstStyle/>
          <a:p>
            <a:pPr marL="285750" indent="-285750">
              <a:lnSpc>
                <a:spcPct val="120000"/>
              </a:lnSpc>
              <a:buClr>
                <a:srgbClr val="C00000"/>
              </a:buClr>
              <a:buFont typeface="Wingdings" pitchFamily="2" charset="2"/>
              <a:buChar char="§"/>
            </a:pPr>
            <a:r>
              <a:rPr lang="es-MX" sz="1400" dirty="0">
                <a:latin typeface="Arial" pitchFamily="34" charset="0"/>
                <a:cs typeface="Arial" pitchFamily="34" charset="0"/>
              </a:rPr>
              <a:t>Competencia en la </a:t>
            </a:r>
            <a:r>
              <a:rPr lang="es-MX" sz="1400" dirty="0" smtClean="0">
                <a:latin typeface="Arial" pitchFamily="34" charset="0"/>
                <a:cs typeface="Arial" pitchFamily="34" charset="0"/>
              </a:rPr>
              <a:t>generación</a:t>
            </a:r>
          </a:p>
          <a:p>
            <a:pPr marL="285750" indent="-285750">
              <a:lnSpc>
                <a:spcPct val="120000"/>
              </a:lnSpc>
              <a:buClr>
                <a:srgbClr val="C00000"/>
              </a:buClr>
              <a:buFont typeface="Wingdings" pitchFamily="2" charset="2"/>
              <a:buChar char="§"/>
            </a:pPr>
            <a:r>
              <a:rPr lang="es-MX" sz="1400" dirty="0" smtClean="0">
                <a:latin typeface="Arial" pitchFamily="34" charset="0"/>
                <a:cs typeface="Arial" pitchFamily="34" charset="0"/>
              </a:rPr>
              <a:t>Reglas claras y transparentes para interconexión</a:t>
            </a:r>
            <a:endParaRPr lang="es-MX" sz="1400" dirty="0">
              <a:latin typeface="Arial" pitchFamily="34" charset="0"/>
              <a:cs typeface="Arial" pitchFamily="34" charset="0"/>
            </a:endParaRPr>
          </a:p>
        </p:txBody>
      </p:sp>
      <p:sp>
        <p:nvSpPr>
          <p:cNvPr id="25" name="24 CuadroTexto"/>
          <p:cNvSpPr txBox="1"/>
          <p:nvPr/>
        </p:nvSpPr>
        <p:spPr>
          <a:xfrm>
            <a:off x="467544" y="5178725"/>
            <a:ext cx="3555782" cy="307777"/>
          </a:xfrm>
          <a:prstGeom prst="rect">
            <a:avLst/>
          </a:prstGeom>
          <a:noFill/>
        </p:spPr>
        <p:txBody>
          <a:bodyPr wrap="none" rtlCol="0">
            <a:spAutoFit/>
          </a:bodyPr>
          <a:lstStyle/>
          <a:p>
            <a:pPr marL="285750" lvl="0" indent="-285750">
              <a:buClr>
                <a:srgbClr val="C00000"/>
              </a:buClr>
              <a:buFont typeface="Wingdings" pitchFamily="2" charset="2"/>
              <a:buChar char="§"/>
            </a:pPr>
            <a:r>
              <a:rPr lang="es-MX" sz="1400" dirty="0">
                <a:latin typeface="Arial" pitchFamily="34" charset="0"/>
                <a:cs typeface="Arial" pitchFamily="34" charset="0"/>
              </a:rPr>
              <a:t>Desarrollo de infraestructura </a:t>
            </a:r>
            <a:r>
              <a:rPr lang="es-MX" sz="1400" dirty="0" smtClean="0">
                <a:latin typeface="Arial" pitchFamily="34" charset="0"/>
                <a:cs typeface="Arial" pitchFamily="34" charset="0"/>
              </a:rPr>
              <a:t>necesaria</a:t>
            </a:r>
            <a:endParaRPr lang="es-MX" sz="1400" dirty="0">
              <a:latin typeface="Arial" pitchFamily="34" charset="0"/>
              <a:cs typeface="Arial" pitchFamily="34" charset="0"/>
            </a:endParaRPr>
          </a:p>
        </p:txBody>
      </p:sp>
      <p:sp>
        <p:nvSpPr>
          <p:cNvPr id="30" name="29 Rectángulo"/>
          <p:cNvSpPr/>
          <p:nvPr/>
        </p:nvSpPr>
        <p:spPr>
          <a:xfrm>
            <a:off x="517002" y="6176152"/>
            <a:ext cx="6123467" cy="307777"/>
          </a:xfrm>
          <a:prstGeom prst="rect">
            <a:avLst/>
          </a:prstGeom>
        </p:spPr>
        <p:txBody>
          <a:bodyPr wrap="square">
            <a:spAutoFit/>
          </a:bodyPr>
          <a:lstStyle/>
          <a:p>
            <a:pPr marL="285750" indent="-285750">
              <a:buClr>
                <a:srgbClr val="C00000"/>
              </a:buClr>
              <a:buFont typeface="Wingdings" pitchFamily="2" charset="2"/>
              <a:buChar char="§"/>
            </a:pPr>
            <a:r>
              <a:rPr lang="es-MX" sz="1400" dirty="0">
                <a:latin typeface="Arial" pitchFamily="34" charset="0"/>
                <a:cs typeface="Arial" pitchFamily="34" charset="0"/>
              </a:rPr>
              <a:t>Fortalecimiento de la industria, CFE, </a:t>
            </a:r>
            <a:r>
              <a:rPr lang="es-MX" sz="1400" dirty="0" smtClean="0">
                <a:latin typeface="Arial" pitchFamily="34" charset="0"/>
                <a:cs typeface="Arial" pitchFamily="34" charset="0"/>
              </a:rPr>
              <a:t>SENER, CRE y </a:t>
            </a:r>
            <a:r>
              <a:rPr lang="es-MX" sz="1400" dirty="0">
                <a:latin typeface="Arial" pitchFamily="34" charset="0"/>
                <a:cs typeface="Arial" pitchFamily="34" charset="0"/>
              </a:rPr>
              <a:t>CENACE.</a:t>
            </a:r>
          </a:p>
        </p:txBody>
      </p:sp>
      <p:cxnSp>
        <p:nvCxnSpPr>
          <p:cNvPr id="33" name="32 Conector recto"/>
          <p:cNvCxnSpPr/>
          <p:nvPr/>
        </p:nvCxnSpPr>
        <p:spPr>
          <a:xfrm>
            <a:off x="2771800" y="908720"/>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34" name="33 Rectángulo"/>
          <p:cNvSpPr/>
          <p:nvPr/>
        </p:nvSpPr>
        <p:spPr>
          <a:xfrm>
            <a:off x="323528" y="1124745"/>
            <a:ext cx="8291263" cy="323506"/>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3 Rectángulo"/>
          <p:cNvSpPr/>
          <p:nvPr/>
        </p:nvSpPr>
        <p:spPr>
          <a:xfrm>
            <a:off x="611560" y="1124744"/>
            <a:ext cx="6206043" cy="341632"/>
          </a:xfrm>
          <a:prstGeom prst="rect">
            <a:avLst/>
          </a:prstGeom>
        </p:spPr>
        <p:txBody>
          <a:bodyPr wrap="square">
            <a:spAutoFit/>
          </a:bodyPr>
          <a:lstStyle/>
          <a:p>
            <a:pPr lvl="0" defTabSz="755650">
              <a:lnSpc>
                <a:spcPct val="90000"/>
              </a:lnSpc>
              <a:spcBef>
                <a:spcPct val="0"/>
              </a:spcBef>
              <a:spcAft>
                <a:spcPct val="35000"/>
              </a:spcAft>
            </a:pPr>
            <a:r>
              <a:rPr lang="es-MX" cap="small" dirty="0">
                <a:solidFill>
                  <a:prstClr val="white"/>
                </a:solidFill>
                <a:latin typeface="Times New Roman" pitchFamily="18" charset="0"/>
                <a:cs typeface="Times New Roman" pitchFamily="18" charset="0"/>
              </a:rPr>
              <a:t>Reducción del Precio de la Electricidad</a:t>
            </a:r>
          </a:p>
        </p:txBody>
      </p:sp>
      <p:pic>
        <p:nvPicPr>
          <p:cNvPr id="19" name="18 Imagen"/>
          <p:cNvPicPr>
            <a:picLocks noChangeAspect="1"/>
          </p:cNvPicPr>
          <p:nvPr/>
        </p:nvPicPr>
        <p:blipFill rotWithShape="1">
          <a:blip r:embed="rId3"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59245" t="3998" r="13048" b="6115"/>
          <a:stretch/>
        </p:blipFill>
        <p:spPr>
          <a:xfrm>
            <a:off x="6372200" y="2045963"/>
            <a:ext cx="207170" cy="344611"/>
          </a:xfrm>
          <a:prstGeom prst="rect">
            <a:avLst/>
          </a:prstGeom>
        </p:spPr>
      </p:pic>
      <p:pic>
        <p:nvPicPr>
          <p:cNvPr id="37" name="36 Imagen"/>
          <p:cNvPicPr>
            <a:picLocks noChangeAspect="1"/>
          </p:cNvPicPr>
          <p:nvPr/>
        </p:nvPicPr>
        <p:blipFill rotWithShape="1">
          <a:blip r:embed="rId3"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59245" t="3998" r="13048" b="6115"/>
          <a:stretch/>
        </p:blipFill>
        <p:spPr>
          <a:xfrm>
            <a:off x="6758674" y="1955426"/>
            <a:ext cx="261598" cy="435147"/>
          </a:xfrm>
          <a:prstGeom prst="rect">
            <a:avLst/>
          </a:prstGeom>
        </p:spPr>
      </p:pic>
      <p:pic>
        <p:nvPicPr>
          <p:cNvPr id="38" name="37 Imagen"/>
          <p:cNvPicPr>
            <a:picLocks noChangeAspect="1"/>
          </p:cNvPicPr>
          <p:nvPr/>
        </p:nvPicPr>
        <p:blipFill rotWithShape="1">
          <a:blip r:embed="rId3"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59245" t="3998" r="13048" b="6115"/>
          <a:stretch/>
        </p:blipFill>
        <p:spPr>
          <a:xfrm>
            <a:off x="7164288" y="1791676"/>
            <a:ext cx="360040" cy="598898"/>
          </a:xfrm>
          <a:prstGeom prst="rect">
            <a:avLst/>
          </a:prstGeom>
        </p:spPr>
      </p:pic>
      <p:pic>
        <p:nvPicPr>
          <p:cNvPr id="39" name="38 Imagen"/>
          <p:cNvPicPr>
            <a:picLocks noChangeAspect="1"/>
          </p:cNvPicPr>
          <p:nvPr/>
        </p:nvPicPr>
        <p:blipFill rotWithShape="1">
          <a:blip r:embed="rId3">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59245" t="3998" r="13048" b="6115"/>
          <a:stretch/>
        </p:blipFill>
        <p:spPr>
          <a:xfrm>
            <a:off x="7609237" y="1573575"/>
            <a:ext cx="491155" cy="816998"/>
          </a:xfrm>
          <a:prstGeom prst="rect">
            <a:avLst/>
          </a:prstGeom>
        </p:spPr>
      </p:pic>
      <p:sp>
        <p:nvSpPr>
          <p:cNvPr id="40" name="39 Rectángulo"/>
          <p:cNvSpPr/>
          <p:nvPr/>
        </p:nvSpPr>
        <p:spPr>
          <a:xfrm>
            <a:off x="321568" y="3761206"/>
            <a:ext cx="8291263" cy="279011"/>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3" name="42 Rectángulo"/>
          <p:cNvSpPr/>
          <p:nvPr/>
        </p:nvSpPr>
        <p:spPr>
          <a:xfrm>
            <a:off x="321569" y="2743469"/>
            <a:ext cx="8291263" cy="284075"/>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0" name="19 Rectángulo"/>
          <p:cNvSpPr/>
          <p:nvPr/>
        </p:nvSpPr>
        <p:spPr>
          <a:xfrm>
            <a:off x="618755" y="2708920"/>
            <a:ext cx="5609429" cy="341632"/>
          </a:xfrm>
          <a:prstGeom prst="rect">
            <a:avLst/>
          </a:prstGeom>
        </p:spPr>
        <p:txBody>
          <a:bodyPr wrap="square">
            <a:spAutoFit/>
          </a:bodyPr>
          <a:lstStyle/>
          <a:p>
            <a:pPr lvl="0" defTabSz="800100">
              <a:lnSpc>
                <a:spcPct val="90000"/>
              </a:lnSpc>
              <a:spcBef>
                <a:spcPct val="0"/>
              </a:spcBef>
              <a:spcAft>
                <a:spcPct val="35000"/>
              </a:spcAft>
            </a:pPr>
            <a:r>
              <a:rPr lang="es-MX" cap="small" dirty="0">
                <a:solidFill>
                  <a:prstClr val="white"/>
                </a:solidFill>
                <a:latin typeface="Times New Roman" pitchFamily="18" charset="0"/>
                <a:cs typeface="Times New Roman" pitchFamily="18" charset="0"/>
              </a:rPr>
              <a:t>Certidumbre jurídica y seguridad de inversión</a:t>
            </a:r>
          </a:p>
        </p:txBody>
      </p:sp>
      <p:pic>
        <p:nvPicPr>
          <p:cNvPr id="21" name="20 Imagen"/>
          <p:cNvPicPr>
            <a:picLocks noChangeAspect="1"/>
          </p:cNvPicPr>
          <p:nvPr/>
        </p:nvPicPr>
        <p:blipFill rotWithShape="1">
          <a:blip r:embed="rId4" cstate="print">
            <a:duotone>
              <a:prstClr val="black"/>
              <a:schemeClr val="accent2">
                <a:tint val="45000"/>
                <a:satMod val="400000"/>
              </a:schemeClr>
            </a:duotone>
            <a:extLst>
              <a:ext uri="{28A0092B-C50C-407E-A947-70E740481C1C}">
                <a14:useLocalDpi xmlns:a14="http://schemas.microsoft.com/office/drawing/2010/main" val="0"/>
              </a:ext>
            </a:extLst>
          </a:blip>
          <a:srcRect l="70969"/>
          <a:stretch/>
        </p:blipFill>
        <p:spPr>
          <a:xfrm>
            <a:off x="7524328" y="3036868"/>
            <a:ext cx="475622" cy="522464"/>
          </a:xfrm>
          <a:prstGeom prst="rect">
            <a:avLst/>
          </a:prstGeom>
        </p:spPr>
      </p:pic>
      <p:sp>
        <p:nvSpPr>
          <p:cNvPr id="26" name="25 Rectángulo"/>
          <p:cNvSpPr/>
          <p:nvPr/>
        </p:nvSpPr>
        <p:spPr>
          <a:xfrm>
            <a:off x="642486" y="3717032"/>
            <a:ext cx="4237881" cy="369332"/>
          </a:xfrm>
          <a:prstGeom prst="rect">
            <a:avLst/>
          </a:prstGeom>
        </p:spPr>
        <p:txBody>
          <a:bodyPr wrap="square">
            <a:spAutoFit/>
          </a:bodyPr>
          <a:lstStyle/>
          <a:p>
            <a:r>
              <a:rPr lang="es-MX" cap="small" dirty="0">
                <a:solidFill>
                  <a:prstClr val="white"/>
                </a:solidFill>
                <a:latin typeface="Times New Roman" pitchFamily="18" charset="0"/>
                <a:cs typeface="Times New Roman" pitchFamily="18" charset="0"/>
              </a:rPr>
              <a:t>Reducción de costos a nivel industria</a:t>
            </a:r>
            <a:endParaRPr lang="es-MX" sz="2400" cap="small" dirty="0">
              <a:latin typeface="Times New Roman" pitchFamily="18" charset="0"/>
              <a:cs typeface="Times New Roman" pitchFamily="18" charset="0"/>
            </a:endParaRPr>
          </a:p>
        </p:txBody>
      </p:sp>
      <p:pic>
        <p:nvPicPr>
          <p:cNvPr id="54" name="53 Imagen"/>
          <p:cNvPicPr>
            <a:picLocks noChangeAspect="1"/>
          </p:cNvPicPr>
          <p:nvPr/>
        </p:nvPicPr>
        <p:blipFill rotWithShape="1">
          <a:blip r:embed="rId5"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7359" t="7355" r="4266" b="29716"/>
          <a:stretch/>
        </p:blipFill>
        <p:spPr>
          <a:xfrm flipH="1">
            <a:off x="6784485" y="4304648"/>
            <a:ext cx="246066" cy="175216"/>
          </a:xfrm>
          <a:prstGeom prst="rect">
            <a:avLst/>
          </a:prstGeom>
        </p:spPr>
      </p:pic>
      <p:pic>
        <p:nvPicPr>
          <p:cNvPr id="55" name="54 Imagen"/>
          <p:cNvPicPr>
            <a:picLocks noChangeAspect="1"/>
          </p:cNvPicPr>
          <p:nvPr/>
        </p:nvPicPr>
        <p:blipFill rotWithShape="1">
          <a:blip r:embed="rId6"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7359" t="7355" r="4266" b="29716"/>
          <a:stretch/>
        </p:blipFill>
        <p:spPr>
          <a:xfrm flipH="1">
            <a:off x="7179429" y="4215770"/>
            <a:ext cx="355178" cy="252911"/>
          </a:xfrm>
          <a:prstGeom prst="rect">
            <a:avLst/>
          </a:prstGeom>
        </p:spPr>
      </p:pic>
      <p:pic>
        <p:nvPicPr>
          <p:cNvPr id="56" name="55 Imagen"/>
          <p:cNvPicPr>
            <a:picLocks noChangeAspect="1"/>
          </p:cNvPicPr>
          <p:nvPr/>
        </p:nvPicPr>
        <p:blipFill rotWithShape="1">
          <a:blip r:embed="rId7"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7359" t="7355" r="4266" b="29716"/>
          <a:stretch/>
        </p:blipFill>
        <p:spPr>
          <a:xfrm flipH="1">
            <a:off x="7606615" y="4065804"/>
            <a:ext cx="565785" cy="402878"/>
          </a:xfrm>
          <a:prstGeom prst="rect">
            <a:avLst/>
          </a:prstGeom>
        </p:spPr>
      </p:pic>
      <p:pic>
        <p:nvPicPr>
          <p:cNvPr id="57" name="56 Imagen"/>
          <p:cNvPicPr>
            <a:picLocks noChangeAspect="1"/>
          </p:cNvPicPr>
          <p:nvPr/>
        </p:nvPicPr>
        <p:blipFill>
          <a:blip r:embed="rId8"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335539" y="5159517"/>
            <a:ext cx="692845" cy="476331"/>
          </a:xfrm>
          <a:prstGeom prst="rect">
            <a:avLst/>
          </a:prstGeom>
        </p:spPr>
      </p:pic>
      <p:sp>
        <p:nvSpPr>
          <p:cNvPr id="58" name="57 Rectángulo"/>
          <p:cNvSpPr/>
          <p:nvPr/>
        </p:nvSpPr>
        <p:spPr>
          <a:xfrm>
            <a:off x="308908" y="4863644"/>
            <a:ext cx="8291263" cy="267298"/>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1" name="60 Rectángulo"/>
          <p:cNvSpPr/>
          <p:nvPr/>
        </p:nvSpPr>
        <p:spPr>
          <a:xfrm>
            <a:off x="630456" y="4817885"/>
            <a:ext cx="7685960" cy="341632"/>
          </a:xfrm>
          <a:prstGeom prst="rect">
            <a:avLst/>
          </a:prstGeom>
        </p:spPr>
        <p:txBody>
          <a:bodyPr wrap="square">
            <a:spAutoFit/>
          </a:bodyPr>
          <a:lstStyle/>
          <a:p>
            <a:pPr lvl="0" defTabSz="800100">
              <a:lnSpc>
                <a:spcPct val="90000"/>
              </a:lnSpc>
              <a:spcBef>
                <a:spcPct val="0"/>
              </a:spcBef>
              <a:spcAft>
                <a:spcPct val="35000"/>
              </a:spcAft>
            </a:pPr>
            <a:r>
              <a:rPr lang="es-MX" cap="small" dirty="0">
                <a:solidFill>
                  <a:prstClr val="white"/>
                </a:solidFill>
                <a:latin typeface="Times New Roman" pitchFamily="18" charset="0"/>
                <a:cs typeface="Times New Roman" pitchFamily="18" charset="0"/>
              </a:rPr>
              <a:t>Aprovechamiento de fuentes limpias y eficiencia energética</a:t>
            </a:r>
          </a:p>
        </p:txBody>
      </p:sp>
      <p:sp>
        <p:nvSpPr>
          <p:cNvPr id="65" name="64 Rectángulo"/>
          <p:cNvSpPr/>
          <p:nvPr/>
        </p:nvSpPr>
        <p:spPr>
          <a:xfrm>
            <a:off x="308907" y="5834521"/>
            <a:ext cx="8291263" cy="284481"/>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478838" tIns="30480" rIns="30480" bIns="30480" numCol="1" spcCol="1270" anchor="t" anchorCtr="0">
            <a:noAutofit/>
          </a:bodyPr>
          <a:lstStyle/>
          <a:p>
            <a:pPr defTabSz="533400">
              <a:lnSpc>
                <a:spcPct val="90000"/>
              </a:lnSpc>
              <a:spcBef>
                <a:spcPct val="0"/>
              </a:spcBef>
              <a:spcAft>
                <a:spcPct val="35000"/>
              </a:spcAft>
            </a:pPr>
            <a:endParaRPr lang="es-MX" sz="1100" b="1" cap="sma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7" name="66 Rectángulo"/>
          <p:cNvSpPr/>
          <p:nvPr/>
        </p:nvSpPr>
        <p:spPr>
          <a:xfrm>
            <a:off x="596939" y="5834520"/>
            <a:ext cx="6206043" cy="341632"/>
          </a:xfrm>
          <a:prstGeom prst="rect">
            <a:avLst/>
          </a:prstGeom>
        </p:spPr>
        <p:txBody>
          <a:bodyPr wrap="square">
            <a:spAutoFit/>
          </a:bodyPr>
          <a:lstStyle/>
          <a:p>
            <a:pPr lvl="0" defTabSz="755650">
              <a:lnSpc>
                <a:spcPct val="90000"/>
              </a:lnSpc>
              <a:spcBef>
                <a:spcPct val="0"/>
              </a:spcBef>
              <a:spcAft>
                <a:spcPct val="35000"/>
              </a:spcAft>
            </a:pPr>
            <a:r>
              <a:rPr lang="es-MX" cap="small" dirty="0" smtClean="0">
                <a:solidFill>
                  <a:prstClr val="white"/>
                </a:solidFill>
                <a:latin typeface="Times New Roman" pitchFamily="18" charset="0"/>
                <a:cs typeface="Times New Roman" pitchFamily="18" charset="0"/>
              </a:rPr>
              <a:t>Rectoría del Estado en la Industria Eléctrica</a:t>
            </a:r>
            <a:endParaRPr lang="es-MX" cap="small" dirty="0">
              <a:solidFill>
                <a:prstClr val="white"/>
              </a:solidFill>
              <a:latin typeface="Times New Roman" pitchFamily="18" charset="0"/>
              <a:cs typeface="Times New Roman" pitchFamily="18" charset="0"/>
            </a:endParaRPr>
          </a:p>
        </p:txBody>
      </p:sp>
      <p:pic>
        <p:nvPicPr>
          <p:cNvPr id="72" name="71 Imagen"/>
          <p:cNvPicPr>
            <a:picLocks noChangeAspect="1"/>
          </p:cNvPicPr>
          <p:nvPr/>
        </p:nvPicPr>
        <p:blipFill>
          <a:blip r:embed="rId9" cstate="print">
            <a:clrChange>
              <a:clrFrom>
                <a:srgbClr val="F8F8F8"/>
              </a:clrFrom>
              <a:clrTo>
                <a:srgbClr val="F8F8F8">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380312" y="6148099"/>
            <a:ext cx="671019" cy="377245"/>
          </a:xfrm>
          <a:prstGeom prst="rect">
            <a:avLst/>
          </a:prstGeom>
        </p:spPr>
      </p:pic>
    </p:spTree>
    <p:extLst>
      <p:ext uri="{BB962C8B-B14F-4D97-AF65-F5344CB8AC3E}">
        <p14:creationId xmlns:p14="http://schemas.microsoft.com/office/powerpoint/2010/main" val="129397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0"/>
            <a:ext cx="6733828" cy="764704"/>
          </a:xfrm>
        </p:spPr>
        <p:txBody>
          <a:bodyPr/>
          <a:lstStyle/>
          <a:p>
            <a:r>
              <a:rPr lang="es-MX" sz="2400" cap="small" dirty="0">
                <a:latin typeface="Times New Roman" pitchFamily="18" charset="0"/>
                <a:cs typeface="Times New Roman" pitchFamily="18" charset="0"/>
              </a:rPr>
              <a:t>Diagnóstico: Tarifas Eléctricas</a:t>
            </a:r>
          </a:p>
        </p:txBody>
      </p:sp>
      <p:sp>
        <p:nvSpPr>
          <p:cNvPr id="6" name="5 Rectángulo redondeado"/>
          <p:cNvSpPr/>
          <p:nvPr/>
        </p:nvSpPr>
        <p:spPr>
          <a:xfrm>
            <a:off x="251520" y="1196752"/>
            <a:ext cx="8694736" cy="648072"/>
          </a:xfrm>
          <a:prstGeom prst="roundRect">
            <a:avLst>
              <a:gd name="adj" fmla="val 0"/>
            </a:avLst>
          </a:prstGeom>
          <a:solidFill>
            <a:schemeClr val="bg2"/>
          </a:solidFill>
          <a:ln/>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30000"/>
              </a:lnSpc>
            </a:pPr>
            <a:r>
              <a:rPr lang="es-MX" sz="1600" cap="small" dirty="0">
                <a:latin typeface="Arial" pitchFamily="34" charset="0"/>
                <a:cs typeface="Arial" pitchFamily="34" charset="0"/>
              </a:rPr>
              <a:t>La tarifa promedio de CFE es 25% superior al promedio en EE.UU. </a:t>
            </a:r>
          </a:p>
          <a:p>
            <a:pPr algn="ctr">
              <a:lnSpc>
                <a:spcPct val="130000"/>
              </a:lnSpc>
            </a:pPr>
            <a:r>
              <a:rPr lang="es-MX" sz="1600" cap="small" dirty="0">
                <a:latin typeface="Arial" pitchFamily="34" charset="0"/>
                <a:cs typeface="Arial" pitchFamily="34" charset="0"/>
              </a:rPr>
              <a:t>Sin subsidios, la </a:t>
            </a:r>
            <a:r>
              <a:rPr lang="es-MX" sz="1600" u="sng" cap="small" dirty="0">
                <a:latin typeface="Arial" pitchFamily="34" charset="0"/>
                <a:cs typeface="Arial" pitchFamily="34" charset="0"/>
              </a:rPr>
              <a:t>diferencia promedio es de 73%.</a:t>
            </a:r>
          </a:p>
        </p:txBody>
      </p:sp>
      <p:cxnSp>
        <p:nvCxnSpPr>
          <p:cNvPr id="7" name="6 Conector recto"/>
          <p:cNvCxnSpPr/>
          <p:nvPr/>
        </p:nvCxnSpPr>
        <p:spPr>
          <a:xfrm>
            <a:off x="2771800" y="764704"/>
            <a:ext cx="5976664" cy="0"/>
          </a:xfrm>
          <a:prstGeom prst="line">
            <a:avLst/>
          </a:prstGeom>
        </p:spPr>
        <p:style>
          <a:lnRef idx="2">
            <a:schemeClr val="accent2"/>
          </a:lnRef>
          <a:fillRef idx="0">
            <a:schemeClr val="accent2"/>
          </a:fillRef>
          <a:effectRef idx="1">
            <a:schemeClr val="accent2"/>
          </a:effectRef>
          <a:fontRef idx="minor">
            <a:schemeClr val="tx1"/>
          </a:fontRef>
        </p:style>
      </p:cxnSp>
      <p:graphicFrame>
        <p:nvGraphicFramePr>
          <p:cNvPr id="8" name="9 Gráfico"/>
          <p:cNvGraphicFramePr>
            <a:graphicFrameLocks/>
          </p:cNvGraphicFramePr>
          <p:nvPr>
            <p:extLst>
              <p:ext uri="{D42A27DB-BD31-4B8C-83A1-F6EECF244321}">
                <p14:modId xmlns:p14="http://schemas.microsoft.com/office/powerpoint/2010/main" val="1279813443"/>
              </p:ext>
            </p:extLst>
          </p:nvPr>
        </p:nvGraphicFramePr>
        <p:xfrm>
          <a:off x="247228" y="2348880"/>
          <a:ext cx="8501236" cy="3456384"/>
        </p:xfrm>
        <a:graphic>
          <a:graphicData uri="http://schemas.openxmlformats.org/drawingml/2006/chart">
            <c:chart xmlns:c="http://schemas.openxmlformats.org/drawingml/2006/chart" xmlns:r="http://schemas.openxmlformats.org/officeDocument/2006/relationships" r:id="rId3"/>
          </a:graphicData>
        </a:graphic>
      </p:graphicFrame>
      <p:sp>
        <p:nvSpPr>
          <p:cNvPr id="3" name="2 Rectángulo"/>
          <p:cNvSpPr/>
          <p:nvPr/>
        </p:nvSpPr>
        <p:spPr>
          <a:xfrm>
            <a:off x="683568" y="6043354"/>
            <a:ext cx="7704856" cy="507831"/>
          </a:xfrm>
          <a:prstGeom prst="rect">
            <a:avLst/>
          </a:prstGeom>
        </p:spPr>
        <p:txBody>
          <a:bodyPr wrap="square">
            <a:spAutoFit/>
          </a:bodyPr>
          <a:lstStyle/>
          <a:p>
            <a:r>
              <a:rPr lang="es-MX" sz="900" dirty="0">
                <a:solidFill>
                  <a:srgbClr val="000000"/>
                </a:solidFill>
                <a:latin typeface="Arial" pitchFamily="34" charset="0"/>
                <a:cs typeface="Arial" pitchFamily="34" charset="0"/>
              </a:rPr>
              <a:t>Fuentes: Sistema de Información Energética, Administración de Información de Energía (EE.UU.)</a:t>
            </a:r>
          </a:p>
          <a:p>
            <a:r>
              <a:rPr lang="es-MX" sz="900" dirty="0">
                <a:solidFill>
                  <a:srgbClr val="000000"/>
                </a:solidFill>
                <a:latin typeface="Arial" pitchFamily="34" charset="0"/>
                <a:cs typeface="Arial" pitchFamily="34" charset="0"/>
              </a:rPr>
              <a:t>Tarifas de EE.UU. convertidas a pesos a </a:t>
            </a:r>
            <a:r>
              <a:rPr lang="es-MX" sz="900" dirty="0" smtClean="0">
                <a:solidFill>
                  <a:srgbClr val="000000"/>
                </a:solidFill>
                <a:latin typeface="Arial" pitchFamily="34" charset="0"/>
                <a:cs typeface="Arial" pitchFamily="34" charset="0"/>
              </a:rPr>
              <a:t>un </a:t>
            </a:r>
            <a:r>
              <a:rPr lang="es-MX" sz="900" dirty="0">
                <a:solidFill>
                  <a:srgbClr val="000000"/>
                </a:solidFill>
                <a:latin typeface="Arial" pitchFamily="34" charset="0"/>
                <a:cs typeface="Arial" pitchFamily="34" charset="0"/>
              </a:rPr>
              <a:t>tipo de cambio de 12.64 pesos/dólar, promedio diario de la tipo interbancario en el primer trimestre de 2013.</a:t>
            </a:r>
          </a:p>
        </p:txBody>
      </p:sp>
    </p:spTree>
    <p:extLst>
      <p:ext uri="{BB962C8B-B14F-4D97-AF65-F5344CB8AC3E}">
        <p14:creationId xmlns:p14="http://schemas.microsoft.com/office/powerpoint/2010/main" val="3425694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0"/>
            <a:ext cx="6733828" cy="764704"/>
          </a:xfrm>
        </p:spPr>
        <p:txBody>
          <a:bodyPr/>
          <a:lstStyle/>
          <a:p>
            <a:r>
              <a:rPr lang="es-MX" sz="2400" cap="small" dirty="0">
                <a:latin typeface="Times New Roman" pitchFamily="18" charset="0"/>
                <a:cs typeface="Times New Roman" pitchFamily="18" charset="0"/>
              </a:rPr>
              <a:t>Diagnóstico: </a:t>
            </a:r>
            <a:r>
              <a:rPr lang="es-MX" sz="2400" cap="small" dirty="0" smtClean="0">
                <a:latin typeface="Times New Roman" pitchFamily="18" charset="0"/>
                <a:cs typeface="Times New Roman" pitchFamily="18" charset="0"/>
              </a:rPr>
              <a:t>Generación</a:t>
            </a:r>
            <a:endParaRPr lang="es-MX" sz="2400" cap="small" dirty="0">
              <a:latin typeface="Times New Roman" pitchFamily="18" charset="0"/>
              <a:cs typeface="Times New Roman" pitchFamily="18" charset="0"/>
            </a:endParaRPr>
          </a:p>
        </p:txBody>
      </p:sp>
      <p:sp>
        <p:nvSpPr>
          <p:cNvPr id="5" name="4 Rectángulo redondeado"/>
          <p:cNvSpPr/>
          <p:nvPr/>
        </p:nvSpPr>
        <p:spPr>
          <a:xfrm>
            <a:off x="251520" y="1052736"/>
            <a:ext cx="8694736" cy="772102"/>
          </a:xfrm>
          <a:prstGeom prst="roundRect">
            <a:avLst>
              <a:gd name="adj" fmla="val 0"/>
            </a:avLst>
          </a:prstGeom>
          <a:solidFill>
            <a:schemeClr val="bg2"/>
          </a:solidFill>
          <a:ln/>
        </p:spPr>
        <p:style>
          <a:lnRef idx="1">
            <a:schemeClr val="accent3"/>
          </a:lnRef>
          <a:fillRef idx="2">
            <a:schemeClr val="accent3"/>
          </a:fillRef>
          <a:effectRef idx="1">
            <a:schemeClr val="accent3"/>
          </a:effectRef>
          <a:fontRef idx="minor">
            <a:schemeClr val="dk1"/>
          </a:fontRef>
        </p:style>
        <p:txBody>
          <a:bodyPr rtlCol="0" anchor="ctr"/>
          <a:lstStyle/>
          <a:p>
            <a:pPr marL="285750" indent="-285750">
              <a:buFont typeface="Arial" panose="020B0604020202020204" pitchFamily="34" charset="0"/>
              <a:buChar char="•"/>
            </a:pPr>
            <a:r>
              <a:rPr lang="es-MX" sz="1600" cap="small" dirty="0">
                <a:latin typeface="Arial" pitchFamily="34" charset="0"/>
                <a:cs typeface="Arial" pitchFamily="34" charset="0"/>
              </a:rPr>
              <a:t>El </a:t>
            </a:r>
            <a:r>
              <a:rPr lang="es-MX" sz="1600" cap="small" dirty="0" smtClean="0">
                <a:latin typeface="Arial" pitchFamily="34" charset="0"/>
                <a:cs typeface="Arial" pitchFamily="34" charset="0"/>
              </a:rPr>
              <a:t>36% de la capacidad instalada de generación es privada.</a:t>
            </a:r>
          </a:p>
          <a:p>
            <a:pPr marL="285750" indent="-285750">
              <a:buFont typeface="Arial" panose="020B0604020202020204" pitchFamily="34" charset="0"/>
              <a:buChar char="•"/>
            </a:pPr>
            <a:r>
              <a:rPr lang="es-MX" sz="1600" cap="small" dirty="0" smtClean="0">
                <a:latin typeface="Arial" pitchFamily="34" charset="0"/>
                <a:cs typeface="Arial" pitchFamily="34" charset="0"/>
              </a:rPr>
              <a:t>la generación continúa presentando una alta participación de fuentes fósiles</a:t>
            </a:r>
            <a:r>
              <a:rPr lang="es-MX" sz="1600" cap="small" dirty="0">
                <a:latin typeface="Arial" pitchFamily="34" charset="0"/>
                <a:cs typeface="Arial" pitchFamily="34" charset="0"/>
              </a:rPr>
              <a:t>, en el primer semestre de </a:t>
            </a:r>
            <a:r>
              <a:rPr lang="es-MX" sz="1600" cap="small" dirty="0" smtClean="0">
                <a:latin typeface="Arial" pitchFamily="34" charset="0"/>
                <a:cs typeface="Arial" pitchFamily="34" charset="0"/>
              </a:rPr>
              <a:t>2013 fue de 85%.</a:t>
            </a:r>
            <a:endParaRPr lang="es-MX" sz="1600" dirty="0">
              <a:cs typeface="TrajanPro-Regular"/>
            </a:endParaRPr>
          </a:p>
        </p:txBody>
      </p:sp>
      <p:cxnSp>
        <p:nvCxnSpPr>
          <p:cNvPr id="6" name="5 Conector recto"/>
          <p:cNvCxnSpPr/>
          <p:nvPr/>
        </p:nvCxnSpPr>
        <p:spPr>
          <a:xfrm>
            <a:off x="2771800" y="764704"/>
            <a:ext cx="5976664" cy="0"/>
          </a:xfrm>
          <a:prstGeom prst="line">
            <a:avLst/>
          </a:prstGeom>
        </p:spPr>
        <p:style>
          <a:lnRef idx="2">
            <a:schemeClr val="accent2"/>
          </a:lnRef>
          <a:fillRef idx="0">
            <a:schemeClr val="accent2"/>
          </a:fillRef>
          <a:effectRef idx="1">
            <a:schemeClr val="accent2"/>
          </a:effectRef>
          <a:fontRef idx="minor">
            <a:schemeClr val="tx1"/>
          </a:fontRef>
        </p:style>
      </p:cxnSp>
      <p:graphicFrame>
        <p:nvGraphicFramePr>
          <p:cNvPr id="14" name="4 Gráfico"/>
          <p:cNvGraphicFramePr>
            <a:graphicFrameLocks/>
          </p:cNvGraphicFramePr>
          <p:nvPr>
            <p:extLst>
              <p:ext uri="{D42A27DB-BD31-4B8C-83A1-F6EECF244321}">
                <p14:modId xmlns:p14="http://schemas.microsoft.com/office/powerpoint/2010/main" val="1913674979"/>
              </p:ext>
            </p:extLst>
          </p:nvPr>
        </p:nvGraphicFramePr>
        <p:xfrm>
          <a:off x="-324543" y="2503459"/>
          <a:ext cx="3528392" cy="3976684"/>
        </p:xfrm>
        <a:graphic>
          <a:graphicData uri="http://schemas.openxmlformats.org/drawingml/2006/chart">
            <c:chart xmlns:c="http://schemas.openxmlformats.org/drawingml/2006/chart" xmlns:r="http://schemas.openxmlformats.org/officeDocument/2006/relationships" r:id="rId3"/>
          </a:graphicData>
        </a:graphic>
      </p:graphicFrame>
      <p:sp>
        <p:nvSpPr>
          <p:cNvPr id="8" name="1 CuadroTexto"/>
          <p:cNvSpPr txBox="1"/>
          <p:nvPr/>
        </p:nvSpPr>
        <p:spPr>
          <a:xfrm>
            <a:off x="359516" y="5196533"/>
            <a:ext cx="2088263" cy="36000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b="1" dirty="0" smtClean="0">
                <a:latin typeface="Arial" pitchFamily="34" charset="0"/>
                <a:cs typeface="Arial" pitchFamily="34" charset="0"/>
              </a:rPr>
              <a:t>64,768 MW</a:t>
            </a:r>
            <a:endParaRPr lang="es-MX" sz="1600" b="1" dirty="0">
              <a:latin typeface="Arial" pitchFamily="34" charset="0"/>
              <a:cs typeface="Arial" pitchFamily="34" charset="0"/>
            </a:endParaRPr>
          </a:p>
        </p:txBody>
      </p:sp>
      <p:sp>
        <p:nvSpPr>
          <p:cNvPr id="3" name="2 Rectángulo"/>
          <p:cNvSpPr/>
          <p:nvPr/>
        </p:nvSpPr>
        <p:spPr>
          <a:xfrm>
            <a:off x="3707904" y="5217985"/>
            <a:ext cx="1462260" cy="338554"/>
          </a:xfrm>
          <a:prstGeom prst="rect">
            <a:avLst/>
          </a:prstGeom>
        </p:spPr>
        <p:txBody>
          <a:bodyPr wrap="none">
            <a:spAutoFit/>
          </a:bodyPr>
          <a:lstStyle/>
          <a:p>
            <a:pPr algn="ctr"/>
            <a:r>
              <a:rPr lang="es-MX" sz="1600" b="1" dirty="0" smtClean="0">
                <a:latin typeface="Arial" pitchFamily="34" charset="0"/>
                <a:cs typeface="Arial" pitchFamily="34" charset="0"/>
              </a:rPr>
              <a:t>261,673 </a:t>
            </a:r>
            <a:r>
              <a:rPr lang="es-MX" sz="1600" b="1" dirty="0" err="1">
                <a:latin typeface="Arial" pitchFamily="34" charset="0"/>
                <a:cs typeface="Arial" pitchFamily="34" charset="0"/>
              </a:rPr>
              <a:t>GWh</a:t>
            </a:r>
            <a:endParaRPr lang="es-MX" sz="1600" b="1" dirty="0">
              <a:latin typeface="Arial" pitchFamily="34" charset="0"/>
              <a:cs typeface="Arial" pitchFamily="34" charset="0"/>
            </a:endParaRPr>
          </a:p>
        </p:txBody>
      </p:sp>
      <p:sp>
        <p:nvSpPr>
          <p:cNvPr id="20" name="1 CuadroTexto"/>
          <p:cNvSpPr txBox="1"/>
          <p:nvPr/>
        </p:nvSpPr>
        <p:spPr>
          <a:xfrm>
            <a:off x="5940152" y="5238201"/>
            <a:ext cx="2614080" cy="32037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en-US" sz="1600" b="1" dirty="0" smtClean="0">
                <a:latin typeface="Arial" pitchFamily="34" charset="0"/>
                <a:cs typeface="Arial" pitchFamily="34" charset="0"/>
              </a:rPr>
              <a:t>128,079 </a:t>
            </a:r>
            <a:r>
              <a:rPr lang="en-US" sz="1600" b="1" dirty="0" err="1" smtClean="0">
                <a:latin typeface="Arial" pitchFamily="34" charset="0"/>
                <a:cs typeface="Arial" pitchFamily="34" charset="0"/>
              </a:rPr>
              <a:t>GWh</a:t>
            </a:r>
            <a:endParaRPr lang="es-MX" sz="1600" b="1" dirty="0">
              <a:latin typeface="Arial" pitchFamily="34" charset="0"/>
              <a:cs typeface="Arial" pitchFamily="34" charset="0"/>
            </a:endParaRPr>
          </a:p>
        </p:txBody>
      </p:sp>
      <p:sp>
        <p:nvSpPr>
          <p:cNvPr id="23" name="22 Rectángulo"/>
          <p:cNvSpPr/>
          <p:nvPr/>
        </p:nvSpPr>
        <p:spPr>
          <a:xfrm>
            <a:off x="6862645" y="2641294"/>
            <a:ext cx="1287532" cy="307777"/>
          </a:xfrm>
          <a:prstGeom prst="rect">
            <a:avLst/>
          </a:prstGeom>
        </p:spPr>
        <p:txBody>
          <a:bodyPr wrap="none">
            <a:spAutoFit/>
          </a:bodyPr>
          <a:lstStyle/>
          <a:p>
            <a:pPr algn="ctr">
              <a:defRPr sz="1400" b="1" i="0" u="none" strike="noStrike" kern="1200" baseline="0">
                <a:solidFill>
                  <a:prstClr val="black"/>
                </a:solidFill>
                <a:latin typeface="Arial" pitchFamily="34" charset="0"/>
                <a:ea typeface="+mn-ea"/>
                <a:cs typeface="Arial" pitchFamily="34" charset="0"/>
              </a:defRPr>
            </a:pPr>
            <a:r>
              <a:rPr lang="en-US" b="1" dirty="0" err="1" smtClean="0">
                <a:latin typeface="Arial" pitchFamily="34" charset="0"/>
                <a:cs typeface="Arial" pitchFamily="34" charset="0"/>
              </a:rPr>
              <a:t>Ene-jun</a:t>
            </a:r>
            <a:r>
              <a:rPr lang="en-US" b="1" dirty="0" smtClean="0">
                <a:latin typeface="Arial" pitchFamily="34" charset="0"/>
                <a:cs typeface="Arial" pitchFamily="34" charset="0"/>
              </a:rPr>
              <a:t> 2013</a:t>
            </a:r>
            <a:endParaRPr lang="en-US" b="1" dirty="0">
              <a:latin typeface="Arial" pitchFamily="34" charset="0"/>
              <a:cs typeface="Arial" pitchFamily="34" charset="0"/>
            </a:endParaRPr>
          </a:p>
        </p:txBody>
      </p:sp>
      <p:sp>
        <p:nvSpPr>
          <p:cNvPr id="25" name="24 Rectángulo"/>
          <p:cNvSpPr/>
          <p:nvPr/>
        </p:nvSpPr>
        <p:spPr>
          <a:xfrm>
            <a:off x="3800078" y="2679995"/>
            <a:ext cx="1277914" cy="307777"/>
          </a:xfrm>
          <a:prstGeom prst="rect">
            <a:avLst/>
          </a:prstGeom>
        </p:spPr>
        <p:txBody>
          <a:bodyPr wrap="none">
            <a:spAutoFit/>
          </a:bodyPr>
          <a:lstStyle/>
          <a:p>
            <a:pPr algn="ctr">
              <a:defRPr sz="1400" b="1" i="0" u="none" strike="noStrike" kern="1200" baseline="0">
                <a:solidFill>
                  <a:prstClr val="black"/>
                </a:solidFill>
                <a:latin typeface="Arial" pitchFamily="34" charset="0"/>
                <a:ea typeface="+mn-ea"/>
                <a:cs typeface="Arial" pitchFamily="34" charset="0"/>
              </a:defRPr>
            </a:pPr>
            <a:r>
              <a:rPr lang="en-US" b="1" dirty="0" err="1" smtClean="0">
                <a:latin typeface="Arial" pitchFamily="34" charset="0"/>
                <a:cs typeface="Arial" pitchFamily="34" charset="0"/>
              </a:rPr>
              <a:t>Ene-dic</a:t>
            </a:r>
            <a:r>
              <a:rPr lang="en-US" b="1" dirty="0" smtClean="0">
                <a:latin typeface="Arial" pitchFamily="34" charset="0"/>
                <a:cs typeface="Arial" pitchFamily="34" charset="0"/>
              </a:rPr>
              <a:t> 2012</a:t>
            </a:r>
            <a:endParaRPr lang="en-US" b="1" dirty="0">
              <a:latin typeface="Arial" pitchFamily="34" charset="0"/>
              <a:cs typeface="Arial" pitchFamily="34" charset="0"/>
            </a:endParaRPr>
          </a:p>
        </p:txBody>
      </p:sp>
      <p:sp>
        <p:nvSpPr>
          <p:cNvPr id="24" name="23 Rectángulo"/>
          <p:cNvSpPr/>
          <p:nvPr/>
        </p:nvSpPr>
        <p:spPr>
          <a:xfrm>
            <a:off x="2915816" y="2349570"/>
            <a:ext cx="6120680" cy="4166594"/>
          </a:xfrm>
          <a:prstGeom prst="rect">
            <a:avLst/>
          </a:prstGeom>
          <a:no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Rectángulo"/>
          <p:cNvSpPr/>
          <p:nvPr/>
        </p:nvSpPr>
        <p:spPr>
          <a:xfrm>
            <a:off x="3278819" y="2195682"/>
            <a:ext cx="5229317" cy="307777"/>
          </a:xfrm>
          <a:prstGeom prst="rect">
            <a:avLst/>
          </a:prstGeom>
          <a:solidFill>
            <a:srgbClr val="C00000">
              <a:alpha val="90000"/>
            </a:srgbClr>
          </a:solidFill>
          <a:ln>
            <a:solidFill>
              <a:schemeClr val="bg1">
                <a:lumMod val="50000"/>
              </a:schemeClr>
            </a:solidFill>
          </a:ln>
        </p:spPr>
        <p:txBody>
          <a:bodyPr wrap="none">
            <a:spAutoFit/>
          </a:bodyPr>
          <a:lstStyle/>
          <a:p>
            <a:pPr algn="ctr">
              <a:defRPr sz="1400" b="1" i="0" u="none" strike="noStrike" kern="1200" baseline="0">
                <a:solidFill>
                  <a:prstClr val="black"/>
                </a:solidFill>
                <a:latin typeface="Arial" pitchFamily="34" charset="0"/>
                <a:ea typeface="+mn-ea"/>
                <a:cs typeface="Arial" pitchFamily="34" charset="0"/>
              </a:defRPr>
            </a:pPr>
            <a:r>
              <a:rPr lang="en-US" b="1" dirty="0" err="1" smtClean="0">
                <a:solidFill>
                  <a:schemeClr val="bg1"/>
                </a:solidFill>
                <a:latin typeface="Arial" pitchFamily="34" charset="0"/>
                <a:cs typeface="Arial" pitchFamily="34" charset="0"/>
              </a:rPr>
              <a:t>Generación</a:t>
            </a:r>
            <a:r>
              <a:rPr lang="en-US" b="1" dirty="0" smtClean="0">
                <a:solidFill>
                  <a:schemeClr val="bg1"/>
                </a:solidFill>
                <a:latin typeface="Arial" pitchFamily="34" charset="0"/>
                <a:cs typeface="Arial" pitchFamily="34" charset="0"/>
              </a:rPr>
              <a:t> </a:t>
            </a:r>
            <a:r>
              <a:rPr lang="en-US" b="1" dirty="0" err="1" smtClean="0">
                <a:solidFill>
                  <a:schemeClr val="bg1"/>
                </a:solidFill>
                <a:latin typeface="Arial" pitchFamily="34" charset="0"/>
                <a:cs typeface="Arial" pitchFamily="34" charset="0"/>
              </a:rPr>
              <a:t>bruta</a:t>
            </a:r>
            <a:r>
              <a:rPr lang="en-US" b="1" dirty="0" smtClean="0">
                <a:solidFill>
                  <a:schemeClr val="bg1"/>
                </a:solidFill>
                <a:latin typeface="Arial" pitchFamily="34" charset="0"/>
                <a:cs typeface="Arial" pitchFamily="34" charset="0"/>
              </a:rPr>
              <a:t> </a:t>
            </a:r>
            <a:r>
              <a:rPr lang="en-US" b="1" dirty="0" err="1" smtClean="0">
                <a:solidFill>
                  <a:schemeClr val="bg1"/>
                </a:solidFill>
                <a:latin typeface="Arial" pitchFamily="34" charset="0"/>
                <a:cs typeface="Arial" pitchFamily="34" charset="0"/>
              </a:rPr>
              <a:t>por</a:t>
            </a:r>
            <a:r>
              <a:rPr lang="en-US" b="1" dirty="0" smtClean="0">
                <a:solidFill>
                  <a:schemeClr val="bg1"/>
                </a:solidFill>
                <a:latin typeface="Arial" pitchFamily="34" charset="0"/>
                <a:cs typeface="Arial" pitchFamily="34" charset="0"/>
              </a:rPr>
              <a:t> </a:t>
            </a:r>
            <a:r>
              <a:rPr lang="en-US" b="1" dirty="0" err="1" smtClean="0">
                <a:solidFill>
                  <a:schemeClr val="bg1"/>
                </a:solidFill>
                <a:latin typeface="Arial" pitchFamily="34" charset="0"/>
                <a:cs typeface="Arial" pitchFamily="34" charset="0"/>
              </a:rPr>
              <a:t>fuente</a:t>
            </a:r>
            <a:r>
              <a:rPr lang="en-US" b="1" dirty="0" smtClean="0">
                <a:solidFill>
                  <a:schemeClr val="bg1"/>
                </a:solidFill>
                <a:latin typeface="Arial" pitchFamily="34" charset="0"/>
                <a:cs typeface="Arial" pitchFamily="34" charset="0"/>
              </a:rPr>
              <a:t> del </a:t>
            </a:r>
            <a:r>
              <a:rPr lang="en-US" b="1" dirty="0" err="1" smtClean="0">
                <a:solidFill>
                  <a:schemeClr val="bg1"/>
                </a:solidFill>
                <a:latin typeface="Arial" pitchFamily="34" charset="0"/>
                <a:cs typeface="Arial" pitchFamily="34" charset="0"/>
              </a:rPr>
              <a:t>servicio</a:t>
            </a:r>
            <a:r>
              <a:rPr lang="en-US" b="1" dirty="0" smtClean="0">
                <a:solidFill>
                  <a:schemeClr val="bg1"/>
                </a:solidFill>
                <a:latin typeface="Arial" pitchFamily="34" charset="0"/>
                <a:cs typeface="Arial" pitchFamily="34" charset="0"/>
              </a:rPr>
              <a:t> </a:t>
            </a:r>
            <a:r>
              <a:rPr lang="en-US" b="1" dirty="0" err="1" smtClean="0">
                <a:solidFill>
                  <a:schemeClr val="bg1"/>
                </a:solidFill>
                <a:latin typeface="Arial" pitchFamily="34" charset="0"/>
                <a:cs typeface="Arial" pitchFamily="34" charset="0"/>
              </a:rPr>
              <a:t>público</a:t>
            </a:r>
            <a:r>
              <a:rPr lang="en-US" b="1" dirty="0" smtClean="0">
                <a:solidFill>
                  <a:schemeClr val="bg1"/>
                </a:solidFill>
                <a:latin typeface="Arial" pitchFamily="34" charset="0"/>
                <a:cs typeface="Arial" pitchFamily="34" charset="0"/>
              </a:rPr>
              <a:t> (CFE+PIE)</a:t>
            </a:r>
            <a:endParaRPr lang="en-US" b="1" dirty="0">
              <a:solidFill>
                <a:schemeClr val="bg1"/>
              </a:solidFill>
              <a:latin typeface="Arial" pitchFamily="34" charset="0"/>
              <a:cs typeface="Arial" pitchFamily="34" charset="0"/>
            </a:endParaRPr>
          </a:p>
        </p:txBody>
      </p:sp>
      <p:sp>
        <p:nvSpPr>
          <p:cNvPr id="30" name="29 Rectángulo"/>
          <p:cNvSpPr/>
          <p:nvPr/>
        </p:nvSpPr>
        <p:spPr>
          <a:xfrm>
            <a:off x="179512" y="2358750"/>
            <a:ext cx="2448272" cy="4166594"/>
          </a:xfrm>
          <a:prstGeom prst="rect">
            <a:avLst/>
          </a:prstGeom>
          <a:no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p:cNvSpPr/>
          <p:nvPr/>
        </p:nvSpPr>
        <p:spPr>
          <a:xfrm>
            <a:off x="395536" y="2123676"/>
            <a:ext cx="2088236" cy="523220"/>
          </a:xfrm>
          <a:prstGeom prst="rect">
            <a:avLst/>
          </a:prstGeom>
          <a:solidFill>
            <a:srgbClr val="C00000">
              <a:alpha val="90000"/>
            </a:srgbClr>
          </a:solidFill>
          <a:ln>
            <a:solidFill>
              <a:schemeClr val="bg1">
                <a:lumMod val="50000"/>
              </a:schemeClr>
            </a:solidFill>
          </a:ln>
        </p:spPr>
        <p:txBody>
          <a:bodyPr wrap="square">
            <a:spAutoFit/>
          </a:bodyPr>
          <a:lstStyle/>
          <a:p>
            <a:pPr algn="ctr"/>
            <a:r>
              <a:rPr lang="en-US" sz="1400" b="1" dirty="0" err="1">
                <a:solidFill>
                  <a:schemeClr val="bg1"/>
                </a:solidFill>
                <a:latin typeface="Arial" pitchFamily="34" charset="0"/>
                <a:cs typeface="Arial" pitchFamily="34" charset="0"/>
              </a:rPr>
              <a:t>Capacidad</a:t>
            </a:r>
            <a:r>
              <a:rPr lang="en-US" sz="1400" b="1" dirty="0">
                <a:solidFill>
                  <a:schemeClr val="bg1"/>
                </a:solidFill>
                <a:latin typeface="Arial" pitchFamily="34" charset="0"/>
                <a:cs typeface="Arial" pitchFamily="34" charset="0"/>
              </a:rPr>
              <a:t>  </a:t>
            </a:r>
            <a:r>
              <a:rPr lang="en-US" sz="1400" b="1" dirty="0" err="1">
                <a:solidFill>
                  <a:schemeClr val="bg1"/>
                </a:solidFill>
                <a:latin typeface="Arial" pitchFamily="34" charset="0"/>
                <a:cs typeface="Arial" pitchFamily="34" charset="0"/>
              </a:rPr>
              <a:t>instalada</a:t>
            </a:r>
            <a:r>
              <a:rPr lang="en-US" sz="1400" b="1" dirty="0">
                <a:solidFill>
                  <a:schemeClr val="bg1"/>
                </a:solidFill>
                <a:latin typeface="Arial" pitchFamily="34" charset="0"/>
                <a:cs typeface="Arial" pitchFamily="34" charset="0"/>
              </a:rPr>
              <a:t> </a:t>
            </a:r>
            <a:endParaRPr lang="en-US" sz="1400" b="1" dirty="0" smtClean="0">
              <a:solidFill>
                <a:schemeClr val="bg1"/>
              </a:solidFill>
              <a:latin typeface="Arial" pitchFamily="34" charset="0"/>
              <a:cs typeface="Arial" pitchFamily="34" charset="0"/>
            </a:endParaRPr>
          </a:p>
          <a:p>
            <a:pPr algn="ctr"/>
            <a:r>
              <a:rPr lang="en-US" sz="1400" b="1" dirty="0" smtClean="0">
                <a:solidFill>
                  <a:schemeClr val="bg1"/>
                </a:solidFill>
                <a:latin typeface="Arial" pitchFamily="34" charset="0"/>
                <a:cs typeface="Arial" pitchFamily="34" charset="0"/>
              </a:rPr>
              <a:t>(</a:t>
            </a:r>
            <a:r>
              <a:rPr lang="en-US" sz="1400" b="1" dirty="0">
                <a:solidFill>
                  <a:schemeClr val="bg1"/>
                </a:solidFill>
                <a:latin typeface="Arial" pitchFamily="34" charset="0"/>
                <a:cs typeface="Arial" pitchFamily="34" charset="0"/>
              </a:rPr>
              <a:t>jun-2013)</a:t>
            </a:r>
          </a:p>
        </p:txBody>
      </p:sp>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78797"/>
          <a:stretch/>
        </p:blipFill>
        <p:spPr bwMode="auto">
          <a:xfrm>
            <a:off x="4117729" y="5630322"/>
            <a:ext cx="4032448" cy="895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6" name="25 Gráfico"/>
          <p:cNvGraphicFramePr>
            <a:graphicFrameLocks/>
          </p:cNvGraphicFramePr>
          <p:nvPr>
            <p:extLst>
              <p:ext uri="{D42A27DB-BD31-4B8C-83A1-F6EECF244321}">
                <p14:modId xmlns:p14="http://schemas.microsoft.com/office/powerpoint/2010/main" val="3650600079"/>
              </p:ext>
            </p:extLst>
          </p:nvPr>
        </p:nvGraphicFramePr>
        <p:xfrm>
          <a:off x="2890785" y="3072589"/>
          <a:ext cx="3243168" cy="217458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7" name="1 Gráfico"/>
          <p:cNvGraphicFramePr>
            <a:graphicFrameLocks/>
          </p:cNvGraphicFramePr>
          <p:nvPr>
            <p:extLst>
              <p:ext uri="{D42A27DB-BD31-4B8C-83A1-F6EECF244321}">
                <p14:modId xmlns:p14="http://schemas.microsoft.com/office/powerpoint/2010/main" val="3617130094"/>
              </p:ext>
            </p:extLst>
          </p:nvPr>
        </p:nvGraphicFramePr>
        <p:xfrm>
          <a:off x="5719511" y="2833883"/>
          <a:ext cx="3419478" cy="2524122"/>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621691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0"/>
            <a:ext cx="6733828" cy="764704"/>
          </a:xfrm>
        </p:spPr>
        <p:txBody>
          <a:bodyPr/>
          <a:lstStyle/>
          <a:p>
            <a:r>
              <a:rPr lang="es-MX" sz="2400" cap="small" dirty="0">
                <a:latin typeface="Times New Roman" pitchFamily="18" charset="0"/>
                <a:cs typeface="Times New Roman" pitchFamily="18" charset="0"/>
              </a:rPr>
              <a:t>Diagnóstico: Energías Renovables</a:t>
            </a:r>
          </a:p>
        </p:txBody>
      </p:sp>
      <p:sp>
        <p:nvSpPr>
          <p:cNvPr id="5" name="4 Rectángulo redondeado"/>
          <p:cNvSpPr/>
          <p:nvPr/>
        </p:nvSpPr>
        <p:spPr>
          <a:xfrm>
            <a:off x="251520" y="1196752"/>
            <a:ext cx="8694736" cy="648072"/>
          </a:xfrm>
          <a:prstGeom prst="roundRect">
            <a:avLst>
              <a:gd name="adj" fmla="val 0"/>
            </a:avLst>
          </a:prstGeom>
          <a:solidFill>
            <a:schemeClr val="bg2"/>
          </a:solidFill>
          <a:ln/>
        </p:spPr>
        <p:style>
          <a:lnRef idx="1">
            <a:schemeClr val="accent3"/>
          </a:lnRef>
          <a:fillRef idx="2">
            <a:schemeClr val="accent3"/>
          </a:fillRef>
          <a:effectRef idx="1">
            <a:schemeClr val="accent3"/>
          </a:effectRef>
          <a:fontRef idx="minor">
            <a:schemeClr val="dk1"/>
          </a:fontRef>
        </p:style>
        <p:txBody>
          <a:bodyPr rtlCol="0" anchor="ctr"/>
          <a:lstStyle/>
          <a:p>
            <a:r>
              <a:rPr lang="es-MX" sz="1600" cap="small" dirty="0">
                <a:latin typeface="Arial" pitchFamily="34" charset="0"/>
                <a:cs typeface="Arial" pitchFamily="34" charset="0"/>
              </a:rPr>
              <a:t>México se ha retrasado en el aprovechamiento de las fuentes renovables para generación </a:t>
            </a:r>
            <a:r>
              <a:rPr lang="es-MX" sz="1600" cap="small" dirty="0" smtClean="0">
                <a:latin typeface="Arial" pitchFamily="34" charset="0"/>
                <a:cs typeface="Arial" pitchFamily="34" charset="0"/>
              </a:rPr>
              <a:t>eléctrica y ha perdido la oportunidad de crear empleos “verdes”</a:t>
            </a:r>
            <a:endParaRPr lang="es-MX" sz="1600" dirty="0">
              <a:cs typeface="TrajanPro-Regular"/>
            </a:endParaRPr>
          </a:p>
        </p:txBody>
      </p:sp>
      <p:cxnSp>
        <p:nvCxnSpPr>
          <p:cNvPr id="6" name="5 Conector recto"/>
          <p:cNvCxnSpPr/>
          <p:nvPr/>
        </p:nvCxnSpPr>
        <p:spPr>
          <a:xfrm>
            <a:off x="2771800" y="764704"/>
            <a:ext cx="5976664" cy="0"/>
          </a:xfrm>
          <a:prstGeom prst="line">
            <a:avLst/>
          </a:prstGeom>
        </p:spPr>
        <p:style>
          <a:lnRef idx="2">
            <a:schemeClr val="accent2"/>
          </a:lnRef>
          <a:fillRef idx="0">
            <a:schemeClr val="accent2"/>
          </a:fillRef>
          <a:effectRef idx="1">
            <a:schemeClr val="accent2"/>
          </a:effectRef>
          <a:fontRef idx="minor">
            <a:schemeClr val="tx1"/>
          </a:fontRef>
        </p:style>
      </p:cxnSp>
      <p:graphicFrame>
        <p:nvGraphicFramePr>
          <p:cNvPr id="7" name="29 Gráfico"/>
          <p:cNvGraphicFramePr>
            <a:graphicFrameLocks/>
          </p:cNvGraphicFramePr>
          <p:nvPr>
            <p:extLst>
              <p:ext uri="{D42A27DB-BD31-4B8C-83A1-F6EECF244321}">
                <p14:modId xmlns:p14="http://schemas.microsoft.com/office/powerpoint/2010/main" val="1965741591"/>
              </p:ext>
            </p:extLst>
          </p:nvPr>
        </p:nvGraphicFramePr>
        <p:xfrm>
          <a:off x="251570" y="2348880"/>
          <a:ext cx="4248422" cy="38884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4 Gráfico"/>
          <p:cNvGraphicFramePr>
            <a:graphicFrameLocks/>
          </p:cNvGraphicFramePr>
          <p:nvPr>
            <p:extLst>
              <p:ext uri="{D42A27DB-BD31-4B8C-83A1-F6EECF244321}">
                <p14:modId xmlns:p14="http://schemas.microsoft.com/office/powerpoint/2010/main" val="3946010795"/>
              </p:ext>
            </p:extLst>
          </p:nvPr>
        </p:nvGraphicFramePr>
        <p:xfrm>
          <a:off x="4598888" y="2204864"/>
          <a:ext cx="4347368" cy="4032448"/>
        </p:xfrm>
        <a:graphic>
          <a:graphicData uri="http://schemas.openxmlformats.org/drawingml/2006/chart">
            <c:chart xmlns:c="http://schemas.openxmlformats.org/drawingml/2006/chart" xmlns:r="http://schemas.openxmlformats.org/officeDocument/2006/relationships" r:id="rId4"/>
          </a:graphicData>
        </a:graphic>
      </p:graphicFrame>
      <p:grpSp>
        <p:nvGrpSpPr>
          <p:cNvPr id="9" name="8 Grupo"/>
          <p:cNvGrpSpPr/>
          <p:nvPr/>
        </p:nvGrpSpPr>
        <p:grpSpPr>
          <a:xfrm>
            <a:off x="7812360" y="3214195"/>
            <a:ext cx="1231131" cy="1315090"/>
            <a:chOff x="3938105" y="2290794"/>
            <a:chExt cx="1231131" cy="1315090"/>
          </a:xfrm>
        </p:grpSpPr>
        <p:pic>
          <p:nvPicPr>
            <p:cNvPr id="10"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71900" t="22899" b="69617"/>
            <a:stretch/>
          </p:blipFill>
          <p:spPr bwMode="auto">
            <a:xfrm>
              <a:off x="3938105" y="2594273"/>
              <a:ext cx="1223193" cy="30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72860" t="17652" b="74280"/>
            <a:stretch/>
          </p:blipFill>
          <p:spPr bwMode="auto">
            <a:xfrm>
              <a:off x="3969058" y="2881138"/>
              <a:ext cx="1153393" cy="313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72860" t="35122" b="56143"/>
            <a:stretch/>
          </p:blipFill>
          <p:spPr bwMode="auto">
            <a:xfrm>
              <a:off x="3975063" y="3266159"/>
              <a:ext cx="115339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72860" t="25470" b="67673"/>
            <a:stretch/>
          </p:blipFill>
          <p:spPr bwMode="auto">
            <a:xfrm>
              <a:off x="3974616" y="2481042"/>
              <a:ext cx="1153393"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71900" t="36847" b="56926"/>
            <a:stretch/>
          </p:blipFill>
          <p:spPr bwMode="auto">
            <a:xfrm>
              <a:off x="3946043" y="3101876"/>
              <a:ext cx="1223193" cy="250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71900" t="46628" b="47100"/>
            <a:stretch/>
          </p:blipFill>
          <p:spPr bwMode="auto">
            <a:xfrm>
              <a:off x="3942867" y="2290794"/>
              <a:ext cx="1223193" cy="252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55035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0"/>
            <a:ext cx="6733828" cy="764704"/>
          </a:xfrm>
        </p:spPr>
        <p:txBody>
          <a:bodyPr/>
          <a:lstStyle/>
          <a:p>
            <a:r>
              <a:rPr lang="es-MX" sz="2400" cap="small" dirty="0" smtClean="0">
                <a:latin typeface="Times New Roman" pitchFamily="18" charset="0"/>
                <a:cs typeface="Times New Roman" pitchFamily="18" charset="0"/>
              </a:rPr>
              <a:t>Diagnóstico: Transmisión</a:t>
            </a:r>
            <a:endParaRPr lang="es-MX" sz="2400" cap="small" dirty="0">
              <a:latin typeface="Times New Roman" pitchFamily="18" charset="0"/>
              <a:cs typeface="Times New Roman" pitchFamily="18" charset="0"/>
            </a:endParaRPr>
          </a:p>
        </p:txBody>
      </p:sp>
      <p:sp>
        <p:nvSpPr>
          <p:cNvPr id="4" name="3 Rectángulo redondeado"/>
          <p:cNvSpPr/>
          <p:nvPr/>
        </p:nvSpPr>
        <p:spPr>
          <a:xfrm>
            <a:off x="251520" y="1196752"/>
            <a:ext cx="8694736" cy="720080"/>
          </a:xfrm>
          <a:prstGeom prst="roundRect">
            <a:avLst>
              <a:gd name="adj" fmla="val 0"/>
            </a:avLst>
          </a:prstGeom>
          <a:solidFill>
            <a:schemeClr val="bg2"/>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1500" cap="small" dirty="0" smtClean="0">
                <a:latin typeface="Arial" pitchFamily="34" charset="0"/>
                <a:cs typeface="Arial" pitchFamily="34" charset="0"/>
              </a:rPr>
              <a:t>Nuestros principales socios comerciales adicionan líneas de transmisión a una mayor velocidad que en México, si bien el crecimiento de la demanda de electricidad es superior en nuestro país. </a:t>
            </a:r>
          </a:p>
        </p:txBody>
      </p:sp>
      <p:cxnSp>
        <p:nvCxnSpPr>
          <p:cNvPr id="5" name="4 Conector recto"/>
          <p:cNvCxnSpPr/>
          <p:nvPr/>
        </p:nvCxnSpPr>
        <p:spPr>
          <a:xfrm>
            <a:off x="2771800" y="764704"/>
            <a:ext cx="5976664" cy="0"/>
          </a:xfrm>
          <a:prstGeom prst="line">
            <a:avLst/>
          </a:prstGeom>
        </p:spPr>
        <p:style>
          <a:lnRef idx="2">
            <a:schemeClr val="accent2"/>
          </a:lnRef>
          <a:fillRef idx="0">
            <a:schemeClr val="accent2"/>
          </a:fillRef>
          <a:effectRef idx="1">
            <a:schemeClr val="accent2"/>
          </a:effectRef>
          <a:fontRef idx="minor">
            <a:schemeClr val="tx1"/>
          </a:fontRef>
        </p:style>
      </p:cxnSp>
      <p:graphicFrame>
        <p:nvGraphicFramePr>
          <p:cNvPr id="9" name="5 Gráfico"/>
          <p:cNvGraphicFramePr>
            <a:graphicFrameLocks/>
          </p:cNvGraphicFramePr>
          <p:nvPr>
            <p:extLst>
              <p:ext uri="{D42A27DB-BD31-4B8C-83A1-F6EECF244321}">
                <p14:modId xmlns:p14="http://schemas.microsoft.com/office/powerpoint/2010/main" val="639314789"/>
              </p:ext>
            </p:extLst>
          </p:nvPr>
        </p:nvGraphicFramePr>
        <p:xfrm>
          <a:off x="4727575" y="2564904"/>
          <a:ext cx="4152900" cy="30384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6 Gráfico"/>
          <p:cNvGraphicFramePr>
            <a:graphicFrameLocks/>
          </p:cNvGraphicFramePr>
          <p:nvPr>
            <p:extLst>
              <p:ext uri="{D42A27DB-BD31-4B8C-83A1-F6EECF244321}">
                <p14:modId xmlns:p14="http://schemas.microsoft.com/office/powerpoint/2010/main" val="839729400"/>
              </p:ext>
            </p:extLst>
          </p:nvPr>
        </p:nvGraphicFramePr>
        <p:xfrm>
          <a:off x="159766" y="2586357"/>
          <a:ext cx="4152900" cy="30384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38467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0"/>
            <a:ext cx="6733828" cy="764704"/>
          </a:xfrm>
        </p:spPr>
        <p:txBody>
          <a:bodyPr/>
          <a:lstStyle/>
          <a:p>
            <a:r>
              <a:rPr lang="es-MX" sz="2400" cap="small" dirty="0">
                <a:latin typeface="Times New Roman" pitchFamily="18" charset="0"/>
                <a:cs typeface="Times New Roman" pitchFamily="18" charset="0"/>
              </a:rPr>
              <a:t>Diagnóstico: Distribución</a:t>
            </a:r>
          </a:p>
        </p:txBody>
      </p:sp>
      <p:sp>
        <p:nvSpPr>
          <p:cNvPr id="4" name="3 Rectángulo redondeado"/>
          <p:cNvSpPr/>
          <p:nvPr/>
        </p:nvSpPr>
        <p:spPr>
          <a:xfrm>
            <a:off x="251520" y="1196752"/>
            <a:ext cx="8694736" cy="576064"/>
          </a:xfrm>
          <a:prstGeom prst="roundRect">
            <a:avLst>
              <a:gd name="adj" fmla="val 0"/>
            </a:avLst>
          </a:prstGeom>
          <a:solidFill>
            <a:schemeClr val="bg2"/>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1500" cap="small" dirty="0">
                <a:latin typeface="Arial" pitchFamily="34" charset="0"/>
                <a:cs typeface="Arial" pitchFamily="34" charset="0"/>
              </a:rPr>
              <a:t>En distribución, las pérdidas de energía son del 15.3% de la energía generada.</a:t>
            </a:r>
          </a:p>
          <a:p>
            <a:pPr algn="ctr"/>
            <a:r>
              <a:rPr lang="es-MX" sz="1500" cap="small" dirty="0">
                <a:latin typeface="Arial" pitchFamily="34" charset="0"/>
                <a:cs typeface="Arial" pitchFamily="34" charset="0"/>
              </a:rPr>
              <a:t>Incluyendo el proceso de facturación, el 21.3% de la energía generada no se cobra.</a:t>
            </a:r>
          </a:p>
        </p:txBody>
      </p:sp>
      <p:cxnSp>
        <p:nvCxnSpPr>
          <p:cNvPr id="5" name="4 Conector recto"/>
          <p:cNvCxnSpPr/>
          <p:nvPr/>
        </p:nvCxnSpPr>
        <p:spPr>
          <a:xfrm>
            <a:off x="2771800" y="764704"/>
            <a:ext cx="5976664" cy="0"/>
          </a:xfrm>
          <a:prstGeom prst="line">
            <a:avLst/>
          </a:prstGeom>
        </p:spPr>
        <p:style>
          <a:lnRef idx="2">
            <a:schemeClr val="accent2"/>
          </a:lnRef>
          <a:fillRef idx="0">
            <a:schemeClr val="accent2"/>
          </a:fillRef>
          <a:effectRef idx="1">
            <a:schemeClr val="accent2"/>
          </a:effectRef>
          <a:fontRef idx="minor">
            <a:schemeClr val="tx1"/>
          </a:fontRef>
        </p:style>
      </p:cxnSp>
      <p:graphicFrame>
        <p:nvGraphicFramePr>
          <p:cNvPr id="6" name="4 Gráfico"/>
          <p:cNvGraphicFramePr>
            <a:graphicFrameLocks/>
          </p:cNvGraphicFramePr>
          <p:nvPr>
            <p:extLst>
              <p:ext uri="{D42A27DB-BD31-4B8C-83A1-F6EECF244321}">
                <p14:modId xmlns:p14="http://schemas.microsoft.com/office/powerpoint/2010/main" val="2070607508"/>
              </p:ext>
            </p:extLst>
          </p:nvPr>
        </p:nvGraphicFramePr>
        <p:xfrm>
          <a:off x="191889" y="2132856"/>
          <a:ext cx="8813998" cy="439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610825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1132754" y="3153932"/>
            <a:ext cx="7044357" cy="707116"/>
            <a:chOff x="454816" y="301437"/>
            <a:chExt cx="5166617" cy="522824"/>
          </a:xfrm>
          <a:solidFill>
            <a:schemeClr val="accent5">
              <a:lumMod val="75000"/>
              <a:alpha val="70000"/>
            </a:schemeClr>
          </a:solidFill>
        </p:grpSpPr>
        <p:sp>
          <p:nvSpPr>
            <p:cNvPr id="28" name="27 Rectángulo"/>
            <p:cNvSpPr/>
            <p:nvPr/>
          </p:nvSpPr>
          <p:spPr>
            <a:xfrm>
              <a:off x="454816" y="301437"/>
              <a:ext cx="5166617" cy="522824"/>
            </a:xfrm>
            <a:prstGeom prst="rect">
              <a:avLst/>
            </a:prstGeom>
            <a:grpFill/>
            <a:ln>
              <a:noFill/>
            </a:ln>
          </p:spPr>
          <p:style>
            <a:lnRef idx="1">
              <a:schemeClr val="accent2"/>
            </a:lnRef>
            <a:fillRef idx="3">
              <a:schemeClr val="accent2"/>
            </a:fillRef>
            <a:effectRef idx="2">
              <a:schemeClr val="accent2"/>
            </a:effectRef>
            <a:fontRef idx="minor">
              <a:schemeClr val="lt1"/>
            </a:fontRef>
          </p:style>
        </p:sp>
        <p:sp>
          <p:nvSpPr>
            <p:cNvPr id="29" name="28 Rectángulo"/>
            <p:cNvSpPr/>
            <p:nvPr/>
          </p:nvSpPr>
          <p:spPr>
            <a:xfrm>
              <a:off x="454816" y="301437"/>
              <a:ext cx="5166617" cy="522824"/>
            </a:xfrm>
            <a:prstGeom prst="rect">
              <a:avLst/>
            </a:prstGeom>
            <a:grpFill/>
            <a:ln>
              <a:noFill/>
            </a:ln>
          </p:spPr>
          <p:style>
            <a:lnRef idx="1">
              <a:schemeClr val="accent2"/>
            </a:lnRef>
            <a:fillRef idx="3">
              <a:schemeClr val="accent2"/>
            </a:fillRef>
            <a:effectRef idx="2">
              <a:schemeClr val="accent2"/>
            </a:effectRef>
            <a:fontRef idx="minor">
              <a:schemeClr val="lt1"/>
            </a:fontRef>
          </p:style>
          <p:txBody>
            <a:bodyPr spcFirstLastPara="0" vert="horz" wrap="square" lIns="478838" tIns="30480" rIns="30480" bIns="30480" numCol="1" spcCol="1270" anchor="t" anchorCtr="0">
              <a:noAutofit/>
            </a:bodyPr>
            <a:lstStyle/>
            <a:p>
              <a:pPr lvl="0" algn="l" defTabSz="533400" rtl="0">
                <a:lnSpc>
                  <a:spcPct val="90000"/>
                </a:lnSpc>
                <a:spcBef>
                  <a:spcPct val="0"/>
                </a:spcBef>
                <a:spcAft>
                  <a:spcPct val="35000"/>
                </a:spcAft>
              </a:pPr>
              <a:endParaRPr lang="es-MX" sz="1100" dirty="0" smtClean="0">
                <a:latin typeface="Soberana Sans" pitchFamily="50" charset="0"/>
              </a:endParaRPr>
            </a:p>
          </p:txBody>
        </p:sp>
      </p:grpSp>
      <p:sp>
        <p:nvSpPr>
          <p:cNvPr id="10" name="9 Elipse"/>
          <p:cNvSpPr>
            <a:spLocks noChangeAspect="1"/>
          </p:cNvSpPr>
          <p:nvPr/>
        </p:nvSpPr>
        <p:spPr>
          <a:xfrm>
            <a:off x="777361" y="3153846"/>
            <a:ext cx="705317" cy="707118"/>
          </a:xfrm>
          <a:prstGeom prst="ellipse">
            <a:avLst/>
          </a:prstGeom>
          <a:ln>
            <a:solidFill>
              <a:srgbClr val="00B0F0"/>
            </a:solidFill>
          </a:ln>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s-MX" sz="3200" b="1" dirty="0" smtClean="0">
                <a:latin typeface="Times New Roman" pitchFamily="18" charset="0"/>
                <a:cs typeface="Times New Roman" pitchFamily="18" charset="0"/>
              </a:rPr>
              <a:t>1</a:t>
            </a:r>
            <a:endParaRPr lang="es-MX" sz="3200" b="1" dirty="0">
              <a:latin typeface="Times New Roman" pitchFamily="18" charset="0"/>
              <a:cs typeface="Times New Roman" pitchFamily="18" charset="0"/>
            </a:endParaRPr>
          </a:p>
        </p:txBody>
      </p:sp>
      <p:sp>
        <p:nvSpPr>
          <p:cNvPr id="26" name="25 Rectángulo"/>
          <p:cNvSpPr/>
          <p:nvPr/>
        </p:nvSpPr>
        <p:spPr>
          <a:xfrm>
            <a:off x="1611297" y="4477646"/>
            <a:ext cx="6978401" cy="751553"/>
          </a:xfrm>
          <a:prstGeom prst="rect">
            <a:avLst/>
          </a:prstGeom>
          <a:solidFill>
            <a:srgbClr val="C00000">
              <a:alpha val="70000"/>
            </a:srgbClr>
          </a:solidFill>
          <a:ln>
            <a:noFill/>
          </a:ln>
        </p:spPr>
        <p:style>
          <a:lnRef idx="1">
            <a:schemeClr val="accent6"/>
          </a:lnRef>
          <a:fillRef idx="3">
            <a:schemeClr val="accent6"/>
          </a:fillRef>
          <a:effectRef idx="2">
            <a:schemeClr val="accent6"/>
          </a:effectRef>
          <a:fontRef idx="minor">
            <a:schemeClr val="lt1"/>
          </a:fontRef>
        </p:style>
      </p:sp>
      <p:sp>
        <p:nvSpPr>
          <p:cNvPr id="12" name="11 Elipse"/>
          <p:cNvSpPr>
            <a:spLocks noChangeAspect="1"/>
          </p:cNvSpPr>
          <p:nvPr/>
        </p:nvSpPr>
        <p:spPr>
          <a:xfrm>
            <a:off x="1260280" y="4475126"/>
            <a:ext cx="754074" cy="754074"/>
          </a:xfrm>
          <a:prstGeom prst="ellipse">
            <a:avLst/>
          </a:prstGeom>
          <a:ln>
            <a:solidFill>
              <a:srgbClr val="FF0000"/>
            </a:solidFill>
          </a:ln>
        </p:spPr>
        <p:style>
          <a:lnRef idx="2">
            <a:schemeClr val="accent2">
              <a:hueOff val="1170380"/>
              <a:satOff val="-1460"/>
              <a:lumOff val="343"/>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s-MX" sz="3200" b="1" dirty="0" smtClean="0">
                <a:latin typeface="Times New Roman" pitchFamily="18" charset="0"/>
                <a:cs typeface="Times New Roman" pitchFamily="18" charset="0"/>
              </a:rPr>
              <a:t>2</a:t>
            </a:r>
            <a:endParaRPr lang="es-MX" sz="3200" b="1" dirty="0">
              <a:latin typeface="Times New Roman" pitchFamily="18" charset="0"/>
              <a:cs typeface="Times New Roman" pitchFamily="18" charset="0"/>
            </a:endParaRPr>
          </a:p>
        </p:txBody>
      </p:sp>
      <p:sp>
        <p:nvSpPr>
          <p:cNvPr id="24" name="23 Rectángulo"/>
          <p:cNvSpPr/>
          <p:nvPr/>
        </p:nvSpPr>
        <p:spPr>
          <a:xfrm>
            <a:off x="1040278" y="5705270"/>
            <a:ext cx="7133989" cy="676058"/>
          </a:xfrm>
          <a:prstGeom prst="rect">
            <a:avLst/>
          </a:prstGeom>
          <a:solidFill>
            <a:schemeClr val="tx1">
              <a:lumMod val="50000"/>
              <a:lumOff val="50000"/>
              <a:alpha val="70000"/>
            </a:schemeClr>
          </a:solidFill>
          <a:ln>
            <a:noFill/>
          </a:ln>
        </p:spPr>
        <p:style>
          <a:lnRef idx="1">
            <a:schemeClr val="accent5"/>
          </a:lnRef>
          <a:fillRef idx="3">
            <a:schemeClr val="accent5"/>
          </a:fillRef>
          <a:effectRef idx="2">
            <a:schemeClr val="accent5"/>
          </a:effectRef>
          <a:fontRef idx="minor">
            <a:schemeClr val="lt1"/>
          </a:fontRef>
        </p:style>
      </p:sp>
      <p:sp>
        <p:nvSpPr>
          <p:cNvPr id="14" name="13 Elipse"/>
          <p:cNvSpPr>
            <a:spLocks noChangeAspect="1"/>
          </p:cNvSpPr>
          <p:nvPr/>
        </p:nvSpPr>
        <p:spPr>
          <a:xfrm>
            <a:off x="777361" y="5696266"/>
            <a:ext cx="681026" cy="680400"/>
          </a:xfrm>
          <a:prstGeom prst="ellipse">
            <a:avLst/>
          </a:prstGeom>
          <a:ln>
            <a:solidFill>
              <a:schemeClr val="tx1"/>
            </a:solidFill>
          </a:ln>
        </p:spPr>
        <p:style>
          <a:lnRef idx="2">
            <a:schemeClr val="accent2">
              <a:hueOff val="2340759"/>
              <a:satOff val="-2919"/>
              <a:lumOff val="686"/>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s-MX" sz="3200" b="1" dirty="0" smtClean="0">
                <a:latin typeface="Times New Roman" pitchFamily="18" charset="0"/>
                <a:cs typeface="Times New Roman" pitchFamily="18" charset="0"/>
              </a:rPr>
              <a:t>3</a:t>
            </a:r>
            <a:endParaRPr lang="es-MX" sz="3200" b="1" dirty="0">
              <a:latin typeface="Times New Roman" pitchFamily="18" charset="0"/>
              <a:cs typeface="Times New Roman" pitchFamily="18" charset="0"/>
            </a:endParaRPr>
          </a:p>
        </p:txBody>
      </p:sp>
      <p:cxnSp>
        <p:nvCxnSpPr>
          <p:cNvPr id="31" name="30 Conector recto"/>
          <p:cNvCxnSpPr/>
          <p:nvPr/>
        </p:nvCxnSpPr>
        <p:spPr>
          <a:xfrm>
            <a:off x="2771800" y="980728"/>
            <a:ext cx="5976664" cy="0"/>
          </a:xfrm>
          <a:prstGeom prst="line">
            <a:avLst/>
          </a:prstGeom>
        </p:spPr>
        <p:style>
          <a:lnRef idx="2">
            <a:schemeClr val="accent2"/>
          </a:lnRef>
          <a:fillRef idx="0">
            <a:schemeClr val="accent2"/>
          </a:fillRef>
          <a:effectRef idx="1">
            <a:schemeClr val="accent2"/>
          </a:effectRef>
          <a:fontRef idx="minor">
            <a:schemeClr val="tx1"/>
          </a:fontRef>
        </p:style>
      </p:cxnSp>
      <p:sp>
        <p:nvSpPr>
          <p:cNvPr id="2" name="1 Rectángulo">
            <a:hlinkClick r:id="rId3" action="ppaction://hlinksldjump"/>
          </p:cNvPr>
          <p:cNvSpPr/>
          <p:nvPr/>
        </p:nvSpPr>
        <p:spPr>
          <a:xfrm>
            <a:off x="1534945" y="3225854"/>
            <a:ext cx="5190275" cy="369332"/>
          </a:xfrm>
          <a:prstGeom prst="rect">
            <a:avLst/>
          </a:prstGeom>
          <a:noFill/>
        </p:spPr>
        <p:txBody>
          <a:bodyPr wrap="square">
            <a:spAutoFit/>
          </a:bodyPr>
          <a:lstStyle/>
          <a:p>
            <a:pPr lvl="0" defTabSz="533400">
              <a:lnSpc>
                <a:spcPct val="90000"/>
              </a:lnSpc>
              <a:spcBef>
                <a:spcPct val="0"/>
              </a:spcBef>
              <a:spcAft>
                <a:spcPct val="35000"/>
              </a:spcAft>
            </a:pPr>
            <a:r>
              <a:rPr lang="es-MX" sz="20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Reforma al Artículo </a:t>
            </a:r>
            <a:r>
              <a:rPr lang="es-MX" sz="2000" b="1"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25 </a:t>
            </a:r>
            <a:r>
              <a:rPr lang="es-MX" sz="20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Constitucional :</a:t>
            </a:r>
          </a:p>
        </p:txBody>
      </p:sp>
      <p:cxnSp>
        <p:nvCxnSpPr>
          <p:cNvPr id="32" name="31 Conector recto"/>
          <p:cNvCxnSpPr/>
          <p:nvPr/>
        </p:nvCxnSpPr>
        <p:spPr>
          <a:xfrm>
            <a:off x="1583712" y="3589493"/>
            <a:ext cx="4989762" cy="569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29 Rectángulo">
            <a:hlinkClick r:id="rId4" action="ppaction://hlinksldjump"/>
          </p:cNvPr>
          <p:cNvSpPr/>
          <p:nvPr/>
        </p:nvSpPr>
        <p:spPr>
          <a:xfrm>
            <a:off x="2069798" y="4547134"/>
            <a:ext cx="5190275" cy="369332"/>
          </a:xfrm>
          <a:prstGeom prst="rect">
            <a:avLst/>
          </a:prstGeom>
        </p:spPr>
        <p:txBody>
          <a:bodyPr wrap="square">
            <a:spAutoFit/>
          </a:bodyPr>
          <a:lstStyle/>
          <a:p>
            <a:pPr lvl="0" defTabSz="533400">
              <a:lnSpc>
                <a:spcPct val="90000"/>
              </a:lnSpc>
              <a:spcBef>
                <a:spcPct val="0"/>
              </a:spcBef>
              <a:spcAft>
                <a:spcPct val="35000"/>
              </a:spcAft>
            </a:pPr>
            <a:r>
              <a:rPr lang="es-MX" sz="20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Reforma al Artículo </a:t>
            </a:r>
            <a:r>
              <a:rPr lang="es-MX" sz="2000" b="1"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27 </a:t>
            </a:r>
            <a:r>
              <a:rPr lang="es-MX" sz="20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Constitucional :</a:t>
            </a:r>
          </a:p>
        </p:txBody>
      </p:sp>
      <p:sp>
        <p:nvSpPr>
          <p:cNvPr id="36" name="35 Rectángulo">
            <a:hlinkClick r:id="rId5" action="ppaction://hlinksldjump"/>
          </p:cNvPr>
          <p:cNvSpPr/>
          <p:nvPr/>
        </p:nvSpPr>
        <p:spPr>
          <a:xfrm>
            <a:off x="1636409" y="5768274"/>
            <a:ext cx="5190275" cy="369332"/>
          </a:xfrm>
          <a:prstGeom prst="rect">
            <a:avLst/>
          </a:prstGeom>
        </p:spPr>
        <p:txBody>
          <a:bodyPr wrap="square">
            <a:spAutoFit/>
          </a:bodyPr>
          <a:lstStyle/>
          <a:p>
            <a:pPr lvl="0" defTabSz="533400">
              <a:lnSpc>
                <a:spcPct val="90000"/>
              </a:lnSpc>
              <a:spcBef>
                <a:spcPct val="0"/>
              </a:spcBef>
              <a:spcAft>
                <a:spcPct val="35000"/>
              </a:spcAft>
            </a:pPr>
            <a:r>
              <a:rPr lang="es-MX" sz="20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Reforma al Artículo </a:t>
            </a:r>
            <a:r>
              <a:rPr lang="es-MX" sz="2000" b="1" cap="small" dirty="0" smtClean="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28 </a:t>
            </a:r>
            <a:r>
              <a:rPr lang="es-MX" sz="2000" b="1" cap="small" dirty="0">
                <a:solidFill>
                  <a:prstClr val="white"/>
                </a:solidFill>
                <a:effectLst>
                  <a:outerShdw blurRad="38100" dist="38100" dir="2700000" algn="tl">
                    <a:srgbClr val="000000">
                      <a:alpha val="43137"/>
                    </a:srgbClr>
                  </a:outerShdw>
                </a:effectLst>
                <a:latin typeface="Times New Roman" pitchFamily="18" charset="0"/>
                <a:cs typeface="Times New Roman" pitchFamily="18" charset="0"/>
              </a:rPr>
              <a:t>Constitucional :</a:t>
            </a:r>
          </a:p>
        </p:txBody>
      </p:sp>
      <p:cxnSp>
        <p:nvCxnSpPr>
          <p:cNvPr id="39" name="38 Conector recto"/>
          <p:cNvCxnSpPr/>
          <p:nvPr/>
        </p:nvCxnSpPr>
        <p:spPr>
          <a:xfrm>
            <a:off x="2121414" y="4950069"/>
            <a:ext cx="50519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1750997" y="6137606"/>
            <a:ext cx="497422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1 Título"/>
          <p:cNvSpPr txBox="1">
            <a:spLocks/>
          </p:cNvSpPr>
          <p:nvPr/>
        </p:nvSpPr>
        <p:spPr>
          <a:xfrm>
            <a:off x="2704022" y="-72008"/>
            <a:ext cx="6733828" cy="98072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a:solidFill>
                  <a:schemeClr val="tx1"/>
                </a:solidFill>
                <a:latin typeface="Soberana Titular" pitchFamily="50" charset="0"/>
                <a:ea typeface="+mj-ea"/>
                <a:cs typeface="+mj-cs"/>
              </a:defRPr>
            </a:lvl1pPr>
          </a:lstStyle>
          <a:p>
            <a:r>
              <a:rPr lang="es-MX" sz="2400" cap="small" dirty="0">
                <a:latin typeface="Times New Roman" pitchFamily="18" charset="0"/>
                <a:cs typeface="Times New Roman" pitchFamily="18" charset="0"/>
              </a:rPr>
              <a:t>Reforma </a:t>
            </a:r>
            <a:r>
              <a:rPr lang="es-MX" sz="2400" cap="small" dirty="0" smtClean="0">
                <a:latin typeface="Times New Roman" pitchFamily="18" charset="0"/>
                <a:cs typeface="Times New Roman" pitchFamily="18" charset="0"/>
              </a:rPr>
              <a:t>Constitucional</a:t>
            </a:r>
            <a:r>
              <a:rPr lang="es-MX" sz="2400" cap="small" dirty="0">
                <a:solidFill>
                  <a:srgbClr val="C00000"/>
                </a:solidFill>
                <a:latin typeface="Times New Roman" pitchFamily="18" charset="0"/>
                <a:cs typeface="Times New Roman" pitchFamily="18" charset="0"/>
              </a:rPr>
              <a:t> </a:t>
            </a:r>
            <a:r>
              <a:rPr lang="es-MX" sz="2400" cap="small" dirty="0" smtClean="0">
                <a:latin typeface="Times New Roman" pitchFamily="18" charset="0"/>
                <a:cs typeface="Times New Roman" pitchFamily="18" charset="0"/>
              </a:rPr>
              <a:t>en </a:t>
            </a:r>
            <a:r>
              <a:rPr lang="es-MX" sz="2400" cap="small" dirty="0">
                <a:latin typeface="Times New Roman" pitchFamily="18" charset="0"/>
                <a:cs typeface="Times New Roman" pitchFamily="18" charset="0"/>
              </a:rPr>
              <a:t>M</a:t>
            </a:r>
            <a:r>
              <a:rPr lang="es-MX" sz="2400" cap="small" dirty="0" smtClean="0">
                <a:latin typeface="Times New Roman" pitchFamily="18" charset="0"/>
                <a:cs typeface="Times New Roman" pitchFamily="18" charset="0"/>
              </a:rPr>
              <a:t>ateria de </a:t>
            </a:r>
            <a:br>
              <a:rPr lang="es-MX" sz="2400" cap="small" dirty="0" smtClean="0">
                <a:latin typeface="Times New Roman" pitchFamily="18" charset="0"/>
                <a:cs typeface="Times New Roman" pitchFamily="18" charset="0"/>
              </a:rPr>
            </a:br>
            <a:r>
              <a:rPr lang="es-MX" sz="2400" b="1" cap="small" dirty="0" smtClean="0">
                <a:effectLst>
                  <a:glow rad="63500">
                    <a:schemeClr val="accent2">
                      <a:satMod val="175000"/>
                      <a:alpha val="40000"/>
                    </a:schemeClr>
                  </a:glow>
                </a:effectLst>
                <a:latin typeface="Times New Roman" pitchFamily="18" charset="0"/>
                <a:cs typeface="Times New Roman" pitchFamily="18" charset="0"/>
              </a:rPr>
              <a:t>Electricidad</a:t>
            </a:r>
            <a:endParaRPr lang="es-MX" sz="2400" b="1" cap="small" dirty="0">
              <a:effectLst>
                <a:glow rad="63500">
                  <a:schemeClr val="accent2">
                    <a:satMod val="175000"/>
                    <a:alpha val="40000"/>
                  </a:schemeClr>
                </a:glow>
              </a:effectLst>
              <a:latin typeface="Times New Roman" pitchFamily="18" charset="0"/>
              <a:cs typeface="Times New Roman" pitchFamily="18" charset="0"/>
            </a:endParaRPr>
          </a:p>
        </p:txBody>
      </p:sp>
      <p:sp>
        <p:nvSpPr>
          <p:cNvPr id="22" name="21 Rectángulo"/>
          <p:cNvSpPr/>
          <p:nvPr/>
        </p:nvSpPr>
        <p:spPr>
          <a:xfrm>
            <a:off x="358800" y="1124744"/>
            <a:ext cx="8496944" cy="1569660"/>
          </a:xfrm>
          <a:prstGeom prst="rect">
            <a:avLst/>
          </a:prstGeom>
        </p:spPr>
        <p:txBody>
          <a:bodyPr wrap="square">
            <a:spAutoFit/>
          </a:bodyPr>
          <a:lstStyle/>
          <a:p>
            <a:pPr algn="just"/>
            <a:r>
              <a:rPr lang="es-MX" sz="1600" i="1" dirty="0" smtClean="0">
                <a:latin typeface="Arial" pitchFamily="34" charset="0"/>
                <a:cs typeface="Arial" pitchFamily="34" charset="0"/>
              </a:rPr>
              <a:t>Durante </a:t>
            </a:r>
            <a:r>
              <a:rPr lang="es-MX" sz="1600" i="1" dirty="0">
                <a:latin typeface="Arial" pitchFamily="34" charset="0"/>
                <a:cs typeface="Arial" pitchFamily="34" charset="0"/>
              </a:rPr>
              <a:t>la sesión de la Cámara de Diputados del  11 de diciembre de 2013 fue aprobado el Decreto que reforma y adiciona diversas disposiciones de la Constitución Política de los Estados  Unidos Mexicanos, en materia de energía y, posteriormente, éste fue turnado a los congresos locales para su aprobación.  El 18 de diciembre de 2013 y,  con la aprobación de 26 legislaturas estatales, el Decreto fue turnado al Ejecutivo Federal para su sanción y publicado en el Diario Oficial de la Federación el 20 de diciembre de 2013. </a:t>
            </a:r>
          </a:p>
        </p:txBody>
      </p:sp>
    </p:spTree>
    <p:extLst>
      <p:ext uri="{BB962C8B-B14F-4D97-AF65-F5344CB8AC3E}">
        <p14:creationId xmlns:p14="http://schemas.microsoft.com/office/powerpoint/2010/main" val="1872378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Institucional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c456731dbc904a5fb605ec556c33e883 xmlns="9c571b2f-e523-4ab2-ba2e-09e151a03ef4">
      <Terms xmlns="http://schemas.microsoft.com/office/infopath/2007/PartnerControls"/>
    </c456731dbc904a5fb605ec556c33e883>
    <Project_x0020_Document_x0020_Type xmlns="9c571b2f-e523-4ab2-ba2e-09e151a03ef4" xsi:nil="true"/>
    <Business_x0020_Area xmlns="9c571b2f-e523-4ab2-ba2e-09e151a03ef4" xsi:nil="true"/>
    <IDBDocs_x0020_Number xmlns="9c571b2f-e523-4ab2-ba2e-09e151a03ef4">38591309</IDBDocs_x0020_Number>
    <TaxCatchAll xmlns="9c571b2f-e523-4ab2-ba2e-09e151a03ef4">
      <Value>5</Value>
      <Value>4</Value>
    </TaxCatchAll>
    <Phase xmlns="9c571b2f-e523-4ab2-ba2e-09e151a03ef4" xsi:nil="true"/>
    <SISCOR_x0020_Number xmlns="9c571b2f-e523-4ab2-ba2e-09e151a03ef4" xsi:nil="true"/>
    <Division_x0020_or_x0020_Unit xmlns="9c571b2f-e523-4ab2-ba2e-09e151a03ef4">IFD/CMF</Division_x0020_or_x0020_Unit>
    <o5138a91267540169645e33d09c9ddc6 xmlns="9c571b2f-e523-4ab2-ba2e-09e151a03ef4">
      <Terms xmlns="http://schemas.microsoft.com/office/infopath/2007/PartnerControls">
        <TermInfo xmlns="http://schemas.microsoft.com/office/infopath/2007/PartnerControls">
          <TermName xmlns="http://schemas.microsoft.com/office/infopath/2007/PartnerControls">Unclassified</TermName>
          <TermId xmlns="http://schemas.microsoft.com/office/infopath/2007/PartnerControls">a6dff32e-d477-44cd-a56b-85efe9e0a56c</TermId>
        </TermInfo>
      </Terms>
    </o5138a91267540169645e33d09c9ddc6>
    <Approval_x0020_Number xmlns="9c571b2f-e523-4ab2-ba2e-09e151a03ef4" xsi:nil="true"/>
    <Document_x0020_Author xmlns="9c571b2f-e523-4ab2-ba2e-09e151a03ef4">Haro, Maria Isabel</Document_x0020_Author>
    <e559ffcc31d34167856647188be35015 xmlns="9c571b2f-e523-4ab2-ba2e-09e151a03ef4">
      <Terms xmlns="http://schemas.microsoft.com/office/infopath/2007/PartnerControls"/>
    </e559ffcc31d34167856647188be35015>
    <Fiscal_x0020_Year_x0020_IDB xmlns="9c571b2f-e523-4ab2-ba2e-09e151a03ef4">2014</Fiscal_x0020_Year_x0020_IDB>
    <Other_x0020_Author xmlns="9c571b2f-e523-4ab2-ba2e-09e151a03ef4">SENER</Other_x0020_Author>
    <fd0e48b6a66848a9885f717e5bbf40c4 xmlns="9c571b2f-e523-4ab2-ba2e-09e151a03ef4">
      <Terms xmlns="http://schemas.microsoft.com/office/infopath/2007/PartnerControls">
        <TermInfo xmlns="http://schemas.microsoft.com/office/infopath/2007/PartnerControls">
          <TermName xmlns="http://schemas.microsoft.com/office/infopath/2007/PartnerControls">IDBDocs</TermName>
          <TermId xmlns="http://schemas.microsoft.com/office/infopath/2007/PartnerControls">cca77002-e150-4b2d-ab1f-1d7a7cdcae16</TermId>
        </TermInfo>
      </Terms>
    </fd0e48b6a66848a9885f717e5bbf40c4>
    <Project_x0020_Number xmlns="9c571b2f-e523-4ab2-ba2e-09e151a03ef4">ME-G1005,ME-L1148</Project_x0020_Number>
    <Access_x0020_to_x0020_Information_x00a0_Policy xmlns="9c571b2f-e523-4ab2-ba2e-09e151a03ef4">Public</Access_x0020_to_x0020_Information_x00a0_Policy>
    <Package_x0020_Code xmlns="9c571b2f-e523-4ab2-ba2e-09e151a03ef4" xsi:nil="true"/>
    <m555d3814edf4817b4410a4e57f94ce9 xmlns="9c571b2f-e523-4ab2-ba2e-09e151a03ef4">
      <Terms xmlns="http://schemas.microsoft.com/office/infopath/2007/PartnerControls"/>
    </m555d3814edf4817b4410a4e57f94ce9>
    <Key_x0020_Document xmlns="9c571b2f-e523-4ab2-ba2e-09e151a03ef4">false</Key_x0020_Document>
    <j8b96605ee2f4c4e988849e658583fee xmlns="9c571b2f-e523-4ab2-ba2e-09e151a03ef4">
      <Terms xmlns="http://schemas.microsoft.com/office/infopath/2007/PartnerControls"/>
    </j8b96605ee2f4c4e988849e658583fee>
    <Migration_x0020_Info xmlns="9c571b2f-e523-4ab2-ba2e-09e151a03ef4">&lt;Data&gt;&lt;APPLICATION&gt;MS POWERPOINT&lt;/APPLICATION&gt;&lt;USER_STAGE&gt;Loan Proposal&lt;/USER_STAGE&gt;&lt;APPROVAL_CODE&gt;DE&lt;/APPROVAL_CODE&gt;&lt;APPROVAL_DESC&gt;Board of Executive Directors&lt;/APPROVAL_DESC&gt;&lt;PD_OBJ_TYPE&gt;0&lt;/PD_OBJ_TYPE&gt;&lt;MAKERECORD&gt;Y&lt;/MAKERECORD&gt;&lt;/Data&gt;</Migration_x0020_Info>
    <Operation_x0020_Type xmlns="9c571b2f-e523-4ab2-ba2e-09e151a03ef4" xsi:nil="true"/>
    <Document_x0020_Language_x0020_IDB xmlns="9c571b2f-e523-4ab2-ba2e-09e151a03ef4">Spanish</Document_x0020_Language_x0020_IDB>
    <Identifier xmlns="9c571b2f-e523-4ab2-ba2e-09e151a03ef4"> TECFILE</Identifier>
    <Disclosure_x0020_Activity xmlns="9c571b2f-e523-4ab2-ba2e-09e151a03ef4">Loan Proposal</Disclosure_x0020_Activity>
    <Webtopic xmlns="9c571b2f-e523-4ab2-ba2e-09e151a03ef4">AG-ADM</Webtopic>
    <Issue_x0020_Date xmlns="9c571b2f-e523-4ab2-ba2e-09e151a03ef4" xsi:nil="true"/>
    <Publication_x0020_Type xmlns="9c571b2f-e523-4ab2-ba2e-09e151a03ef4" xsi:nil="true"/>
    <Abstract xmlns="9c571b2f-e523-4ab2-ba2e-09e151a03ef4" xsi:nil="true"/>
    <KP_x0020_Topics xmlns="9c571b2f-e523-4ab2-ba2e-09e151a03ef4" xsi:nil="true"/>
    <Editor1 xmlns="9c571b2f-e523-4ab2-ba2e-09e151a03ef4" xsi:nil="true"/>
    <Region xmlns="9c571b2f-e523-4ab2-ba2e-09e151a03ef4" xsi:nil="true"/>
    <Publishing_x0020_House xmlns="9c571b2f-e523-4ab2-ba2e-09e151a03ef4" xsi:nil="true"/>
  </documentManagement>
</p:properties>
</file>

<file path=customXml/item2.xml><?xml version="1.0" encoding="utf-8"?>
<?mso-contentType ?>
<SharedContentType xmlns="Microsoft.SharePoint.Taxonomy.ContentTypeSync" SourceId="cf0be0ad-272c-4e7f-a157-3f0abda6cde5" ContentTypeId="0x01010046CF21643EE8D14686A648AA6DAD0892" PreviousValue="false"/>
</file>

<file path=customXml/item3.xml><?xml version="1.0" encoding="utf-8"?>
<ct:contentTypeSchema xmlns:ct="http://schemas.microsoft.com/office/2006/metadata/contentType" xmlns:ma="http://schemas.microsoft.com/office/2006/metadata/properties/metaAttributes" ct:_="" ma:_="" ma:contentTypeName="ez-Disclosure Operations" ma:contentTypeID="0x01010046CF21643EE8D14686A648AA6DAD089200D4FDD7318C8D624887169A1C5B6D70CD" ma:contentTypeVersion="0" ma:contentTypeDescription="A content type to manage public (operations) IDB documents" ma:contentTypeScope="" ma:versionID="3e230268bc71c9d5f76293deb83a193e">
  <xsd:schema xmlns:xsd="http://www.w3.org/2001/XMLSchema" xmlns:xs="http://www.w3.org/2001/XMLSchema" xmlns:p="http://schemas.microsoft.com/office/2006/metadata/properties" xmlns:ns2="9c571b2f-e523-4ab2-ba2e-09e151a03ef4" targetNamespace="http://schemas.microsoft.com/office/2006/metadata/properties" ma:root="true" ma:fieldsID="ebb5fd44a89893b2e66dbca55ddad20f" ns2:_="">
    <xsd:import namespace="9c571b2f-e523-4ab2-ba2e-09e151a03ef4"/>
    <xsd:element name="properties">
      <xsd:complexType>
        <xsd:sequence>
          <xsd:element name="documentManagement">
            <xsd:complexType>
              <xsd:all>
                <xsd:element ref="ns2:_dlc_DocId" minOccurs="0"/>
                <xsd:element ref="ns2:_dlc_DocIdUrl" minOccurs="0"/>
                <xsd:element ref="ns2:_dlc_DocIdPersistId" minOccurs="0"/>
                <xsd:element ref="ns2:fd0e48b6a66848a9885f717e5bbf40c4" minOccurs="0"/>
                <xsd:element ref="ns2:TaxCatchAll" minOccurs="0"/>
                <xsd:element ref="ns2:TaxCatchAllLabel" minOccurs="0"/>
                <xsd:element ref="ns2:Access_x0020_to_x0020_Information_x00a0_Policy"/>
                <xsd:element ref="ns2:o5138a91267540169645e33d09c9ddc6" minOccurs="0"/>
                <xsd:element ref="ns2:Project_x0020_Number"/>
                <xsd:element ref="ns2:Webtopic" minOccurs="0"/>
                <xsd:element ref="ns2:Approval_x0020_Number" minOccurs="0"/>
                <xsd:element ref="ns2:Disclosure_x0020_Activity"/>
                <xsd:element ref="ns2:Document_x0020_Author" minOccurs="0"/>
                <xsd:element ref="ns2:Other_x0020_Author" minOccurs="0"/>
                <xsd:element ref="ns2:m555d3814edf4817b4410a4e57f94ce9" minOccurs="0"/>
                <xsd:element ref="ns2:e559ffcc31d34167856647188be35015" minOccurs="0"/>
                <xsd:element ref="ns2:c456731dbc904a5fb605ec556c33e883" minOccurs="0"/>
                <xsd:element ref="ns2:Document_x0020_Language_x0020_IDB"/>
                <xsd:element ref="ns2:Division_x0020_or_x0020_Unit"/>
                <xsd:element ref="ns2:Identifier" minOccurs="0"/>
                <xsd:element ref="ns2:j8b96605ee2f4c4e988849e658583fee" minOccurs="0"/>
                <xsd:element ref="ns2:Operation_x0020_Type" minOccurs="0"/>
                <xsd:element ref="ns2:Package_x0020_Code" minOccurs="0"/>
                <xsd:element ref="ns2:Phase" minOccurs="0"/>
                <xsd:element ref="ns2:Business_x0020_Area" minOccurs="0"/>
                <xsd:element ref="ns2:Key_x0020_Document" minOccurs="0"/>
                <xsd:element ref="ns2:Project_x0020_Document_x0020_Type" minOccurs="0"/>
                <xsd:element ref="ns2:Abstract" minOccurs="0"/>
                <xsd:element ref="ns2:Migration_x0020_Info" minOccurs="0"/>
                <xsd:element ref="ns2:SISCOR_x0020_Number" minOccurs="0"/>
                <xsd:element ref="ns2:IDBDocs_x0020_Number" minOccurs="0"/>
                <xsd:element ref="ns2:Editor1" minOccurs="0"/>
                <xsd:element ref="ns2:Issue_x0020_Date" minOccurs="0"/>
                <xsd:element ref="ns2:Publishing_x0020_House" minOccurs="0"/>
                <xsd:element ref="ns2:KP_x0020_Topics" minOccurs="0"/>
                <xsd:element ref="ns2:Region" minOccurs="0"/>
                <xsd:element ref="ns2:Publication_x0020_Type" minOccurs="0"/>
                <xsd:element ref="ns2:Fiscal_x0020_Year_x0020_IDB"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571b2f-e523-4ab2-ba2e-09e151a03e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fd0e48b6a66848a9885f717e5bbf40c4" ma:index="11" nillable="true" ma:taxonomy="true" ma:internalName="fd0e48b6a66848a9885f717e5bbf40c4" ma:taxonomyFieldName="Function_x0020_Operations_x0020_IDB" ma:displayName="Function Operations IDB" ma:default="" ma:fieldId="{fd0e48b6-a668-48a9-885f-717e5bbf40c4}" ma:sspId="cf0be0ad-272c-4e7f-a157-3f0abda6cde5" ma:termSetId="5afbb5f0-73fa-45d3-a56a-b084af06f56a"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dc25bbe4-624b-4571-a17c-810db895c48b}" ma:internalName="TaxCatchAll" ma:showField="CatchAllData" ma:web="4df2ab2d-6b37-4328-8924-3f1c985b9b98">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dc25bbe4-624b-4571-a17c-810db895c48b}" ma:internalName="TaxCatchAllLabel" ma:readOnly="true" ma:showField="CatchAllDataLabel" ma:web="4df2ab2d-6b37-4328-8924-3f1c985b9b98">
      <xsd:complexType>
        <xsd:complexContent>
          <xsd:extension base="dms:MultiChoiceLookup">
            <xsd:sequence>
              <xsd:element name="Value" type="dms:Lookup" maxOccurs="unbounded" minOccurs="0" nillable="true"/>
            </xsd:sequence>
          </xsd:extension>
        </xsd:complexContent>
      </xsd:complexType>
    </xsd:element>
    <xsd:element name="Access_x0020_to_x0020_Information_x00a0_Policy" ma:index="15" ma:displayName="Access to Information Policy" ma:default="Confidential" ma:format="Dropdown" ma:internalName="Access_x0020_to_x0020_Information_x00A0_Policy">
      <xsd:simpleType>
        <xsd:restriction base="dms:Choice">
          <xsd:enumeration value="Confidential"/>
          <xsd:enumeration value="Disclosed Over Time – 5 years"/>
          <xsd:enumeration value="Disclosed Over Time – 20 years"/>
          <xsd:enumeration value="Disclosed Over Time – 10 years"/>
          <xsd:enumeration value="Public"/>
          <xsd:enumeration value="Public - Simultaneous Disclosure"/>
        </xsd:restriction>
      </xsd:simpleType>
    </xsd:element>
    <xsd:element name="o5138a91267540169645e33d09c9ddc6" ma:index="16" ma:taxonomy="true" ma:internalName="o5138a91267540169645e33d09c9ddc6" ma:taxonomyFieldName="Series_x0020_Operations_x0020_IDB" ma:displayName="Series Operations IDB" ma:readOnly="false" ma:default="" ma:fieldId="{85138a91-2675-4016-9645-e33d09c9ddc6}" ma:sspId="cf0be0ad-272c-4e7f-a157-3f0abda6cde5" ma:termSetId="3bc5da7b-2b03-4315-921b-8aab7897c505" ma:anchorId="00000000-0000-0000-0000-000000000000" ma:open="false" ma:isKeyword="false">
      <xsd:complexType>
        <xsd:sequence>
          <xsd:element ref="pc:Terms" minOccurs="0" maxOccurs="1"/>
        </xsd:sequence>
      </xsd:complexType>
    </xsd:element>
    <xsd:element name="Project_x0020_Number" ma:index="18" ma:displayName="Project Number" ma:internalName="Project_x0020_Number" ma:readOnly="false">
      <xsd:simpleType>
        <xsd:restriction base="dms:Text">
          <xsd:maxLength value="255"/>
        </xsd:restriction>
      </xsd:simpleType>
    </xsd:element>
    <xsd:element name="Webtopic" ma:index="19" nillable="true" ma:displayName="Webtopic" ma:internalName="Webtopic">
      <xsd:simpleType>
        <xsd:restriction base="dms:Text">
          <xsd:maxLength value="255"/>
        </xsd:restriction>
      </xsd:simpleType>
    </xsd:element>
    <xsd:element name="Approval_x0020_Number" ma:index="20" nillable="true" ma:displayName="Approval Number" ma:description="Entered by the user or default value pulled from project number" ma:internalName="Approval_x0020_Number">
      <xsd:simpleType>
        <xsd:restriction base="dms:Text">
          <xsd:maxLength value="255"/>
        </xsd:restriction>
      </xsd:simpleType>
    </xsd:element>
    <xsd:element name="Disclosure_x0020_Activity" ma:index="21" ma:displayName="Disclosure Activity" ma:internalName="Disclosure_x0020_Activity" ma:readOnly="false">
      <xsd:simpleType>
        <xsd:restriction base="dms:Text">
          <xsd:maxLength value="255"/>
        </xsd:restriction>
      </xsd:simpleType>
    </xsd:element>
    <xsd:element name="Document_x0020_Author" ma:index="22" nillable="true" ma:displayName="Document Author" ma:internalName="Document_x0020_Author">
      <xsd:simpleType>
        <xsd:restriction base="dms:Text">
          <xsd:maxLength value="255"/>
        </xsd:restriction>
      </xsd:simpleType>
    </xsd:element>
    <xsd:element name="Other_x0020_Author" ma:index="23" nillable="true" ma:displayName="Other Author" ma:internalName="Other_x0020_Author">
      <xsd:simpleType>
        <xsd:restriction base="dms:Text">
          <xsd:maxLength value="255"/>
        </xsd:restriction>
      </xsd:simpleType>
    </xsd:element>
    <xsd:element name="m555d3814edf4817b4410a4e57f94ce9" ma:index="24" nillable="true" ma:taxonomy="true" ma:internalName="m555d3814edf4817b4410a4e57f94ce9" ma:taxonomyFieldName="Fund_x0020_IDB" ma:displayName="Fund IDB" ma:default="" ma:fieldId="{6555d381-4edf-4817-b441-0a4e57f94ce9}" ma:taxonomyMulti="true" ma:sspId="cf0be0ad-272c-4e7f-a157-3f0abda6cde5" ma:termSetId="932037b2-42e9-4373-86b7-1f7fc55d6c47" ma:anchorId="00000000-0000-0000-0000-000000000000" ma:open="false" ma:isKeyword="false">
      <xsd:complexType>
        <xsd:sequence>
          <xsd:element ref="pc:Terms" minOccurs="0" maxOccurs="1"/>
        </xsd:sequence>
      </xsd:complexType>
    </xsd:element>
    <xsd:element name="e559ffcc31d34167856647188be35015" ma:index="26" nillable="true" ma:taxonomy="true" ma:internalName="e559ffcc31d34167856647188be35015" ma:taxonomyFieldName="Sector_x0020_IDB" ma:displayName="Sector IDB" ma:default="" ma:fieldId="{e559ffcc-31d3-4167-8566-47188be35015}" ma:taxonomyMulti="true" ma:sspId="cf0be0ad-272c-4e7f-a157-3f0abda6cde5" ma:termSetId="2d74a730-652b-4815-b74c-000791e0ddfc" ma:anchorId="00000000-0000-0000-0000-000000000000" ma:open="true" ma:isKeyword="false">
      <xsd:complexType>
        <xsd:sequence>
          <xsd:element ref="pc:Terms" minOccurs="0" maxOccurs="1"/>
        </xsd:sequence>
      </xsd:complexType>
    </xsd:element>
    <xsd:element name="c456731dbc904a5fb605ec556c33e883" ma:index="28" nillable="true" ma:taxonomy="true" ma:internalName="c456731dbc904a5fb605ec556c33e883" ma:taxonomyFieldName="Sub_x002d_Sector" ma:displayName="Sub-Sector" ma:default="" ma:fieldId="{c456731d-bc90-4a5f-b605-ec556c33e883}" ma:sspId="cf0be0ad-272c-4e7f-a157-3f0abda6cde5" ma:termSetId="b6d60bd7-2da3-4fd7-a377-d114adc2f2db" ma:anchorId="00000000-0000-0000-0000-000000000000" ma:open="false" ma:isKeyword="false">
      <xsd:complexType>
        <xsd:sequence>
          <xsd:element ref="pc:Terms" minOccurs="0" maxOccurs="1"/>
        </xsd:sequence>
      </xsd:complexType>
    </xsd:element>
    <xsd:element name="Document_x0020_Language_x0020_IDB" ma:index="30" ma:displayName="Document Language IDB" ma:format="Dropdown" ma:internalName="Document_x0020_Language_x0020_IDB" ma:readOnly="false">
      <xsd:simpleType>
        <xsd:restriction base="dms:Choice">
          <xsd:enumeration value="English"/>
          <xsd:enumeration value="French"/>
          <xsd:enumeration value="Italian"/>
          <xsd:enumeration value="Japanese"/>
          <xsd:enumeration value="Korean"/>
          <xsd:enumeration value="Other"/>
          <xsd:enumeration value="Portuguese"/>
          <xsd:enumeration value="Spanish"/>
        </xsd:restriction>
      </xsd:simpleType>
    </xsd:element>
    <xsd:element name="Division_x0020_or_x0020_Unit" ma:index="31" ma:displayName="Division or Unit" ma:internalName="Division_x0020_or_x0020_Unit" ma:readOnly="false">
      <xsd:simpleType>
        <xsd:restriction base="dms:Text">
          <xsd:maxLength value="255"/>
        </xsd:restriction>
      </xsd:simpleType>
    </xsd:element>
    <xsd:element name="Identifier" ma:index="32" nillable="true" ma:displayName="Identifier" ma:internalName="Identifier">
      <xsd:simpleType>
        <xsd:restriction base="dms:Text">
          <xsd:maxLength value="255"/>
        </xsd:restriction>
      </xsd:simpleType>
    </xsd:element>
    <xsd:element name="j8b96605ee2f4c4e988849e658583fee" ma:index="33" nillable="true" ma:taxonomy="true" ma:internalName="j8b96605ee2f4c4e988849e658583fee" ma:taxonomyFieldName="Country" ma:displayName="Country" ma:default="" ma:fieldId="{38b96605-ee2f-4c4e-9888-49e658583fee}" ma:taxonomyMulti="true" ma:sspId="cf0be0ad-272c-4e7f-a157-3f0abda6cde5" ma:termSetId="2a7cd356-0181-422a-926d-b928cc73465d" ma:anchorId="00000000-0000-0000-0000-000000000000" ma:open="false" ma:isKeyword="false">
      <xsd:complexType>
        <xsd:sequence>
          <xsd:element ref="pc:Terms" minOccurs="0" maxOccurs="1"/>
        </xsd:sequence>
      </xsd:complexType>
    </xsd:element>
    <xsd:element name="Operation_x0020_Type" ma:index="35" nillable="true" ma:displayName="Operation Type" ma:internalName="Operation_x0020_Type">
      <xsd:simpleType>
        <xsd:restriction base="dms:Text">
          <xsd:maxLength value="255"/>
        </xsd:restriction>
      </xsd:simpleType>
    </xsd:element>
    <xsd:element name="Package_x0020_Code" ma:index="36" nillable="true" ma:displayName="Package Code" ma:internalName="Package_x0020_Code">
      <xsd:simpleType>
        <xsd:restriction base="dms:Text">
          <xsd:maxLength value="255"/>
        </xsd:restriction>
      </xsd:simpleType>
    </xsd:element>
    <xsd:element name="Phase" ma:index="37" nillable="true" ma:displayName="Phase" ma:internalName="Phase">
      <xsd:simpleType>
        <xsd:restriction base="dms:Text">
          <xsd:maxLength value="255"/>
        </xsd:restriction>
      </xsd:simpleType>
    </xsd:element>
    <xsd:element name="Business_x0020_Area" ma:index="38" nillable="true" ma:displayName="Business Area" ma:internalName="Business_x0020_Area">
      <xsd:simpleType>
        <xsd:restriction base="dms:Text">
          <xsd:maxLength value="255"/>
        </xsd:restriction>
      </xsd:simpleType>
    </xsd:element>
    <xsd:element name="Key_x0020_Document" ma:index="39" nillable="true" ma:displayName="Key Document" ma:default="0" ma:internalName="Key_x0020_Document">
      <xsd:simpleType>
        <xsd:restriction base="dms:Boolean"/>
      </xsd:simpleType>
    </xsd:element>
    <xsd:element name="Project_x0020_Document_x0020_Type" ma:index="40" nillable="true" ma:displayName="Project Document Type" ma:internalName="Project_x0020_Document_x0020_Type">
      <xsd:simpleType>
        <xsd:restriction base="dms:Text">
          <xsd:maxLength value="255"/>
        </xsd:restriction>
      </xsd:simpleType>
    </xsd:element>
    <xsd:element name="Abstract" ma:index="41" nillable="true" ma:displayName="Abstract" ma:internalName="Abstract">
      <xsd:simpleType>
        <xsd:restriction base="dms:Note">
          <xsd:maxLength value="255"/>
        </xsd:restriction>
      </xsd:simpleType>
    </xsd:element>
    <xsd:element name="Migration_x0020_Info" ma:index="42" nillable="true" ma:displayName="Migration Info" ma:internalName="Migration_x0020_Info">
      <xsd:simpleType>
        <xsd:restriction base="dms:Note"/>
      </xsd:simpleType>
    </xsd:element>
    <xsd:element name="SISCOR_x0020_Number" ma:index="43" nillable="true" ma:displayName="SISCOR Number" ma:internalName="SISCOR_x0020_Number">
      <xsd:simpleType>
        <xsd:restriction base="dms:Text">
          <xsd:maxLength value="255"/>
        </xsd:restriction>
      </xsd:simpleType>
    </xsd:element>
    <xsd:element name="IDBDocs_x0020_Number" ma:index="44" nillable="true" ma:displayName="IDBDocs Number" ma:description="Brought over as part of Migration" ma:internalName="IDBDocs_x0020_Number">
      <xsd:simpleType>
        <xsd:restriction base="dms:Text">
          <xsd:maxLength value="255"/>
        </xsd:restriction>
      </xsd:simpleType>
    </xsd:element>
    <xsd:element name="Editor1" ma:index="45" nillable="true" ma:displayName="Editor" ma:internalName="Editor1">
      <xsd:simpleType>
        <xsd:restriction base="dms:Text">
          <xsd:maxLength value="255"/>
        </xsd:restriction>
      </xsd:simpleType>
    </xsd:element>
    <xsd:element name="Issue_x0020_Date" ma:index="46" nillable="true" ma:displayName="Issue Date" ma:format="DateOnly" ma:internalName="Issue_x0020_Date">
      <xsd:simpleType>
        <xsd:restriction base="dms:DateTime"/>
      </xsd:simpleType>
    </xsd:element>
    <xsd:element name="Publishing_x0020_House" ma:index="47" nillable="true" ma:displayName="Publishing House" ma:internalName="Publishing_x0020_House">
      <xsd:simpleType>
        <xsd:restriction base="dms:Text">
          <xsd:maxLength value="255"/>
        </xsd:restriction>
      </xsd:simpleType>
    </xsd:element>
    <xsd:element name="KP_x0020_Topics" ma:index="48" nillable="true" ma:displayName="KP Topics" ma:internalName="KP_x0020_Topics">
      <xsd:simpleType>
        <xsd:restriction base="dms:Text">
          <xsd:maxLength value="255"/>
        </xsd:restriction>
      </xsd:simpleType>
    </xsd:element>
    <xsd:element name="Region" ma:index="49" nillable="true" ma:displayName="Region" ma:internalName="Region">
      <xsd:simpleType>
        <xsd:restriction base="dms:Text">
          <xsd:maxLength value="255"/>
        </xsd:restriction>
      </xsd:simpleType>
    </xsd:element>
    <xsd:element name="Publication_x0020_Type" ma:index="50" nillable="true" ma:displayName="Publication Type" ma:internalName="Publication_x0020_Type">
      <xsd:simpleType>
        <xsd:restriction base="dms:Text">
          <xsd:maxLength value="255"/>
        </xsd:restriction>
      </xsd:simpleType>
    </xsd:element>
    <xsd:element name="Fiscal_x0020_Year_x0020_IDB" ma:index="51" nillable="true" ma:displayName="Fiscal Year IDB" ma:default="=TEXT(TODAY(),&quot;yyyy&quot;)" ma:internalName="Fiscal_x0020_Year_x0020_IDB">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pe:Receivers xmlns:spe="http://schemas.microsoft.com/sharepoint/events"/>
</file>

<file path=customXml/itemProps1.xml><?xml version="1.0" encoding="utf-8"?>
<ds:datastoreItem xmlns:ds="http://schemas.openxmlformats.org/officeDocument/2006/customXml" ds:itemID="{670BF46D-B1CB-46C0-9494-22DB9F477AC4}"/>
</file>

<file path=customXml/itemProps2.xml><?xml version="1.0" encoding="utf-8"?>
<ds:datastoreItem xmlns:ds="http://schemas.openxmlformats.org/officeDocument/2006/customXml" ds:itemID="{7F5681B8-BB9E-466D-8593-7BDC1A843296}"/>
</file>

<file path=customXml/itemProps3.xml><?xml version="1.0" encoding="utf-8"?>
<ds:datastoreItem xmlns:ds="http://schemas.openxmlformats.org/officeDocument/2006/customXml" ds:itemID="{43B2605E-F617-4044-BB8E-7DC48A0F1803}"/>
</file>

<file path=customXml/itemProps4.xml><?xml version="1.0" encoding="utf-8"?>
<ds:datastoreItem xmlns:ds="http://schemas.openxmlformats.org/officeDocument/2006/customXml" ds:itemID="{64BB5158-9612-4DA0-AB05-48C0FEC31107}"/>
</file>

<file path=customXml/itemProps5.xml><?xml version="1.0" encoding="utf-8"?>
<ds:datastoreItem xmlns:ds="http://schemas.openxmlformats.org/officeDocument/2006/customXml" ds:itemID="{4E1458F9-7886-4D6F-90D7-286502B7496C}"/>
</file>

<file path=docProps/app.xml><?xml version="1.0" encoding="utf-8"?>
<Properties xmlns="http://schemas.openxmlformats.org/officeDocument/2006/extended-properties" xmlns:vt="http://schemas.openxmlformats.org/officeDocument/2006/docPropsVTypes">
  <Template>Institucional 1</Template>
  <TotalTime>4341</TotalTime>
  <Words>2494</Words>
  <Application>Microsoft Office PowerPoint</Application>
  <PresentationFormat>Presentación en pantalla (4:3)</PresentationFormat>
  <Paragraphs>291</Paragraphs>
  <Slides>26</Slides>
  <Notes>26</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Institucional 1</vt:lpstr>
      <vt:lpstr>Reforma Energética</vt:lpstr>
      <vt:lpstr>Reforma Energética </vt:lpstr>
      <vt:lpstr>Objetivos en Materia de  Electricidad</vt:lpstr>
      <vt:lpstr>Diagnóstico: Tarifas Eléctricas</vt:lpstr>
      <vt:lpstr>Diagnóstico: Generación</vt:lpstr>
      <vt:lpstr>Diagnóstico: Energías Renovables</vt:lpstr>
      <vt:lpstr>Diagnóstico: Transmisión</vt:lpstr>
      <vt:lpstr>Diagnóstico: Distribución</vt:lpstr>
      <vt:lpstr>Presentación de PowerPoint</vt:lpstr>
      <vt:lpstr>Presentación de PowerPoint</vt:lpstr>
      <vt:lpstr>Elementos Fundamentales de la Reforma:  Electricidad</vt:lpstr>
      <vt:lpstr>Presentación de PowerPoint</vt:lpstr>
      <vt:lpstr>Segunda fase de la Reforma:  Leyes Secundarias  </vt:lpstr>
      <vt:lpstr>Segunda fase de la Reforma: Electricidad</vt:lpstr>
      <vt:lpstr>Tercera fase de la Reforma: Promoción e Implementación </vt:lpstr>
      <vt:lpstr>Reforma Energética</vt:lpstr>
      <vt:lpstr>Anexo Técnico –  Elementos de la Reforma Eléctrica</vt:lpstr>
      <vt:lpstr>Elementos Fundamentales de la Reforma:  Electricidad</vt:lpstr>
      <vt:lpstr>Elementos Fundamentales de la Reforma:  Electricidad</vt:lpstr>
      <vt:lpstr>Elementos Fundamentales de la Reforma:  Electricidad</vt:lpstr>
      <vt:lpstr>Elementos Fundamentales de la Reforma:  Electricidad</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Reforma Energética</dc:title>
  <dc:creator>Karimi Anabel Molina Garduño</dc:creator>
  <cp:lastModifiedBy>Ana Maria Sanchez Hernandez</cp:lastModifiedBy>
  <cp:revision>248</cp:revision>
  <cp:lastPrinted>2013-09-02T19:20:23Z</cp:lastPrinted>
  <dcterms:created xsi:type="dcterms:W3CDTF">2013-08-14T00:01:32Z</dcterms:created>
  <dcterms:modified xsi:type="dcterms:W3CDTF">2014-01-10T05:38:16Z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0x01010046CF21643EE8D14686A648AA6DAD089200D4FDD7318C8D624887169A1C5B6D70CD</vt:lpwstr>
  </property>
  <property fmtid="{D5CDD505-2E9C-101B-9397-08002B2CF9AE}" pid="3" name="TaxKeyword">
    <vt:lpwstr/>
  </property>
  <property fmtid="{D5CDD505-2E9C-101B-9397-08002B2CF9AE}" pid="4" name="Sub_x002d_Sector">
    <vt:lpwstr/>
  </property>
  <property fmtid="{D5CDD505-2E9C-101B-9397-08002B2CF9AE}" pid="5" name="TaxKeywordTaxHTField">
    <vt:lpwstr/>
  </property>
  <property fmtid="{D5CDD505-2E9C-101B-9397-08002B2CF9AE}" pid="6" name="Series Operations IDB">
    <vt:lpwstr>4;#Unclassified|a6dff32e-d477-44cd-a56b-85efe9e0a56c</vt:lpwstr>
  </property>
  <property fmtid="{D5CDD505-2E9C-101B-9397-08002B2CF9AE}" pid="8" name="Country">
    <vt:lpwstr/>
  </property>
  <property fmtid="{D5CDD505-2E9C-101B-9397-08002B2CF9AE}" pid="9" name="Fund IDB">
    <vt:lpwstr/>
  </property>
  <property fmtid="{D5CDD505-2E9C-101B-9397-08002B2CF9AE}" pid="10" name="Series_x0020_Operations_x0020_IDB">
    <vt:lpwstr>4;#Unclassified|a6dff32e-d477-44cd-a56b-85efe9e0a56c</vt:lpwstr>
  </property>
  <property fmtid="{D5CDD505-2E9C-101B-9397-08002B2CF9AE}" pid="11" name="To:">
    <vt:lpwstr/>
  </property>
  <property fmtid="{D5CDD505-2E9C-101B-9397-08002B2CF9AE}" pid="12" name="From:">
    <vt:lpwstr>SENER</vt:lpwstr>
  </property>
  <property fmtid="{D5CDD505-2E9C-101B-9397-08002B2CF9AE}" pid="13" name="Sector IDB">
    <vt:lpwstr/>
  </property>
  <property fmtid="{D5CDD505-2E9C-101B-9397-08002B2CF9AE}" pid="14" name="Function Operations IDB">
    <vt:lpwstr>5;#IDBDocs|cca77002-e150-4b2d-ab1f-1d7a7cdcae16</vt:lpwstr>
  </property>
  <property fmtid="{D5CDD505-2E9C-101B-9397-08002B2CF9AE}" pid="15" name="Sub-Sector">
    <vt:lpwstr/>
  </property>
</Properties>
</file>