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diagrams/data1.xml" ContentType="application/vnd.openxmlformats-officedocument.drawingml.diagramData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3.xml" ContentType="application/vnd.openxmlformats-officedocument.presentationml.slide+xml"/>
  <Override PartName="/ppt/slides/slide16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2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21.xml" ContentType="application/vnd.openxmlformats-officedocument.presentationml.slide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8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diagrams/layout1.xml" ContentType="application/vnd.openxmlformats-officedocument.drawingml.diagramLayout+xml"/>
  <Override PartName="/ppt/diagrams/drawing1.xml" ContentType="application/vnd.ms-office.drawingml.diagramDrawing+xml"/>
  <Override PartName="/ppt/diagrams/colors1.xml" ContentType="application/vnd.openxmlformats-officedocument.drawingml.diagramColors+xml"/>
  <Override PartName="/ppt/diagrams/quickStyle1.xml" ContentType="application/vnd.openxmlformats-officedocument.drawingml.diagramStyl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4.xml" ContentType="application/vnd.openxmlformats-officedocument.customXml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5.xml" ContentType="application/vnd.openxmlformats-officedocument.customXmlProperties+xml"/>
  <Override PartName="/docProps/custom.xml" ContentType="application/vnd.openxmlformats-officedocument.custom-properties+xml"/>
  <Override PartName="/customXml/itemProps6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9"/>
  </p:notesMasterIdLst>
  <p:handoutMasterIdLst>
    <p:handoutMasterId r:id="rId30"/>
  </p:handoutMasterIdLst>
  <p:sldIdLst>
    <p:sldId id="272" r:id="rId2"/>
    <p:sldId id="383" r:id="rId3"/>
    <p:sldId id="391" r:id="rId4"/>
    <p:sldId id="402" r:id="rId5"/>
    <p:sldId id="408" r:id="rId6"/>
    <p:sldId id="401" r:id="rId7"/>
    <p:sldId id="407" r:id="rId8"/>
    <p:sldId id="409" r:id="rId9"/>
    <p:sldId id="400" r:id="rId10"/>
    <p:sldId id="343" r:id="rId11"/>
    <p:sldId id="406" r:id="rId12"/>
    <p:sldId id="398" r:id="rId13"/>
    <p:sldId id="373" r:id="rId14"/>
    <p:sldId id="375" r:id="rId15"/>
    <p:sldId id="366" r:id="rId16"/>
    <p:sldId id="368" r:id="rId17"/>
    <p:sldId id="367" r:id="rId18"/>
    <p:sldId id="410" r:id="rId19"/>
    <p:sldId id="399" r:id="rId20"/>
    <p:sldId id="412" r:id="rId21"/>
    <p:sldId id="403" r:id="rId22"/>
    <p:sldId id="413" r:id="rId23"/>
    <p:sldId id="384" r:id="rId24"/>
    <p:sldId id="404" r:id="rId25"/>
    <p:sldId id="414" r:id="rId26"/>
    <p:sldId id="411" r:id="rId27"/>
    <p:sldId id="328" r:id="rId28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CCFFFF"/>
    <a:srgbClr val="FFCC99"/>
    <a:srgbClr val="0066FF"/>
    <a:srgbClr val="CCFFCC"/>
    <a:srgbClr val="CCCCFF"/>
    <a:srgbClr val="990033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57" autoAdjust="0"/>
    <p:restoredTop sz="94660"/>
  </p:normalViewPr>
  <p:slideViewPr>
    <p:cSldViewPr>
      <p:cViewPr>
        <p:scale>
          <a:sx n="70" d="100"/>
          <a:sy n="70" d="100"/>
        </p:scale>
        <p:origin x="-442" y="-2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1530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ustomXml" Target="../customXml/item5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38" Type="http://schemas.openxmlformats.org/officeDocument/2006/relationships/customXml" Target="../customXml/item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37" Type="http://schemas.openxmlformats.org/officeDocument/2006/relationships/customXml" Target="../customXml/item3.xml"/><Relationship Id="rId40" Type="http://schemas.openxmlformats.org/officeDocument/2006/relationships/customXml" Target="../customXml/item6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customXml" Target="../customXml/item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68FFBD-38F9-4B8C-AB09-2F00D2A91282}" type="doc">
      <dgm:prSet loTypeId="urn:microsoft.com/office/officeart/2005/8/layout/hList6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en-US"/>
        </a:p>
      </dgm:t>
    </dgm:pt>
    <dgm:pt modelId="{6253F7C3-7B4D-4A01-A8C7-5F7F386932A7}">
      <dgm:prSet phldrT="[Text]"/>
      <dgm:spPr>
        <a:solidFill>
          <a:srgbClr val="FFCC99"/>
        </a:solidFill>
        <a:ln>
          <a:solidFill>
            <a:schemeClr val="tx1"/>
          </a:solidFill>
        </a:ln>
      </dgm:spPr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Phase II:  </a:t>
          </a:r>
          <a:endParaRPr lang="en-GB" noProof="0" dirty="0">
            <a:solidFill>
              <a:schemeClr val="tx1"/>
            </a:solidFill>
          </a:endParaRPr>
        </a:p>
      </dgm:t>
    </dgm:pt>
    <dgm:pt modelId="{8657A46C-FA34-4605-A50B-71D80300F707}" type="parTrans" cxnId="{7ECA1944-0008-4ADD-844C-7274EA62F056}">
      <dgm:prSet/>
      <dgm:spPr/>
      <dgm:t>
        <a:bodyPr/>
        <a:lstStyle/>
        <a:p>
          <a:endParaRPr lang="en-GB" noProof="0"/>
        </a:p>
      </dgm:t>
    </dgm:pt>
    <dgm:pt modelId="{F6A5CF41-9395-4E05-A39A-D58D319DFF2A}" type="sibTrans" cxnId="{7ECA1944-0008-4ADD-844C-7274EA62F056}">
      <dgm:prSet/>
      <dgm:spPr/>
      <dgm:t>
        <a:bodyPr/>
        <a:lstStyle/>
        <a:p>
          <a:endParaRPr lang="en-GB" noProof="0"/>
        </a:p>
      </dgm:t>
    </dgm:pt>
    <dgm:pt modelId="{BE1E1C87-F4D0-4049-BBB7-E13081E9E7CA}">
      <dgm:prSet phldrT="[Text]"/>
      <dgm:spPr>
        <a:solidFill>
          <a:srgbClr val="CCFFFF"/>
        </a:solidFill>
        <a:ln>
          <a:solidFill>
            <a:schemeClr val="tx1"/>
          </a:solidFill>
        </a:ln>
      </dgm:spPr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Phase III:  </a:t>
          </a:r>
          <a:endParaRPr lang="en-GB" noProof="0" dirty="0">
            <a:solidFill>
              <a:schemeClr val="tx1"/>
            </a:solidFill>
          </a:endParaRPr>
        </a:p>
      </dgm:t>
    </dgm:pt>
    <dgm:pt modelId="{7E1E58A6-AA76-421B-BDBD-39E8E89960F2}" type="parTrans" cxnId="{3CA5ACDA-6695-458D-B3C9-2888746B9249}">
      <dgm:prSet/>
      <dgm:spPr/>
      <dgm:t>
        <a:bodyPr/>
        <a:lstStyle/>
        <a:p>
          <a:endParaRPr lang="en-GB" noProof="0"/>
        </a:p>
      </dgm:t>
    </dgm:pt>
    <dgm:pt modelId="{D7417DD9-546B-4467-B3CB-5AFBCD575C5D}" type="sibTrans" cxnId="{3CA5ACDA-6695-458D-B3C9-2888746B9249}">
      <dgm:prSet/>
      <dgm:spPr/>
      <dgm:t>
        <a:bodyPr/>
        <a:lstStyle/>
        <a:p>
          <a:endParaRPr lang="en-GB" noProof="0"/>
        </a:p>
      </dgm:t>
    </dgm:pt>
    <dgm:pt modelId="{B1D8756D-98CB-413E-80FC-1A657EB2DED8}">
      <dgm:prSet/>
      <dgm:spPr>
        <a:solidFill>
          <a:srgbClr val="FFFFCC"/>
        </a:solidFill>
        <a:ln>
          <a:solidFill>
            <a:schemeClr val="tx1"/>
          </a:solidFill>
        </a:ln>
      </dgm:spPr>
      <dgm:t>
        <a:bodyPr/>
        <a:lstStyle/>
        <a:p>
          <a:r>
            <a:rPr lang="en-GB" noProof="0" dirty="0" smtClean="0">
              <a:solidFill>
                <a:schemeClr val="tx1"/>
              </a:solidFill>
            </a:rPr>
            <a:t>Phase I:  </a:t>
          </a:r>
        </a:p>
      </dgm:t>
    </dgm:pt>
    <dgm:pt modelId="{D163E87A-BD05-42C3-8787-09E405A5C822}" type="parTrans" cxnId="{9595FE31-FA94-4C7A-AD30-DE570BE47BA5}">
      <dgm:prSet/>
      <dgm:spPr/>
      <dgm:t>
        <a:bodyPr/>
        <a:lstStyle/>
        <a:p>
          <a:endParaRPr lang="en-GB" noProof="0"/>
        </a:p>
      </dgm:t>
    </dgm:pt>
    <dgm:pt modelId="{561486A7-C76F-4443-988B-F56F9C318500}" type="sibTrans" cxnId="{9595FE31-FA94-4C7A-AD30-DE570BE47BA5}">
      <dgm:prSet/>
      <dgm:spPr/>
      <dgm:t>
        <a:bodyPr/>
        <a:lstStyle/>
        <a:p>
          <a:endParaRPr lang="en-GB" noProof="0"/>
        </a:p>
      </dgm:t>
    </dgm:pt>
    <dgm:pt modelId="{2A72B0B0-6C2A-4F39-A1D4-335BA424AA9D}">
      <dgm:prSet/>
      <dgm:spPr>
        <a:solidFill>
          <a:srgbClr val="FFFFCC"/>
        </a:solidFill>
        <a:ln>
          <a:solidFill>
            <a:schemeClr val="tx1"/>
          </a:solidFill>
        </a:ln>
      </dgm:spPr>
      <dgm:t>
        <a:bodyPr/>
        <a:lstStyle/>
        <a:p>
          <a:r>
            <a:rPr lang="en-GB" noProof="0" dirty="0" smtClean="0">
              <a:solidFill>
                <a:schemeClr val="tx1"/>
              </a:solidFill>
            </a:rPr>
            <a:t>Mandatory; Credit linked (MFIs)</a:t>
          </a:r>
        </a:p>
      </dgm:t>
    </dgm:pt>
    <dgm:pt modelId="{06FBA50A-06AC-43A5-BD9A-CD3C61A30F84}" type="parTrans" cxnId="{27F6F120-6DED-416E-B233-2D59230D88CA}">
      <dgm:prSet/>
      <dgm:spPr/>
      <dgm:t>
        <a:bodyPr/>
        <a:lstStyle/>
        <a:p>
          <a:endParaRPr lang="en-GB" noProof="0"/>
        </a:p>
      </dgm:t>
    </dgm:pt>
    <dgm:pt modelId="{04DCBC9F-C108-4612-8535-57761C1C2772}" type="sibTrans" cxnId="{27F6F120-6DED-416E-B233-2D59230D88CA}">
      <dgm:prSet/>
      <dgm:spPr/>
      <dgm:t>
        <a:bodyPr/>
        <a:lstStyle/>
        <a:p>
          <a:endParaRPr lang="en-GB" noProof="0"/>
        </a:p>
      </dgm:t>
    </dgm:pt>
    <dgm:pt modelId="{447F39E6-72A6-4FB6-B840-ACB4E2FE5227}">
      <dgm:prSet/>
      <dgm:spPr>
        <a:solidFill>
          <a:srgbClr val="FFFFCC"/>
        </a:solidFill>
        <a:ln>
          <a:solidFill>
            <a:schemeClr val="tx1"/>
          </a:solidFill>
        </a:ln>
      </dgm:spPr>
      <dgm:t>
        <a:bodyPr/>
        <a:lstStyle/>
        <a:p>
          <a:r>
            <a:rPr lang="en-GB" noProof="0" dirty="0" smtClean="0">
              <a:solidFill>
                <a:schemeClr val="tx1"/>
              </a:solidFill>
            </a:rPr>
            <a:t>Simple products:  Life, funeral</a:t>
          </a:r>
        </a:p>
      </dgm:t>
    </dgm:pt>
    <dgm:pt modelId="{82B239E1-F9DA-4514-9732-8253EDBE27CF}" type="parTrans" cxnId="{B10A3A7C-58B8-4106-A3F1-6D9C1A3FCFC2}">
      <dgm:prSet/>
      <dgm:spPr/>
      <dgm:t>
        <a:bodyPr/>
        <a:lstStyle/>
        <a:p>
          <a:endParaRPr lang="en-GB" noProof="0"/>
        </a:p>
      </dgm:t>
    </dgm:pt>
    <dgm:pt modelId="{C74274F1-43B6-48B4-B181-317D87718E46}" type="sibTrans" cxnId="{B10A3A7C-58B8-4106-A3F1-6D9C1A3FCFC2}">
      <dgm:prSet/>
      <dgm:spPr/>
      <dgm:t>
        <a:bodyPr/>
        <a:lstStyle/>
        <a:p>
          <a:endParaRPr lang="en-GB" noProof="0"/>
        </a:p>
      </dgm:t>
    </dgm:pt>
    <dgm:pt modelId="{EA86B7BA-2AF5-4DD6-9DA2-02C0AF852B13}">
      <dgm:prSet/>
      <dgm:spPr>
        <a:solidFill>
          <a:srgbClr val="FFFFCC"/>
        </a:solidFill>
        <a:ln>
          <a:solidFill>
            <a:schemeClr val="tx1"/>
          </a:solidFill>
        </a:ln>
      </dgm:spPr>
      <dgm:t>
        <a:bodyPr/>
        <a:lstStyle/>
        <a:p>
          <a:r>
            <a:rPr lang="en-GB" noProof="0" dirty="0" smtClean="0">
              <a:solidFill>
                <a:schemeClr val="tx1"/>
              </a:solidFill>
            </a:rPr>
            <a:t>Easy to administer</a:t>
          </a:r>
        </a:p>
      </dgm:t>
    </dgm:pt>
    <dgm:pt modelId="{FC297DEA-3553-49A0-A386-E4A8BF88EFCC}" type="parTrans" cxnId="{A346C5DC-5D1A-4AD7-90AF-DC5E29F23E0C}">
      <dgm:prSet/>
      <dgm:spPr/>
      <dgm:t>
        <a:bodyPr/>
        <a:lstStyle/>
        <a:p>
          <a:endParaRPr lang="en-GB" noProof="0"/>
        </a:p>
      </dgm:t>
    </dgm:pt>
    <dgm:pt modelId="{3D437F2E-D862-46DC-9ACE-14BA405F6BAA}" type="sibTrans" cxnId="{A346C5DC-5D1A-4AD7-90AF-DC5E29F23E0C}">
      <dgm:prSet/>
      <dgm:spPr/>
      <dgm:t>
        <a:bodyPr/>
        <a:lstStyle/>
        <a:p>
          <a:endParaRPr lang="en-GB" noProof="0"/>
        </a:p>
      </dgm:t>
    </dgm:pt>
    <dgm:pt modelId="{81579DC5-EA10-414F-BBE5-76C09F818C14}">
      <dgm:prSet/>
      <dgm:spPr>
        <a:solidFill>
          <a:srgbClr val="FFCC99"/>
        </a:solidFill>
        <a:ln>
          <a:solidFill>
            <a:schemeClr val="tx1"/>
          </a:solidFill>
        </a:ln>
      </dgm:spPr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Greater product sophistication; voluntary</a:t>
          </a:r>
        </a:p>
      </dgm:t>
    </dgm:pt>
    <dgm:pt modelId="{8536BAE7-B096-4AFE-B3DA-5A187BE7B569}" type="parTrans" cxnId="{B2508DED-8C9F-4864-BBA7-722D7CA56894}">
      <dgm:prSet/>
      <dgm:spPr/>
      <dgm:t>
        <a:bodyPr/>
        <a:lstStyle/>
        <a:p>
          <a:endParaRPr lang="en-US"/>
        </a:p>
      </dgm:t>
    </dgm:pt>
    <dgm:pt modelId="{E724343B-F098-4665-B0EB-1266FFE71108}" type="sibTrans" cxnId="{B2508DED-8C9F-4864-BBA7-722D7CA56894}">
      <dgm:prSet/>
      <dgm:spPr/>
      <dgm:t>
        <a:bodyPr/>
        <a:lstStyle/>
        <a:p>
          <a:endParaRPr lang="en-US"/>
        </a:p>
      </dgm:t>
    </dgm:pt>
    <dgm:pt modelId="{D1A63E87-EAC1-45D0-88BF-040380C609CC}">
      <dgm:prSet/>
      <dgm:spPr>
        <a:solidFill>
          <a:srgbClr val="FFCC99"/>
        </a:solidFill>
        <a:ln>
          <a:solidFill>
            <a:schemeClr val="tx1"/>
          </a:solidFill>
        </a:ln>
      </dgm:spPr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New distribution channels</a:t>
          </a:r>
        </a:p>
      </dgm:t>
    </dgm:pt>
    <dgm:pt modelId="{17262E7E-9BA6-460A-92E9-7A39D017DA78}" type="parTrans" cxnId="{D58B0376-62DF-4A12-91E7-20220309A1C6}">
      <dgm:prSet/>
      <dgm:spPr/>
      <dgm:t>
        <a:bodyPr/>
        <a:lstStyle/>
        <a:p>
          <a:endParaRPr lang="en-US"/>
        </a:p>
      </dgm:t>
    </dgm:pt>
    <dgm:pt modelId="{38E70691-F68B-4873-8C12-3460682EFFEE}" type="sibTrans" cxnId="{D58B0376-62DF-4A12-91E7-20220309A1C6}">
      <dgm:prSet/>
      <dgm:spPr/>
      <dgm:t>
        <a:bodyPr/>
        <a:lstStyle/>
        <a:p>
          <a:endParaRPr lang="en-US"/>
        </a:p>
      </dgm:t>
    </dgm:pt>
    <dgm:pt modelId="{026AD8B1-5DBB-446F-B8CC-49C51B1540AD}">
      <dgm:prSet/>
      <dgm:spPr>
        <a:solidFill>
          <a:srgbClr val="FFCC99"/>
        </a:solidFill>
        <a:ln>
          <a:solidFill>
            <a:schemeClr val="tx1"/>
          </a:solidFill>
        </a:ln>
      </dgm:spPr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Increasing benefits, choice, outreach</a:t>
          </a:r>
        </a:p>
      </dgm:t>
    </dgm:pt>
    <dgm:pt modelId="{D43AFAC3-6B65-4095-8FD6-4BD11C5C8655}" type="parTrans" cxnId="{D0E3A257-39D1-449C-BB10-FD1206FF698F}">
      <dgm:prSet/>
      <dgm:spPr/>
      <dgm:t>
        <a:bodyPr/>
        <a:lstStyle/>
        <a:p>
          <a:endParaRPr lang="en-US"/>
        </a:p>
      </dgm:t>
    </dgm:pt>
    <dgm:pt modelId="{2F507306-06EE-4919-A7A5-84BE827BC542}" type="sibTrans" cxnId="{D0E3A257-39D1-449C-BB10-FD1206FF698F}">
      <dgm:prSet/>
      <dgm:spPr/>
      <dgm:t>
        <a:bodyPr/>
        <a:lstStyle/>
        <a:p>
          <a:endParaRPr lang="en-US"/>
        </a:p>
      </dgm:t>
    </dgm:pt>
    <dgm:pt modelId="{32802CF2-FAAD-426D-BE36-43A3F9F38F55}">
      <dgm:prSet/>
      <dgm:spPr>
        <a:solidFill>
          <a:srgbClr val="CCFFFF"/>
        </a:solidFill>
        <a:ln>
          <a:solidFill>
            <a:schemeClr val="tx1"/>
          </a:solidFill>
        </a:ln>
      </dgm:spPr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Use of technology</a:t>
          </a:r>
        </a:p>
      </dgm:t>
    </dgm:pt>
    <dgm:pt modelId="{88A39670-E5E5-4CD7-AA66-B85422CDBC31}" type="parTrans" cxnId="{BD0A27E6-A82A-445B-A1C7-8645A1049DB4}">
      <dgm:prSet/>
      <dgm:spPr/>
      <dgm:t>
        <a:bodyPr/>
        <a:lstStyle/>
        <a:p>
          <a:endParaRPr lang="en-US"/>
        </a:p>
      </dgm:t>
    </dgm:pt>
    <dgm:pt modelId="{8570621F-1B0F-427D-B3A9-D246AAD90151}" type="sibTrans" cxnId="{BD0A27E6-A82A-445B-A1C7-8645A1049DB4}">
      <dgm:prSet/>
      <dgm:spPr/>
      <dgm:t>
        <a:bodyPr/>
        <a:lstStyle/>
        <a:p>
          <a:endParaRPr lang="en-US"/>
        </a:p>
      </dgm:t>
    </dgm:pt>
    <dgm:pt modelId="{B5226E70-4939-4ADE-B90D-22C73515A0CF}">
      <dgm:prSet/>
      <dgm:spPr>
        <a:solidFill>
          <a:srgbClr val="CCFFFF"/>
        </a:solidFill>
        <a:ln>
          <a:solidFill>
            <a:schemeClr val="tx1"/>
          </a:solidFill>
        </a:ln>
      </dgm:spPr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More complex products: health, agriculture, composite</a:t>
          </a:r>
        </a:p>
      </dgm:t>
    </dgm:pt>
    <dgm:pt modelId="{E74D669C-DA38-4247-94AF-AC13DDBED17E}" type="parTrans" cxnId="{FC8DC0FB-464A-45B6-A6E1-0A198DE30309}">
      <dgm:prSet/>
      <dgm:spPr/>
      <dgm:t>
        <a:bodyPr/>
        <a:lstStyle/>
        <a:p>
          <a:endParaRPr lang="en-US"/>
        </a:p>
      </dgm:t>
    </dgm:pt>
    <dgm:pt modelId="{A66A1B72-E88D-447C-9EB9-5D5804DCA47F}" type="sibTrans" cxnId="{FC8DC0FB-464A-45B6-A6E1-0A198DE30309}">
      <dgm:prSet/>
      <dgm:spPr/>
      <dgm:t>
        <a:bodyPr/>
        <a:lstStyle/>
        <a:p>
          <a:endParaRPr lang="en-US"/>
        </a:p>
      </dgm:t>
    </dgm:pt>
    <dgm:pt modelId="{934728F8-1BE1-4150-AF54-FF0F35894A1C}">
      <dgm:prSet/>
      <dgm:spPr>
        <a:solidFill>
          <a:srgbClr val="CCFFFF"/>
        </a:solidFill>
        <a:ln>
          <a:solidFill>
            <a:schemeClr val="tx1"/>
          </a:solidFill>
        </a:ln>
      </dgm:spPr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Multiple partners (e.g. hospitals,  mobile phone provider, public-private partnerships)</a:t>
          </a:r>
        </a:p>
      </dgm:t>
    </dgm:pt>
    <dgm:pt modelId="{4ADA8A37-803D-4B4D-ACAC-E4943E39C7E1}" type="parTrans" cxnId="{F27A30EC-11EC-4D0E-9527-D6BAD6675EE9}">
      <dgm:prSet/>
      <dgm:spPr/>
      <dgm:t>
        <a:bodyPr/>
        <a:lstStyle/>
        <a:p>
          <a:endParaRPr lang="en-US"/>
        </a:p>
      </dgm:t>
    </dgm:pt>
    <dgm:pt modelId="{3EA3D67D-A785-479A-A96F-588A6DECF9E0}" type="sibTrans" cxnId="{F27A30EC-11EC-4D0E-9527-D6BAD6675EE9}">
      <dgm:prSet/>
      <dgm:spPr/>
      <dgm:t>
        <a:bodyPr/>
        <a:lstStyle/>
        <a:p>
          <a:endParaRPr lang="en-US"/>
        </a:p>
      </dgm:t>
    </dgm:pt>
    <dgm:pt modelId="{02ACBF90-8414-4763-AC05-398A9F4D66B0}" type="pres">
      <dgm:prSet presAssocID="{1168FFBD-38F9-4B8C-AB09-2F00D2A9128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E10AB83-B1D0-40DD-9384-11A050A92E36}" type="pres">
      <dgm:prSet presAssocID="{B1D8756D-98CB-413E-80FC-1A657EB2DED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F50A34-F044-4C09-8FCA-257F0A4A0ABB}" type="pres">
      <dgm:prSet presAssocID="{561486A7-C76F-4443-988B-F56F9C318500}" presName="sibTrans" presStyleCnt="0"/>
      <dgm:spPr/>
    </dgm:pt>
    <dgm:pt modelId="{34128C46-F7F3-4097-95FB-C69C5378A361}" type="pres">
      <dgm:prSet presAssocID="{6253F7C3-7B4D-4A01-A8C7-5F7F386932A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51F776-CBF2-4FCB-B07A-4EFE87D5F8C4}" type="pres">
      <dgm:prSet presAssocID="{F6A5CF41-9395-4E05-A39A-D58D319DFF2A}" presName="sibTrans" presStyleCnt="0"/>
      <dgm:spPr/>
    </dgm:pt>
    <dgm:pt modelId="{E8F8B418-D31D-4E14-8F17-EA068FD7C42F}" type="pres">
      <dgm:prSet presAssocID="{BE1E1C87-F4D0-4049-BBB7-E13081E9E7C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937029B-8BF1-4869-A6FC-2A85EF00B8F3}" type="presOf" srcId="{6253F7C3-7B4D-4A01-A8C7-5F7F386932A7}" destId="{34128C46-F7F3-4097-95FB-C69C5378A361}" srcOrd="0" destOrd="0" presId="urn:microsoft.com/office/officeart/2005/8/layout/hList6"/>
    <dgm:cxn modelId="{A346C5DC-5D1A-4AD7-90AF-DC5E29F23E0C}" srcId="{B1D8756D-98CB-413E-80FC-1A657EB2DED8}" destId="{EA86B7BA-2AF5-4DD6-9DA2-02C0AF852B13}" srcOrd="2" destOrd="0" parTransId="{FC297DEA-3553-49A0-A386-E4A8BF88EFCC}" sibTransId="{3D437F2E-D862-46DC-9ACE-14BA405F6BAA}"/>
    <dgm:cxn modelId="{FC8DC0FB-464A-45B6-A6E1-0A198DE30309}" srcId="{BE1E1C87-F4D0-4049-BBB7-E13081E9E7CA}" destId="{B5226E70-4939-4ADE-B90D-22C73515A0CF}" srcOrd="1" destOrd="0" parTransId="{E74D669C-DA38-4247-94AF-AC13DDBED17E}" sibTransId="{A66A1B72-E88D-447C-9EB9-5D5804DCA47F}"/>
    <dgm:cxn modelId="{27F6F120-6DED-416E-B233-2D59230D88CA}" srcId="{B1D8756D-98CB-413E-80FC-1A657EB2DED8}" destId="{2A72B0B0-6C2A-4F39-A1D4-335BA424AA9D}" srcOrd="0" destOrd="0" parTransId="{06FBA50A-06AC-43A5-BD9A-CD3C61A30F84}" sibTransId="{04DCBC9F-C108-4612-8535-57761C1C2772}"/>
    <dgm:cxn modelId="{EFCC6E77-AFF9-4B01-A067-1EB529E637DB}" type="presOf" srcId="{447F39E6-72A6-4FB6-B840-ACB4E2FE5227}" destId="{BE10AB83-B1D0-40DD-9384-11A050A92E36}" srcOrd="0" destOrd="2" presId="urn:microsoft.com/office/officeart/2005/8/layout/hList6"/>
    <dgm:cxn modelId="{B10A3A7C-58B8-4106-A3F1-6D9C1A3FCFC2}" srcId="{B1D8756D-98CB-413E-80FC-1A657EB2DED8}" destId="{447F39E6-72A6-4FB6-B840-ACB4E2FE5227}" srcOrd="1" destOrd="0" parTransId="{82B239E1-F9DA-4514-9732-8253EDBE27CF}" sibTransId="{C74274F1-43B6-48B4-B181-317D87718E46}"/>
    <dgm:cxn modelId="{3CA5ACDA-6695-458D-B3C9-2888746B9249}" srcId="{1168FFBD-38F9-4B8C-AB09-2F00D2A91282}" destId="{BE1E1C87-F4D0-4049-BBB7-E13081E9E7CA}" srcOrd="2" destOrd="0" parTransId="{7E1E58A6-AA76-421B-BDBD-39E8E89960F2}" sibTransId="{D7417DD9-546B-4467-B3CB-5AFBCD575C5D}"/>
    <dgm:cxn modelId="{B2508DED-8C9F-4864-BBA7-722D7CA56894}" srcId="{6253F7C3-7B4D-4A01-A8C7-5F7F386932A7}" destId="{81579DC5-EA10-414F-BBE5-76C09F818C14}" srcOrd="0" destOrd="0" parTransId="{8536BAE7-B096-4AFE-B3DA-5A187BE7B569}" sibTransId="{E724343B-F098-4665-B0EB-1266FFE71108}"/>
    <dgm:cxn modelId="{BD0A27E6-A82A-445B-A1C7-8645A1049DB4}" srcId="{BE1E1C87-F4D0-4049-BBB7-E13081E9E7CA}" destId="{32802CF2-FAAD-426D-BE36-43A3F9F38F55}" srcOrd="0" destOrd="0" parTransId="{88A39670-E5E5-4CD7-AA66-B85422CDBC31}" sibTransId="{8570621F-1B0F-427D-B3A9-D246AAD90151}"/>
    <dgm:cxn modelId="{C0F5BBAD-C308-434F-9F32-87E7D419FBAD}" type="presOf" srcId="{D1A63E87-EAC1-45D0-88BF-040380C609CC}" destId="{34128C46-F7F3-4097-95FB-C69C5378A361}" srcOrd="0" destOrd="2" presId="urn:microsoft.com/office/officeart/2005/8/layout/hList6"/>
    <dgm:cxn modelId="{BB9BB8BB-EC16-4F6A-B8C0-5AF6463871A7}" type="presOf" srcId="{1168FFBD-38F9-4B8C-AB09-2F00D2A91282}" destId="{02ACBF90-8414-4763-AC05-398A9F4D66B0}" srcOrd="0" destOrd="0" presId="urn:microsoft.com/office/officeart/2005/8/layout/hList6"/>
    <dgm:cxn modelId="{BD15E996-8208-433E-B703-BD530C66279B}" type="presOf" srcId="{2A72B0B0-6C2A-4F39-A1D4-335BA424AA9D}" destId="{BE10AB83-B1D0-40DD-9384-11A050A92E36}" srcOrd="0" destOrd="1" presId="urn:microsoft.com/office/officeart/2005/8/layout/hList6"/>
    <dgm:cxn modelId="{34F00C0F-8F56-48E5-9305-DFD9364B92BC}" type="presOf" srcId="{026AD8B1-5DBB-446F-B8CC-49C51B1540AD}" destId="{34128C46-F7F3-4097-95FB-C69C5378A361}" srcOrd="0" destOrd="3" presId="urn:microsoft.com/office/officeart/2005/8/layout/hList6"/>
    <dgm:cxn modelId="{9595FE31-FA94-4C7A-AD30-DE570BE47BA5}" srcId="{1168FFBD-38F9-4B8C-AB09-2F00D2A91282}" destId="{B1D8756D-98CB-413E-80FC-1A657EB2DED8}" srcOrd="0" destOrd="0" parTransId="{D163E87A-BD05-42C3-8787-09E405A5C822}" sibTransId="{561486A7-C76F-4443-988B-F56F9C318500}"/>
    <dgm:cxn modelId="{B1FA394F-0F0B-4660-83F4-CC2551A04057}" type="presOf" srcId="{B5226E70-4939-4ADE-B90D-22C73515A0CF}" destId="{E8F8B418-D31D-4E14-8F17-EA068FD7C42F}" srcOrd="0" destOrd="2" presId="urn:microsoft.com/office/officeart/2005/8/layout/hList6"/>
    <dgm:cxn modelId="{F27A30EC-11EC-4D0E-9527-D6BAD6675EE9}" srcId="{BE1E1C87-F4D0-4049-BBB7-E13081E9E7CA}" destId="{934728F8-1BE1-4150-AF54-FF0F35894A1C}" srcOrd="2" destOrd="0" parTransId="{4ADA8A37-803D-4B4D-ACAC-E4943E39C7E1}" sibTransId="{3EA3D67D-A785-479A-A96F-588A6DECF9E0}"/>
    <dgm:cxn modelId="{E7113874-980A-4563-ACCB-13C3CDE00282}" type="presOf" srcId="{BE1E1C87-F4D0-4049-BBB7-E13081E9E7CA}" destId="{E8F8B418-D31D-4E14-8F17-EA068FD7C42F}" srcOrd="0" destOrd="0" presId="urn:microsoft.com/office/officeart/2005/8/layout/hList6"/>
    <dgm:cxn modelId="{C099C7C1-3C20-4E78-9616-69E37A8F998D}" type="presOf" srcId="{B1D8756D-98CB-413E-80FC-1A657EB2DED8}" destId="{BE10AB83-B1D0-40DD-9384-11A050A92E36}" srcOrd="0" destOrd="0" presId="urn:microsoft.com/office/officeart/2005/8/layout/hList6"/>
    <dgm:cxn modelId="{7ECA1944-0008-4ADD-844C-7274EA62F056}" srcId="{1168FFBD-38F9-4B8C-AB09-2F00D2A91282}" destId="{6253F7C3-7B4D-4A01-A8C7-5F7F386932A7}" srcOrd="1" destOrd="0" parTransId="{8657A46C-FA34-4605-A50B-71D80300F707}" sibTransId="{F6A5CF41-9395-4E05-A39A-D58D319DFF2A}"/>
    <dgm:cxn modelId="{02A53562-F251-4683-B8DF-1EAF56BCA3BD}" type="presOf" srcId="{81579DC5-EA10-414F-BBE5-76C09F818C14}" destId="{34128C46-F7F3-4097-95FB-C69C5378A361}" srcOrd="0" destOrd="1" presId="urn:microsoft.com/office/officeart/2005/8/layout/hList6"/>
    <dgm:cxn modelId="{E2126CE0-7365-4214-892C-7D6C14D408F3}" type="presOf" srcId="{EA86B7BA-2AF5-4DD6-9DA2-02C0AF852B13}" destId="{BE10AB83-B1D0-40DD-9384-11A050A92E36}" srcOrd="0" destOrd="3" presId="urn:microsoft.com/office/officeart/2005/8/layout/hList6"/>
    <dgm:cxn modelId="{3B7DC463-A356-4C45-B21C-181515F3B488}" type="presOf" srcId="{934728F8-1BE1-4150-AF54-FF0F35894A1C}" destId="{E8F8B418-D31D-4E14-8F17-EA068FD7C42F}" srcOrd="0" destOrd="3" presId="urn:microsoft.com/office/officeart/2005/8/layout/hList6"/>
    <dgm:cxn modelId="{B170D5E4-04C1-4571-BE29-7B718C07FEE0}" type="presOf" srcId="{32802CF2-FAAD-426D-BE36-43A3F9F38F55}" destId="{E8F8B418-D31D-4E14-8F17-EA068FD7C42F}" srcOrd="0" destOrd="1" presId="urn:microsoft.com/office/officeart/2005/8/layout/hList6"/>
    <dgm:cxn modelId="{D0E3A257-39D1-449C-BB10-FD1206FF698F}" srcId="{6253F7C3-7B4D-4A01-A8C7-5F7F386932A7}" destId="{026AD8B1-5DBB-446F-B8CC-49C51B1540AD}" srcOrd="2" destOrd="0" parTransId="{D43AFAC3-6B65-4095-8FD6-4BD11C5C8655}" sibTransId="{2F507306-06EE-4919-A7A5-84BE827BC542}"/>
    <dgm:cxn modelId="{D58B0376-62DF-4A12-91E7-20220309A1C6}" srcId="{6253F7C3-7B4D-4A01-A8C7-5F7F386932A7}" destId="{D1A63E87-EAC1-45D0-88BF-040380C609CC}" srcOrd="1" destOrd="0" parTransId="{17262E7E-9BA6-460A-92E9-7A39D017DA78}" sibTransId="{38E70691-F68B-4873-8C12-3460682EFFEE}"/>
    <dgm:cxn modelId="{D2C38BFD-3035-424A-9E3A-7B909D692F3E}" type="presParOf" srcId="{02ACBF90-8414-4763-AC05-398A9F4D66B0}" destId="{BE10AB83-B1D0-40DD-9384-11A050A92E36}" srcOrd="0" destOrd="0" presId="urn:microsoft.com/office/officeart/2005/8/layout/hList6"/>
    <dgm:cxn modelId="{1A4CC73A-7FD1-4853-B8C7-6EF27318BC97}" type="presParOf" srcId="{02ACBF90-8414-4763-AC05-398A9F4D66B0}" destId="{A5F50A34-F044-4C09-8FCA-257F0A4A0ABB}" srcOrd="1" destOrd="0" presId="urn:microsoft.com/office/officeart/2005/8/layout/hList6"/>
    <dgm:cxn modelId="{CDCE1522-A349-4042-99F5-F6A85C9204C2}" type="presParOf" srcId="{02ACBF90-8414-4763-AC05-398A9F4D66B0}" destId="{34128C46-F7F3-4097-95FB-C69C5378A361}" srcOrd="2" destOrd="0" presId="urn:microsoft.com/office/officeart/2005/8/layout/hList6"/>
    <dgm:cxn modelId="{2F4DACCD-05D9-445D-8400-B7819DDD2F9A}" type="presParOf" srcId="{02ACBF90-8414-4763-AC05-398A9F4D66B0}" destId="{3751F776-CBF2-4FCB-B07A-4EFE87D5F8C4}" srcOrd="3" destOrd="0" presId="urn:microsoft.com/office/officeart/2005/8/layout/hList6"/>
    <dgm:cxn modelId="{265C9864-147B-4291-AC10-74707D03528E}" type="presParOf" srcId="{02ACBF90-8414-4763-AC05-398A9F4D66B0}" destId="{E8F8B418-D31D-4E14-8F17-EA068FD7C42F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26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26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fld id="{CE7EA90B-50A6-4DE6-9CB3-947F11700B6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25880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fld id="{4B44EFB1-1336-401F-9D2D-B0899DACFD9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48137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2F5614-B0CA-4897-A0B6-2648C8C69F0F}" type="slidenum">
              <a:rPr lang="en-GB" smtClean="0">
                <a:latin typeface="Arial" pitchFamily="34" charset="0"/>
                <a:ea typeface="ＭＳ Ｐゴシック" pitchFamily="34" charset="-128"/>
              </a:rPr>
              <a:pPr/>
              <a:t>1</a:t>
            </a:fld>
            <a:endParaRPr lang="en-GB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5F528175-0C40-46C1-BCAA-0B41DECB6F31}" type="slidenum">
              <a:rPr lang="en-GB" sz="1200">
                <a:latin typeface="Arial" charset="0"/>
                <a:ea typeface="+mn-ea"/>
              </a:rPr>
              <a:pPr algn="r">
                <a:defRPr/>
              </a:pPr>
              <a:t>2</a:t>
            </a:fld>
            <a:endParaRPr lang="en-GB" sz="1200">
              <a:latin typeface="Arial" charset="0"/>
              <a:ea typeface="+mn-ea"/>
            </a:endParaRPr>
          </a:p>
        </p:txBody>
      </p:sp>
      <p:sp>
        <p:nvSpPr>
          <p:cNvPr id="237571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F3E9DAE-2585-4D61-9BBA-E586EE00AAF5}" type="slidenum">
              <a:rPr lang="en-GB" sz="1200"/>
              <a:pPr algn="r"/>
              <a:t>2</a:t>
            </a:fld>
            <a:endParaRPr lang="en-GB" sz="1200"/>
          </a:p>
        </p:txBody>
      </p:sp>
      <p:sp>
        <p:nvSpPr>
          <p:cNvPr id="2375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3757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7068F4-4A42-4E10-8FCA-9FCCC83BA2BF}" type="slidenum">
              <a:rPr lang="en-GB" smtClean="0">
                <a:latin typeface="Arial" pitchFamily="34" charset="0"/>
                <a:ea typeface="ＭＳ Ｐゴシック" pitchFamily="34" charset="-128"/>
              </a:rPr>
              <a:pPr/>
              <a:t>10</a:t>
            </a:fld>
            <a:endParaRPr lang="en-GB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12994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82C748E-6591-48DE-B6E9-30123692F494}" type="slidenum">
              <a:rPr lang="en-GB" sz="1200"/>
              <a:pPr algn="r"/>
              <a:t>10</a:t>
            </a:fld>
            <a:endParaRPr lang="en-GB" sz="1200"/>
          </a:p>
        </p:txBody>
      </p:sp>
      <p:sp>
        <p:nvSpPr>
          <p:cNvPr id="212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ln/>
        </p:spPr>
      </p:sp>
      <p:sp>
        <p:nvSpPr>
          <p:cNvPr id="212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6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A13CBE3-F12C-49EC-A78D-9C2D2FAE4EE2}" type="slidenum">
              <a:rPr lang="en-GB" sz="1200"/>
              <a:pPr algn="r"/>
              <a:t>11</a:t>
            </a:fld>
            <a:endParaRPr lang="en-GB" sz="1200"/>
          </a:p>
        </p:txBody>
      </p:sp>
      <p:sp>
        <p:nvSpPr>
          <p:cNvPr id="272387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770875B-FFB4-40E4-A6AB-C12B843ED010}" type="slidenum">
              <a:rPr lang="en-GB" sz="1200"/>
              <a:pPr algn="r"/>
              <a:t>11</a:t>
            </a:fld>
            <a:endParaRPr lang="en-GB" sz="1200"/>
          </a:p>
        </p:txBody>
      </p:sp>
      <p:sp>
        <p:nvSpPr>
          <p:cNvPr id="2723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ln/>
        </p:spPr>
      </p:sp>
      <p:sp>
        <p:nvSpPr>
          <p:cNvPr id="27238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1" name="Slide Number Placeholder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242F2A-42DF-4734-B700-A458CA51B253}" type="slidenum">
              <a:rPr lang="en-GB" smtClean="0">
                <a:latin typeface="Arial" pitchFamily="34" charset="0"/>
                <a:ea typeface="ＭＳ Ｐゴシック" pitchFamily="34" charset="-128"/>
              </a:rPr>
              <a:pPr/>
              <a:t>13</a:t>
            </a:fld>
            <a:endParaRPr lang="en-GB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04802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7A3E191-84E4-49B6-9008-F349D359518E}" type="slidenum">
              <a:rPr lang="en-GB" sz="1200"/>
              <a:pPr algn="r"/>
              <a:t>13</a:t>
            </a:fld>
            <a:endParaRPr lang="en-GB" sz="1200"/>
          </a:p>
        </p:txBody>
      </p:sp>
      <p:sp>
        <p:nvSpPr>
          <p:cNvPr id="204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04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521863-FBF3-405E-A2CF-7B65D36F2CED}" type="slidenum">
              <a:rPr lang="en-GB" smtClean="0">
                <a:latin typeface="Arial" pitchFamily="34" charset="0"/>
                <a:ea typeface="ＭＳ Ｐゴシック" pitchFamily="34" charset="-128"/>
              </a:rPr>
              <a:pPr/>
              <a:t>15</a:t>
            </a:fld>
            <a:endParaRPr lang="en-GB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15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150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68CE47-1721-4DD1-9186-B0172AC764E7}" type="slidenum">
              <a:rPr lang="en-GB" smtClean="0">
                <a:latin typeface="Arial" pitchFamily="34" charset="0"/>
                <a:ea typeface="ＭＳ Ｐゴシック" pitchFamily="34" charset="-128"/>
              </a:rPr>
              <a:pPr/>
              <a:t>17</a:t>
            </a:fld>
            <a:endParaRPr lang="en-GB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22210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54DE4AA-B71E-4903-A401-A664D7D69AC0}" type="slidenum">
              <a:rPr lang="en-GB" sz="1200"/>
              <a:pPr algn="r"/>
              <a:t>17</a:t>
            </a:fld>
            <a:endParaRPr lang="en-GB" sz="1200"/>
          </a:p>
        </p:txBody>
      </p:sp>
      <p:sp>
        <p:nvSpPr>
          <p:cNvPr id="222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ln/>
        </p:spPr>
      </p:sp>
      <p:sp>
        <p:nvSpPr>
          <p:cNvPr id="222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91634E-9E9A-4E38-BD14-0DC96A698260}" type="slidenum">
              <a:rPr lang="en-GB" smtClean="0">
                <a:latin typeface="Arial" pitchFamily="34" charset="0"/>
                <a:ea typeface="ＭＳ Ｐゴシック" pitchFamily="34" charset="-128"/>
              </a:rPr>
              <a:pPr/>
              <a:t>27</a:t>
            </a:fld>
            <a:endParaRPr lang="en-GB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33474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A1626C6-6DC5-4FF9-A84C-A76DB827FEE2}" type="slidenum">
              <a:rPr lang="en-GB" sz="1200"/>
              <a:pPr algn="r"/>
              <a:t>27</a:t>
            </a:fld>
            <a:endParaRPr lang="en-GB" sz="1200"/>
          </a:p>
        </p:txBody>
      </p:sp>
      <p:sp>
        <p:nvSpPr>
          <p:cNvPr id="233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33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02B2DC-A76E-414A-A864-F34EE58EEFF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2C30E0-1B9B-44F2-A834-9F9D415C919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88913"/>
            <a:ext cx="1943100" cy="59070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88913"/>
            <a:ext cx="5676900" cy="59070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75108F-DA0E-4D60-88C3-5E1E9292368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5875" y="188913"/>
            <a:ext cx="5040313" cy="9731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2590800"/>
            <a:ext cx="38100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590800"/>
            <a:ext cx="38100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74C1DE-8357-4141-A261-3CF334CB71C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2555875" y="188913"/>
            <a:ext cx="5040313" cy="9731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2590800"/>
            <a:ext cx="3810000" cy="167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2590800"/>
            <a:ext cx="3810000" cy="167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419600"/>
            <a:ext cx="3810000" cy="167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419600"/>
            <a:ext cx="3810000" cy="167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77FC64A-B0AF-421A-BCFE-D56D2CA79D1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5875" y="188913"/>
            <a:ext cx="5040313" cy="9731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590800"/>
            <a:ext cx="38100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2590800"/>
            <a:ext cx="3810000" cy="167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419600"/>
            <a:ext cx="3810000" cy="167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3A82A00-D5FE-4526-8C04-D13C97E2A96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5875" y="188913"/>
            <a:ext cx="5040313" cy="9731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2590800"/>
            <a:ext cx="3810000" cy="167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85800" y="4419600"/>
            <a:ext cx="3810000" cy="167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2590800"/>
            <a:ext cx="38100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6AF1966-F656-4982-A9C4-B0F242D81C5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170E4-BFBE-4754-BB65-327F2F171AA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D84CDF-28EB-43D8-AC00-7D29DA15FCA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590800"/>
            <a:ext cx="3810000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590800"/>
            <a:ext cx="3810000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D5F7E-AF60-4211-9234-867F4E5FCB4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CB087-6B3C-41ED-B7EB-96C9B3CD013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D51A64-E82F-4BF9-A47A-B3C45A874A6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82DC52-51D2-40CC-8852-5108205E3B4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6B764D-0FE1-4EF7-B6B5-4B32F73F71F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1D09AF-5B25-4CF5-A54F-732576F233A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lide67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0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555875" y="188913"/>
            <a:ext cx="5040313" cy="97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ET MODIFIEZ LE TITRE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590800"/>
            <a:ext cx="77724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charset="0"/>
                <a:ea typeface="+mn-ea"/>
              </a:defRPr>
            </a:lvl1pPr>
          </a:lstStyle>
          <a:p>
            <a:pPr>
              <a:defRPr/>
            </a:pPr>
            <a:fld id="{913C825E-A763-47E3-8384-2437A791AF4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</p:sldLayoutIdLst>
  <p:transition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rgbClr val="74648E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rgbClr val="74648E"/>
          </a:solidFill>
          <a:latin typeface="Arial" charset="0"/>
          <a:ea typeface="ＭＳ Ｐゴシック" pitchFamily="34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rgbClr val="74648E"/>
          </a:solidFill>
          <a:latin typeface="Arial" charset="0"/>
          <a:ea typeface="ＭＳ Ｐゴシック" pitchFamily="34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rgbClr val="74648E"/>
          </a:solidFill>
          <a:latin typeface="Arial" charset="0"/>
          <a:ea typeface="ＭＳ Ｐゴシック" pitchFamily="34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rgbClr val="74648E"/>
          </a:solidFill>
          <a:latin typeface="Arial" charset="0"/>
          <a:ea typeface="ＭＳ Ｐゴシック" pitchFamily="34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rgbClr val="74648E"/>
          </a:solidFill>
          <a:latin typeface="Arial" charset="0"/>
          <a:ea typeface="ＭＳ Ｐゴシック" pitchFamily="34" charset="-128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rgbClr val="74648E"/>
          </a:solidFill>
          <a:latin typeface="Arial" charset="0"/>
          <a:ea typeface="ＭＳ Ｐゴシック" pitchFamily="34" charset="-128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rgbClr val="74648E"/>
          </a:solidFill>
          <a:latin typeface="Arial" charset="0"/>
          <a:ea typeface="ＭＳ Ｐゴシック" pitchFamily="34" charset="-128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rgbClr val="74648E"/>
          </a:solidFill>
          <a:latin typeface="Arial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hyperlink" Target="http://www.pioneer.com.ph/" TargetMode="Externa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hyperlink" Target="http://www.carehospitals.com/crhm/index.htm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flickr.com/photos/ilri/4290459960/" TargetMode="External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2.png"/><Relationship Id="rId5" Type="http://schemas.openxmlformats.org/officeDocument/2006/relationships/oleObject" Target="../embeddings/oleObject3.bin"/><Relationship Id="rId4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hyperlink" Target="http://www.microinsurancenetwork.org/" TargetMode="External"/><Relationship Id="rId5" Type="http://schemas.openxmlformats.org/officeDocument/2006/relationships/hyperlink" Target="http://www.ilo.org/microinsurance" TargetMode="External"/><Relationship Id="rId4" Type="http://schemas.openxmlformats.org/officeDocument/2006/relationships/hyperlink" Target="mailto:churchill@ilo.or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ig.com/home_390_85938.html" TargetMode="External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6.jpeg"/><Relationship Id="rId7" Type="http://schemas.openxmlformats.org/officeDocument/2006/relationships/image" Target="../media/image9.png"/><Relationship Id="rId12" Type="http://schemas.openxmlformats.org/officeDocument/2006/relationships/hyperlink" Target="http://www.mapfre.com/corporativo/grupomapfre/en/general/index.shtml" TargetMode="External"/><Relationship Id="rId17" Type="http://schemas.openxmlformats.org/officeDocument/2006/relationships/image" Target="../media/image16.png"/><Relationship Id="rId2" Type="http://schemas.openxmlformats.org/officeDocument/2006/relationships/image" Target="../media/image5.jpe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11" Type="http://schemas.openxmlformats.org/officeDocument/2006/relationships/image" Target="../media/image11.png"/><Relationship Id="rId5" Type="http://schemas.openxmlformats.org/officeDocument/2006/relationships/hyperlink" Target="https://www.iciciprulife.com/public/default.htm" TargetMode="External"/><Relationship Id="rId15" Type="http://schemas.openxmlformats.org/officeDocument/2006/relationships/image" Target="../media/image14.png"/><Relationship Id="rId10" Type="http://schemas.openxmlformats.org/officeDocument/2006/relationships/hyperlink" Target="http://www.zurich.com/main/" TargetMode="External"/><Relationship Id="rId19" Type="http://schemas.openxmlformats.org/officeDocument/2006/relationships/image" Target="../media/image18.png"/><Relationship Id="rId4" Type="http://schemas.openxmlformats.org/officeDocument/2006/relationships/image" Target="../media/image7.png"/><Relationship Id="rId9" Type="http://schemas.openxmlformats.org/officeDocument/2006/relationships/image" Target="../media/image10.png"/><Relationship Id="rId1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US" sz="1800" smtClean="0"/>
          </a:p>
        </p:txBody>
      </p:sp>
      <p:sp>
        <p:nvSpPr>
          <p:cNvPr id="16387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en-US" sz="1800" smtClean="0"/>
          </a:p>
        </p:txBody>
      </p:sp>
      <p:pic>
        <p:nvPicPr>
          <p:cNvPr id="16388" name="Picture 5" descr="slide3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6389" name="Rectangle 7"/>
          <p:cNvSpPr>
            <a:spLocks noChangeArrowheads="1"/>
          </p:cNvSpPr>
          <p:nvPr/>
        </p:nvSpPr>
        <p:spPr bwMode="auto">
          <a:xfrm>
            <a:off x="468313" y="1557338"/>
            <a:ext cx="3816350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10000"/>
              </a:lnSpc>
            </a:pPr>
            <a:r>
              <a:rPr lang="en-US" sz="4000">
                <a:solidFill>
                  <a:schemeClr val="hlink"/>
                </a:solidFill>
                <a:cs typeface="Arial" pitchFamily="34" charset="0"/>
              </a:rPr>
              <a:t>MicroinsuranceTrends</a:t>
            </a:r>
            <a:endParaRPr lang="en-GB" sz="4000">
              <a:solidFill>
                <a:srgbClr val="74648E"/>
              </a:solidFill>
            </a:endParaRPr>
          </a:p>
        </p:txBody>
      </p:sp>
      <p:sp>
        <p:nvSpPr>
          <p:cNvPr id="16390" name="Rectangle 8"/>
          <p:cNvSpPr>
            <a:spLocks noChangeArrowheads="1"/>
          </p:cNvSpPr>
          <p:nvPr/>
        </p:nvSpPr>
        <p:spPr bwMode="auto">
          <a:xfrm>
            <a:off x="323850" y="4076700"/>
            <a:ext cx="41402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2000" b="1" i="1"/>
              <a:t>Craig Churchill</a:t>
            </a:r>
            <a:r>
              <a:rPr lang="en-US" sz="1600" b="1">
                <a:solidFill>
                  <a:schemeClr val="accent1"/>
                </a:solidFill>
              </a:rPr>
              <a:t> 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1600" i="1"/>
              <a:t>Microinsurance Innovation Facility 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1600" i="1"/>
              <a:t>International Labour Organization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1600" i="1"/>
              <a:t>October 2010</a:t>
            </a:r>
          </a:p>
          <a:p>
            <a:pPr marL="342900" indent="-342900" algn="ctr">
              <a:spcBef>
                <a:spcPct val="20000"/>
              </a:spcBef>
            </a:pPr>
            <a:endParaRPr lang="en-GB" sz="1600" b="1" i="1"/>
          </a:p>
        </p:txBody>
      </p:sp>
      <p:sp>
        <p:nvSpPr>
          <p:cNvPr id="16391" name="Text Box 10"/>
          <p:cNvSpPr txBox="1">
            <a:spLocks noChangeArrowheads="1"/>
          </p:cNvSpPr>
          <p:nvPr/>
        </p:nvSpPr>
        <p:spPr bwMode="auto">
          <a:xfrm>
            <a:off x="1258888" y="1341438"/>
            <a:ext cx="7416800" cy="366712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/>
          </a:p>
        </p:txBody>
      </p:sp>
      <p:grpSp>
        <p:nvGrpSpPr>
          <p:cNvPr id="16395" name="Group 11"/>
          <p:cNvGrpSpPr>
            <a:grpSpLocks/>
          </p:cNvGrpSpPr>
          <p:nvPr/>
        </p:nvGrpSpPr>
        <p:grpSpPr bwMode="auto">
          <a:xfrm>
            <a:off x="179388" y="5516563"/>
            <a:ext cx="1728787" cy="1131887"/>
            <a:chOff x="113" y="3475"/>
            <a:chExt cx="1089" cy="713"/>
          </a:xfrm>
        </p:grpSpPr>
        <p:graphicFrame>
          <p:nvGraphicFramePr>
            <p:cNvPr id="16393" name="Object 9"/>
            <p:cNvGraphicFramePr>
              <a:graphicFrameLocks noChangeAspect="1"/>
            </p:cNvGraphicFramePr>
            <p:nvPr/>
          </p:nvGraphicFramePr>
          <p:xfrm>
            <a:off x="113" y="3612"/>
            <a:ext cx="1002" cy="5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394" name="Photo Editor Photo" r:id="rId5" imgW="1590897" imgH="914286" progId="MSPhotoEd.3">
                    <p:embed/>
                  </p:oleObj>
                </mc:Choice>
                <mc:Fallback>
                  <p:oleObj name="Photo Editor Photo" r:id="rId5" imgW="1590897" imgH="914286" progId="MSPhotoEd.3">
                    <p:embed/>
                    <p:pic>
                      <p:nvPicPr>
                        <p:cNvPr id="0" name="Picture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3" y="3612"/>
                          <a:ext cx="1002" cy="57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394" name="Text Box 10"/>
            <p:cNvSpPr txBox="1">
              <a:spLocks noChangeArrowheads="1"/>
            </p:cNvSpPr>
            <p:nvPr/>
          </p:nvSpPr>
          <p:spPr bwMode="auto">
            <a:xfrm>
              <a:off x="113" y="3475"/>
              <a:ext cx="108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i="1"/>
                <a:t>A member of the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6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z="2800" smtClean="0"/>
              <a:t>Innovative Distribution Channels</a:t>
            </a:r>
          </a:p>
        </p:txBody>
      </p:sp>
      <p:sp>
        <p:nvSpPr>
          <p:cNvPr id="211977" name="Rectangle 9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8313" y="2060575"/>
            <a:ext cx="4608512" cy="4467225"/>
          </a:xfrm>
        </p:spPr>
        <p:txBody>
          <a:bodyPr/>
          <a:lstStyle/>
          <a:p>
            <a:pPr>
              <a:buFontTx/>
              <a:buNone/>
            </a:pPr>
            <a:r>
              <a:rPr lang="en-US" sz="2400" smtClean="0"/>
              <a:t>    </a:t>
            </a:r>
            <a:r>
              <a:rPr lang="en-US" sz="2400" b="1" smtClean="0"/>
              <a:t>Key characteristics of effective distribution channels:</a:t>
            </a:r>
          </a:p>
          <a:p>
            <a:r>
              <a:rPr lang="en-US" sz="2400" smtClean="0"/>
              <a:t>Has an existing financial transaction with large numbers of low-income persons</a:t>
            </a:r>
          </a:p>
          <a:p>
            <a:r>
              <a:rPr lang="en-US" sz="2400" smtClean="0"/>
              <a:t>Has their trust</a:t>
            </a:r>
          </a:p>
          <a:p>
            <a:r>
              <a:rPr lang="en-US" sz="2400" smtClean="0"/>
              <a:t>Can benefit from the provision of insurance </a:t>
            </a:r>
          </a:p>
        </p:txBody>
      </p:sp>
      <p:pic>
        <p:nvPicPr>
          <p:cNvPr id="211978" name="Picture 10" descr="MPj03877760000[1]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 l="13780" t="19318" r="13780" b="19318"/>
          <a:stretch>
            <a:fillRect/>
          </a:stretch>
        </p:blipFill>
        <p:spPr>
          <a:xfrm>
            <a:off x="4914900" y="2560638"/>
            <a:ext cx="3978275" cy="2405062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z="2800" smtClean="0"/>
              <a:t>Innovative Distribution Channels</a:t>
            </a:r>
          </a:p>
        </p:txBody>
      </p:sp>
      <p:sp>
        <p:nvSpPr>
          <p:cNvPr id="271363" name="Rectangle 3"/>
          <p:cNvSpPr>
            <a:spLocks noChangeArrowheads="1"/>
          </p:cNvSpPr>
          <p:nvPr/>
        </p:nvSpPr>
        <p:spPr bwMode="auto">
          <a:xfrm>
            <a:off x="468313" y="2565400"/>
            <a:ext cx="3887787" cy="1568450"/>
          </a:xfrm>
          <a:prstGeom prst="rect">
            <a:avLst/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177800" indent="-177800">
              <a:buFont typeface="Wingdings" pitchFamily="2" charset="2"/>
              <a:buChar char="§"/>
            </a:pPr>
            <a:r>
              <a:rPr lang="en-GB" sz="1600">
                <a:solidFill>
                  <a:srgbClr val="333333"/>
                </a:solidFill>
              </a:rPr>
              <a:t>Peruvian insurer is collaborating with national consumers’ association for rural water rights to develop insurance products for farming families, with premium payments collected with water bills</a:t>
            </a:r>
            <a:endParaRPr lang="en-US" sz="1600">
              <a:solidFill>
                <a:srgbClr val="333333"/>
              </a:solidFill>
            </a:endParaRPr>
          </a:p>
        </p:txBody>
      </p:sp>
      <p:sp>
        <p:nvSpPr>
          <p:cNvPr id="271364" name="Rectangle 4"/>
          <p:cNvSpPr>
            <a:spLocks noChangeArrowheads="1"/>
          </p:cNvSpPr>
          <p:nvPr/>
        </p:nvSpPr>
        <p:spPr bwMode="auto">
          <a:xfrm>
            <a:off x="5148263" y="2586038"/>
            <a:ext cx="3817937" cy="1812925"/>
          </a:xfrm>
          <a:prstGeom prst="rect">
            <a:avLst/>
          </a:prstGeom>
          <a:solidFill>
            <a:srgbClr val="FFCC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177800" indent="-177800">
              <a:buFont typeface="Wingdings" pitchFamily="2" charset="2"/>
              <a:buChar char="§"/>
            </a:pPr>
            <a:r>
              <a:rPr lang="en-GB" sz="1600">
                <a:solidFill>
                  <a:srgbClr val="333333"/>
                </a:solidFill>
              </a:rPr>
              <a:t>In South Africa, launching a property insurance product sold through retailers and suppliers of cell phone airtime</a:t>
            </a:r>
          </a:p>
          <a:p>
            <a:pPr marL="177800" indent="-177800">
              <a:buFont typeface="Wingdings" pitchFamily="2" charset="2"/>
              <a:buChar char="§"/>
            </a:pPr>
            <a:r>
              <a:rPr lang="en-GB" sz="1600">
                <a:solidFill>
                  <a:srgbClr val="333333"/>
                </a:solidFill>
              </a:rPr>
              <a:t>Sells funeral insurance to the supporters of the Kaiser Chiefs football club</a:t>
            </a:r>
          </a:p>
        </p:txBody>
      </p:sp>
      <p:pic>
        <p:nvPicPr>
          <p:cNvPr id="271365" name="Picture 6" descr="Sitio Web La Positiv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1557338"/>
            <a:ext cx="218122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1366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688" y="1628775"/>
            <a:ext cx="115252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1367" name="Picture 11" descr="Home">
            <a:hlinkClick r:id="rId5" tooltip="Home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84438" y="4724400"/>
            <a:ext cx="23336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1368" name="Rectangle 4"/>
          <p:cNvSpPr>
            <a:spLocks noChangeArrowheads="1"/>
          </p:cNvSpPr>
          <p:nvPr/>
        </p:nvSpPr>
        <p:spPr bwMode="auto">
          <a:xfrm>
            <a:off x="1835150" y="5251450"/>
            <a:ext cx="3960813" cy="1079500"/>
          </a:xfrm>
          <a:prstGeom prst="rect">
            <a:avLst/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177800" indent="-177800">
              <a:buFont typeface="Wingdings" pitchFamily="2" charset="2"/>
              <a:buChar char="§"/>
            </a:pPr>
            <a:r>
              <a:rPr lang="en-GB" sz="1600">
                <a:solidFill>
                  <a:srgbClr val="333333"/>
                </a:solidFill>
              </a:rPr>
              <a:t>Distributing life insurance and savings product for the families of Filipino migrant workers through churches and schools</a:t>
            </a:r>
            <a:endParaRPr lang="en-US" sz="1600">
              <a:solidFill>
                <a:srgbClr val="333333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55650" y="4292600"/>
            <a:ext cx="7772400" cy="1470025"/>
          </a:xfrm>
        </p:spPr>
        <p:txBody>
          <a:bodyPr/>
          <a:lstStyle/>
          <a:p>
            <a:pPr algn="ctr"/>
            <a:r>
              <a:rPr lang="en-GB" sz="4000" smtClean="0"/>
              <a:t>4) Product innovations are taking place to provide more valuable coverage</a:t>
            </a:r>
            <a:endParaRPr lang="en-US" sz="4000" smtClean="0"/>
          </a:p>
        </p:txBody>
      </p:sp>
      <p:pic>
        <p:nvPicPr>
          <p:cNvPr id="261126" name="Picture 4" descr="MCj0441458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052513"/>
            <a:ext cx="3678238" cy="367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1127" name="Rectangle 2"/>
          <p:cNvSpPr>
            <a:spLocks noChangeArrowheads="1"/>
          </p:cNvSpPr>
          <p:nvPr/>
        </p:nvSpPr>
        <p:spPr bwMode="auto">
          <a:xfrm>
            <a:off x="2555875" y="188913"/>
            <a:ext cx="5040313" cy="97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GB" sz="3200">
                <a:solidFill>
                  <a:srgbClr val="74648E"/>
                </a:solidFill>
              </a:rPr>
              <a:t>Seven microinsurance trends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6563" y="1263650"/>
            <a:ext cx="8207375" cy="796925"/>
          </a:xfrm>
        </p:spPr>
        <p:txBody>
          <a:bodyPr/>
          <a:lstStyle/>
          <a:p>
            <a:pPr algn="ctr" eaLnBrk="1" hangingPunct="1"/>
            <a:r>
              <a:rPr lang="en-US" smtClean="0"/>
              <a:t>Microinsurance product irony</a:t>
            </a:r>
          </a:p>
        </p:txBody>
      </p:sp>
      <p:sp>
        <p:nvSpPr>
          <p:cNvPr id="20377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395538" y="2571750"/>
            <a:ext cx="4391025" cy="292893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/>
              <a:t>Credit life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Funeral insurance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Term life/Personal accident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Property insurance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Endowment life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smtClean="0"/>
              <a:t>Agriculture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smtClean="0"/>
              <a:t>Health</a:t>
            </a:r>
          </a:p>
        </p:txBody>
      </p:sp>
      <p:grpSp>
        <p:nvGrpSpPr>
          <p:cNvPr id="203779" name="Group 4"/>
          <p:cNvGrpSpPr>
            <a:grpSpLocks/>
          </p:cNvGrpSpPr>
          <p:nvPr/>
        </p:nvGrpSpPr>
        <p:grpSpPr bwMode="auto">
          <a:xfrm>
            <a:off x="928688" y="2230438"/>
            <a:ext cx="1000125" cy="3509962"/>
            <a:chOff x="192" y="1445"/>
            <a:chExt cx="480" cy="2304"/>
          </a:xfrm>
        </p:grpSpPr>
        <p:sp>
          <p:nvSpPr>
            <p:cNvPr id="3082" name="AutoShape 5"/>
            <p:cNvSpPr>
              <a:spLocks noChangeArrowheads="1"/>
            </p:cNvSpPr>
            <p:nvPr/>
          </p:nvSpPr>
          <p:spPr bwMode="auto">
            <a:xfrm>
              <a:off x="192" y="1445"/>
              <a:ext cx="480" cy="2304"/>
            </a:xfrm>
            <a:prstGeom prst="downArrow">
              <a:avLst>
                <a:gd name="adj1" fmla="val 57801"/>
                <a:gd name="adj2" fmla="val 120000"/>
              </a:avLst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en-US" sz="1400">
                <a:latin typeface="Times New Roman" pitchFamily="18" charset="0"/>
                <a:ea typeface="+mn-ea"/>
              </a:endParaRPr>
            </a:p>
          </p:txBody>
        </p:sp>
        <p:sp>
          <p:nvSpPr>
            <p:cNvPr id="203783" name="Text Box 6"/>
            <p:cNvSpPr txBox="1">
              <a:spLocks noChangeArrowheads="1"/>
            </p:cNvSpPr>
            <p:nvPr/>
          </p:nvSpPr>
          <p:spPr bwMode="auto">
            <a:xfrm rot="10800000">
              <a:off x="316" y="1759"/>
              <a:ext cx="237" cy="1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000"/>
                <a:t>Difficulty</a:t>
              </a:r>
            </a:p>
          </p:txBody>
        </p:sp>
      </p:grpSp>
      <p:grpSp>
        <p:nvGrpSpPr>
          <p:cNvPr id="4" name="Group 7"/>
          <p:cNvGrpSpPr>
            <a:grpSpLocks/>
          </p:cNvGrpSpPr>
          <p:nvPr/>
        </p:nvGrpSpPr>
        <p:grpSpPr bwMode="auto">
          <a:xfrm rot="10800000">
            <a:off x="6857998" y="2214553"/>
            <a:ext cx="1071588" cy="3587149"/>
            <a:chOff x="192" y="1392"/>
            <a:chExt cx="480" cy="2304"/>
          </a:xfr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  <a:tileRect/>
          </a:gradFill>
        </p:grpSpPr>
        <p:sp>
          <p:nvSpPr>
            <p:cNvPr id="3080" name="AutoShape 8"/>
            <p:cNvSpPr>
              <a:spLocks noChangeArrowheads="1"/>
            </p:cNvSpPr>
            <p:nvPr/>
          </p:nvSpPr>
          <p:spPr bwMode="auto">
            <a:xfrm>
              <a:off x="192" y="1392"/>
              <a:ext cx="480" cy="2304"/>
            </a:xfrm>
            <a:prstGeom prst="downArrow">
              <a:avLst>
                <a:gd name="adj1" fmla="val 50000"/>
                <a:gd name="adj2" fmla="val 12000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>
                <a:defRPr/>
              </a:pPr>
              <a:endParaRPr lang="en-US" sz="1400">
                <a:latin typeface="Times New Roman" pitchFamily="18" charset="0"/>
                <a:ea typeface="+mn-ea"/>
              </a:endParaRPr>
            </a:p>
          </p:txBody>
        </p:sp>
        <p:sp>
          <p:nvSpPr>
            <p:cNvPr id="3081" name="Text Box 9"/>
            <p:cNvSpPr txBox="1">
              <a:spLocks noChangeArrowheads="1"/>
            </p:cNvSpPr>
            <p:nvPr/>
          </p:nvSpPr>
          <p:spPr bwMode="auto">
            <a:xfrm rot="10800000">
              <a:off x="314" y="1633"/>
              <a:ext cx="221" cy="146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eaVert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fr-CH" sz="2000" dirty="0">
                  <a:latin typeface="Arial" charset="0"/>
                  <a:ea typeface="+mn-ea"/>
                </a:rPr>
                <a:t> </a:t>
              </a:r>
              <a:r>
                <a:rPr lang="en-US" sz="2000" dirty="0">
                  <a:latin typeface="Arial" charset="0"/>
                  <a:ea typeface="+mn-ea"/>
                </a:rPr>
                <a:t>Success</a:t>
              </a:r>
            </a:p>
          </p:txBody>
        </p:sp>
      </p:grpSp>
      <p:sp>
        <p:nvSpPr>
          <p:cNvPr id="11" name="Rectangle 4"/>
          <p:cNvSpPr txBox="1">
            <a:spLocks noChangeArrowheads="1"/>
          </p:cNvSpPr>
          <p:nvPr/>
        </p:nvSpPr>
        <p:spPr bwMode="auto">
          <a:xfrm>
            <a:off x="500063" y="6000750"/>
            <a:ext cx="78581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GB" i="1" kern="0" dirty="0">
                <a:solidFill>
                  <a:srgbClr val="002060"/>
                </a:solidFill>
                <a:latin typeface="Arial" charset="0"/>
                <a:ea typeface="+mj-ea"/>
                <a:cs typeface="+mj-cs"/>
              </a:rPr>
              <a:t>Products in greatest demand are least available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683568" y="1412776"/>
          <a:ext cx="7704856" cy="5128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2555875" y="188913"/>
            <a:ext cx="5040313" cy="97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fr-CH" sz="3600">
                <a:solidFill>
                  <a:srgbClr val="74648E"/>
                </a:solidFill>
              </a:rPr>
              <a:t>Product Evolution</a:t>
            </a:r>
            <a:endParaRPr lang="en-GB" sz="3600">
              <a:solidFill>
                <a:srgbClr val="74648E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7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313" y="188913"/>
            <a:ext cx="5040312" cy="973137"/>
          </a:xfrm>
        </p:spPr>
        <p:txBody>
          <a:bodyPr/>
          <a:lstStyle/>
          <a:p>
            <a:pPr eaLnBrk="1" hangingPunct="1"/>
            <a:r>
              <a:rPr lang="fr-CH" sz="3200" smtClean="0"/>
              <a:t>Product innovation: Life</a:t>
            </a:r>
            <a:endParaRPr lang="en-GB" sz="3200" smtClean="0"/>
          </a:p>
        </p:txBody>
      </p:sp>
      <p:sp>
        <p:nvSpPr>
          <p:cNvPr id="214018" name="Rectangle 4"/>
          <p:cNvSpPr>
            <a:spLocks noChangeArrowheads="1"/>
          </p:cNvSpPr>
          <p:nvPr/>
        </p:nvSpPr>
        <p:spPr bwMode="auto">
          <a:xfrm>
            <a:off x="500063" y="4902200"/>
            <a:ext cx="7929562" cy="1784350"/>
          </a:xfrm>
          <a:prstGeom prst="rect">
            <a:avLst/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273050" indent="-177800">
              <a:spcBef>
                <a:spcPts val="600"/>
              </a:spcBef>
              <a:buFont typeface="Wingdings" pitchFamily="2" charset="2"/>
              <a:buChar char="§"/>
            </a:pPr>
            <a:r>
              <a:rPr lang="en-GB" sz="2000">
                <a:solidFill>
                  <a:srgbClr val="333333"/>
                </a:solidFill>
              </a:rPr>
              <a:t>A simple, tangible savings and insurance product sold through small retailers</a:t>
            </a:r>
          </a:p>
          <a:p>
            <a:pPr marL="273050" indent="-177800">
              <a:spcBef>
                <a:spcPts val="600"/>
              </a:spcBef>
              <a:buFont typeface="Wingdings" pitchFamily="2" charset="2"/>
              <a:buChar char="§"/>
            </a:pPr>
            <a:r>
              <a:rPr lang="en-GB" sz="2000">
                <a:solidFill>
                  <a:srgbClr val="333333"/>
                </a:solidFill>
              </a:rPr>
              <a:t>Includes death and accident coverage based on account balance, irregular savings as low as USD 0.22 </a:t>
            </a:r>
          </a:p>
          <a:p>
            <a:pPr marL="273050" indent="-177800">
              <a:spcBef>
                <a:spcPts val="600"/>
              </a:spcBef>
              <a:buFont typeface="Wingdings" pitchFamily="2" charset="2"/>
              <a:buChar char="§"/>
            </a:pPr>
            <a:r>
              <a:rPr lang="en-GB" sz="2000">
                <a:solidFill>
                  <a:srgbClr val="333333"/>
                </a:solidFill>
              </a:rPr>
              <a:t>Does not lapse</a:t>
            </a:r>
          </a:p>
        </p:txBody>
      </p:sp>
      <p:pic>
        <p:nvPicPr>
          <p:cNvPr id="214019" name="Picture 7" descr="Max Vijay 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2763" y="1428750"/>
            <a:ext cx="2701925" cy="125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4020" name="Picture 2" descr="I:\SFP\MI Innovation Facility\COMMUNICATION\grantees\Max Vijay\IMG_27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8700" y="1357313"/>
            <a:ext cx="5032375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4021" name="Picture 3" descr="H:\Photos\2008-Pakistan-India\2008-India\2008 Dec India (14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17588" y="2786063"/>
            <a:ext cx="1839912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113" name="Picture 2" descr="I:\SFP\MI Innovation Facility\Grants\Grantees\Round 2\R2-146 CARE\Correspondence\Photos\Visit August 2009\2009 Care hand held termina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1925" y="3714750"/>
            <a:ext cx="3838575" cy="2428875"/>
          </a:xfrm>
        </p:spPr>
      </p:pic>
      <p:pic>
        <p:nvPicPr>
          <p:cNvPr id="218114" name="Picture 7" descr="I:\SFP\MI Innovation Facility\Grants\Grantees\Round 2\R2-146 CARE\Correspondence\Photos\Visit August 2009\2009 India Care clinic 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38625" y="2786063"/>
            <a:ext cx="47625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8115" name="Picture 10" descr="http://www.carehospitals.com/crhm/crhmlogo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4425" y="1571625"/>
            <a:ext cx="1814513" cy="159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81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sz="3200" smtClean="0"/>
              <a:t>Product innovations:</a:t>
            </a:r>
            <a:br>
              <a:rPr lang="fr-CH" sz="3200" smtClean="0"/>
            </a:br>
            <a:r>
              <a:rPr lang="fr-CH" sz="3200" smtClean="0"/>
              <a:t>Health</a:t>
            </a:r>
            <a:endParaRPr lang="en-GB" sz="3200" smtClean="0"/>
          </a:p>
        </p:txBody>
      </p:sp>
      <p:sp>
        <p:nvSpPr>
          <p:cNvPr id="218117" name="Rectangle 48"/>
          <p:cNvSpPr>
            <a:spLocks noChangeArrowheads="1"/>
          </p:cNvSpPr>
          <p:nvPr/>
        </p:nvSpPr>
        <p:spPr bwMode="auto">
          <a:xfrm>
            <a:off x="4327525" y="1557338"/>
            <a:ext cx="3887788" cy="938212"/>
          </a:xfrm>
          <a:prstGeom prst="rect">
            <a:avLst/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177800" indent="-177800" algn="ctr">
              <a:buFont typeface="Wingdings" pitchFamily="2" charset="2"/>
              <a:buChar char="§"/>
            </a:pPr>
            <a:r>
              <a:rPr lang="en-US">
                <a:solidFill>
                  <a:srgbClr val="333333"/>
                </a:solidFill>
              </a:rPr>
              <a:t>Out-patient cover using hand held terminals for tele-medicine and insurance (India)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43213" y="188913"/>
            <a:ext cx="5040312" cy="973137"/>
          </a:xfrm>
        </p:spPr>
        <p:txBody>
          <a:bodyPr/>
          <a:lstStyle/>
          <a:p>
            <a:pPr eaLnBrk="1" hangingPunct="1"/>
            <a:r>
              <a:rPr lang="en-US" sz="3200" smtClean="0"/>
              <a:t>Product innovations:</a:t>
            </a:r>
            <a:br>
              <a:rPr lang="en-US" sz="3200" smtClean="0"/>
            </a:br>
            <a:r>
              <a:rPr lang="en-US" sz="3200" smtClean="0"/>
              <a:t>Livestock</a:t>
            </a:r>
          </a:p>
        </p:txBody>
      </p:sp>
      <p:grpSp>
        <p:nvGrpSpPr>
          <p:cNvPr id="221186" name="Group 17"/>
          <p:cNvGrpSpPr>
            <a:grpSpLocks/>
          </p:cNvGrpSpPr>
          <p:nvPr/>
        </p:nvGrpSpPr>
        <p:grpSpPr bwMode="auto">
          <a:xfrm>
            <a:off x="255588" y="1428750"/>
            <a:ext cx="6173787" cy="714375"/>
            <a:chOff x="113" y="3377"/>
            <a:chExt cx="3889" cy="450"/>
          </a:xfrm>
        </p:grpSpPr>
        <p:pic>
          <p:nvPicPr>
            <p:cNvPr id="221193" name="Picture 10" descr="top02a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653" y="3377"/>
              <a:ext cx="1349" cy="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1194" name="Rectangle 11"/>
            <p:cNvSpPr>
              <a:spLocks noChangeArrowheads="1"/>
            </p:cNvSpPr>
            <p:nvPr/>
          </p:nvSpPr>
          <p:spPr bwMode="auto">
            <a:xfrm>
              <a:off x="113" y="3379"/>
              <a:ext cx="2631" cy="448"/>
            </a:xfrm>
            <a:prstGeom prst="rect">
              <a:avLst/>
            </a:prstGeom>
            <a:solidFill>
              <a:srgbClr val="FFCC99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marL="177800" indent="-177800" algn="ctr"/>
              <a:r>
                <a:rPr lang="en-GB" sz="2000">
                  <a:solidFill>
                    <a:srgbClr val="333333"/>
                  </a:solidFill>
                </a:rPr>
                <a:t>Livestock insurance testing RFIDs to reduce fraud </a:t>
              </a:r>
              <a:endParaRPr lang="en-US" sz="2000">
                <a:solidFill>
                  <a:srgbClr val="333333"/>
                </a:solidFill>
              </a:endParaRPr>
            </a:p>
          </p:txBody>
        </p:sp>
      </p:grpSp>
      <p:pic>
        <p:nvPicPr>
          <p:cNvPr id="221188" name="Picture 3" descr="I:\SFP\MI Innovation Facility\COMMUNICATION\Pictures\Craig Mission India - 2009\P10102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" y="2357438"/>
            <a:ext cx="3929063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1189" name="Group 24"/>
          <p:cNvGrpSpPr>
            <a:grpSpLocks/>
          </p:cNvGrpSpPr>
          <p:nvPr/>
        </p:nvGrpSpPr>
        <p:grpSpPr bwMode="auto">
          <a:xfrm>
            <a:off x="2484438" y="5876925"/>
            <a:ext cx="5664200" cy="711200"/>
            <a:chOff x="407988" y="5932510"/>
            <a:chExt cx="5664210" cy="711200"/>
          </a:xfrm>
        </p:grpSpPr>
        <p:sp>
          <p:nvSpPr>
            <p:cNvPr id="221191" name="Rectangle 11"/>
            <p:cNvSpPr>
              <a:spLocks noChangeArrowheads="1"/>
            </p:cNvSpPr>
            <p:nvPr/>
          </p:nvSpPr>
          <p:spPr bwMode="auto">
            <a:xfrm>
              <a:off x="407988" y="5932510"/>
              <a:ext cx="4176713" cy="707886"/>
            </a:xfrm>
            <a:prstGeom prst="rect">
              <a:avLst/>
            </a:prstGeom>
            <a:solidFill>
              <a:srgbClr val="CCFF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marL="177800" indent="-177800" algn="ctr">
                <a:buClr>
                  <a:srgbClr val="DEFF9B"/>
                </a:buClr>
              </a:pPr>
              <a:r>
                <a:rPr lang="en-GB" sz="2000">
                  <a:solidFill>
                    <a:srgbClr val="333333"/>
                  </a:solidFill>
                </a:rPr>
                <a:t>Satellite index of vegetative cover for livestock insurance</a:t>
              </a:r>
              <a:endParaRPr lang="en-US" sz="2000">
                <a:solidFill>
                  <a:srgbClr val="333333"/>
                </a:solidFill>
              </a:endParaRPr>
            </a:p>
          </p:txBody>
        </p:sp>
        <p:pic>
          <p:nvPicPr>
            <p:cNvPr id="221192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714876" y="5948783"/>
              <a:ext cx="1357322" cy="6949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</p:grpSp>
      <p:pic>
        <p:nvPicPr>
          <p:cNvPr id="221190" name="Picture 2" descr="Arid lands">
            <a:hlinkClick r:id="rId6" tooltip="Arid lands by ILRI, on Flickr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87900" y="2852738"/>
            <a:ext cx="3600450" cy="270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Need to make insurance products more tangible</a:t>
            </a:r>
          </a:p>
        </p:txBody>
      </p:sp>
      <p:sp>
        <p:nvSpPr>
          <p:cNvPr id="280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628775"/>
            <a:ext cx="5614988" cy="4467225"/>
          </a:xfrm>
        </p:spPr>
        <p:txBody>
          <a:bodyPr/>
          <a:lstStyle/>
          <a:p>
            <a:r>
              <a:rPr lang="en-US" sz="2800" smtClean="0"/>
              <a:t>Packaging so that customers can hold on to something</a:t>
            </a:r>
          </a:p>
          <a:p>
            <a:r>
              <a:rPr lang="en-US" sz="2800" smtClean="0"/>
              <a:t>Benefits in kind (e.g health and funeral services, seeds and fertilizer, payment of bills, food baskets)</a:t>
            </a:r>
          </a:p>
          <a:p>
            <a:r>
              <a:rPr lang="en-US" sz="2800" smtClean="0"/>
              <a:t>Providing “benefits” even if insured event does not occur (e.g. mosquito nets, SMS weather reports, outpatient counseling)</a:t>
            </a:r>
          </a:p>
        </p:txBody>
      </p:sp>
      <p:pic>
        <p:nvPicPr>
          <p:cNvPr id="280580" name="Picture 4" descr="MCj04134940000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443663" y="2781300"/>
            <a:ext cx="1670050" cy="1722438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844675"/>
            <a:ext cx="7772400" cy="1470025"/>
          </a:xfrm>
        </p:spPr>
        <p:txBody>
          <a:bodyPr/>
          <a:lstStyle/>
          <a:p>
            <a:pPr marL="609600" indent="-609600" algn="ctr"/>
            <a:r>
              <a:rPr lang="en-GB" sz="4000" smtClean="0"/>
              <a:t>5) Experimentation with consumer education tools and methodologies is beginning</a:t>
            </a:r>
            <a:br>
              <a:rPr lang="en-GB" sz="4000" smtClean="0"/>
            </a:br>
            <a:endParaRPr lang="en-US" sz="4000" smtClean="0"/>
          </a:p>
        </p:txBody>
      </p:sp>
      <p:pic>
        <p:nvPicPr>
          <p:cNvPr id="263171" name="Picture 4" descr="MCj0441458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3076575"/>
            <a:ext cx="3311525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3172" name="Rectangle 2"/>
          <p:cNvSpPr>
            <a:spLocks noChangeArrowheads="1"/>
          </p:cNvSpPr>
          <p:nvPr/>
        </p:nvSpPr>
        <p:spPr bwMode="auto">
          <a:xfrm>
            <a:off x="2555875" y="188913"/>
            <a:ext cx="5040313" cy="97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GB" sz="3200">
                <a:solidFill>
                  <a:srgbClr val="74648E"/>
                </a:solidFill>
              </a:rPr>
              <a:t>Seven microinsurance trends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1773238"/>
            <a:ext cx="8064500" cy="796925"/>
          </a:xfrm>
        </p:spPr>
        <p:txBody>
          <a:bodyPr/>
          <a:lstStyle/>
          <a:p>
            <a:pPr algn="ctr"/>
            <a:r>
              <a:rPr lang="en-US" smtClean="0"/>
              <a:t>Microinsurance is…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39750" y="2420938"/>
            <a:ext cx="7920038" cy="3240087"/>
          </a:xfrm>
        </p:spPr>
        <p:txBody>
          <a:bodyPr/>
          <a:lstStyle/>
          <a:p>
            <a:pPr>
              <a:lnSpc>
                <a:spcPts val="2200"/>
              </a:lnSpc>
              <a:buFontTx/>
              <a:buNone/>
            </a:pPr>
            <a:r>
              <a:rPr lang="en-US" smtClean="0">
                <a:cs typeface="Arial" pitchFamily="34" charset="0"/>
              </a:rPr>
              <a:t>   </a:t>
            </a:r>
            <a:endParaRPr lang="en-US" i="1" smtClean="0">
              <a:cs typeface="Arial" pitchFamily="34" charset="0"/>
            </a:endParaRPr>
          </a:p>
          <a:p>
            <a:pPr>
              <a:spcBef>
                <a:spcPct val="35000"/>
              </a:spcBef>
              <a:spcAft>
                <a:spcPct val="20000"/>
              </a:spcAft>
              <a:buFontTx/>
              <a:buNone/>
            </a:pPr>
            <a:r>
              <a:rPr lang="en-GB" sz="2400" smtClean="0">
                <a:cs typeface="Arial" pitchFamily="34" charset="0"/>
              </a:rPr>
              <a:t>    “…not a specific product or product line. It is also not limited to a specific provider type. Microinsurance is the provision of cover to a specific market segment, i.e., </a:t>
            </a:r>
            <a:r>
              <a:rPr lang="en-GB" sz="2400" b="1" smtClean="0">
                <a:cs typeface="Arial" pitchFamily="34" charset="0"/>
              </a:rPr>
              <a:t>low-income persons</a:t>
            </a:r>
            <a:r>
              <a:rPr lang="en-GB" sz="2400" smtClean="0">
                <a:cs typeface="Arial" pitchFamily="34" charset="0"/>
              </a:rPr>
              <a:t>.”</a:t>
            </a:r>
          </a:p>
          <a:p>
            <a:pPr>
              <a:lnSpc>
                <a:spcPts val="2200"/>
              </a:lnSpc>
              <a:spcBef>
                <a:spcPct val="35000"/>
              </a:spcBef>
              <a:spcAft>
                <a:spcPct val="20000"/>
              </a:spcAft>
              <a:buFontTx/>
              <a:buNone/>
            </a:pPr>
            <a:r>
              <a:rPr lang="en-GB" sz="2400" smtClean="0">
                <a:cs typeface="Arial" pitchFamily="34" charset="0"/>
              </a:rPr>
              <a:t> </a:t>
            </a:r>
            <a:r>
              <a:rPr lang="en-US" sz="2400" smtClean="0">
                <a:cs typeface="Arial" pitchFamily="34" charset="0"/>
              </a:rPr>
              <a:t>	</a:t>
            </a:r>
            <a:r>
              <a:rPr lang="en-US" sz="2400" i="1" smtClean="0">
                <a:cs typeface="Arial" pitchFamily="34" charset="0"/>
              </a:rPr>
              <a:t>~ IAIS Issues Paper (2007)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Consumer education</a:t>
            </a:r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844675"/>
            <a:ext cx="5830888" cy="42513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smtClean="0"/>
              <a:t>Needs to be a continuous process using a variety of interventions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Focused on risk management, not just insurance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What is the relationship between consumer education and marketing?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If consumer education is a public good, who should be responsible for providing it?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Need to assess costs and benefits of education efforts</a:t>
            </a:r>
          </a:p>
          <a:p>
            <a:pPr>
              <a:lnSpc>
                <a:spcPct val="90000"/>
              </a:lnSpc>
            </a:pPr>
            <a:endParaRPr lang="en-US" sz="2400" smtClean="0"/>
          </a:p>
        </p:txBody>
      </p:sp>
      <p:pic>
        <p:nvPicPr>
          <p:cNvPr id="282628" name="Picture 4" descr="j030125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227763" y="1773238"/>
            <a:ext cx="2622550" cy="2243137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95513" y="3141663"/>
            <a:ext cx="6405562" cy="1470025"/>
          </a:xfrm>
        </p:spPr>
        <p:txBody>
          <a:bodyPr/>
          <a:lstStyle/>
          <a:p>
            <a:pPr marL="609600" indent="-609600" algn="ctr"/>
            <a:r>
              <a:rPr lang="en-GB" sz="4000" smtClean="0"/>
              <a:t>6) Recognition that there are limits to the BOP business model, consideration for public-private partnerships</a:t>
            </a:r>
            <a:br>
              <a:rPr lang="en-GB" sz="4000" smtClean="0"/>
            </a:br>
            <a:r>
              <a:rPr lang="en-GB" sz="4000" smtClean="0"/>
              <a:t/>
            </a:r>
            <a:br>
              <a:rPr lang="en-GB" sz="4000" smtClean="0"/>
            </a:br>
            <a:endParaRPr lang="en-US" sz="4000" smtClean="0"/>
          </a:p>
        </p:txBody>
      </p:sp>
      <p:pic>
        <p:nvPicPr>
          <p:cNvPr id="267267" name="Picture 4" descr="MCj0441458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3146425"/>
            <a:ext cx="3097212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7268" name="Rectangle 2"/>
          <p:cNvSpPr>
            <a:spLocks noChangeArrowheads="1"/>
          </p:cNvSpPr>
          <p:nvPr/>
        </p:nvSpPr>
        <p:spPr bwMode="auto">
          <a:xfrm>
            <a:off x="2555875" y="188913"/>
            <a:ext cx="5040313" cy="97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GB" sz="3200">
                <a:solidFill>
                  <a:srgbClr val="74648E"/>
                </a:solidFill>
              </a:rPr>
              <a:t>Seven microinsurance trends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PPP in India</a:t>
            </a:r>
          </a:p>
        </p:txBody>
      </p:sp>
      <p:pic>
        <p:nvPicPr>
          <p:cNvPr id="283652" name="Picture 1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3213100"/>
            <a:ext cx="4103688" cy="3074988"/>
          </a:xfrm>
          <a:noFill/>
          <a:ln/>
        </p:spPr>
      </p:pic>
      <p:sp>
        <p:nvSpPr>
          <p:cNvPr id="283655" name="Rectangle 7"/>
          <p:cNvSpPr>
            <a:spLocks noGrp="1" noChangeArrowheads="1"/>
          </p:cNvSpPr>
          <p:nvPr>
            <p:ph type="body" sz="half" idx="3"/>
          </p:nvPr>
        </p:nvSpPr>
        <p:spPr>
          <a:xfrm>
            <a:off x="4643438" y="1557338"/>
            <a:ext cx="4027487" cy="4679950"/>
          </a:xfrm>
        </p:spPr>
        <p:txBody>
          <a:bodyPr/>
          <a:lstStyle/>
          <a:p>
            <a:r>
              <a:rPr lang="en-US" sz="2400" smtClean="0"/>
              <a:t>Government subsidized hospitalization scheme (RSBY) for the poor</a:t>
            </a:r>
          </a:p>
          <a:p>
            <a:r>
              <a:rPr lang="en-US" sz="2400" smtClean="0"/>
              <a:t>Insurers compete for the contracts to administer the schemes on a state by state basis</a:t>
            </a:r>
          </a:p>
          <a:p>
            <a:r>
              <a:rPr lang="en-US" sz="2400" smtClean="0"/>
              <a:t>Some microinsurers are offering supplementary benefits to complement the hospitalization cover </a:t>
            </a:r>
          </a:p>
          <a:p>
            <a:r>
              <a:rPr lang="en-US" sz="2400" smtClean="0"/>
              <a:t>Reaches nearly 100 million people</a:t>
            </a:r>
          </a:p>
          <a:p>
            <a:endParaRPr lang="en-US" sz="2400" smtClean="0"/>
          </a:p>
        </p:txBody>
      </p:sp>
      <p:pic>
        <p:nvPicPr>
          <p:cNvPr id="283656" name="Picture 8" descr="logo_final rsby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16013" y="1639888"/>
            <a:ext cx="2519362" cy="1387475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594" name="Picture 4" descr="CIC Insuranc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5963" y="1557338"/>
            <a:ext cx="2105025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8602" name="Rectangle 10"/>
          <p:cNvSpPr>
            <a:spLocks noGrp="1" noChangeArrowheads="1"/>
          </p:cNvSpPr>
          <p:nvPr>
            <p:ph type="title"/>
          </p:nvPr>
        </p:nvSpPr>
        <p:spPr>
          <a:xfrm>
            <a:off x="2555875" y="333375"/>
            <a:ext cx="5040313" cy="973138"/>
          </a:xfrm>
        </p:spPr>
        <p:txBody>
          <a:bodyPr/>
          <a:lstStyle/>
          <a:p>
            <a:r>
              <a:rPr lang="en-US" smtClean="0"/>
              <a:t>PPP in Kenya</a:t>
            </a:r>
          </a:p>
        </p:txBody>
      </p:sp>
      <p:sp>
        <p:nvSpPr>
          <p:cNvPr id="238603" name="Rectangle 11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700213"/>
            <a:ext cx="4319587" cy="4681537"/>
          </a:xfrm>
        </p:spPr>
        <p:txBody>
          <a:bodyPr/>
          <a:lstStyle/>
          <a:p>
            <a:r>
              <a:rPr lang="en-US" sz="2400" smtClean="0"/>
              <a:t>Bima ya Jamii: “Basket” product with the National Hospitalisation Insurance Fund (NHIF)</a:t>
            </a:r>
          </a:p>
          <a:p>
            <a:r>
              <a:rPr lang="en-US" sz="2400" smtClean="0">
                <a:solidFill>
                  <a:srgbClr val="333333"/>
                </a:solidFill>
              </a:rPr>
              <a:t>Family coverage: In-patient health, AD&amp;D, loss of income due to accident, funeral expenses</a:t>
            </a:r>
          </a:p>
          <a:p>
            <a:r>
              <a:rPr lang="en-US" sz="2400" smtClean="0"/>
              <a:t>Selling through MFIs, SACCOs and other cooperatives to reach workers in the informal economy</a:t>
            </a:r>
          </a:p>
        </p:txBody>
      </p:sp>
      <p:pic>
        <p:nvPicPr>
          <p:cNvPr id="238605" name="Picture 8" descr="CIC policyholders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60913" y="2998788"/>
            <a:ext cx="3582987" cy="26892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1557338"/>
            <a:ext cx="7772400" cy="1470025"/>
          </a:xfrm>
        </p:spPr>
        <p:txBody>
          <a:bodyPr/>
          <a:lstStyle/>
          <a:p>
            <a:pPr marL="609600" indent="-609600" algn="ctr"/>
            <a:r>
              <a:rPr lang="en-GB" sz="4000" smtClean="0"/>
              <a:t>7) Policymakers, regulators are showing a greater interest</a:t>
            </a:r>
            <a:br>
              <a:rPr lang="en-GB" sz="4000" smtClean="0"/>
            </a:br>
            <a:endParaRPr lang="en-US" sz="4000" smtClean="0"/>
          </a:p>
        </p:txBody>
      </p:sp>
      <p:pic>
        <p:nvPicPr>
          <p:cNvPr id="268291" name="Picture 4" descr="MCj0441458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0338" y="2860675"/>
            <a:ext cx="3527425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8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Policy engagement</a:t>
            </a:r>
          </a:p>
        </p:txBody>
      </p:sp>
      <p:sp>
        <p:nvSpPr>
          <p:cNvPr id="284683" name="Rectangle 11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1557338"/>
            <a:ext cx="5686425" cy="4395787"/>
          </a:xfrm>
        </p:spPr>
        <p:txBody>
          <a:bodyPr/>
          <a:lstStyle/>
          <a:p>
            <a:r>
              <a:rPr lang="en-US" sz="2400" smtClean="0"/>
              <a:t>Research-based approach to facilitate an industry dialogue to promote financial inclusion</a:t>
            </a:r>
          </a:p>
          <a:p>
            <a:r>
              <a:rPr lang="en-US" sz="2400" smtClean="0"/>
              <a:t>Analysis of supply, demand and regulatory issues</a:t>
            </a:r>
          </a:p>
          <a:p>
            <a:r>
              <a:rPr lang="en-US" sz="2400" smtClean="0"/>
              <a:t>Co-sponsored by the global standard setting body for insurance</a:t>
            </a:r>
          </a:p>
          <a:p>
            <a:r>
              <a:rPr lang="en-US" sz="2400" smtClean="0"/>
              <a:t>Currently active in more than 10 jurisdictions</a:t>
            </a:r>
          </a:p>
        </p:txBody>
      </p:sp>
      <p:graphicFrame>
        <p:nvGraphicFramePr>
          <p:cNvPr id="284676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6300788" y="1341438"/>
          <a:ext cx="1889125" cy="535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4680" name="Photo Editor Photo" r:id="rId3" imgW="1714739" imgH="4858428" progId="MSPhotoEd.3">
                  <p:embed/>
                </p:oleObj>
              </mc:Choice>
              <mc:Fallback>
                <p:oleObj name="Photo Editor Photo" r:id="rId3" imgW="1714739" imgH="4858428" progId="MSPhotoEd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788" y="1341438"/>
                        <a:ext cx="1889125" cy="5356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4679" name="Object 7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1258888" y="5157788"/>
          <a:ext cx="3810000" cy="1366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4681" name="Photo Editor Photo" r:id="rId5" imgW="13251125" imgH="4753639" progId="MSPhotoEd.3">
                  <p:embed/>
                </p:oleObj>
              </mc:Choice>
              <mc:Fallback>
                <p:oleObj name="Photo Editor Photo" r:id="rId5" imgW="13251125" imgH="4753639" progId="MSPhotoEd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5157788"/>
                        <a:ext cx="3810000" cy="1366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Conclusion: Missing Trend</a:t>
            </a:r>
            <a:br>
              <a:rPr lang="en-US" sz="3200" smtClean="0"/>
            </a:br>
            <a:r>
              <a:rPr lang="en-US" sz="3200" smtClean="0"/>
              <a:t>Client Value</a:t>
            </a:r>
          </a:p>
        </p:txBody>
      </p:sp>
      <p:sp>
        <p:nvSpPr>
          <p:cNvPr id="281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700213"/>
            <a:ext cx="4749800" cy="4465637"/>
          </a:xfrm>
        </p:spPr>
        <p:txBody>
          <a:bodyPr/>
          <a:lstStyle/>
          <a:p>
            <a:r>
              <a:rPr lang="en-US" sz="2800" smtClean="0"/>
              <a:t>Not seeing enough concern for the provision of value to customers</a:t>
            </a:r>
          </a:p>
          <a:p>
            <a:r>
              <a:rPr lang="en-US" sz="2800" smtClean="0"/>
              <a:t>Challenge: How can we ensure that insurance benefits the poor?</a:t>
            </a:r>
          </a:p>
          <a:p>
            <a:r>
              <a:rPr lang="en-US" sz="2800" smtClean="0"/>
              <a:t>How can we create a culture of insurance among low-income households?</a:t>
            </a:r>
          </a:p>
        </p:txBody>
      </p:sp>
      <p:pic>
        <p:nvPicPr>
          <p:cNvPr id="281604" name="Picture 4" descr="kids under umbrella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580063" y="2276475"/>
            <a:ext cx="3098800" cy="2773363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49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406525" y="1958975"/>
            <a:ext cx="6550025" cy="1470025"/>
          </a:xfrm>
        </p:spPr>
        <p:txBody>
          <a:bodyPr/>
          <a:lstStyle/>
          <a:p>
            <a:pPr algn="ctr" eaLnBrk="1" hangingPunct="1"/>
            <a:r>
              <a:rPr lang="en-GB" sz="4400" i="1" smtClean="0"/>
              <a:t>Thank you!</a:t>
            </a:r>
          </a:p>
        </p:txBody>
      </p:sp>
      <p:sp>
        <p:nvSpPr>
          <p:cNvPr id="232450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549400" y="3429000"/>
            <a:ext cx="6045200" cy="273685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Tx/>
              <a:buNone/>
            </a:pPr>
            <a:r>
              <a:rPr lang="fr-CH" sz="3200" i="1" smtClean="0"/>
              <a:t>Craig Churchill</a:t>
            </a:r>
          </a:p>
          <a:p>
            <a:pPr marL="0" indent="0" algn="ctr" eaLnBrk="1" hangingPunct="1">
              <a:lnSpc>
                <a:spcPct val="90000"/>
              </a:lnSpc>
              <a:buFontTx/>
              <a:buNone/>
            </a:pPr>
            <a:endParaRPr lang="en-GB" i="1" smtClean="0"/>
          </a:p>
          <a:p>
            <a:pPr marL="0" indent="0" algn="ctr" eaLnBrk="1" hangingPunct="1">
              <a:lnSpc>
                <a:spcPct val="90000"/>
              </a:lnSpc>
              <a:buFontTx/>
              <a:buNone/>
            </a:pPr>
            <a:r>
              <a:rPr lang="en-GB" smtClean="0">
                <a:hlinkClick r:id="rId4"/>
              </a:rPr>
              <a:t>churchill@ilo.org</a:t>
            </a:r>
            <a:r>
              <a:rPr lang="en-GB" smtClean="0"/>
              <a:t> </a:t>
            </a:r>
          </a:p>
          <a:p>
            <a:pPr marL="0" indent="0" algn="ctr" eaLnBrk="1" hangingPunct="1">
              <a:lnSpc>
                <a:spcPct val="90000"/>
              </a:lnSpc>
              <a:buFontTx/>
              <a:buNone/>
            </a:pPr>
            <a:r>
              <a:rPr lang="en-GB" smtClean="0"/>
              <a:t>Tel +41 22 799 6242</a:t>
            </a:r>
          </a:p>
          <a:p>
            <a:pPr marL="0" indent="0" algn="ctr" eaLnBrk="1" hangingPunct="1">
              <a:lnSpc>
                <a:spcPct val="90000"/>
              </a:lnSpc>
              <a:buFontTx/>
              <a:buNone/>
            </a:pPr>
            <a:r>
              <a:rPr lang="fr-CH" smtClean="0">
                <a:hlinkClick r:id="rId5"/>
              </a:rPr>
              <a:t>www.ilo.org/microinsurance</a:t>
            </a:r>
            <a:endParaRPr lang="fr-CH" smtClean="0"/>
          </a:p>
          <a:p>
            <a:pPr marL="0" indent="0" algn="ctr" eaLnBrk="1" hangingPunct="1">
              <a:lnSpc>
                <a:spcPct val="90000"/>
              </a:lnSpc>
              <a:buFontTx/>
              <a:buNone/>
            </a:pPr>
            <a:endParaRPr lang="fr-CH" smtClean="0"/>
          </a:p>
          <a:p>
            <a:pPr marL="0" indent="0" algn="ctr" eaLnBrk="1" hangingPunct="1">
              <a:lnSpc>
                <a:spcPct val="90000"/>
              </a:lnSpc>
              <a:buFontTx/>
              <a:buNone/>
            </a:pPr>
            <a:r>
              <a:rPr lang="fr-CH" smtClean="0">
                <a:hlinkClick r:id="rId6"/>
              </a:rPr>
              <a:t>www.microinsurancenetwork.org</a:t>
            </a:r>
            <a:r>
              <a:rPr lang="fr-CH" smtClean="0"/>
              <a:t> </a:t>
            </a:r>
          </a:p>
          <a:p>
            <a:pPr marL="0" indent="0" algn="ctr" eaLnBrk="1" hangingPunct="1">
              <a:lnSpc>
                <a:spcPct val="90000"/>
              </a:lnSpc>
              <a:buFontTx/>
              <a:buNone/>
            </a:pPr>
            <a:endParaRPr lang="en-GB" sz="1800" smtClean="0"/>
          </a:p>
        </p:txBody>
      </p:sp>
      <p:grpSp>
        <p:nvGrpSpPr>
          <p:cNvPr id="232452" name="Group 4"/>
          <p:cNvGrpSpPr>
            <a:grpSpLocks/>
          </p:cNvGrpSpPr>
          <p:nvPr/>
        </p:nvGrpSpPr>
        <p:grpSpPr bwMode="auto">
          <a:xfrm>
            <a:off x="179388" y="5516563"/>
            <a:ext cx="1728787" cy="1131887"/>
            <a:chOff x="113" y="3475"/>
            <a:chExt cx="1089" cy="713"/>
          </a:xfrm>
        </p:grpSpPr>
        <p:graphicFrame>
          <p:nvGraphicFramePr>
            <p:cNvPr id="232453" name="Object 5"/>
            <p:cNvGraphicFramePr>
              <a:graphicFrameLocks noChangeAspect="1"/>
            </p:cNvGraphicFramePr>
            <p:nvPr/>
          </p:nvGraphicFramePr>
          <p:xfrm>
            <a:off x="113" y="3612"/>
            <a:ext cx="1002" cy="5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2454" name="Photo Editor Photo" r:id="rId7" imgW="1590897" imgH="914286" progId="MSPhotoEd.3">
                    <p:embed/>
                  </p:oleObj>
                </mc:Choice>
                <mc:Fallback>
                  <p:oleObj name="Photo Editor Photo" r:id="rId7" imgW="1590897" imgH="914286" progId="MSPhotoEd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3" y="3612"/>
                          <a:ext cx="1002" cy="57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2454" name="Text Box 6"/>
            <p:cNvSpPr txBox="1">
              <a:spLocks noChangeArrowheads="1"/>
            </p:cNvSpPr>
            <p:nvPr/>
          </p:nvSpPr>
          <p:spPr bwMode="auto">
            <a:xfrm>
              <a:off x="113" y="3475"/>
              <a:ext cx="108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i="1"/>
                <a:t>A member of the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Break the cycle of poverty</a:t>
            </a:r>
          </a:p>
        </p:txBody>
      </p:sp>
      <p:grpSp>
        <p:nvGrpSpPr>
          <p:cNvPr id="247814" name="Group 6"/>
          <p:cNvGrpSpPr>
            <a:grpSpLocks/>
          </p:cNvGrpSpPr>
          <p:nvPr/>
        </p:nvGrpSpPr>
        <p:grpSpPr bwMode="auto">
          <a:xfrm>
            <a:off x="1692275" y="1628775"/>
            <a:ext cx="5905500" cy="3600450"/>
            <a:chOff x="1632" y="1344"/>
            <a:chExt cx="3360" cy="1920"/>
          </a:xfrm>
        </p:grpSpPr>
        <p:sp>
          <p:nvSpPr>
            <p:cNvPr id="247815" name="Text Box 7"/>
            <p:cNvSpPr txBox="1">
              <a:spLocks noChangeArrowheads="1"/>
            </p:cNvSpPr>
            <p:nvPr/>
          </p:nvSpPr>
          <p:spPr bwMode="auto">
            <a:xfrm>
              <a:off x="1632" y="2112"/>
              <a:ext cx="1344" cy="5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CH" sz="3200">
                  <a:latin typeface="Times New Roman" pitchFamily="18" charset="0"/>
                </a:rPr>
                <a:t>Vulnerability to risk</a:t>
              </a:r>
              <a:endParaRPr lang="en-GB" sz="3200">
                <a:latin typeface="Times New Roman" pitchFamily="18" charset="0"/>
              </a:endParaRPr>
            </a:p>
          </p:txBody>
        </p:sp>
        <p:sp>
          <p:nvSpPr>
            <p:cNvPr id="247816" name="Text Box 8"/>
            <p:cNvSpPr txBox="1">
              <a:spLocks noChangeArrowheads="1"/>
            </p:cNvSpPr>
            <p:nvPr/>
          </p:nvSpPr>
          <p:spPr bwMode="auto">
            <a:xfrm>
              <a:off x="4080" y="2160"/>
              <a:ext cx="912" cy="3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CH" sz="3200">
                  <a:latin typeface="Times New Roman" pitchFamily="18" charset="0"/>
                </a:rPr>
                <a:t>Poverty</a:t>
              </a:r>
              <a:endParaRPr lang="en-GB" sz="3200">
                <a:latin typeface="Times New Roman" pitchFamily="18" charset="0"/>
              </a:endParaRPr>
            </a:p>
          </p:txBody>
        </p:sp>
        <p:sp>
          <p:nvSpPr>
            <p:cNvPr id="247817" name="AutoShape 9"/>
            <p:cNvSpPr>
              <a:spLocks noChangeArrowheads="1"/>
            </p:cNvSpPr>
            <p:nvPr/>
          </p:nvSpPr>
          <p:spPr bwMode="auto">
            <a:xfrm>
              <a:off x="2160" y="1344"/>
              <a:ext cx="2640" cy="720"/>
            </a:xfrm>
            <a:prstGeom prst="curvedDownArrow">
              <a:avLst>
                <a:gd name="adj1" fmla="val 73333"/>
                <a:gd name="adj2" fmla="val 146667"/>
                <a:gd name="adj3" fmla="val 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7818" name="AutoShape 10"/>
            <p:cNvSpPr>
              <a:spLocks noChangeArrowheads="1"/>
            </p:cNvSpPr>
            <p:nvPr/>
          </p:nvSpPr>
          <p:spPr bwMode="auto">
            <a:xfrm rot="10800000">
              <a:off x="2016" y="2544"/>
              <a:ext cx="2640" cy="720"/>
            </a:xfrm>
            <a:prstGeom prst="curvedDownArrow">
              <a:avLst>
                <a:gd name="adj1" fmla="val 73333"/>
                <a:gd name="adj2" fmla="val 146667"/>
                <a:gd name="adj3" fmla="val 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47819" name="Text Box 11"/>
          <p:cNvSpPr txBox="1">
            <a:spLocks noChangeArrowheads="1"/>
          </p:cNvSpPr>
          <p:nvPr/>
        </p:nvSpPr>
        <p:spPr bwMode="auto">
          <a:xfrm>
            <a:off x="1042988" y="5661025"/>
            <a:ext cx="70580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Provide a safety net to complement efforts to create jobs and boost incomes.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sz="4000" smtClean="0"/>
              <a:t>1) Insurance companies are increasingly interested in serving low-income households </a:t>
            </a:r>
            <a:endParaRPr lang="en-US" sz="4000" smtClean="0"/>
          </a:p>
        </p:txBody>
      </p:sp>
      <p:pic>
        <p:nvPicPr>
          <p:cNvPr id="266243" name="Picture 4" descr="MCj0441458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29000"/>
            <a:ext cx="4103688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44" name="Rectangle 2"/>
          <p:cNvSpPr>
            <a:spLocks noChangeArrowheads="1"/>
          </p:cNvSpPr>
          <p:nvPr/>
        </p:nvSpPr>
        <p:spPr bwMode="auto">
          <a:xfrm>
            <a:off x="2555875" y="188913"/>
            <a:ext cx="5040313" cy="97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GB" sz="3200">
                <a:solidFill>
                  <a:srgbClr val="74648E"/>
                </a:solidFill>
              </a:rPr>
              <a:t>Seven microinsurance trends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4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 sz="3200" smtClean="0"/>
              <a:t>International insurance players in microinsurance </a:t>
            </a:r>
          </a:p>
        </p:txBody>
      </p:sp>
      <p:pic>
        <p:nvPicPr>
          <p:cNvPr id="276498" name="Picture 18" descr="metlife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771775" y="2301875"/>
            <a:ext cx="1295400" cy="947738"/>
          </a:xfrm>
        </p:spPr>
      </p:pic>
      <p:pic>
        <p:nvPicPr>
          <p:cNvPr id="276500" name="Picture 20" descr="logo-old_mutual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87900" y="2924175"/>
            <a:ext cx="2124075" cy="762000"/>
          </a:xfrm>
        </p:spPr>
      </p:pic>
      <p:pic>
        <p:nvPicPr>
          <p:cNvPr id="276502" name="Picture 22" descr="guy_carp_logo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400175" y="5138738"/>
            <a:ext cx="2381250" cy="238125"/>
          </a:xfrm>
        </p:spPr>
      </p:pic>
      <p:pic>
        <p:nvPicPr>
          <p:cNvPr id="276488" name="Picture 8" descr="ICICI Prudential logo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6688" y="2276475"/>
            <a:ext cx="22098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489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16688" y="3644900"/>
            <a:ext cx="178435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490" name="Picture 10" descr="aig_logo_tcm390-36976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00788" y="5734050"/>
            <a:ext cx="1512887" cy="620713"/>
          </a:xfrm>
          <a:prstGeom prst="rect">
            <a:avLst/>
          </a:prstGeom>
          <a:noFill/>
        </p:spPr>
      </p:pic>
      <p:pic>
        <p:nvPicPr>
          <p:cNvPr id="276491" name="Picture 11" descr="Zurich logo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50825" y="5589588"/>
            <a:ext cx="3167063" cy="1016000"/>
          </a:xfrm>
          <a:prstGeom prst="rect">
            <a:avLst/>
          </a:prstGeom>
          <a:noFill/>
        </p:spPr>
      </p:pic>
      <p:pic>
        <p:nvPicPr>
          <p:cNvPr id="276492" name="Picture 12" descr="Portal MAPFRE - Ir a la home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042988" y="1412875"/>
            <a:ext cx="2736850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493" name="Picture 13" descr="logo-fr generali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900113" y="2997200"/>
            <a:ext cx="1905000" cy="762000"/>
          </a:xfrm>
          <a:prstGeom prst="rect">
            <a:avLst/>
          </a:prstGeom>
          <a:noFill/>
        </p:spPr>
      </p:pic>
      <p:pic>
        <p:nvPicPr>
          <p:cNvPr id="276494" name="Picture 14" descr="logo Munich re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84213" y="2279650"/>
            <a:ext cx="1943100" cy="512763"/>
          </a:xfrm>
          <a:prstGeom prst="rect">
            <a:avLst/>
          </a:prstGeom>
          <a:noFill/>
        </p:spPr>
      </p:pic>
      <p:pic>
        <p:nvPicPr>
          <p:cNvPr id="276495" name="Picture 15" descr="logo-blau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763713" y="4005263"/>
            <a:ext cx="1704975" cy="704850"/>
          </a:xfrm>
          <a:prstGeom prst="rect">
            <a:avLst/>
          </a:prstGeom>
          <a:noFill/>
        </p:spPr>
      </p:pic>
      <p:pic>
        <p:nvPicPr>
          <p:cNvPr id="276504" name="Picture 24" descr="newyorklife_logo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17" cstate="print"/>
          <a:srcRect/>
          <a:stretch>
            <a:fillRect/>
          </a:stretch>
        </p:blipFill>
        <p:spPr>
          <a:xfrm>
            <a:off x="4716463" y="4437063"/>
            <a:ext cx="1428750" cy="704850"/>
          </a:xfrm>
        </p:spPr>
      </p:pic>
      <p:pic>
        <p:nvPicPr>
          <p:cNvPr id="276506" name="Picture 26" descr="aon_logo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292725" y="1844675"/>
            <a:ext cx="904875" cy="485775"/>
          </a:xfrm>
          <a:prstGeom prst="rect">
            <a:avLst/>
          </a:prstGeom>
          <a:noFill/>
        </p:spPr>
      </p:pic>
      <p:pic>
        <p:nvPicPr>
          <p:cNvPr id="276507" name="Picture 27" descr="logo_SR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380288" y="1557338"/>
            <a:ext cx="1117600" cy="7493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sz="4000" smtClean="0"/>
              <a:t>2) Microinsurance is emerging out of the shadow of microfinance </a:t>
            </a:r>
            <a:endParaRPr lang="en-US" sz="4000" smtClean="0"/>
          </a:p>
        </p:txBody>
      </p:sp>
      <p:pic>
        <p:nvPicPr>
          <p:cNvPr id="265219" name="Picture 4" descr="MCj0441458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5963" y="3255963"/>
            <a:ext cx="3348037" cy="334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5220" name="Rectangle 2"/>
          <p:cNvSpPr>
            <a:spLocks noChangeArrowheads="1"/>
          </p:cNvSpPr>
          <p:nvPr/>
        </p:nvSpPr>
        <p:spPr bwMode="auto">
          <a:xfrm>
            <a:off x="2555875" y="188913"/>
            <a:ext cx="5040313" cy="97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GB" sz="3200">
                <a:solidFill>
                  <a:srgbClr val="74648E"/>
                </a:solidFill>
              </a:rPr>
              <a:t>Seven microinsurance trends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28" name="Rectangle 2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MFIs and MI</a:t>
            </a:r>
          </a:p>
        </p:txBody>
      </p:sp>
      <p:graphicFrame>
        <p:nvGraphicFramePr>
          <p:cNvPr id="273438" name="Group 30"/>
          <p:cNvGraphicFramePr>
            <a:graphicFrameLocks noGrp="1"/>
          </p:cNvGraphicFramePr>
          <p:nvPr>
            <p:ph sz="half" idx="1"/>
          </p:nvPr>
        </p:nvGraphicFramePr>
        <p:xfrm>
          <a:off x="685800" y="2590800"/>
          <a:ext cx="7486650" cy="3165475"/>
        </p:xfrm>
        <a:graphic>
          <a:graphicData uri="http://schemas.openxmlformats.org/drawingml/2006/table">
            <a:tbl>
              <a:tblPr/>
              <a:tblGrid>
                <a:gridCol w="3743325"/>
                <a:gridCol w="3743325"/>
              </a:tblGrid>
              <a:tr h="17526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A microfinance perspective on microinsurance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A microinsurance perspective on microfinance (institutions)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14128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Another financial product to offer low-income clients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Just another delivery channel for microinsurance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73434" name="Picture 26" descr="periscope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27088" y="2852738"/>
            <a:ext cx="1246187" cy="1033462"/>
          </a:xfrm>
          <a:noFill/>
          <a:ln/>
        </p:spPr>
      </p:pic>
      <p:pic>
        <p:nvPicPr>
          <p:cNvPr id="273435" name="Picture 27" descr="periscope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04025" y="3116263"/>
            <a:ext cx="1246188" cy="1033462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MFIs and MI</a:t>
            </a:r>
          </a:p>
        </p:txBody>
      </p:sp>
      <p:sp>
        <p:nvSpPr>
          <p:cNvPr id="2785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773238"/>
            <a:ext cx="5254625" cy="4322762"/>
          </a:xfrm>
        </p:spPr>
        <p:txBody>
          <a:bodyPr/>
          <a:lstStyle/>
          <a:p>
            <a:r>
              <a:rPr lang="en-US" sz="2400" smtClean="0"/>
              <a:t>MFIs remain a critical distribution channel for microinsurance but…</a:t>
            </a:r>
          </a:p>
          <a:p>
            <a:r>
              <a:rPr lang="en-US" sz="2400" smtClean="0"/>
              <a:t>They need to do a better job of intermediating – of negotiating better value products that benefit their clients…</a:t>
            </a:r>
          </a:p>
          <a:p>
            <a:r>
              <a:rPr lang="en-US" sz="2400" smtClean="0"/>
              <a:t>Not just offering insurance to generate commission revenue (or kickbacks)</a:t>
            </a:r>
          </a:p>
        </p:txBody>
      </p:sp>
      <p:pic>
        <p:nvPicPr>
          <p:cNvPr id="278532" name="Picture 4" descr="j020546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643563" y="2016125"/>
            <a:ext cx="3249612" cy="3232150"/>
          </a:xfrm>
          <a:noFill/>
          <a:ln/>
        </p:spPr>
      </p:pic>
      <p:sp>
        <p:nvSpPr>
          <p:cNvPr id="278534" name="Text Box 6"/>
          <p:cNvSpPr txBox="1">
            <a:spLocks noChangeArrowheads="1"/>
          </p:cNvSpPr>
          <p:nvPr/>
        </p:nvSpPr>
        <p:spPr bwMode="auto">
          <a:xfrm>
            <a:off x="6372225" y="4437063"/>
            <a:ext cx="18716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Microfinance institutions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420938"/>
            <a:ext cx="5400675" cy="2663825"/>
          </a:xfrm>
        </p:spPr>
        <p:txBody>
          <a:bodyPr/>
          <a:lstStyle/>
          <a:p>
            <a:pPr marL="609600" indent="-609600" algn="ctr"/>
            <a:r>
              <a:rPr lang="en-GB" sz="4000" smtClean="0"/>
              <a:t>3) Greater variety of distribution channels are being used</a:t>
            </a:r>
            <a:br>
              <a:rPr lang="en-GB" sz="4000" smtClean="0"/>
            </a:br>
            <a:endParaRPr lang="en-US" sz="4000" smtClean="0"/>
          </a:p>
        </p:txBody>
      </p:sp>
      <p:pic>
        <p:nvPicPr>
          <p:cNvPr id="264195" name="Picture 4" descr="MCj0441458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3800" y="1341438"/>
            <a:ext cx="4140200" cy="414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4196" name="Rectangle 2"/>
          <p:cNvSpPr>
            <a:spLocks noChangeArrowheads="1"/>
          </p:cNvSpPr>
          <p:nvPr/>
        </p:nvSpPr>
        <p:spPr bwMode="auto">
          <a:xfrm>
            <a:off x="2555875" y="188913"/>
            <a:ext cx="5040313" cy="97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GB" sz="3200">
                <a:solidFill>
                  <a:srgbClr val="74648E"/>
                </a:solidFill>
              </a:rPr>
              <a:t>Seven microinsurance trends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ouvelle présentation">
  <a:themeElements>
    <a:clrScheme name="Nouvelle pré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Nouvelle pré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Nouvelle pré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Urls xmlns="http://schemas.microsoft.com/sharepoint/v3/contenttype/forms/url">
  <Display>_catalogs/masterpage/ECMForms/DisclosureOperationsCT/View.aspx</Display>
  <Edit>_catalogs/masterpage/ECMForms/DisclosureOperationsCT/Edit.aspx</Edit>
</FormUrl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ez-Disclosure Operations" ma:contentTypeID="0x0101001A458A224826124E8B45B1D613300CFC003FE8B9337CED1F4D8D3A9379EA9D97C3" ma:contentTypeVersion="2008" ma:contentTypeDescription="A content type to manage public (operations) IDB documents" ma:contentTypeScope="" ma:versionID="04653b2270cf1c812d07c333f50f7b35">
  <xsd:schema xmlns:xsd="http://www.w3.org/2001/XMLSchema" xmlns:xs="http://www.w3.org/2001/XMLSchema" xmlns:p="http://schemas.microsoft.com/office/2006/metadata/properties" xmlns:ns2="cdc7663a-08f0-4737-9e8c-148ce897a09c" targetNamespace="http://schemas.microsoft.com/office/2006/metadata/properties" ma:root="true" ma:fieldsID="29540fe0fb51d11494373eb79f8d8de0" ns2:_="">
    <xsd:import namespace="cdc7663a-08f0-4737-9e8c-148ce897a09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e46fe2894295491da65140ffd2369f49" minOccurs="0"/>
                <xsd:element ref="ns2:TaxCatchAll" minOccurs="0"/>
                <xsd:element ref="ns2:TaxCatchAllLabel" minOccurs="0"/>
                <xsd:element ref="ns2:Access_x0020_to_x0020_Information_x00a0_Policy"/>
                <xsd:element ref="ns2:b26cdb1da78c4bb4b1c1bac2f6ac5911" minOccurs="0"/>
                <xsd:element ref="ns2:Project_x0020_Number"/>
                <xsd:element ref="ns2:Webtopic" minOccurs="0"/>
                <xsd:element ref="ns2:Approval_x0020_Number" minOccurs="0"/>
                <xsd:element ref="ns2:Disclosure_x0020_Activity"/>
                <xsd:element ref="ns2:Document_x0020_Author" minOccurs="0"/>
                <xsd:element ref="ns2:Other_x0020_Author" minOccurs="0"/>
                <xsd:element ref="ns2:g511464f9e53401d84b16fa9b379a574" minOccurs="0"/>
                <xsd:element ref="ns2:nddeef1749674d76abdbe4b239a70bc6" minOccurs="0"/>
                <xsd:element ref="ns2:b2ec7cfb18674cb8803df6b262e8b107" minOccurs="0"/>
                <xsd:element ref="ns2:Document_x0020_Language_x0020_IDB"/>
                <xsd:element ref="ns2:Division_x0020_or_x0020_Unit"/>
                <xsd:element ref="ns2:Identifier" minOccurs="0"/>
                <xsd:element ref="ns2:Fiscal_x0020_Year_x0020_IDB" minOccurs="0"/>
                <xsd:element ref="ns2:ic46d7e087fd4a108fb86518ca413cc6" minOccurs="0"/>
                <xsd:element ref="ns2:Operation_x0020_Type" minOccurs="0"/>
                <xsd:element ref="ns2:Package_x0020_Code" minOccurs="0"/>
                <xsd:element ref="ns2:Phase" minOccurs="0"/>
                <xsd:element ref="ns2:Business_x0020_Area" minOccurs="0"/>
                <xsd:element ref="ns2:Key_x0020_Document" minOccurs="0"/>
                <xsd:element ref="ns2:Project_x0020_Document_x0020_Type" minOccurs="0"/>
                <xsd:element ref="ns2:Abstract" minOccurs="0"/>
                <xsd:element ref="ns2:Migration_x0020_Info" minOccurs="0"/>
                <xsd:element ref="ns2:SISCOR_x0020_Number" minOccurs="0"/>
                <xsd:element ref="ns2:IDBDocs_x0020_Number" minOccurs="0"/>
                <xsd:element ref="ns2:Editor1" minOccurs="0"/>
                <xsd:element ref="ns2:Issue_x0020_Date" minOccurs="0"/>
                <xsd:element ref="ns2:Publishing_x0020_House" minOccurs="0"/>
                <xsd:element ref="ns2:KP_x0020_Topics" minOccurs="0"/>
                <xsd:element ref="ns2:Region" minOccurs="0"/>
                <xsd:element ref="ns2:Publication_x0020_Type" minOccurs="0"/>
                <xsd:element ref="ns2:Disclosed" minOccurs="0"/>
                <xsd:element ref="ns2:Record_x0020_Number" minOccurs="0"/>
                <xsd:element ref="ns2:Related_x0020_SisCor_x0020_Numb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c7663a-08f0-4737-9e8c-148ce897a09c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e46fe2894295491da65140ffd2369f49" ma:index="11" ma:taxonomy="true" ma:internalName="e46fe2894295491da65140ffd2369f49" ma:taxonomyFieldName="Function_x0020_Operations_x0020_IDB" ma:displayName="Function Operations IDB" ma:readOnly="false" ma:default="" ma:fieldId="{e46fe289-4295-491d-a651-40ffd2369f49}" ma:sspId="ae61f9b1-e23d-4f49-b3d7-56b991556c4b" ma:termSetId="90662247-c2d7-4c02-8f80-a99fdf3aec7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2" nillable="true" ma:displayName="Taxonomy Catch All Column" ma:hidden="true" ma:list="{a21e8572-655e-4c0d-bfdb-c52ee7bb5839}" ma:internalName="TaxCatchAll" ma:showField="CatchAllData" ma:web="0ae48fe9-e043-4151-95b7-4d4bdf090f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3" nillable="true" ma:displayName="Taxonomy Catch All Column1" ma:hidden="true" ma:list="{a21e8572-655e-4c0d-bfdb-c52ee7bb5839}" ma:internalName="TaxCatchAllLabel" ma:readOnly="true" ma:showField="CatchAllDataLabel" ma:web="0ae48fe9-e043-4151-95b7-4d4bdf090f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ccess_x0020_to_x0020_Information_x00a0_Policy" ma:index="15" ma:displayName="Access to Information Policy" ma:default="Confidential" ma:format="Dropdown" ma:internalName="Access_x0020_to_x0020_Information_x00A0_Policy">
      <xsd:simpleType>
        <xsd:restriction base="dms:Choice">
          <xsd:enumeration value="Confidential"/>
          <xsd:enumeration value="Disclosed Over Time - 5 years"/>
          <xsd:enumeration value="Disclosed Over Time - 10 years"/>
          <xsd:enumeration value="Disclosed Over Time - 20 years"/>
          <xsd:enumeration value="Public"/>
          <xsd:enumeration value="Public - Simultaneous Disclosure"/>
        </xsd:restriction>
      </xsd:simpleType>
    </xsd:element>
    <xsd:element name="b26cdb1da78c4bb4b1c1bac2f6ac5911" ma:index="16" nillable="true" ma:taxonomy="true" ma:internalName="b26cdb1da78c4bb4b1c1bac2f6ac5911" ma:taxonomyFieldName="Series_x0020_Operations_x0020_IDB" ma:displayName="Series Operations IDB" ma:default="" ma:fieldId="{b26cdb1d-a78c-4bb4-b1c1-bac2f6ac5911}" ma:sspId="ae61f9b1-e23d-4f49-b3d7-56b991556c4b" ma:termSetId="aa8fb583-e935-416d-8a2e-4b97a8eb068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roject_x0020_Number" ma:index="18" ma:displayName="Project Number" ma:internalName="Project_x0020_Number" ma:readOnly="false">
      <xsd:simpleType>
        <xsd:restriction base="dms:Text">
          <xsd:maxLength value="255"/>
        </xsd:restriction>
      </xsd:simpleType>
    </xsd:element>
    <xsd:element name="Webtopic" ma:index="19" nillable="true" ma:displayName="Webtopic" ma:internalName="Webtopic">
      <xsd:simpleType>
        <xsd:restriction base="dms:Text">
          <xsd:maxLength value="255"/>
        </xsd:restriction>
      </xsd:simpleType>
    </xsd:element>
    <xsd:element name="Approval_x0020_Number" ma:index="20" nillable="true" ma:displayName="Approval Number" ma:internalName="Approval_x0020_Number">
      <xsd:simpleType>
        <xsd:restriction base="dms:Text">
          <xsd:maxLength value="255"/>
        </xsd:restriction>
      </xsd:simpleType>
    </xsd:element>
    <xsd:element name="Disclosure_x0020_Activity" ma:index="21" ma:displayName="Disclosure Activity" ma:internalName="Disclosure_x0020_Activity" ma:readOnly="false">
      <xsd:simpleType>
        <xsd:restriction base="dms:Text">
          <xsd:maxLength value="255"/>
        </xsd:restriction>
      </xsd:simpleType>
    </xsd:element>
    <xsd:element name="Document_x0020_Author" ma:index="22" nillable="true" ma:displayName="Document Author" ma:internalName="Document_x0020_Author">
      <xsd:simpleType>
        <xsd:restriction base="dms:Text">
          <xsd:maxLength value="255"/>
        </xsd:restriction>
      </xsd:simpleType>
    </xsd:element>
    <xsd:element name="Other_x0020_Author" ma:index="23" nillable="true" ma:displayName="Other Author" ma:internalName="Other_x0020_Author">
      <xsd:simpleType>
        <xsd:restriction base="dms:Text">
          <xsd:maxLength value="255"/>
        </xsd:restriction>
      </xsd:simpleType>
    </xsd:element>
    <xsd:element name="g511464f9e53401d84b16fa9b379a574" ma:index="24" nillable="true" ma:taxonomy="true" ma:internalName="g511464f9e53401d84b16fa9b379a574" ma:taxonomyFieldName="Fund_x0020_IDB" ma:displayName="Fund IDB" ma:default="" ma:fieldId="{0511464f-9e53-401d-84b1-6fa9b379a574}" ma:taxonomyMulti="true" ma:sspId="ae61f9b1-e23d-4f49-b3d7-56b991556c4b" ma:termSetId="69abb71a-f64f-4893-ac0e-66eb1be268a8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nddeef1749674d76abdbe4b239a70bc6" ma:index="26" nillable="true" ma:taxonomy="true" ma:internalName="nddeef1749674d76abdbe4b239a70bc6" ma:taxonomyFieldName="Sector_x0020_IDB" ma:displayName="Sector IDB" ma:default="" ma:fieldId="{7ddeef17-4967-4d76-abdb-e4b239a70bc6}" ma:taxonomyMulti="true" ma:sspId="ae61f9b1-e23d-4f49-b3d7-56b991556c4b" ma:termSetId="12408410-0417-4253-a5ed-d52c55de15dc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b2ec7cfb18674cb8803df6b262e8b107" ma:index="28" nillable="true" ma:taxonomy="true" ma:internalName="b2ec7cfb18674cb8803df6b262e8b107" ma:taxonomyFieldName="Sub_x002d_Sector" ma:displayName="Sub-Sector" ma:default="" ma:fieldId="{b2ec7cfb-1867-4cb8-803d-f6b262e8b107}" ma:taxonomyMulti="true" ma:sspId="ae61f9b1-e23d-4f49-b3d7-56b991556c4b" ma:termSetId="73c9b9c8-b29b-461e-b5a6-c7e93795fb0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ocument_x0020_Language_x0020_IDB" ma:index="30" ma:displayName="Document Language IDB" ma:format="Dropdown" ma:internalName="Document_x0020_Language_x0020_IDB" ma:readOnly="false">
      <xsd:simpleType>
        <xsd:restriction base="dms:Choice">
          <xsd:enumeration value="English"/>
          <xsd:enumeration value="French"/>
          <xsd:enumeration value="Italian"/>
          <xsd:enumeration value="Japanese"/>
          <xsd:enumeration value="Korean"/>
          <xsd:enumeration value="Other"/>
          <xsd:enumeration value="Portuguese"/>
          <xsd:enumeration value="Spanish"/>
        </xsd:restriction>
      </xsd:simpleType>
    </xsd:element>
    <xsd:element name="Division_x0020_or_x0020_Unit" ma:index="31" ma:displayName="Division or Unit" ma:internalName="Division_x0020_or_x0020_Unit" ma:readOnly="false">
      <xsd:simpleType>
        <xsd:restriction base="dms:Text">
          <xsd:maxLength value="255"/>
        </xsd:restriction>
      </xsd:simpleType>
    </xsd:element>
    <xsd:element name="Identifier" ma:index="32" nillable="true" ma:displayName="Identifier" ma:internalName="Identifier">
      <xsd:simpleType>
        <xsd:restriction base="dms:Text">
          <xsd:maxLength value="255"/>
        </xsd:restriction>
      </xsd:simpleType>
    </xsd:element>
    <xsd:element name="Fiscal_x0020_Year_x0020_IDB" ma:index="33" nillable="true" ma:displayName="Fiscal Year IDB" ma:internalName="Fiscal_x0020_Year_x0020_IDB">
      <xsd:simpleType>
        <xsd:restriction base="dms:Text">
          <xsd:maxLength value="255"/>
        </xsd:restriction>
      </xsd:simpleType>
    </xsd:element>
    <xsd:element name="ic46d7e087fd4a108fb86518ca413cc6" ma:index="34" nillable="true" ma:taxonomy="true" ma:internalName="ic46d7e087fd4a108fb86518ca413cc6" ma:taxonomyFieldName="Country" ma:displayName="Country" ma:default="" ma:fieldId="{2c46d7e0-87fd-4a10-8fb8-6518ca413cc6}" ma:taxonomyMulti="true" ma:sspId="ae61f9b1-e23d-4f49-b3d7-56b991556c4b" ma:termSetId="e1cf2cf4-6e0f-476b-b38c-a4927f870e8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peration_x0020_Type" ma:index="36" nillable="true" ma:displayName="Operation Type" ma:internalName="Operation_x0020_Type">
      <xsd:simpleType>
        <xsd:restriction base="dms:Text">
          <xsd:maxLength value="255"/>
        </xsd:restriction>
      </xsd:simpleType>
    </xsd:element>
    <xsd:element name="Package_x0020_Code" ma:index="37" nillable="true" ma:displayName="Package Code" ma:internalName="Package_x0020_Code">
      <xsd:simpleType>
        <xsd:restriction base="dms:Text">
          <xsd:maxLength value="255"/>
        </xsd:restriction>
      </xsd:simpleType>
    </xsd:element>
    <xsd:element name="Phase" ma:index="38" nillable="true" ma:displayName="Phase" ma:internalName="Phase">
      <xsd:simpleType>
        <xsd:restriction base="dms:Text">
          <xsd:maxLength value="255"/>
        </xsd:restriction>
      </xsd:simpleType>
    </xsd:element>
    <xsd:element name="Business_x0020_Area" ma:index="39" nillable="true" ma:displayName="Business Area" ma:internalName="Business_x0020_Area">
      <xsd:simpleType>
        <xsd:restriction base="dms:Text">
          <xsd:maxLength value="255"/>
        </xsd:restriction>
      </xsd:simpleType>
    </xsd:element>
    <xsd:element name="Key_x0020_Document" ma:index="40" nillable="true" ma:displayName="Key Document" ma:default="0" ma:internalName="Key_x0020_Document">
      <xsd:simpleType>
        <xsd:restriction base="dms:Boolean"/>
      </xsd:simpleType>
    </xsd:element>
    <xsd:element name="Project_x0020_Document_x0020_Type" ma:index="41" nillable="true" ma:displayName="Project Document Type" ma:internalName="Project_x0020_Document_x0020_Type">
      <xsd:simpleType>
        <xsd:restriction base="dms:Text">
          <xsd:maxLength value="255"/>
        </xsd:restriction>
      </xsd:simpleType>
    </xsd:element>
    <xsd:element name="Abstract" ma:index="42" nillable="true" ma:displayName="Abstract" ma:internalName="Abstract">
      <xsd:simpleType>
        <xsd:restriction base="dms:Note"/>
      </xsd:simpleType>
    </xsd:element>
    <xsd:element name="Migration_x0020_Info" ma:index="43" nillable="true" ma:displayName="Migration Info" ma:internalName="Migration_x0020_Info">
      <xsd:simpleType>
        <xsd:restriction base="dms:Note"/>
      </xsd:simpleType>
    </xsd:element>
    <xsd:element name="SISCOR_x0020_Number" ma:index="44" nillable="true" ma:displayName="SISCOR Number" ma:internalName="SISCOR_x0020_Number">
      <xsd:simpleType>
        <xsd:restriction base="dms:Text">
          <xsd:maxLength value="255"/>
        </xsd:restriction>
      </xsd:simpleType>
    </xsd:element>
    <xsd:element name="IDBDocs_x0020_Number" ma:index="45" nillable="true" ma:displayName="IDBDocs Number" ma:internalName="IDBDocs_x0020_Number">
      <xsd:simpleType>
        <xsd:restriction base="dms:Text">
          <xsd:maxLength value="255"/>
        </xsd:restriction>
      </xsd:simpleType>
    </xsd:element>
    <xsd:element name="Editor1" ma:index="46" nillable="true" ma:displayName="Editor" ma:internalName="Editor1">
      <xsd:simpleType>
        <xsd:restriction base="dms:Text">
          <xsd:maxLength value="255"/>
        </xsd:restriction>
      </xsd:simpleType>
    </xsd:element>
    <xsd:element name="Issue_x0020_Date" ma:index="47" nillable="true" ma:displayName="Issue Date" ma:format="DateOnly" ma:internalName="Issue_x0020_Date">
      <xsd:simpleType>
        <xsd:restriction base="dms:DateTime"/>
      </xsd:simpleType>
    </xsd:element>
    <xsd:element name="Publishing_x0020_House" ma:index="48" nillable="true" ma:displayName="Publishing House" ma:internalName="Publishing_x0020_House">
      <xsd:simpleType>
        <xsd:restriction base="dms:Text">
          <xsd:maxLength value="255"/>
        </xsd:restriction>
      </xsd:simpleType>
    </xsd:element>
    <xsd:element name="KP_x0020_Topics" ma:index="49" nillable="true" ma:displayName="KP Topics" ma:internalName="KP_x0020_Topics">
      <xsd:simpleType>
        <xsd:restriction base="dms:Text">
          <xsd:maxLength value="255"/>
        </xsd:restriction>
      </xsd:simpleType>
    </xsd:element>
    <xsd:element name="Region" ma:index="50" nillable="true" ma:displayName="Region" ma:internalName="Region">
      <xsd:simpleType>
        <xsd:restriction base="dms:Text">
          <xsd:maxLength value="255"/>
        </xsd:restriction>
      </xsd:simpleType>
    </xsd:element>
    <xsd:element name="Publication_x0020_Type" ma:index="51" nillable="true" ma:displayName="Publication Type" ma:internalName="Publication_x0020_Type">
      <xsd:simpleType>
        <xsd:restriction base="dms:Text">
          <xsd:maxLength value="255"/>
        </xsd:restriction>
      </xsd:simpleType>
    </xsd:element>
    <xsd:element name="Disclosed" ma:index="52" nillable="true" ma:displayName="Disclosed" ma:default="0" ma:internalName="Disclosed">
      <xsd:simpleType>
        <xsd:restriction base="dms:Boolean"/>
      </xsd:simpleType>
    </xsd:element>
    <xsd:element name="Record_x0020_Number" ma:index="53" nillable="true" ma:displayName="Record Number" ma:internalName="Record_x0020_Number">
      <xsd:simpleType>
        <xsd:restriction base="dms:Text">
          <xsd:maxLength value="255"/>
        </xsd:restriction>
      </xsd:simpleType>
    </xsd:element>
    <xsd:element name="Related_x0020_SisCor_x0020_Number" ma:index="54" nillable="true" ma:displayName="Related SisCor Number" ma:internalName="Related_x0020_SisCor_x0020_Number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roject_x0020_Document_x0020_Type xmlns="cdc7663a-08f0-4737-9e8c-148ce897a09c" xsi:nil="true"/>
    <Business_x0020_Area xmlns="cdc7663a-08f0-4737-9e8c-148ce897a09c" xsi:nil="true"/>
    <IDBDocs_x0020_Number xmlns="cdc7663a-08f0-4737-9e8c-148ce897a09c">39427743</IDBDocs_x0020_Number>
    <TaxCatchAll xmlns="cdc7663a-08f0-4737-9e8c-148ce897a09c">
      <Value>14</Value>
      <Value>13</Value>
    </TaxCatchAll>
    <Phase xmlns="cdc7663a-08f0-4737-9e8c-148ce897a09c" xsi:nil="true"/>
    <SISCOR_x0020_Number xmlns="cdc7663a-08f0-4737-9e8c-148ce897a09c" xsi:nil="true"/>
    <Division_x0020_or_x0020_Unit xmlns="cdc7663a-08f0-4737-9e8c-148ce897a09c">MIF/ATF</Division_x0020_or_x0020_Unit>
    <Approval_x0020_Number xmlns="cdc7663a-08f0-4737-9e8c-148ce897a09c" xsi:nil="true"/>
    <Document_x0020_Author xmlns="cdc7663a-08f0-4737-9e8c-148ce897a09c">Saenz-Samper, Maria Victoria</Document_x0020_Author>
    <Fiscal_x0020_Year_x0020_IDB xmlns="cdc7663a-08f0-4737-9e8c-148ce897a09c">2010</Fiscal_x0020_Year_x0020_IDB>
    <Other_x0020_Author xmlns="cdc7663a-08f0-4737-9e8c-148ce897a09c">3002</Other_x0020_Author>
    <Project_x0020_Number xmlns="cdc7663a-08f0-4737-9e8c-148ce897a09c">RG-M1150</Project_x0020_Number>
    <Package_x0020_Code xmlns="cdc7663a-08f0-4737-9e8c-148ce897a09c" xsi:nil="true"/>
    <Key_x0020_Document xmlns="cdc7663a-08f0-4737-9e8c-148ce897a09c">false</Key_x0020_Document>
    <Migration_x0020_Info xmlns="cdc7663a-08f0-4737-9e8c-148ce897a09c">&lt;div class="ExternalClass386E42BF35AE42F7A8530A3B8258167F"&gt;MS POWERPOINTMIFPRDMIF Project Product0N&lt;/div&gt;</Migration_x0020_Info>
    <Operation_x0020_Type xmlns="cdc7663a-08f0-4737-9e8c-148ce897a09c" xsi:nil="true"/>
    <Record_x0020_Number xmlns="cdc7663a-08f0-4737-9e8c-148ce897a09c">R0002784225</Record_x0020_Number>
    <Document_x0020_Language_x0020_IDB xmlns="cdc7663a-08f0-4737-9e8c-148ce897a09c">English</Document_x0020_Language_x0020_IDB>
    <Identifier xmlns="cdc7663a-08f0-4737-9e8c-148ce897a09c"> PUB</Identifier>
    <Access_x0020_to_x0020_Information_x00a0_Policy xmlns="cdc7663a-08f0-4737-9e8c-148ce897a09c">Public</Access_x0020_to_x0020_Information_x00a0_Policy>
    <b26cdb1da78c4bb4b1c1bac2f6ac5911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Unclassified</TermName>
          <TermId xmlns="http://schemas.microsoft.com/office/infopath/2007/PartnerControls">a6dff32e-d477-44cd-a56b-85efe9e0a56c</TermId>
        </TermInfo>
      </Terms>
    </b26cdb1da78c4bb4b1c1bac2f6ac5911>
    <ic46d7e087fd4a108fb86518ca413cc6 xmlns="cdc7663a-08f0-4737-9e8c-148ce897a09c">
      <Terms xmlns="http://schemas.microsoft.com/office/infopath/2007/PartnerControls"/>
    </ic46d7e087fd4a108fb86518ca413cc6>
    <e46fe2894295491da65140ffd2369f49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IDBDocs</TermName>
          <TermId xmlns="http://schemas.microsoft.com/office/infopath/2007/PartnerControls">cca77002-e150-4b2d-ab1f-1d7a7cdcae16</TermId>
        </TermInfo>
      </Terms>
    </e46fe2894295491da65140ffd2369f49>
    <b2ec7cfb18674cb8803df6b262e8b107 xmlns="cdc7663a-08f0-4737-9e8c-148ce897a09c">
      <Terms xmlns="http://schemas.microsoft.com/office/infopath/2007/PartnerControls"/>
    </b2ec7cfb18674cb8803df6b262e8b107>
    <g511464f9e53401d84b16fa9b379a574 xmlns="cdc7663a-08f0-4737-9e8c-148ce897a09c">
      <Terms xmlns="http://schemas.microsoft.com/office/infopath/2007/PartnerControls"/>
    </g511464f9e53401d84b16fa9b379a574>
    <Related_x0020_SisCor_x0020_Number xmlns="cdc7663a-08f0-4737-9e8c-148ce897a09c" xsi:nil="true"/>
    <nddeef1749674d76abdbe4b239a70bc6 xmlns="cdc7663a-08f0-4737-9e8c-148ce897a09c">
      <Terms xmlns="http://schemas.microsoft.com/office/infopath/2007/PartnerControls"/>
    </nddeef1749674d76abdbe4b239a70bc6>
    <Abstract xmlns="cdc7663a-08f0-4737-9e8c-148ce897a09c" xsi:nil="true"/>
    <Editor1 xmlns="cdc7663a-08f0-4737-9e8c-148ce897a09c" xsi:nil="true"/>
    <Disclosure_x0020_Activity xmlns="cdc7663a-08f0-4737-9e8c-148ce897a09c">MIF Project Product</Disclosure_x0020_Activity>
    <Region xmlns="cdc7663a-08f0-4737-9e8c-148ce897a09c" xsi:nil="true"/>
    <_dlc_DocId xmlns="cdc7663a-08f0-4737-9e8c-148ce897a09c">EZSHARE-725989276-437</_dlc_DocId>
    <Publication_x0020_Type xmlns="cdc7663a-08f0-4737-9e8c-148ce897a09c" xsi:nil="true"/>
    <Issue_x0020_Date xmlns="cdc7663a-08f0-4737-9e8c-148ce897a09c" xsi:nil="true"/>
    <Webtopic xmlns="cdc7663a-08f0-4737-9e8c-148ce897a09c">Banking and Financial Services;Microenterprise and Microfinance;Private Sector Development and Competitiveness</Webtopic>
    <Publishing_x0020_House xmlns="cdc7663a-08f0-4737-9e8c-148ce897a09c" xsi:nil="true"/>
    <Disclosed xmlns="cdc7663a-08f0-4737-9e8c-148ce897a09c">true</Disclosed>
    <KP_x0020_Topics xmlns="cdc7663a-08f0-4737-9e8c-148ce897a09c" xsi:nil="true"/>
    <_dlc_DocIdUrl xmlns="cdc7663a-08f0-4737-9e8c-148ce897a09c">
      <Url>https://idbg.sharepoint.com/teams/EZ-RG-TCP/RG-M1150/_layouts/15/DocIdRedir.aspx?ID=EZSHARE-725989276-437</Url>
      <Description>EZSHARE-725989276-437</Description>
    </_dlc_DocIdUrl>
  </documentManagement>
</p:properties>
</file>

<file path=customXml/item6.xml><?xml version="1.0" encoding="utf-8"?>
<?mso-contentType ?>
<SharedContentType xmlns="Microsoft.SharePoint.Taxonomy.ContentTypeSync" SourceId="ae61f9b1-e23d-4f49-b3d7-56b991556c4b" ContentTypeId="0x0101001A458A224826124E8B45B1D613300CFC" PreviousValue="false"/>
</file>

<file path=customXml/itemProps1.xml><?xml version="1.0" encoding="utf-8"?>
<ds:datastoreItem xmlns:ds="http://schemas.openxmlformats.org/officeDocument/2006/customXml" ds:itemID="{48D6057D-880F-42A3-A4D5-72D490D29425}"/>
</file>

<file path=customXml/itemProps2.xml><?xml version="1.0" encoding="utf-8"?>
<ds:datastoreItem xmlns:ds="http://schemas.openxmlformats.org/officeDocument/2006/customXml" ds:itemID="{F28BFF9D-0159-4C70-B19D-2325C839E208}"/>
</file>

<file path=customXml/itemProps3.xml><?xml version="1.0" encoding="utf-8"?>
<ds:datastoreItem xmlns:ds="http://schemas.openxmlformats.org/officeDocument/2006/customXml" ds:itemID="{D1C9600A-21E7-4C91-8613-DFAD97B1DB7D}"/>
</file>

<file path=customXml/itemProps4.xml><?xml version="1.0" encoding="utf-8"?>
<ds:datastoreItem xmlns:ds="http://schemas.openxmlformats.org/officeDocument/2006/customXml" ds:itemID="{54F1C4B9-940D-4A52-99C4-229D95480E9D}"/>
</file>

<file path=customXml/itemProps5.xml><?xml version="1.0" encoding="utf-8"?>
<ds:datastoreItem xmlns:ds="http://schemas.openxmlformats.org/officeDocument/2006/customXml" ds:itemID="{A04EF4EF-EB63-4022-99AE-EA164BFA96D4}"/>
</file>

<file path=customXml/itemProps6.xml><?xml version="1.0" encoding="utf-8"?>
<ds:datastoreItem xmlns:ds="http://schemas.openxmlformats.org/officeDocument/2006/customXml" ds:itemID="{756F805C-27C5-4D44-8AE0-916303D925EA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3512</TotalTime>
  <Words>856</Words>
  <Application>Microsoft Office PowerPoint</Application>
  <PresentationFormat>On-screen Show (4:3)</PresentationFormat>
  <Paragraphs>132</Paragraphs>
  <Slides>27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Nouvelle présentation</vt:lpstr>
      <vt:lpstr>Photo Editor Photo</vt:lpstr>
      <vt:lpstr>PowerPoint Presentation</vt:lpstr>
      <vt:lpstr>Microinsurance is…</vt:lpstr>
      <vt:lpstr>Break the cycle of poverty</vt:lpstr>
      <vt:lpstr>1) Insurance companies are increasingly interested in serving low-income households </vt:lpstr>
      <vt:lpstr>International insurance players in microinsurance </vt:lpstr>
      <vt:lpstr>2) Microinsurance is emerging out of the shadow of microfinance </vt:lpstr>
      <vt:lpstr>MFIs and MI</vt:lpstr>
      <vt:lpstr>MFIs and MI</vt:lpstr>
      <vt:lpstr>3) Greater variety of distribution channels are being used </vt:lpstr>
      <vt:lpstr>Innovative Distribution Channels</vt:lpstr>
      <vt:lpstr>Innovative Distribution Channels</vt:lpstr>
      <vt:lpstr>4) Product innovations are taking place to provide more valuable coverage</vt:lpstr>
      <vt:lpstr>Microinsurance product irony</vt:lpstr>
      <vt:lpstr>PowerPoint Presentation</vt:lpstr>
      <vt:lpstr>Product innovation: Life</vt:lpstr>
      <vt:lpstr>Product innovations: Health</vt:lpstr>
      <vt:lpstr>Product innovations: Livestock</vt:lpstr>
      <vt:lpstr>Need to make insurance products more tangible</vt:lpstr>
      <vt:lpstr>5) Experimentation with consumer education tools and methodologies is beginning </vt:lpstr>
      <vt:lpstr>Consumer education</vt:lpstr>
      <vt:lpstr>6) Recognition that there are limits to the BOP business model, consideration for public-private partnerships  </vt:lpstr>
      <vt:lpstr>PPP in India</vt:lpstr>
      <vt:lpstr>PPP in Kenya</vt:lpstr>
      <vt:lpstr>7) Policymakers, regulators are showing a greater interest </vt:lpstr>
      <vt:lpstr>Policy engagement</vt:lpstr>
      <vt:lpstr>Conclusion: Missing Trend Client Value</vt:lpstr>
      <vt:lpstr>Thank you!</vt:lpstr>
    </vt:vector>
  </TitlesOfParts>
  <Company>ILO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ILO's presentation Forito Uruguay</dc:title>
  <dc:creator>ILO</dc:creator>
  <cp:lastModifiedBy>Maria Victoria Saenz</cp:lastModifiedBy>
  <cp:revision>107</cp:revision>
  <dcterms:created xsi:type="dcterms:W3CDTF">2009-01-05T09:28:20Z</dcterms:created>
  <dcterms:modified xsi:type="dcterms:W3CDTF">2015-02-27T17:39:40Z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0x0101001A458A224826124E8B45B1D613300CFC003FE8B9337CED1F4D8D3A9379EA9D97C3</vt:lpwstr>
  </property>
  <property fmtid="{D5CDD505-2E9C-101B-9397-08002B2CF9AE}" pid="3" name="TaxKeyword">
    <vt:lpwstr/>
  </property>
  <property fmtid="{D5CDD505-2E9C-101B-9397-08002B2CF9AE}" pid="4" name="Sub_x002d_Sector">
    <vt:lpwstr/>
  </property>
  <property fmtid="{D5CDD505-2E9C-101B-9397-08002B2CF9AE}" pid="5" name="TaxKeywordTaxHTField">
    <vt:lpwstr/>
  </property>
  <property fmtid="{D5CDD505-2E9C-101B-9397-08002B2CF9AE}" pid="6" name="Series Operations IDB">
    <vt:lpwstr>14;#Unclassified|a6dff32e-d477-44cd-a56b-85efe9e0a56c</vt:lpwstr>
  </property>
  <property fmtid="{D5CDD505-2E9C-101B-9397-08002B2CF9AE}" pid="8" name="Country">
    <vt:lpwstr/>
  </property>
  <property fmtid="{D5CDD505-2E9C-101B-9397-08002B2CF9AE}" pid="9" name="Fund IDB">
    <vt:lpwstr/>
  </property>
  <property fmtid="{D5CDD505-2E9C-101B-9397-08002B2CF9AE}" pid="11" name="From:">
    <vt:lpwstr>3002</vt:lpwstr>
  </property>
  <property fmtid="{D5CDD505-2E9C-101B-9397-08002B2CF9AE}" pid="12" name="Sector IDB">
    <vt:lpwstr/>
  </property>
  <property fmtid="{D5CDD505-2E9C-101B-9397-08002B2CF9AE}" pid="13" name="Function Operations IDB">
    <vt:lpwstr>13;#IDBDocs|cca77002-e150-4b2d-ab1f-1d7a7cdcae16</vt:lpwstr>
  </property>
  <property fmtid="{D5CDD505-2E9C-101B-9397-08002B2CF9AE}" pid="14" name="Sub-Sector">
    <vt:lpwstr/>
  </property>
  <property fmtid="{D5CDD505-2E9C-101B-9397-08002B2CF9AE}" pid="15" name="Order">
    <vt:r8>43700</vt:r8>
  </property>
  <property fmtid="{D5CDD505-2E9C-101B-9397-08002B2CF9AE}" pid="16" name="URL">
    <vt:lpwstr/>
  </property>
  <property fmtid="{D5CDD505-2E9C-101B-9397-08002B2CF9AE}" pid="17" name="_dlc_DocIdItemGuid">
    <vt:lpwstr>5b704177-1e4c-4275-9b31-9d11fd4dbf1a</vt:lpwstr>
  </property>
</Properties>
</file>