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sldIdLst>
    <p:sldId id="663" r:id="rId5"/>
    <p:sldId id="696" r:id="rId6"/>
    <p:sldId id="706" r:id="rId7"/>
    <p:sldId id="672" r:id="rId8"/>
    <p:sldId id="673" r:id="rId9"/>
    <p:sldId id="676" r:id="rId10"/>
    <p:sldId id="702" r:id="rId11"/>
    <p:sldId id="648" r:id="rId12"/>
    <p:sldId id="714" r:id="rId13"/>
    <p:sldId id="722" r:id="rId14"/>
    <p:sldId id="721" r:id="rId15"/>
    <p:sldId id="723" r:id="rId16"/>
    <p:sldId id="715" r:id="rId17"/>
    <p:sldId id="724" r:id="rId18"/>
    <p:sldId id="716" r:id="rId19"/>
    <p:sldId id="718" r:id="rId20"/>
    <p:sldId id="717" r:id="rId21"/>
    <p:sldId id="719" r:id="rId22"/>
    <p:sldId id="311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tnik, Oscar Alberto" initials="MOA" lastIdx="2" clrIdx="0">
    <p:extLst>
      <p:ext uri="{19B8F6BF-5375-455C-9EA6-DF929625EA0E}">
        <p15:presenceInfo xmlns:p15="http://schemas.microsoft.com/office/powerpoint/2012/main" userId="S::omitnik@iadb.org::352b20ce-6ac0-495c-a43f-e769b5c5b7d0" providerId="AD"/>
      </p:ext>
    </p:extLst>
  </p:cmAuthor>
  <p:cmAuthor id="2" name="Donoso Pena, Leticia Cristina" initials="DPLC" lastIdx="3" clrIdx="1">
    <p:extLst>
      <p:ext uri="{19B8F6BF-5375-455C-9EA6-DF929625EA0E}">
        <p15:presenceInfo xmlns:p15="http://schemas.microsoft.com/office/powerpoint/2012/main" userId="S::LETICIAD@iadb.org::a00f300b-45a8-421e-bdb8-e06f3e07e69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B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8570D4-F3B1-4AF2-A807-A82AB474E19B}" v="9" dt="2020-04-01T22:43:59.1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customXml" Target="../customXml/item6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33" Type="http://schemas.openxmlformats.org/officeDocument/2006/relationships/customXml" Target="../customXml/item5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lgado Chavez, Edgar" userId="12846c53-ee6c-4967-9308-a4507af03715" providerId="ADAL" clId="{6651B0A4-C4C9-4DC2-921D-45C704C1429C}"/>
    <pc:docChg chg="undo custSel addSld delSld modSld">
      <pc:chgData name="Salgado Chavez, Edgar" userId="12846c53-ee6c-4967-9308-a4507af03715" providerId="ADAL" clId="{6651B0A4-C4C9-4DC2-921D-45C704C1429C}" dt="2020-04-01T22:47:58.381" v="1428" actId="313"/>
      <pc:docMkLst>
        <pc:docMk/>
      </pc:docMkLst>
      <pc:sldChg chg="modSp">
        <pc:chgData name="Salgado Chavez, Edgar" userId="12846c53-ee6c-4967-9308-a4507af03715" providerId="ADAL" clId="{6651B0A4-C4C9-4DC2-921D-45C704C1429C}" dt="2020-04-01T22:47:58.381" v="1428" actId="313"/>
        <pc:sldMkLst>
          <pc:docMk/>
          <pc:sldMk cId="356304858" sldId="696"/>
        </pc:sldMkLst>
        <pc:spChg chg="mod">
          <ac:chgData name="Salgado Chavez, Edgar" userId="12846c53-ee6c-4967-9308-a4507af03715" providerId="ADAL" clId="{6651B0A4-C4C9-4DC2-921D-45C704C1429C}" dt="2020-04-01T22:47:58.381" v="1428" actId="313"/>
          <ac:spMkLst>
            <pc:docMk/>
            <pc:sldMk cId="356304858" sldId="696"/>
            <ac:spMk id="6" creationId="{E478921E-29F9-489E-B5B9-812A409C7AE1}"/>
          </ac:spMkLst>
        </pc:spChg>
      </pc:sldChg>
      <pc:sldChg chg="del">
        <pc:chgData name="Salgado Chavez, Edgar" userId="12846c53-ee6c-4967-9308-a4507af03715" providerId="ADAL" clId="{6651B0A4-C4C9-4DC2-921D-45C704C1429C}" dt="2020-04-01T22:45:17.107" v="1303" actId="47"/>
        <pc:sldMkLst>
          <pc:docMk/>
          <pc:sldMk cId="1022724747" sldId="709"/>
        </pc:sldMkLst>
      </pc:sldChg>
      <pc:sldChg chg="del">
        <pc:chgData name="Salgado Chavez, Edgar" userId="12846c53-ee6c-4967-9308-a4507af03715" providerId="ADAL" clId="{6651B0A4-C4C9-4DC2-921D-45C704C1429C}" dt="2020-04-01T22:45:23.086" v="1304" actId="47"/>
        <pc:sldMkLst>
          <pc:docMk/>
          <pc:sldMk cId="2421520566" sldId="713"/>
        </pc:sldMkLst>
      </pc:sldChg>
      <pc:sldChg chg="modSp">
        <pc:chgData name="Salgado Chavez, Edgar" userId="12846c53-ee6c-4967-9308-a4507af03715" providerId="ADAL" clId="{6651B0A4-C4C9-4DC2-921D-45C704C1429C}" dt="2020-04-01T22:33:54.823" v="519" actId="14100"/>
        <pc:sldMkLst>
          <pc:docMk/>
          <pc:sldMk cId="2636081458" sldId="715"/>
        </pc:sldMkLst>
        <pc:picChg chg="mod">
          <ac:chgData name="Salgado Chavez, Edgar" userId="12846c53-ee6c-4967-9308-a4507af03715" providerId="ADAL" clId="{6651B0A4-C4C9-4DC2-921D-45C704C1429C}" dt="2020-04-01T22:33:54.823" v="519" actId="14100"/>
          <ac:picMkLst>
            <pc:docMk/>
            <pc:sldMk cId="2636081458" sldId="715"/>
            <ac:picMk id="3" creationId="{08BC99CF-AB67-46EC-A8E1-EB02804E73E0}"/>
          </ac:picMkLst>
        </pc:picChg>
      </pc:sldChg>
      <pc:sldChg chg="delSp modSp del">
        <pc:chgData name="Salgado Chavez, Edgar" userId="12846c53-ee6c-4967-9308-a4507af03715" providerId="ADAL" clId="{6651B0A4-C4C9-4DC2-921D-45C704C1429C}" dt="2020-04-01T22:45:23.086" v="1304" actId="47"/>
        <pc:sldMkLst>
          <pc:docMk/>
          <pc:sldMk cId="319284369" sldId="720"/>
        </pc:sldMkLst>
        <pc:picChg chg="del mod">
          <ac:chgData name="Salgado Chavez, Edgar" userId="12846c53-ee6c-4967-9308-a4507af03715" providerId="ADAL" clId="{6651B0A4-C4C9-4DC2-921D-45C704C1429C}" dt="2020-04-01T22:34:13.656" v="521" actId="21"/>
          <ac:picMkLst>
            <pc:docMk/>
            <pc:sldMk cId="319284369" sldId="720"/>
            <ac:picMk id="3" creationId="{2755A0A0-1C50-4412-AF31-15B7241E9117}"/>
          </ac:picMkLst>
        </pc:picChg>
      </pc:sldChg>
      <pc:sldChg chg="addSp modSp add">
        <pc:chgData name="Salgado Chavez, Edgar" userId="12846c53-ee6c-4967-9308-a4507af03715" providerId="ADAL" clId="{6651B0A4-C4C9-4DC2-921D-45C704C1429C}" dt="2020-04-01T22:36:05.559" v="640" actId="1076"/>
        <pc:sldMkLst>
          <pc:docMk/>
          <pc:sldMk cId="528211403" sldId="721"/>
        </pc:sldMkLst>
        <pc:spChg chg="mod">
          <ac:chgData name="Salgado Chavez, Edgar" userId="12846c53-ee6c-4967-9308-a4507af03715" providerId="ADAL" clId="{6651B0A4-C4C9-4DC2-921D-45C704C1429C}" dt="2020-04-01T22:35:57.220" v="639" actId="108"/>
          <ac:spMkLst>
            <pc:docMk/>
            <pc:sldMk cId="528211403" sldId="721"/>
            <ac:spMk id="2" creationId="{22B9B878-0305-4B83-BCD8-84E15B4D1548}"/>
          </ac:spMkLst>
        </pc:spChg>
        <pc:picChg chg="add mod">
          <ac:chgData name="Salgado Chavez, Edgar" userId="12846c53-ee6c-4967-9308-a4507af03715" providerId="ADAL" clId="{6651B0A4-C4C9-4DC2-921D-45C704C1429C}" dt="2020-04-01T22:36:05.559" v="640" actId="1076"/>
          <ac:picMkLst>
            <pc:docMk/>
            <pc:sldMk cId="528211403" sldId="721"/>
            <ac:picMk id="3" creationId="{A98673BD-908B-4B90-88B5-9A6EFB7B4214}"/>
          </ac:picMkLst>
        </pc:picChg>
      </pc:sldChg>
      <pc:sldChg chg="addSp delSp modSp add">
        <pc:chgData name="Salgado Chavez, Edgar" userId="12846c53-ee6c-4967-9308-a4507af03715" providerId="ADAL" clId="{6651B0A4-C4C9-4DC2-921D-45C704C1429C}" dt="2020-04-01T22:41:01.448" v="1005" actId="11"/>
        <pc:sldMkLst>
          <pc:docMk/>
          <pc:sldMk cId="486150960" sldId="722"/>
        </pc:sldMkLst>
        <pc:spChg chg="del mod">
          <ac:chgData name="Salgado Chavez, Edgar" userId="12846c53-ee6c-4967-9308-a4507af03715" providerId="ADAL" clId="{6651B0A4-C4C9-4DC2-921D-45C704C1429C}" dt="2020-04-01T22:36:41.445" v="644" actId="478"/>
          <ac:spMkLst>
            <pc:docMk/>
            <pc:sldMk cId="486150960" sldId="722"/>
            <ac:spMk id="2" creationId="{03DB2FB3-A7AD-4BEE-88E3-387FA091E359}"/>
          </ac:spMkLst>
        </pc:spChg>
        <pc:spChg chg="mod">
          <ac:chgData name="Salgado Chavez, Edgar" userId="12846c53-ee6c-4967-9308-a4507af03715" providerId="ADAL" clId="{6651B0A4-C4C9-4DC2-921D-45C704C1429C}" dt="2020-04-01T22:41:01.448" v="1005" actId="11"/>
          <ac:spMkLst>
            <pc:docMk/>
            <pc:sldMk cId="486150960" sldId="722"/>
            <ac:spMk id="3" creationId="{798CB6FD-136A-4BB9-B056-89BF4A110A16}"/>
          </ac:spMkLst>
        </pc:spChg>
        <pc:spChg chg="add del mod">
          <ac:chgData name="Salgado Chavez, Edgar" userId="12846c53-ee6c-4967-9308-a4507af03715" providerId="ADAL" clId="{6651B0A4-C4C9-4DC2-921D-45C704C1429C}" dt="2020-04-01T22:36:45.279" v="645" actId="478"/>
          <ac:spMkLst>
            <pc:docMk/>
            <pc:sldMk cId="486150960" sldId="722"/>
            <ac:spMk id="5" creationId="{F7FDF148-E7D6-48A6-8723-3A79EECEE1B4}"/>
          </ac:spMkLst>
        </pc:spChg>
        <pc:spChg chg="add mod">
          <ac:chgData name="Salgado Chavez, Edgar" userId="12846c53-ee6c-4967-9308-a4507af03715" providerId="ADAL" clId="{6651B0A4-C4C9-4DC2-921D-45C704C1429C}" dt="2020-04-01T22:37:10.212" v="687" actId="20577"/>
          <ac:spMkLst>
            <pc:docMk/>
            <pc:sldMk cId="486150960" sldId="722"/>
            <ac:spMk id="6" creationId="{4CAF3B47-BA83-48EF-87C6-C0B2F965001A}"/>
          </ac:spMkLst>
        </pc:spChg>
      </pc:sldChg>
      <pc:sldChg chg="delSp modSp add">
        <pc:chgData name="Salgado Chavez, Edgar" userId="12846c53-ee6c-4967-9308-a4507af03715" providerId="ADAL" clId="{6651B0A4-C4C9-4DC2-921D-45C704C1429C}" dt="2020-04-01T22:43:36.944" v="1263" actId="1076"/>
        <pc:sldMkLst>
          <pc:docMk/>
          <pc:sldMk cId="612090299" sldId="723"/>
        </pc:sldMkLst>
        <pc:spChg chg="del">
          <ac:chgData name="Salgado Chavez, Edgar" userId="12846c53-ee6c-4967-9308-a4507af03715" providerId="ADAL" clId="{6651B0A4-C4C9-4DC2-921D-45C704C1429C}" dt="2020-04-01T22:42:01.254" v="1007" actId="478"/>
          <ac:spMkLst>
            <pc:docMk/>
            <pc:sldMk cId="612090299" sldId="723"/>
            <ac:spMk id="2" creationId="{A6ABF54A-27C3-4AD2-979C-70861D36D531}"/>
          </ac:spMkLst>
        </pc:spChg>
        <pc:spChg chg="mod">
          <ac:chgData name="Salgado Chavez, Edgar" userId="12846c53-ee6c-4967-9308-a4507af03715" providerId="ADAL" clId="{6651B0A4-C4C9-4DC2-921D-45C704C1429C}" dt="2020-04-01T22:43:36.944" v="1263" actId="1076"/>
          <ac:spMkLst>
            <pc:docMk/>
            <pc:sldMk cId="612090299" sldId="723"/>
            <ac:spMk id="3" creationId="{8B8765FD-5A3C-48CA-A0A8-DC5836255B1A}"/>
          </ac:spMkLst>
        </pc:spChg>
      </pc:sldChg>
      <pc:sldChg chg="modSp add">
        <pc:chgData name="Salgado Chavez, Edgar" userId="12846c53-ee6c-4967-9308-a4507af03715" providerId="ADAL" clId="{6651B0A4-C4C9-4DC2-921D-45C704C1429C}" dt="2020-04-01T22:44:30.201" v="1302" actId="1076"/>
        <pc:sldMkLst>
          <pc:docMk/>
          <pc:sldMk cId="3596488422" sldId="724"/>
        </pc:sldMkLst>
        <pc:spChg chg="mod">
          <ac:chgData name="Salgado Chavez, Edgar" userId="12846c53-ee6c-4967-9308-a4507af03715" providerId="ADAL" clId="{6651B0A4-C4C9-4DC2-921D-45C704C1429C}" dt="2020-04-01T22:44:30.201" v="1302" actId="1076"/>
          <ac:spMkLst>
            <pc:docMk/>
            <pc:sldMk cId="3596488422" sldId="724"/>
            <ac:spMk id="3" creationId="{8B8765FD-5A3C-48CA-A0A8-DC5836255B1A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50745112404926E-2"/>
          <c:y val="9.953883555141653E-2"/>
          <c:w val="0.94756588607271863"/>
          <c:h val="0.7786811485085808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Datos Equifax</c:v>
                </c:pt>
              </c:strCache>
            </c:strRef>
          </c:tx>
          <c:spPr>
            <a:ln w="28575" cap="rnd">
              <a:solidFill>
                <a:srgbClr val="622D50"/>
              </a:solidFill>
              <a:prstDash val="solid"/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Ene-2013</c:v>
                </c:pt>
                <c:pt idx="1">
                  <c:v>Ene-2014</c:v>
                </c:pt>
                <c:pt idx="2">
                  <c:v>Ene-2015</c:v>
                </c:pt>
                <c:pt idx="3">
                  <c:v>Ene-2016</c:v>
                </c:pt>
                <c:pt idx="4">
                  <c:v>Ene-2017</c:v>
                </c:pt>
                <c:pt idx="5">
                  <c:v>May-2018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313-4ACC-ADA6-916DC7F3AA3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Tratamiento</c:v>
                </c:pt>
              </c:strCache>
            </c:strRef>
          </c:tx>
          <c:spPr>
            <a:ln w="28575" cap="rnd">
              <a:noFill/>
              <a:prstDash val="dash"/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Ene-2013</c:v>
                </c:pt>
                <c:pt idx="1">
                  <c:v>Ene-2014</c:v>
                </c:pt>
                <c:pt idx="2">
                  <c:v>Ene-2015</c:v>
                </c:pt>
                <c:pt idx="3">
                  <c:v>Ene-2016</c:v>
                </c:pt>
                <c:pt idx="4">
                  <c:v>Ene-2017</c:v>
                </c:pt>
                <c:pt idx="5">
                  <c:v>May-2018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4</c:v>
                </c:pt>
                <c:pt idx="1">
                  <c:v>4</c:v>
                </c:pt>
                <c:pt idx="2">
                  <c:v>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458-40F4-9F05-0205E7D000F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Comparación</c:v>
                </c:pt>
              </c:strCache>
            </c:strRef>
          </c:tx>
          <c:spPr>
            <a:ln w="28575" cap="rnd">
              <a:noFill/>
              <a:prstDash val="dash"/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Ene-2013</c:v>
                </c:pt>
                <c:pt idx="1">
                  <c:v>Ene-2014</c:v>
                </c:pt>
                <c:pt idx="2">
                  <c:v>Ene-2015</c:v>
                </c:pt>
                <c:pt idx="3">
                  <c:v>Ene-2016</c:v>
                </c:pt>
                <c:pt idx="4">
                  <c:v>Ene-2017</c:v>
                </c:pt>
                <c:pt idx="5">
                  <c:v>May-2018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9F2-4CBB-ADF7-45DE19CC23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29882160"/>
        <c:axId val="829872648"/>
      </c:lineChart>
      <c:dateAx>
        <c:axId val="82988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9872648"/>
        <c:crosses val="autoZero"/>
        <c:auto val="0"/>
        <c:lblOffset val="100"/>
        <c:baseTimeUnit val="days"/>
      </c:dateAx>
      <c:valAx>
        <c:axId val="82987264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82988216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17E328-B92A-445B-ABA8-45CB501DCAF2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4390D-A5DA-45C9-BFFE-1667AF2DC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888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173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err="1"/>
              <a:t>Completar</a:t>
            </a:r>
            <a:r>
              <a:rPr lang="en-US"/>
              <a:t> con lo de Equifax</a:t>
            </a:r>
            <a:endParaRPr lang="es-B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1579FB-C00B-448B-9D5D-50884FC73EE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6408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_tradnl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1579FB-C00B-448B-9D5D-50884FC73EE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831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err="1"/>
              <a:t>Completar</a:t>
            </a:r>
            <a:r>
              <a:rPr lang="en-US"/>
              <a:t> con lo de Equifax</a:t>
            </a:r>
            <a:endParaRPr lang="es-B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1579FB-C00B-448B-9D5D-50884FC73EE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3536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err="1"/>
              <a:t>Completar</a:t>
            </a:r>
            <a:r>
              <a:rPr lang="en-US"/>
              <a:t> con lo de Equifax</a:t>
            </a:r>
            <a:endParaRPr lang="es-B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1579FB-C00B-448B-9D5D-50884FC73EE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1148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err="1"/>
              <a:t>Completar</a:t>
            </a:r>
            <a:r>
              <a:rPr lang="en-US"/>
              <a:t> con lo de Equifax</a:t>
            </a:r>
            <a:endParaRPr lang="es-B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1579FB-C00B-448B-9D5D-50884FC73EE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3768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Ideally, we would like to have data on the people that requested a loan but were rejected. Since this is not available, we compare clients over time.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1579FB-C00B-448B-9D5D-50884FC73EE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292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is the simple Diff in diff. But, we go further and refine the selection into treatment by estimating a propensity score, using historical data from the credit bureau and also some individual characteristics. </a:t>
            </a:r>
            <a:endParaRPr lang="es-B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1579FB-C00B-448B-9D5D-50884FC73EE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9278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err="1"/>
              <a:t>Completar</a:t>
            </a:r>
            <a:r>
              <a:rPr lang="en-US"/>
              <a:t> con lo de Equifax</a:t>
            </a:r>
            <a:endParaRPr lang="es-B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1579FB-C00B-448B-9D5D-50884FC73EE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438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812E0-6882-4195-82C0-E493C8460B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F3EA6C-EEA9-41D5-B9B8-B1BA83B781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A893C2-873F-49BD-B600-E3BDCDB17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8BC09-C475-4FE3-9896-6C5D45A74B04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48F900-2AF4-4671-8FB8-DA53CA544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E8B34-395A-45E4-A378-D72CCA241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4EC74-DB1C-4F32-A4C0-38DF1D537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218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47EF0-C759-4E08-86C7-A0C4ED629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DB758F-177F-4BC8-83DD-6551227542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3570DA-6E72-411A-8BD1-55481BEFF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8BC09-C475-4FE3-9896-6C5D45A74B04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6EA3AF-B175-4F26-AE9E-F7B087D40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C3FF0-EB45-4CB3-8422-46CA16251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4EC74-DB1C-4F32-A4C0-38DF1D537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488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D22E79-0363-45AB-86B3-2DD48E6804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DE9AEB-B593-4914-9013-1BBC935F0B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F9951-B16F-4BD1-BF26-12A297D6D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8BC09-C475-4FE3-9896-6C5D45A74B04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4F4456-5202-45E9-8F1C-219A79803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C884C9-D870-4E2E-92DA-CA6E8F25B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4EC74-DB1C-4F32-A4C0-38DF1D537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964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0289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719403" y="1935919"/>
            <a:ext cx="10244832" cy="46203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595959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600">
                <a:solidFill>
                  <a:srgbClr val="595959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400">
                <a:solidFill>
                  <a:srgbClr val="595959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200">
                <a:solidFill>
                  <a:srgbClr val="595959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000">
                <a:solidFill>
                  <a:srgbClr val="595959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texto 19"/>
          <p:cNvSpPr>
            <a:spLocks noGrp="1"/>
          </p:cNvSpPr>
          <p:nvPr>
            <p:ph type="body" sz="quarter" idx="15" hasCustomPrompt="1"/>
          </p:nvPr>
        </p:nvSpPr>
        <p:spPr>
          <a:xfrm>
            <a:off x="719403" y="373026"/>
            <a:ext cx="10244832" cy="648495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/>
          <a:lstStyle>
            <a:lvl1pPr marL="0" indent="0">
              <a:buNone/>
              <a:defRPr sz="3200" b="1" i="0">
                <a:ln>
                  <a:noFill/>
                </a:ln>
                <a:solidFill>
                  <a:srgbClr val="622D50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lvl="0"/>
            <a:r>
              <a:rPr lang="es-ES" err="1"/>
              <a:t>Title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6" hasCustomPrompt="1"/>
          </p:nvPr>
        </p:nvSpPr>
        <p:spPr>
          <a:xfrm>
            <a:off x="719403" y="1156458"/>
            <a:ext cx="10244832" cy="647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 baseline="0">
                <a:solidFill>
                  <a:srgbClr val="3C3C3C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s-ES_tradnl" err="1"/>
              <a:t>Subtitle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29705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AAFD3-8D43-49D1-A101-6AADAB5FB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0A544C-557E-466A-9F97-0D8689A032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204F6-D37C-4C8E-B924-1CC2B74F2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8BC09-C475-4FE3-9896-6C5D45A74B04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87902C-57D7-4BCE-A36D-7D6055B53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566FF8-C611-467F-AECE-CB63C64F6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4EC74-DB1C-4F32-A4C0-38DF1D537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815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98823-83C9-4C2C-A702-27DAA0521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3A7484-9B75-4F4B-A740-338B5BDA55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0C3115-6BE6-47E8-8CFF-8E7492052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8BC09-C475-4FE3-9896-6C5D45A74B04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21A075-5431-46D6-8694-40A58AF6B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73CDF4-9814-4D14-A9EF-BC0D3BDCA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4EC74-DB1C-4F32-A4C0-38DF1D537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151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08E7E-ABAE-4711-8E29-D7FF4B4E6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6545B8-759B-4224-8650-D65D776786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5077E5-EB01-470B-A38D-BD7F0CAB82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199D98-48FA-4552-AA1A-D4DCA1B69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8BC09-C475-4FE3-9896-6C5D45A74B04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FEC1BD-FF55-444C-8AF7-E2704608D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44A28F-1B1B-4940-A4C5-8EFD3A1F2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4EC74-DB1C-4F32-A4C0-38DF1D537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411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8F54D-3094-450A-8775-BF4C7001A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719B3-C3C4-4011-8823-5B12BE79B8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CA2D53-7B96-4352-851A-1ECC80ABA7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C11943-2381-4C5C-9BF4-C89D47C660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9D0C24-1CE8-4C38-AD9A-BD988E596D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4C9BD9-5761-45B6-9B2D-14A8BF9A3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8BC09-C475-4FE3-9896-6C5D45A74B04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DA127C-E3CB-481F-9F9B-421449E80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BD1B1E-4D6B-48E8-8BED-1448E4242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4EC74-DB1C-4F32-A4C0-38DF1D537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052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8C1F5-8EA0-4B16-A826-83AC1C4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B7CF56-79D7-4F3A-8C5A-CB6BC5E25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8BC09-C475-4FE3-9896-6C5D45A74B04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80F2E7-5604-4EFE-811A-53FB6791C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5F5B63-D7AC-47D7-A3AB-D2976F4E6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4EC74-DB1C-4F32-A4C0-38DF1D537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938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6963F5-1B9E-47C0-958F-779FA48EB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8BC09-C475-4FE3-9896-6C5D45A74B04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C66B6A-A1AA-4F8B-9490-8E3BC84A4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6879B0-0351-40AA-A2E8-78AB8B930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4EC74-DB1C-4F32-A4C0-38DF1D537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015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55074-6FF0-4651-84AD-A6309CD76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D1687C-6A4D-426F-806D-A05152DBC6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1592A3-7DF2-4154-8EF2-D47319E1FD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43511E-13A3-4C0A-8792-425CE8A35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8BC09-C475-4FE3-9896-6C5D45A74B04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514A42-87B9-415E-8A2B-0EC238780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566AFF-9A93-4AFD-994A-4D5D5093D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4EC74-DB1C-4F32-A4C0-38DF1D537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039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8C64F-72BD-49DB-B863-C4250FF74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271266-8E38-45D8-9F43-414BE1A0B4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A289D2-10B1-41D4-958A-274690BCC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613BAB-465C-4AD8-849F-540355558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8BC09-C475-4FE3-9896-6C5D45A74B04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26F338-1EF4-4490-A6C2-A26DD514A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0D3F97-2396-491E-AD94-6E93EF52A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4EC74-DB1C-4F32-A4C0-38DF1D537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808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760555-5A73-4964-8B8B-3DE886AC2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868269-12D7-4EA6-8140-5FA0FBEFAC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9A5C7D-1A13-4061-AD3E-52058BC016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8BC09-C475-4FE3-9896-6C5D45A74B04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861296-C9BC-4C1B-890E-B3138D4673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7EEE2E-90B1-47F7-81A6-624652C09D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4EC74-DB1C-4F32-A4C0-38DF1D537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188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2235200"/>
          </a:xfrm>
          <a:prstGeom prst="rect">
            <a:avLst/>
          </a:prstGeom>
        </p:spPr>
      </p:pic>
      <p:sp>
        <p:nvSpPr>
          <p:cNvPr id="3" name="Shape 9"/>
          <p:cNvSpPr>
            <a:spLocks noChangeArrowheads="1"/>
          </p:cNvSpPr>
          <p:nvPr/>
        </p:nvSpPr>
        <p:spPr bwMode="auto">
          <a:xfrm>
            <a:off x="1767868" y="2812602"/>
            <a:ext cx="8788447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800">
                <a:solidFill>
                  <a:srgbClr val="3C3C3C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Wingdings" charset="2"/>
              <a:buChar char="§"/>
              <a:defRPr sz="2400">
                <a:solidFill>
                  <a:srgbClr val="3C3C3C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000">
                <a:solidFill>
                  <a:srgbClr val="3C3C3C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>
                <a:solidFill>
                  <a:srgbClr val="3C3C3C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600">
                <a:solidFill>
                  <a:srgbClr val="3C3C3C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3C3C3C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3C3C3C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3C3C3C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rgbClr val="3C3C3C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s-ES" sz="2650" b="1">
                <a:latin typeface="Arial"/>
                <a:cs typeface="Arial"/>
              </a:rPr>
              <a:t>¿Aumentar la disponibilidad de crédito productivo mejora la inclusión financiera?</a:t>
            </a:r>
          </a:p>
          <a:p>
            <a:pPr algn="ctr">
              <a:spcBef>
                <a:spcPct val="0"/>
              </a:spcBef>
              <a:buNone/>
            </a:pPr>
            <a:endParaRPr lang="es-ES" sz="2650" b="1">
              <a:latin typeface="Arial"/>
              <a:cs typeface="Arial"/>
            </a:endParaRPr>
          </a:p>
          <a:p>
            <a:pPr algn="ctr">
              <a:spcBef>
                <a:spcPct val="0"/>
              </a:spcBef>
              <a:buNone/>
            </a:pPr>
            <a:r>
              <a:rPr lang="es-ES" sz="2650" b="1">
                <a:latin typeface="Arial"/>
                <a:cs typeface="Arial"/>
              </a:rPr>
              <a:t>Evidencia de El Salvador</a:t>
            </a:r>
            <a:endParaRPr lang="en-US" b="1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865037D-5840-4F28-95CB-F83F84AA4D4C}"/>
              </a:ext>
            </a:extLst>
          </p:cNvPr>
          <p:cNvSpPr txBox="1">
            <a:spLocks/>
          </p:cNvSpPr>
          <p:nvPr/>
        </p:nvSpPr>
        <p:spPr>
          <a:xfrm>
            <a:off x="6162092" y="6021289"/>
            <a:ext cx="5627680" cy="58714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rgbClr val="3C3C3C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400" kern="1200">
                <a:solidFill>
                  <a:srgbClr val="3C3C3C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3C3C3C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rgbClr val="3C3C3C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3C3C3C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s-ES" altLang="en-US" sz="1200" b="1" dirty="0">
                <a:solidFill>
                  <a:schemeClr val="tx1"/>
                </a:solidFill>
              </a:rPr>
              <a:t>Abril 2, 2020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A06ED7-138E-4EE8-B4FC-C5B7552529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45" y="101710"/>
            <a:ext cx="1746803" cy="1234913"/>
          </a:xfrm>
          <a:prstGeom prst="rect">
            <a:avLst/>
          </a:prstGeom>
        </p:spPr>
      </p:pic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5A3CA7ED-E969-42C3-8266-2B1A89E7A126}"/>
              </a:ext>
            </a:extLst>
          </p:cNvPr>
          <p:cNvSpPr txBox="1">
            <a:spLocks/>
          </p:cNvSpPr>
          <p:nvPr/>
        </p:nvSpPr>
        <p:spPr>
          <a:xfrm>
            <a:off x="468232" y="5751123"/>
            <a:ext cx="4641849" cy="563737"/>
          </a:xfrm>
          <a:prstGeom prst="rect">
            <a:avLst/>
          </a:prstGeom>
        </p:spPr>
        <p:txBody>
          <a:bodyPr/>
          <a:lstStyle>
            <a:defPPr>
              <a:defRPr lang="es-ES_tradnl"/>
            </a:defPPr>
            <a:lvl1pPr algn="l" rtl="0" fontAlgn="base" hangingPunct="0">
              <a:spcBef>
                <a:spcPct val="0"/>
              </a:spcBef>
              <a:spcAft>
                <a:spcPct val="0"/>
              </a:spcAft>
              <a:defRPr sz="750" b="1" kern="1200" smtClean="0">
                <a:solidFill>
                  <a:srgbClr val="3C3C3C"/>
                </a:solidFill>
                <a:latin typeface="Arial" charset="0"/>
                <a:ea typeface="Arial" charset="0"/>
                <a:cs typeface="Arial" charset="0"/>
                <a:sym typeface="Calibri" charset="0"/>
              </a:defRPr>
            </a:lvl1pPr>
            <a:lvl2pPr indent="457200" algn="l" rtl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2pPr>
            <a:lvl3pPr indent="914400" algn="l" rtl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3pPr>
            <a:lvl4pPr indent="1371600" algn="l" rtl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4pPr>
            <a:lvl5pPr indent="1828800" algn="l" rtl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defRPr>
            </a:lvl9pPr>
          </a:lstStyle>
          <a:p>
            <a:r>
              <a:rPr lang="en-US" sz="1100"/>
              <a:t>Leticia Donoso</a:t>
            </a:r>
          </a:p>
          <a:p>
            <a:r>
              <a:rPr lang="en-US" sz="1100"/>
              <a:t>Oscar Mitnik</a:t>
            </a:r>
          </a:p>
          <a:p>
            <a:r>
              <a:rPr lang="en-US" sz="1100"/>
              <a:t>Edgar Salgado</a:t>
            </a:r>
          </a:p>
          <a:p>
            <a:r>
              <a:rPr lang="en-US" sz="1100"/>
              <a:t>Alejandro Tamola</a:t>
            </a:r>
          </a:p>
        </p:txBody>
      </p:sp>
    </p:spTree>
    <p:extLst>
      <p:ext uri="{BB962C8B-B14F-4D97-AF65-F5344CB8AC3E}">
        <p14:creationId xmlns:p14="http://schemas.microsoft.com/office/powerpoint/2010/main" val="287161417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CB6FD-136A-4BB9-B056-89BF4A110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PE" dirty="0"/>
              <a:t>Probabilidad de acceder a un crédito nuevo (no financiado por </a:t>
            </a:r>
            <a:r>
              <a:rPr lang="es-PE" dirty="0" err="1"/>
              <a:t>Bandesal</a:t>
            </a:r>
            <a:r>
              <a:rPr lang="es-PE" dirty="0"/>
              <a:t>, en cualquier otra institución financiera)</a:t>
            </a:r>
          </a:p>
          <a:p>
            <a:pPr marL="0" indent="0">
              <a:buNone/>
            </a:pPr>
            <a:endParaRPr lang="es-PE" dirty="0"/>
          </a:p>
          <a:p>
            <a:pPr marL="0" indent="0">
              <a:buNone/>
            </a:pPr>
            <a:r>
              <a:rPr lang="es-PE" dirty="0"/>
              <a:t>Sobre éste crédito nuevo evaluamos:</a:t>
            </a:r>
          </a:p>
          <a:p>
            <a:pPr marL="0" indent="0">
              <a:buNone/>
            </a:pPr>
            <a:endParaRPr lang="es-PE" dirty="0"/>
          </a:p>
          <a:p>
            <a:pPr marL="514350" indent="-514350">
              <a:buFont typeface="+mj-lt"/>
              <a:buAutoNum type="arabicPeriod" startAt="2"/>
            </a:pPr>
            <a:r>
              <a:rPr lang="es-PE" dirty="0"/>
              <a:t>Probabilidad de tener saldo en mora más de 30 días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s-PE" dirty="0"/>
              <a:t>Proporción de créditos productivos en la cartera del cliente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s-PE" dirty="0"/>
              <a:t>Monto de la deuda</a:t>
            </a:r>
          </a:p>
          <a:p>
            <a:endParaRPr lang="es-PE" dirty="0"/>
          </a:p>
          <a:p>
            <a:endParaRPr lang="en-US" dirty="0"/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4CAF3B47-BA83-48EF-87C6-C0B2F965001A}"/>
              </a:ext>
            </a:extLst>
          </p:cNvPr>
          <p:cNvSpPr txBox="1">
            <a:spLocks/>
          </p:cNvSpPr>
          <p:nvPr/>
        </p:nvSpPr>
        <p:spPr>
          <a:xfrm>
            <a:off x="661663" y="313997"/>
            <a:ext cx="110655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400" b="1" dirty="0">
                <a:solidFill>
                  <a:srgbClr val="004B6D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Analizamos impactos en cuatro variables</a:t>
            </a:r>
          </a:p>
        </p:txBody>
      </p:sp>
    </p:spTree>
    <p:extLst>
      <p:ext uri="{BB962C8B-B14F-4D97-AF65-F5344CB8AC3E}">
        <p14:creationId xmlns:p14="http://schemas.microsoft.com/office/powerpoint/2010/main" val="486150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9B878-0305-4B83-BCD8-84E15B4D1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PE" sz="2400" b="1" dirty="0">
                <a:solidFill>
                  <a:srgbClr val="004B6D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Primero no aseguramos que tratados y controles se comportan igual antes de que tratados reciban el crédito</a:t>
            </a:r>
            <a:endParaRPr lang="en-US" sz="2400" b="1" dirty="0">
              <a:solidFill>
                <a:srgbClr val="004B6D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8673BD-908B-4B90-88B5-9A6EFB7B42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837" y="1322119"/>
            <a:ext cx="8305918" cy="5535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211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8765FD-5A3C-48CA-A0A8-DC5836255B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025372"/>
            <a:ext cx="10515600" cy="1500187"/>
          </a:xfrm>
        </p:spPr>
        <p:txBody>
          <a:bodyPr>
            <a:normAutofit lnSpcReduction="10000"/>
          </a:bodyPr>
          <a:lstStyle/>
          <a:p>
            <a:r>
              <a:rPr lang="es-PE" b="1" dirty="0">
                <a:solidFill>
                  <a:schemeClr val="accent1">
                    <a:lumMod val="50000"/>
                  </a:schemeClr>
                </a:solidFill>
              </a:rPr>
              <a:t>Distinguimos los resultados por duración del período de observación de los clientes: 12 meses, y más de 12 meses.</a:t>
            </a:r>
          </a:p>
          <a:p>
            <a:r>
              <a:rPr lang="es-PE" b="1" dirty="0">
                <a:solidFill>
                  <a:schemeClr val="accent1">
                    <a:lumMod val="50000"/>
                  </a:schemeClr>
                </a:solidFill>
              </a:rPr>
              <a:t>Esto es necesario para asegurarnos que comparamos tratados y controles sobre un mismo horizonte temporal (12 meses)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0902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08BC99CF-AB67-46EC-A8E1-EB02804E7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0814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8765FD-5A3C-48CA-A0A8-DC5836255B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600407"/>
            <a:ext cx="10515600" cy="1500187"/>
          </a:xfrm>
        </p:spPr>
        <p:txBody>
          <a:bodyPr>
            <a:normAutofit/>
          </a:bodyPr>
          <a:lstStyle/>
          <a:p>
            <a:pPr algn="ctr"/>
            <a:r>
              <a:rPr lang="es-PE" sz="3600" b="1" dirty="0">
                <a:solidFill>
                  <a:schemeClr val="accent1">
                    <a:lumMod val="50000"/>
                  </a:schemeClr>
                </a:solidFill>
              </a:rPr>
              <a:t>Heterogeneidad de los resultados</a:t>
            </a:r>
            <a:endParaRPr lang="en-US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4884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A70E205B-0A80-41BD-8413-0001F10930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02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D8D1F38E-EAF6-48EB-ACE3-2C9662F2D0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7250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EB04A99D-FAFF-4B3E-B1E0-D9113EA656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0011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EE31A2A9-D714-4856-9027-EF81B7D357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0151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97811-8539-46CC-8214-6DD13FF20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7997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err="1">
                <a:solidFill>
                  <a:srgbClr val="004B6D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Conclusiones</a:t>
            </a:r>
            <a:endParaRPr lang="en-US" sz="2800">
              <a:solidFill>
                <a:srgbClr val="004B6D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B0C68C-EDA2-41C2-AECA-9CAECB5570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5016"/>
            <a:ext cx="10912746" cy="823858"/>
          </a:xfrm>
        </p:spPr>
        <p:txBody>
          <a:bodyPr>
            <a:normAutofit/>
          </a:bodyPr>
          <a:lstStyle/>
          <a:p>
            <a:r>
              <a:rPr lang="es-ES" sz="2000">
                <a:latin typeface="Arial" panose="020B0604020202020204" pitchFamily="34" charset="0"/>
                <a:cs typeface="Arial" panose="020B0604020202020204" pitchFamily="34" charset="0"/>
              </a:rPr>
              <a:t>En este contexto, una mayor disponibilidad de crédito parece mejorar el desempeño financiero de los acreedores.</a:t>
            </a:r>
            <a:endParaRPr lang="en-US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333B0A0E-44E6-4759-AB6C-116EB003D2A2}"/>
              </a:ext>
            </a:extLst>
          </p:cNvPr>
          <p:cNvSpPr txBox="1">
            <a:spLocks/>
          </p:cNvSpPr>
          <p:nvPr/>
        </p:nvSpPr>
        <p:spPr>
          <a:xfrm>
            <a:off x="1378017" y="1906213"/>
            <a:ext cx="1037292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s-EC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¿Mayor acceso al crédito</a:t>
            </a:r>
            <a:r>
              <a:rPr lang="es-ES_tradnl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s-ES_tradnl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/>
            <a:r>
              <a:rPr lang="es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 personas con un préstamo financiado por </a:t>
            </a:r>
            <a:r>
              <a:rPr lang="es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Bandesal</a:t>
            </a:r>
            <a:r>
              <a:rPr lang="es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aumentan su probabilidad de endeudarse en 17 </a:t>
            </a:r>
            <a:r>
              <a:rPr lang="es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</a:t>
            </a:r>
            <a:r>
              <a:rPr lang="es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lo que representa un aumento del 160% sobre las medias de los controles.</a:t>
            </a:r>
          </a:p>
          <a:p>
            <a:pPr lvl="1"/>
            <a:r>
              <a:rPr lang="es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saldo de deuda representa un 171% adicional del saldo promedio de personas no tratadas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¿Cambios en las fuentes de deuda?</a:t>
            </a:r>
          </a:p>
          <a:p>
            <a:pPr lvl="1"/>
            <a:r>
              <a:rPr lang="es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participación de los préstamos bancarios productivos aumenta 18pp, que es un aumento del 160% sobre las medias de los controles.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¿Cambios en el desempeño de los acreedores? </a:t>
            </a:r>
          </a:p>
          <a:p>
            <a:pPr lvl="1"/>
            <a:r>
              <a:rPr lang="es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probabilidad de mora mayor a 30 días no cambia.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¿Existen diferencias entre diferentes grupos? </a:t>
            </a:r>
          </a:p>
          <a:p>
            <a:pPr lvl="1"/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Pocas diferencias, algunas para beneficiarios de microcréditos, clientes sin historial crediticio (24 meses) y créditos de capital de trabajo vs. </a:t>
            </a:r>
            <a:r>
              <a:rPr lang="es-ES_tradnl" sz="16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activo fijo.</a:t>
            </a:r>
            <a:endParaRPr lang="es-ES_tradnl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diferencia por género, ni urbano/rural.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A7F9FE5-6388-43C2-9247-6B38818C78D0}"/>
              </a:ext>
            </a:extLst>
          </p:cNvPr>
          <p:cNvSpPr txBox="1">
            <a:spLocks/>
          </p:cNvSpPr>
          <p:nvPr/>
        </p:nvSpPr>
        <p:spPr>
          <a:xfrm>
            <a:off x="838200" y="5823890"/>
            <a:ext cx="10515600" cy="9361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Encontramos</a:t>
            </a:r>
            <a:r>
              <a:rPr lang="en-US" sz="18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1800" b="1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aumentar</a:t>
            </a:r>
            <a:r>
              <a:rPr lang="en-US" sz="18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1800" b="1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oferta</a:t>
            </a:r>
            <a:r>
              <a:rPr lang="en-US" sz="18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800" b="1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crédito</a:t>
            </a:r>
            <a:r>
              <a:rPr lang="en-US" sz="18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productivo</a:t>
            </a:r>
            <a:r>
              <a:rPr lang="en-US" sz="18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lleva</a:t>
            </a:r>
            <a:r>
              <a:rPr lang="en-US" sz="18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mayor </a:t>
            </a:r>
            <a:r>
              <a:rPr lang="en-US" sz="1800" b="1" u="sng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inclusión</a:t>
            </a:r>
            <a:r>
              <a:rPr lang="en-US" sz="1800" b="1" u="sng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u="sng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financiera</a:t>
            </a:r>
            <a:endParaRPr lang="en-US" sz="1800" b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>
              <a:spcBef>
                <a:spcPts val="1000"/>
              </a:spcBef>
              <a:buNone/>
            </a:pPr>
            <a:r>
              <a:rPr lang="es-ES" sz="18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 embargo, no sabemos qué sucede con el </a:t>
            </a:r>
            <a:r>
              <a:rPr lang="es-ES" sz="1800" b="1" u="sng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desempeño económico</a:t>
            </a:r>
            <a:r>
              <a:rPr lang="es-ES" sz="18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los acreedores</a:t>
            </a:r>
            <a:endParaRPr lang="en-US" sz="1800" b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06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677B1FA-33F9-4B85-AB42-ACABC8353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142" y="191339"/>
            <a:ext cx="11065520" cy="1010377"/>
          </a:xfrm>
        </p:spPr>
        <p:txBody>
          <a:bodyPr>
            <a:normAutofit/>
          </a:bodyPr>
          <a:lstStyle/>
          <a:p>
            <a:r>
              <a:rPr lang="es-ES_tradnl" sz="2400" b="1">
                <a:solidFill>
                  <a:srgbClr val="004B6D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Contexto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78921E-29F9-489E-B5B9-812A409C7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2142" y="1382043"/>
            <a:ext cx="10379278" cy="4525963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s-EC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efecto de microfinanzas sobre la actividad económica ha sido ampliamente estudiado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s-EC" sz="1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Meager</a:t>
            </a:r>
            <a:r>
              <a:rPr lang="es-EC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(2019) resume importantes estudios que en general sugieren que efectos dependen de la experiencia de los clientes en el mercado financiero.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s-EC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Ésta investigación evalúa el desempeño financiero de los clientes después de recibir un crédito.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s-EC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pregunta es si mayor acceso financiero tiene un efecto sobre la manera cómo los usuarios navegan en el sistema financiero. Azevedo et al (2020) encuentra que mayor acceso a crédito no resulta en mayor deuda impaga en Paraguay.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s-EC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Nos </a:t>
            </a:r>
            <a:r>
              <a:rPr lang="es-EC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onfocamos</a:t>
            </a:r>
            <a:r>
              <a:rPr lang="es-EC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 una intervención financiada por el BID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s-EC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Operación ES-L1089 del BID en El Salvador. La operación “Financiamiento al desarrollo productivo de El Salvador” aprobada en 2015 otorgó financiación de segundo piso al crédito productivo a micro, pequeñas y medianas empresas (aproximadamente USD 80 millones) 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endParaRPr lang="es-EC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s-EC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interés del estudio es en la cartera </a:t>
            </a:r>
            <a:r>
              <a:rPr lang="es-EC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</a:t>
            </a:r>
            <a:r>
              <a:rPr lang="es-EC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crédito productivo de </a:t>
            </a:r>
            <a:r>
              <a:rPr lang="es-EC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Bandesal</a:t>
            </a:r>
            <a:endParaRPr lang="es-EC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s-EC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Metodológicamente no parece apropiado separar fuentes de fondos (ej.: “BID” vs. “No BID”)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s-EC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Analizamos créditos productivos cuyo destino fue tanto capital de trabajo como préstamos de activo fijo para adquirir equipos, vehículos, entre otros activos productivos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endParaRPr lang="es-EC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EC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el 2015, el monto total prestado por </a:t>
            </a:r>
            <a:r>
              <a:rPr lang="es-EC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Bandesal</a:t>
            </a:r>
            <a:r>
              <a:rPr lang="es-EC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micro y pequeñas empresas incrementó 34% gracias a la operación con el BID </a:t>
            </a:r>
            <a:endParaRPr lang="es-EC" sz="2000" b="1" dirty="0">
              <a:solidFill>
                <a:srgbClr val="004B6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04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677B1FA-33F9-4B85-AB42-ACABC8353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68" y="361223"/>
            <a:ext cx="11065520" cy="1143000"/>
          </a:xfrm>
        </p:spPr>
        <p:txBody>
          <a:bodyPr>
            <a:normAutofit/>
          </a:bodyPr>
          <a:lstStyle/>
          <a:p>
            <a:r>
              <a:rPr lang="es-ES_tradnl" sz="2800" b="1">
                <a:solidFill>
                  <a:srgbClr val="004B6D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Preguntas de evaluación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2A3AC3B8-B557-4DC5-8780-9A68D5B09C69}"/>
              </a:ext>
            </a:extLst>
          </p:cNvPr>
          <p:cNvSpPr txBox="1">
            <a:spLocks/>
          </p:cNvSpPr>
          <p:nvPr/>
        </p:nvSpPr>
        <p:spPr>
          <a:xfrm>
            <a:off x="812349" y="1831192"/>
            <a:ext cx="1037292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El aumento en la oferta de créditos productivos conduce a:</a:t>
            </a:r>
          </a:p>
          <a:p>
            <a:pPr marL="0" indent="0">
              <a:buNone/>
            </a:pPr>
            <a:endParaRPr lang="es-ES_tradn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EC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¿Mayor acceso a otros créditos</a:t>
            </a:r>
            <a:r>
              <a:rPr lang="es-ES_tradnl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s-ES_tradnl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Yes</a:t>
            </a:r>
            <a:endParaRPr lang="es-ES_tradnl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s-ES_tradnl" sz="1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ES_tradnl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¿Cambios en las fuentes de deuda?</a:t>
            </a:r>
            <a:endParaRPr lang="es-ES_tradnl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es-ES_tradnl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ES_tradnl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¿Cambios en el desempeño de los acreedores? </a:t>
            </a:r>
            <a:r>
              <a:rPr lang="es-ES_tradnl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Yes, </a:t>
            </a:r>
            <a:r>
              <a:rPr lang="es-ES_tradnl" sz="1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it</a:t>
            </a:r>
            <a:r>
              <a:rPr lang="es-ES_tradnl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s-ES_tradnl" sz="1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improves</a:t>
            </a:r>
            <a:r>
              <a:rPr lang="es-ES_tradnl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( Pr(30+DPD) )</a:t>
            </a:r>
            <a:endParaRPr lang="es-ES_tradnl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s-ES_tradn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preocupación es que los nuevos acreedores sean de baja calidad</a:t>
            </a:r>
          </a:p>
          <a:p>
            <a:endParaRPr lang="es-ES_tradnl" sz="1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 startAt="4"/>
            </a:pPr>
            <a:r>
              <a:rPr lang="es-ES_tradnl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¿Existen diferencias entre diferentes grupos?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1F9633-5743-4C7E-86B1-4A21EC5E6277}"/>
              </a:ext>
            </a:extLst>
          </p:cNvPr>
          <p:cNvSpPr txBox="1"/>
          <p:nvPr/>
        </p:nvSpPr>
        <p:spPr>
          <a:xfrm>
            <a:off x="4884938" y="2550824"/>
            <a:ext cx="1282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b="1">
                <a:solidFill>
                  <a:srgbClr val="004B6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Sí</a:t>
            </a:r>
            <a:endParaRPr lang="es-ES_tradnl" b="1">
              <a:solidFill>
                <a:srgbClr val="004B6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E325DE-CA8A-45C3-AC57-7BBEEEA2665A}"/>
              </a:ext>
            </a:extLst>
          </p:cNvPr>
          <p:cNvSpPr txBox="1"/>
          <p:nvPr/>
        </p:nvSpPr>
        <p:spPr>
          <a:xfrm>
            <a:off x="5420612" y="3245776"/>
            <a:ext cx="483585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b="1">
                <a:solidFill>
                  <a:srgbClr val="004B6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Sí, hacia “mejores” fuentes de deuda</a:t>
            </a:r>
            <a:endParaRPr lang="es-ES_tradnl" b="1">
              <a:solidFill>
                <a:srgbClr val="004B6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59F1FF-AEBE-46DD-937F-748B3A2BBD40}"/>
              </a:ext>
            </a:extLst>
          </p:cNvPr>
          <p:cNvSpPr txBox="1"/>
          <p:nvPr/>
        </p:nvSpPr>
        <p:spPr>
          <a:xfrm>
            <a:off x="6674377" y="3966757"/>
            <a:ext cx="536584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rgbClr val="004B6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No. Pr(mora 30+ días) no aumenta</a:t>
            </a:r>
            <a:endParaRPr lang="es-ES_tradnl" b="1" dirty="0">
              <a:solidFill>
                <a:srgbClr val="004B6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5EECE0-61DD-48CE-BA77-D2BE9BD7305E}"/>
              </a:ext>
            </a:extLst>
          </p:cNvPr>
          <p:cNvSpPr txBox="1"/>
          <p:nvPr/>
        </p:nvSpPr>
        <p:spPr>
          <a:xfrm>
            <a:off x="6431781" y="5029692"/>
            <a:ext cx="5365847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s-ES_tradnl" b="1" dirty="0">
                <a:solidFill>
                  <a:srgbClr val="004B6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En general no, pero diferencias entre:</a:t>
            </a:r>
          </a:p>
          <a:p>
            <a:r>
              <a:rPr lang="es-ES_tradnl" b="1" dirty="0">
                <a:solidFill>
                  <a:srgbClr val="004B6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1) microcrédito vs créditos de montos mayores </a:t>
            </a:r>
            <a:br>
              <a:rPr lang="es-ES_tradnl" b="1" dirty="0">
                <a:solidFill>
                  <a:srgbClr val="004B6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s-ES_tradnl" b="1" dirty="0">
                <a:solidFill>
                  <a:srgbClr val="004B6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2) </a:t>
            </a:r>
            <a:r>
              <a:rPr lang="es-ES" b="1" dirty="0">
                <a:solidFill>
                  <a:srgbClr val="004B6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clientes sin historial crediticio (24 meses) </a:t>
            </a:r>
            <a:br>
              <a:rPr lang="es-ES" b="1" dirty="0">
                <a:solidFill>
                  <a:srgbClr val="004B6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s-ES" b="1" dirty="0">
                <a:solidFill>
                  <a:srgbClr val="004B6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3) créditos de capital de trabajo vs. activo fijo</a:t>
            </a:r>
            <a:endParaRPr lang="es-ES_tradnl" b="1" dirty="0">
              <a:solidFill>
                <a:srgbClr val="004B6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810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4932A-FB0E-4ADF-B2DD-E50311A6A5D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5413" y="2780505"/>
            <a:ext cx="10561173" cy="648495"/>
          </a:xfrm>
          <a:noFill/>
        </p:spPr>
        <p:txBody>
          <a:bodyPr>
            <a:normAutofit fontScale="92500" lnSpcReduction="10000"/>
          </a:bodyPr>
          <a:lstStyle/>
          <a:p>
            <a:pPr algn="ctr"/>
            <a:r>
              <a:rPr lang="es-ES_tradnl" sz="4800"/>
              <a:t>Datos</a:t>
            </a:r>
          </a:p>
        </p:txBody>
      </p:sp>
    </p:spTree>
    <p:extLst>
      <p:ext uri="{BB962C8B-B14F-4D97-AF65-F5344CB8AC3E}">
        <p14:creationId xmlns:p14="http://schemas.microsoft.com/office/powerpoint/2010/main" val="863394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677B1FA-33F9-4B85-AB42-ACABC8353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850" y="183823"/>
            <a:ext cx="7889289" cy="1143000"/>
          </a:xfrm>
        </p:spPr>
        <p:txBody>
          <a:bodyPr>
            <a:normAutofit/>
          </a:bodyPr>
          <a:lstStyle/>
          <a:p>
            <a:r>
              <a:rPr lang="es-ES_tradnl" sz="3200" b="1">
                <a:solidFill>
                  <a:srgbClr val="004B6D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Fuentes de datos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78921E-29F9-489E-B5B9-812A409C7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5971" y="1498949"/>
            <a:ext cx="9470299" cy="5175228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ES_tradnl" sz="2000" b="1" dirty="0" err="1">
                <a:solidFill>
                  <a:srgbClr val="004B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Bandesal</a:t>
            </a:r>
            <a:r>
              <a:rPr lang="es-ES_tradnl" sz="2000" b="1" dirty="0">
                <a:solidFill>
                  <a:srgbClr val="004B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820707" lvl="1" indent="-380990" algn="just"/>
            <a:r>
              <a:rPr lang="es-ES_tradnl" sz="1800" dirty="0">
                <a:latin typeface="Arial" panose="020B0604020202020204" pitchFamily="34" charset="0"/>
                <a:cs typeface="Arial" panose="020B0604020202020204" pitchFamily="34" charset="0"/>
              </a:rPr>
              <a:t>Información de todos los créditos </a:t>
            </a:r>
            <a:r>
              <a:rPr lang="es-ES_tradnl" sz="1800" u="sng" dirty="0">
                <a:latin typeface="Arial" panose="020B0604020202020204" pitchFamily="34" charset="0"/>
                <a:cs typeface="Arial" panose="020B0604020202020204" pitchFamily="34" charset="0"/>
              </a:rPr>
              <a:t>productivos</a:t>
            </a:r>
            <a:r>
              <a:rPr lang="es-ES_tradnl" sz="1800" dirty="0">
                <a:latin typeface="Arial" panose="020B0604020202020204" pitchFamily="34" charset="0"/>
                <a:cs typeface="Arial" panose="020B0604020202020204" pitchFamily="34" charset="0"/>
              </a:rPr>
              <a:t> financiados por </a:t>
            </a:r>
            <a:r>
              <a:rPr lang="es-ES_tradnl" sz="1800" dirty="0" err="1">
                <a:latin typeface="Arial" panose="020B0604020202020204" pitchFamily="34" charset="0"/>
                <a:cs typeface="Arial" panose="020B0604020202020204" pitchFamily="34" charset="0"/>
              </a:rPr>
              <a:t>Bandesal</a:t>
            </a:r>
            <a:r>
              <a:rPr lang="es-ES_tradnl" sz="1800" dirty="0">
                <a:latin typeface="Arial" panose="020B0604020202020204" pitchFamily="34" charset="0"/>
                <a:cs typeface="Arial" panose="020B0604020202020204" pitchFamily="34" charset="0"/>
              </a:rPr>
              <a:t> entre 2005-2018 </a:t>
            </a:r>
            <a:r>
              <a:rPr lang="es-ES_tradnl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s-ES_tradnl" sz="18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pero sólo utilizamos los clientes con créditos a partir de Junio 2015</a:t>
            </a:r>
            <a:endParaRPr lang="es-ES_tradnl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20707" lvl="1" indent="-380990" algn="just"/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Beneficiarios finales de </a:t>
            </a:r>
            <a:r>
              <a:rPr lang="es-ES" sz="1800" dirty="0" err="1">
                <a:latin typeface="Arial" panose="020B0604020202020204" pitchFamily="34" charset="0"/>
                <a:cs typeface="Arial" panose="020B0604020202020204" pitchFamily="34" charset="0"/>
              </a:rPr>
              <a:t>Bandesal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 son principalmente micro y pequeñas empresas.</a:t>
            </a:r>
          </a:p>
          <a:p>
            <a:pPr marL="1277907" lvl="2" indent="-380990" algn="just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Las micro y pequeñas empresas recibieron el 96% de todos los préstamos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representaron el 37% de los USD 2.09 mil millones que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Bandesal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ha colocado en el periodo analizado</a:t>
            </a:r>
          </a:p>
          <a:p>
            <a:pPr marL="1277907" lvl="2" indent="-380990" algn="just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La mayoría de los clientes (94%) son "personas naturales"</a:t>
            </a:r>
          </a:p>
          <a:p>
            <a:pPr marL="820707" lvl="1" indent="-380990" algn="just"/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Volumen de operaciones de préstamos productivos de </a:t>
            </a:r>
            <a:r>
              <a:rPr lang="es-ES" sz="1800" dirty="0" err="1">
                <a:latin typeface="Arial" panose="020B0604020202020204" pitchFamily="34" charset="0"/>
                <a:cs typeface="Arial" panose="020B0604020202020204" pitchFamily="34" charset="0"/>
              </a:rPr>
              <a:t>Bandesal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 se concentra en préstamos pequeños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(73% de los préstamos fueron menores o iguales a USD 5,000)</a:t>
            </a:r>
          </a:p>
          <a:p>
            <a:pPr marL="820707" lvl="1" indent="-380990" algn="just"/>
            <a:endParaRPr lang="es-ES_trad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s-ES_tradnl" sz="2000" b="1" dirty="0">
                <a:solidFill>
                  <a:srgbClr val="004B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Equifax</a:t>
            </a:r>
            <a:r>
              <a:rPr lang="en-US" sz="2000" b="1" dirty="0">
                <a:solidFill>
                  <a:srgbClr val="004B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000" b="1" dirty="0" err="1">
                <a:solidFill>
                  <a:srgbClr val="004B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buró</a:t>
            </a:r>
            <a:r>
              <a:rPr lang="en-US" sz="2000" b="1" dirty="0">
                <a:solidFill>
                  <a:srgbClr val="004B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000" b="1" dirty="0" err="1">
                <a:solidFill>
                  <a:srgbClr val="004B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crédito</a:t>
            </a:r>
            <a:r>
              <a:rPr lang="en-US" sz="2000" b="1" dirty="0">
                <a:solidFill>
                  <a:srgbClr val="004B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ES_tradnl" sz="2000" b="1" dirty="0">
              <a:solidFill>
                <a:srgbClr val="004B6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20707" lvl="1" indent="-380990" algn="just"/>
            <a:r>
              <a:rPr lang="es-ES_tradnl" sz="1800" dirty="0">
                <a:latin typeface="Arial" panose="020B0604020202020204" pitchFamily="34" charset="0"/>
                <a:cs typeface="Arial" panose="020B0604020202020204" pitchFamily="34" charset="0"/>
              </a:rPr>
              <a:t>Datos mensuales de los beneficiarios de </a:t>
            </a:r>
            <a:r>
              <a:rPr lang="es-ES_tradnl" sz="1800" dirty="0" err="1">
                <a:latin typeface="Arial" panose="020B0604020202020204" pitchFamily="34" charset="0"/>
                <a:cs typeface="Arial" panose="020B0604020202020204" pitchFamily="34" charset="0"/>
              </a:rPr>
              <a:t>Bandesal</a:t>
            </a:r>
            <a:r>
              <a:rPr lang="es-ES_tradnl" sz="1800" dirty="0">
                <a:latin typeface="Arial" panose="020B0604020202020204" pitchFamily="34" charset="0"/>
                <a:cs typeface="Arial" panose="020B0604020202020204" pitchFamily="34" charset="0"/>
              </a:rPr>
              <a:t> (81% fueron encontrados); enero 2013 a diciembre 2018</a:t>
            </a:r>
          </a:p>
          <a:p>
            <a:pPr marL="820707" lvl="1" indent="-380990" algn="just"/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Medidas de utilización de crédito y calidad del crédito (mora)</a:t>
            </a:r>
            <a:endParaRPr lang="es-ES_tradn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20707" lvl="1" indent="-380990" algn="just"/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Equifax identificó créditos financiados por </a:t>
            </a:r>
            <a:r>
              <a:rPr lang="es-ES" sz="1800" dirty="0" err="1">
                <a:latin typeface="Arial" panose="020B0604020202020204" pitchFamily="34" charset="0"/>
                <a:cs typeface="Arial" panose="020B0604020202020204" pitchFamily="34" charset="0"/>
              </a:rPr>
              <a:t>Bandesal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 y proporcionó resultados </a:t>
            </a:r>
            <a:r>
              <a:rPr lang="es-E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netos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 de estos créditos</a:t>
            </a:r>
            <a:endParaRPr lang="es-ES_tradn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20707" lvl="1" indent="-380990" algn="just"/>
            <a:endParaRPr lang="es-ES_tradn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Image result for bandesal logo">
            <a:extLst>
              <a:ext uri="{FF2B5EF4-FFF2-40B4-BE49-F238E27FC236}">
                <a16:creationId xmlns:a16="http://schemas.microsoft.com/office/drawing/2014/main" id="{F3214E86-9498-4811-8DBE-52BF4C5AA6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63" y="1753996"/>
            <a:ext cx="1905388" cy="64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mage result for equifax logo">
            <a:extLst>
              <a:ext uri="{FF2B5EF4-FFF2-40B4-BE49-F238E27FC236}">
                <a16:creationId xmlns:a16="http://schemas.microsoft.com/office/drawing/2014/main" id="{BCB1B5F2-05D4-41BA-88E2-6ADA7F1F13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22" y="4455678"/>
            <a:ext cx="1544909" cy="305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543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4932A-FB0E-4ADF-B2DD-E50311A6A5D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5413" y="2780505"/>
            <a:ext cx="10561173" cy="648495"/>
          </a:xfrm>
          <a:noFill/>
        </p:spPr>
        <p:txBody>
          <a:bodyPr>
            <a:normAutofit fontScale="92500" lnSpcReduction="10000"/>
          </a:bodyPr>
          <a:lstStyle/>
          <a:p>
            <a:pPr algn="ctr"/>
            <a:r>
              <a:rPr lang="es-ES_tradnl" sz="4800"/>
              <a:t>Metodología</a:t>
            </a:r>
          </a:p>
        </p:txBody>
      </p:sp>
    </p:spTree>
    <p:extLst>
      <p:ext uri="{BB962C8B-B14F-4D97-AF65-F5344CB8AC3E}">
        <p14:creationId xmlns:p14="http://schemas.microsoft.com/office/powerpoint/2010/main" val="3605212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4">
            <a:extLst>
              <a:ext uri="{FF2B5EF4-FFF2-40B4-BE49-F238E27FC236}">
                <a16:creationId xmlns:a16="http://schemas.microsoft.com/office/drawing/2014/main" id="{29D79B1E-7974-4EE3-A545-FB1560DF9EBB}"/>
              </a:ext>
            </a:extLst>
          </p:cNvPr>
          <p:cNvSpPr txBox="1">
            <a:spLocks/>
          </p:cNvSpPr>
          <p:nvPr/>
        </p:nvSpPr>
        <p:spPr>
          <a:xfrm>
            <a:off x="661663" y="313997"/>
            <a:ext cx="110655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400" b="1">
                <a:solidFill>
                  <a:srgbClr val="004B6D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Metodología: definición de grupos de tratamiento y control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E2F762-3C2F-4AA5-8E97-80AF1A7FEDCF}"/>
              </a:ext>
            </a:extLst>
          </p:cNvPr>
          <p:cNvSpPr/>
          <p:nvPr/>
        </p:nvSpPr>
        <p:spPr>
          <a:xfrm>
            <a:off x="682623" y="1770587"/>
            <a:ext cx="108267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>
                <a:latin typeface="Arial" panose="020B0604020202020204" pitchFamily="34" charset="0"/>
                <a:cs typeface="Arial" panose="020B0604020202020204" pitchFamily="34" charset="0"/>
              </a:rPr>
              <a:t>Clasificamos clientes usando </a:t>
            </a:r>
            <a:r>
              <a:rPr lang="es-ES_tradnl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año de su </a:t>
            </a:r>
            <a:r>
              <a:rPr lang="es-ES_tradnl" b="1" u="sng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primer crédito</a:t>
            </a:r>
            <a:r>
              <a:rPr lang="es-ES_tradnl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financiado por Bandesal</a:t>
            </a:r>
            <a:r>
              <a:rPr lang="es-ES_tradnl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graphicFrame>
        <p:nvGraphicFramePr>
          <p:cNvPr id="2" name="Table 5">
            <a:extLst>
              <a:ext uri="{FF2B5EF4-FFF2-40B4-BE49-F238E27FC236}">
                <a16:creationId xmlns:a16="http://schemas.microsoft.com/office/drawing/2014/main" id="{AE6A582A-1575-4832-AA95-ABDEB27DB5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2001354"/>
              </p:ext>
            </p:extLst>
          </p:nvPr>
        </p:nvGraphicFramePr>
        <p:xfrm>
          <a:off x="1939037" y="2562849"/>
          <a:ext cx="8313919" cy="3037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63798">
                  <a:extLst>
                    <a:ext uri="{9D8B030D-6E8A-4147-A177-3AD203B41FA5}">
                      <a16:colId xmlns:a16="http://schemas.microsoft.com/office/drawing/2014/main" val="1424628307"/>
                    </a:ext>
                  </a:extLst>
                </a:gridCol>
                <a:gridCol w="1900719">
                  <a:extLst>
                    <a:ext uri="{9D8B030D-6E8A-4147-A177-3AD203B41FA5}">
                      <a16:colId xmlns:a16="http://schemas.microsoft.com/office/drawing/2014/main" val="1787445925"/>
                    </a:ext>
                  </a:extLst>
                </a:gridCol>
                <a:gridCol w="2404152">
                  <a:extLst>
                    <a:ext uri="{9D8B030D-6E8A-4147-A177-3AD203B41FA5}">
                      <a16:colId xmlns:a16="http://schemas.microsoft.com/office/drawing/2014/main" val="1427991628"/>
                    </a:ext>
                  </a:extLst>
                </a:gridCol>
                <a:gridCol w="2445250">
                  <a:extLst>
                    <a:ext uri="{9D8B030D-6E8A-4147-A177-3AD203B41FA5}">
                      <a16:colId xmlns:a16="http://schemas.microsoft.com/office/drawing/2014/main" val="2969617552"/>
                    </a:ext>
                  </a:extLst>
                </a:gridCol>
              </a:tblGrid>
              <a:tr h="765950">
                <a:tc>
                  <a:txBody>
                    <a:bodyPr/>
                    <a:lstStyle/>
                    <a:p>
                      <a:pPr algn="ctr"/>
                      <a:r>
                        <a:rPr lang="es-ES" sz="1600" b="1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Año del primer crédito financiado por Bandesal</a:t>
                      </a:r>
                    </a:p>
                  </a:txBody>
                  <a:tcPr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Número total de clientes</a:t>
                      </a:r>
                    </a:p>
                  </a:txBody>
                  <a:tcPr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noProof="0" dirty="0">
                          <a:solidFill>
                            <a:srgbClr val="00B0F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Elegibles para tratamiento: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noProof="0" dirty="0">
                          <a:solidFill>
                            <a:srgbClr val="089CD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Primer crédito financiado por  BANDESAL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noProof="0" dirty="0">
                          <a:solidFill>
                            <a:srgbClr val="089CD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jun’15-jun’16</a:t>
                      </a:r>
                    </a:p>
                  </a:txBody>
                  <a:tcPr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noProof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Elegibles para controles: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noProof="0">
                          <a:solidFill>
                            <a:srgbClr val="FBB2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Primer crédito financiado por BANDESAL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noProof="0">
                          <a:solidFill>
                            <a:srgbClr val="FBB2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jul’17 en adelante</a:t>
                      </a:r>
                      <a:endParaRPr lang="es-ES" sz="1600" b="1" noProof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401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3,332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3,332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06861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3,889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1,958*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7170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998*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7838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2,673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2,673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7857957"/>
                  </a:ext>
                </a:extLst>
              </a:tr>
            </a:tbl>
          </a:graphicData>
        </a:graphic>
      </p:graphicFrame>
      <p:sp>
        <p:nvSpPr>
          <p:cNvPr id="23" name="Rectangle 22">
            <a:extLst>
              <a:ext uri="{FF2B5EF4-FFF2-40B4-BE49-F238E27FC236}">
                <a16:creationId xmlns:a16="http://schemas.microsoft.com/office/drawing/2014/main" id="{C2629633-1F9E-44A7-B264-9896375826D0}"/>
              </a:ext>
            </a:extLst>
          </p:cNvPr>
          <p:cNvSpPr/>
          <p:nvPr/>
        </p:nvSpPr>
        <p:spPr>
          <a:xfrm>
            <a:off x="661663" y="6023619"/>
            <a:ext cx="108267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>
                <a:latin typeface="Arial" panose="020B0604020202020204" pitchFamily="34" charset="0"/>
                <a:cs typeface="Arial" panose="020B0604020202020204" pitchFamily="34" charset="0"/>
              </a:rPr>
              <a:t>*No utilizamos individuos con créditos entre julio 2016 y junio 2017.</a:t>
            </a:r>
          </a:p>
        </p:txBody>
      </p:sp>
    </p:spTree>
    <p:extLst>
      <p:ext uri="{BB962C8B-B14F-4D97-AF65-F5344CB8AC3E}">
        <p14:creationId xmlns:p14="http://schemas.microsoft.com/office/powerpoint/2010/main" val="781017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BDCAA3A-BF65-444C-BF6E-E117DF0919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8275782"/>
              </p:ext>
            </p:extLst>
          </p:nvPr>
        </p:nvGraphicFramePr>
        <p:xfrm>
          <a:off x="1701145" y="1714699"/>
          <a:ext cx="7278296" cy="3991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600D583-826D-4525-85E2-C592CF37E5B2}"/>
              </a:ext>
            </a:extLst>
          </p:cNvPr>
          <p:cNvCxnSpPr/>
          <p:nvPr/>
        </p:nvCxnSpPr>
        <p:spPr bwMode="auto">
          <a:xfrm flipV="1">
            <a:off x="4638588" y="2153939"/>
            <a:ext cx="0" cy="3072341"/>
          </a:xfrm>
          <a:prstGeom prst="line">
            <a:avLst/>
          </a:prstGeom>
          <a:solidFill>
            <a:srgbClr val="FFFFFF"/>
          </a:solidFill>
          <a:ln w="9525" cap="flat" cmpd="sng" algn="ctr">
            <a:solidFill>
              <a:srgbClr val="D22432"/>
            </a:solidFill>
            <a:prstDash val="lgDashDot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4F36F0-8239-4D4C-B040-6EFFAB36D809}"/>
              </a:ext>
            </a:extLst>
          </p:cNvPr>
          <p:cNvCxnSpPr>
            <a:cxnSpLocks/>
          </p:cNvCxnSpPr>
          <p:nvPr/>
        </p:nvCxnSpPr>
        <p:spPr bwMode="auto">
          <a:xfrm>
            <a:off x="4638588" y="3140951"/>
            <a:ext cx="1457412" cy="0"/>
          </a:xfrm>
          <a:prstGeom prst="straightConnector1">
            <a:avLst/>
          </a:prstGeom>
          <a:solidFill>
            <a:srgbClr val="FFFFFF"/>
          </a:solidFill>
          <a:ln w="25400" cap="flat" cmpd="sng" algn="ctr">
            <a:solidFill>
              <a:srgbClr val="089CDC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251C047-A88B-4F52-89BE-63B78708771E}"/>
              </a:ext>
            </a:extLst>
          </p:cNvPr>
          <p:cNvSpPr txBox="1"/>
          <p:nvPr/>
        </p:nvSpPr>
        <p:spPr>
          <a:xfrm>
            <a:off x="9218239" y="4029745"/>
            <a:ext cx="2112235" cy="1179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67" b="1">
                <a:solidFill>
                  <a:srgbClr val="FBB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Control: </a:t>
            </a:r>
          </a:p>
          <a:p>
            <a:pPr lvl="0">
              <a:defRPr/>
            </a:pPr>
            <a:r>
              <a:rPr lang="es-ES_tradnl" sz="1400" b="1">
                <a:solidFill>
                  <a:srgbClr val="FBB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Primer crédito financiado por BANDESAL</a:t>
            </a:r>
          </a:p>
          <a:p>
            <a:pPr lvl="0">
              <a:defRPr/>
            </a:pPr>
            <a:r>
              <a:rPr lang="es-ES_tradnl" sz="1400" b="1">
                <a:solidFill>
                  <a:srgbClr val="FBB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jul’17 en adelante</a:t>
            </a:r>
            <a:endParaRPr lang="es-ES_tradnl" sz="1467" b="1">
              <a:solidFill>
                <a:srgbClr val="FBB2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ED1EDD3-3C1E-4167-9C7D-32A779690E03}"/>
              </a:ext>
            </a:extLst>
          </p:cNvPr>
          <p:cNvCxnSpPr/>
          <p:nvPr/>
        </p:nvCxnSpPr>
        <p:spPr bwMode="auto">
          <a:xfrm flipV="1">
            <a:off x="7463523" y="2174345"/>
            <a:ext cx="0" cy="3072341"/>
          </a:xfrm>
          <a:prstGeom prst="line">
            <a:avLst/>
          </a:prstGeom>
          <a:solidFill>
            <a:srgbClr val="FFFFFF"/>
          </a:solidFill>
          <a:ln w="9525" cap="flat" cmpd="sng" algn="ctr">
            <a:solidFill>
              <a:srgbClr val="D22432"/>
            </a:solidFill>
            <a:prstDash val="lgDashDot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488B5A4-7615-4FB9-8352-A3CDCCB9A7E1}"/>
              </a:ext>
            </a:extLst>
          </p:cNvPr>
          <p:cNvCxnSpPr>
            <a:cxnSpLocks/>
          </p:cNvCxnSpPr>
          <p:nvPr/>
        </p:nvCxnSpPr>
        <p:spPr bwMode="auto">
          <a:xfrm>
            <a:off x="7462531" y="4170163"/>
            <a:ext cx="953492" cy="0"/>
          </a:xfrm>
          <a:prstGeom prst="straightConnector1">
            <a:avLst/>
          </a:prstGeom>
          <a:solidFill>
            <a:srgbClr val="FFFFFF"/>
          </a:solidFill>
          <a:ln w="25400" cap="flat" cmpd="sng" algn="ctr">
            <a:solidFill>
              <a:srgbClr val="FBB2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E800F7C-9B91-4376-85C4-7D30C4279740}"/>
              </a:ext>
            </a:extLst>
          </p:cNvPr>
          <p:cNvSpPr txBox="1"/>
          <p:nvPr/>
        </p:nvSpPr>
        <p:spPr>
          <a:xfrm>
            <a:off x="9178865" y="2432213"/>
            <a:ext cx="21122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b="1">
                <a:solidFill>
                  <a:srgbClr val="622D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Datos Equifax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2D23EE9-8F78-425A-A249-68B7A97BF24C}"/>
              </a:ext>
            </a:extLst>
          </p:cNvPr>
          <p:cNvSpPr txBox="1"/>
          <p:nvPr/>
        </p:nvSpPr>
        <p:spPr>
          <a:xfrm>
            <a:off x="9178865" y="2895766"/>
            <a:ext cx="2112235" cy="1221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67" b="1" dirty="0">
                <a:solidFill>
                  <a:srgbClr val="089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Tratamiento:</a:t>
            </a:r>
          </a:p>
          <a:p>
            <a:r>
              <a:rPr lang="es-ES_tradnl" sz="1467" b="1" dirty="0">
                <a:solidFill>
                  <a:srgbClr val="089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Primer crédito financiado por  BANDESAL</a:t>
            </a:r>
          </a:p>
          <a:p>
            <a:r>
              <a:rPr lang="es-ES_tradnl" sz="1467" b="1" dirty="0">
                <a:solidFill>
                  <a:srgbClr val="089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jun’15-jun’16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6A04B5-1A69-4A2D-9D5C-8269614DE1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889839"/>
              </p:ext>
            </p:extLst>
          </p:nvPr>
        </p:nvGraphicFramePr>
        <p:xfrm>
          <a:off x="2113449" y="5224388"/>
          <a:ext cx="7104790" cy="3499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4970">
                  <a:extLst>
                    <a:ext uri="{9D8B030D-6E8A-4147-A177-3AD203B41FA5}">
                      <a16:colId xmlns:a16="http://schemas.microsoft.com/office/drawing/2014/main" val="4265419981"/>
                    </a:ext>
                  </a:extLst>
                </a:gridCol>
                <a:gridCol w="1014970">
                  <a:extLst>
                    <a:ext uri="{9D8B030D-6E8A-4147-A177-3AD203B41FA5}">
                      <a16:colId xmlns:a16="http://schemas.microsoft.com/office/drawing/2014/main" val="283368588"/>
                    </a:ext>
                  </a:extLst>
                </a:gridCol>
                <a:gridCol w="1373833">
                  <a:extLst>
                    <a:ext uri="{9D8B030D-6E8A-4147-A177-3AD203B41FA5}">
                      <a16:colId xmlns:a16="http://schemas.microsoft.com/office/drawing/2014/main" val="1715790982"/>
                    </a:ext>
                  </a:extLst>
                </a:gridCol>
                <a:gridCol w="1109609">
                  <a:extLst>
                    <a:ext uri="{9D8B030D-6E8A-4147-A177-3AD203B41FA5}">
                      <a16:colId xmlns:a16="http://schemas.microsoft.com/office/drawing/2014/main" val="1674684574"/>
                    </a:ext>
                  </a:extLst>
                </a:gridCol>
                <a:gridCol w="486864">
                  <a:extLst>
                    <a:ext uri="{9D8B030D-6E8A-4147-A177-3AD203B41FA5}">
                      <a16:colId xmlns:a16="http://schemas.microsoft.com/office/drawing/2014/main" val="4103122059"/>
                    </a:ext>
                  </a:extLst>
                </a:gridCol>
                <a:gridCol w="803564">
                  <a:extLst>
                    <a:ext uri="{9D8B030D-6E8A-4147-A177-3AD203B41FA5}">
                      <a16:colId xmlns:a16="http://schemas.microsoft.com/office/drawing/2014/main" val="4198095457"/>
                    </a:ext>
                  </a:extLst>
                </a:gridCol>
                <a:gridCol w="1300980">
                  <a:extLst>
                    <a:ext uri="{9D8B030D-6E8A-4147-A177-3AD203B41FA5}">
                      <a16:colId xmlns:a16="http://schemas.microsoft.com/office/drawing/2014/main" val="3342220559"/>
                    </a:ext>
                  </a:extLst>
                </a:gridCol>
              </a:tblGrid>
              <a:tr h="349934">
                <a:tc>
                  <a:txBody>
                    <a:bodyPr/>
                    <a:lstStyle/>
                    <a:p>
                      <a:pPr algn="ctr"/>
                      <a:r>
                        <a:rPr lang="en-US" sz="1200" b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Ene-2013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Ene-2014</a:t>
                      </a:r>
                    </a:p>
                  </a:txBody>
                  <a:tcPr>
                    <a:lnL w="12700" cmpd="sng">
                      <a:noFill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Jun-2015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Jun-2016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Jul-2017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Dic-2018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001523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A7570AB-3FAC-4AD5-88DE-625E1B25FDF9}"/>
              </a:ext>
            </a:extLst>
          </p:cNvPr>
          <p:cNvCxnSpPr>
            <a:cxnSpLocks/>
          </p:cNvCxnSpPr>
          <p:nvPr/>
        </p:nvCxnSpPr>
        <p:spPr bwMode="auto">
          <a:xfrm flipV="1">
            <a:off x="6039244" y="2153940"/>
            <a:ext cx="0" cy="3061527"/>
          </a:xfrm>
          <a:prstGeom prst="line">
            <a:avLst/>
          </a:prstGeom>
          <a:solidFill>
            <a:srgbClr val="FFFFFF"/>
          </a:solidFill>
          <a:ln w="9525" cap="flat" cmpd="sng" algn="ctr">
            <a:solidFill>
              <a:schemeClr val="bg2">
                <a:lumMod val="75000"/>
              </a:schemeClr>
            </a:solidFill>
            <a:prstDash val="lgDashDot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A001E6B-D9F6-4539-A5D9-63C754D1BFF8}"/>
              </a:ext>
            </a:extLst>
          </p:cNvPr>
          <p:cNvCxnSpPr>
            <a:cxnSpLocks/>
          </p:cNvCxnSpPr>
          <p:nvPr/>
        </p:nvCxnSpPr>
        <p:spPr bwMode="auto">
          <a:xfrm>
            <a:off x="6096000" y="3140951"/>
            <a:ext cx="1366531" cy="0"/>
          </a:xfrm>
          <a:prstGeom prst="straightConnector1">
            <a:avLst/>
          </a:prstGeom>
          <a:solidFill>
            <a:srgbClr val="FFFFFF"/>
          </a:solidFill>
          <a:ln w="25400" cap="flat" cmpd="sng" algn="ctr">
            <a:solidFill>
              <a:srgbClr val="089CDC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4A94C05-9BDF-4793-8304-B980A0A03074}"/>
              </a:ext>
            </a:extLst>
          </p:cNvPr>
          <p:cNvCxnSpPr>
            <a:cxnSpLocks/>
          </p:cNvCxnSpPr>
          <p:nvPr/>
        </p:nvCxnSpPr>
        <p:spPr bwMode="auto">
          <a:xfrm>
            <a:off x="4638588" y="4170163"/>
            <a:ext cx="2823943" cy="0"/>
          </a:xfrm>
          <a:prstGeom prst="straightConnector1">
            <a:avLst/>
          </a:prstGeom>
          <a:solidFill>
            <a:srgbClr val="FFFFFF"/>
          </a:solidFill>
          <a:ln w="28575" cap="flat" cmpd="sng" algn="ctr">
            <a:solidFill>
              <a:srgbClr val="FFC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E3791E8-E1AF-4880-965F-FADF866D9E50}"/>
              </a:ext>
            </a:extLst>
          </p:cNvPr>
          <p:cNvCxnSpPr>
            <a:cxnSpLocks/>
          </p:cNvCxnSpPr>
          <p:nvPr/>
        </p:nvCxnSpPr>
        <p:spPr bwMode="auto">
          <a:xfrm>
            <a:off x="4869497" y="3137111"/>
            <a:ext cx="0" cy="1056117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D22432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4C80F9EF-5887-4BC3-BB22-79A6C8A66207}"/>
              </a:ext>
            </a:extLst>
          </p:cNvPr>
          <p:cNvSpPr txBox="1"/>
          <p:nvPr/>
        </p:nvSpPr>
        <p:spPr>
          <a:xfrm>
            <a:off x="5322812" y="3217001"/>
            <a:ext cx="2112235" cy="76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67" b="1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Impacto</a:t>
            </a:r>
            <a:br>
              <a:rPr lang="es-ES_tradnl" sz="1467" b="1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es-ES_tradnl" sz="1467" b="1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(corto plazo):</a:t>
            </a:r>
          </a:p>
          <a:p>
            <a:r>
              <a:rPr lang="es-ES_tradnl" sz="1467" b="1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 - C</a:t>
            </a:r>
          </a:p>
        </p:txBody>
      </p:sp>
      <p:sp>
        <p:nvSpPr>
          <p:cNvPr id="50" name="Left Brace 49">
            <a:extLst>
              <a:ext uri="{FF2B5EF4-FFF2-40B4-BE49-F238E27FC236}">
                <a16:creationId xmlns:a16="http://schemas.microsoft.com/office/drawing/2014/main" id="{9CA41F59-A7C5-4AD6-859D-2BE652936466}"/>
              </a:ext>
            </a:extLst>
          </p:cNvPr>
          <p:cNvSpPr/>
          <p:nvPr/>
        </p:nvSpPr>
        <p:spPr bwMode="auto">
          <a:xfrm rot="16200000">
            <a:off x="5389233" y="3712985"/>
            <a:ext cx="327157" cy="1667838"/>
          </a:xfrm>
          <a:prstGeom prst="leftBrace">
            <a:avLst>
              <a:gd name="adj1" fmla="val 0"/>
              <a:gd name="adj2" fmla="val 49250"/>
            </a:avLst>
          </a:prstGeom>
          <a:solidFill>
            <a:srgbClr val="FFFFFF"/>
          </a:solidFill>
          <a:ln w="1905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0960" tIns="60960" rIns="60960" bIns="60960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1219170" fontAlgn="base" hangingPunct="0">
              <a:spcBef>
                <a:spcPct val="0"/>
              </a:spcBef>
              <a:spcAft>
                <a:spcPct val="0"/>
              </a:spcAft>
            </a:pPr>
            <a:endParaRPr lang="es-ES_tradnl" sz="3200">
              <a:solidFill>
                <a:srgbClr val="000000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96432EB-9CD7-4DAB-A342-33D70E3A4776}"/>
              </a:ext>
            </a:extLst>
          </p:cNvPr>
          <p:cNvSpPr txBox="1"/>
          <p:nvPr/>
        </p:nvSpPr>
        <p:spPr>
          <a:xfrm>
            <a:off x="4945865" y="4688973"/>
            <a:ext cx="2234004" cy="54386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s-ES_tradnl" sz="1450" b="1">
                <a:latin typeface="Arial"/>
                <a:cs typeface="Arial"/>
              </a:rPr>
              <a:t>Datos utilizados para la regresión DeD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7CE7E67-3065-4D51-88A5-217DCDAAD5AC}"/>
              </a:ext>
            </a:extLst>
          </p:cNvPr>
          <p:cNvSpPr txBox="1"/>
          <p:nvPr/>
        </p:nvSpPr>
        <p:spPr>
          <a:xfrm>
            <a:off x="4100349" y="5519764"/>
            <a:ext cx="1065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Inicio del </a:t>
            </a:r>
          </a:p>
          <a:p>
            <a:pPr algn="ctr"/>
            <a:r>
              <a:rPr lang="es-ES_tradnl" sz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0250A4-19DB-4CA6-B591-A1673AA48F03}"/>
              </a:ext>
            </a:extLst>
          </p:cNvPr>
          <p:cNvSpPr txBox="1"/>
          <p:nvPr/>
        </p:nvSpPr>
        <p:spPr>
          <a:xfrm>
            <a:off x="5577826" y="5507935"/>
            <a:ext cx="992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 del </a:t>
            </a:r>
          </a:p>
          <a:p>
            <a:pPr algn="ctr"/>
            <a:r>
              <a:rPr lang="es-ES_tradnl" sz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236C30-9B4F-48DA-ACB7-17AE0F0561D7}"/>
              </a:ext>
            </a:extLst>
          </p:cNvPr>
          <p:cNvSpPr txBox="1"/>
          <p:nvPr/>
        </p:nvSpPr>
        <p:spPr>
          <a:xfrm>
            <a:off x="6911351" y="5500281"/>
            <a:ext cx="1102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 de la regresión</a:t>
            </a:r>
          </a:p>
        </p:txBody>
      </p:sp>
      <p:sp>
        <p:nvSpPr>
          <p:cNvPr id="26" name="Title 4">
            <a:extLst>
              <a:ext uri="{FF2B5EF4-FFF2-40B4-BE49-F238E27FC236}">
                <a16:creationId xmlns:a16="http://schemas.microsoft.com/office/drawing/2014/main" id="{D3F5F88C-E4A4-4D69-B926-A754E36D28D7}"/>
              </a:ext>
            </a:extLst>
          </p:cNvPr>
          <p:cNvSpPr txBox="1">
            <a:spLocks/>
          </p:cNvSpPr>
          <p:nvPr/>
        </p:nvSpPr>
        <p:spPr>
          <a:xfrm>
            <a:off x="661663" y="313997"/>
            <a:ext cx="110655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400" b="1" dirty="0">
                <a:solidFill>
                  <a:srgbClr val="004B6D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Metodología: definición de grupos de tratamiento y control</a:t>
            </a:r>
          </a:p>
        </p:txBody>
      </p:sp>
    </p:spTree>
    <p:extLst>
      <p:ext uri="{BB962C8B-B14F-4D97-AF65-F5344CB8AC3E}">
        <p14:creationId xmlns:p14="http://schemas.microsoft.com/office/powerpoint/2010/main" val="1572874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 animBg="1"/>
      <p:bldP spid="5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4932A-FB0E-4ADF-B2DD-E50311A6A5D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5413" y="2780505"/>
            <a:ext cx="10561173" cy="648495"/>
          </a:xfrm>
          <a:noFill/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algn="ctr"/>
            <a:r>
              <a:rPr lang="es-ES_tradnl" sz="4800">
                <a:latin typeface="Arial Black"/>
              </a:rPr>
              <a:t>Resultados</a:t>
            </a:r>
            <a:endParaRPr lang="es-ES_tradnl" sz="4800"/>
          </a:p>
        </p:txBody>
      </p:sp>
    </p:spTree>
    <p:extLst>
      <p:ext uri="{BB962C8B-B14F-4D97-AF65-F5344CB8AC3E}">
        <p14:creationId xmlns:p14="http://schemas.microsoft.com/office/powerpoint/2010/main" val="15794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haredContentType xmlns="Microsoft.SharePoint.Taxonomy.ContentTypeSync" SourceId="ae61f9b1-e23d-4f49-b3d7-56b991556c4b" ContentTypeId="0x0101001A458A224826124E8B45B1D613300CFC" PreviousValue="false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ccess_x0020_to_x0020_Information_x00a0_Policy xmlns="cdc7663a-08f0-4737-9e8c-148ce897a09c">Public - Simultaneous Disclosure</Access_x0020_to_x0020_Information_x00a0_Policy>
    <SISCOR_x0020_Number xmlns="cdc7663a-08f0-4737-9e8c-148ce897a09c" xsi:nil="true"/>
    <b26cdb1da78c4bb4b1c1bac2f6ac5911 xmlns="cdc7663a-08f0-4737-9e8c-148ce897a09c">
      <Terms xmlns="http://schemas.microsoft.com/office/infopath/2007/PartnerControls"/>
    </b26cdb1da78c4bb4b1c1bac2f6ac5911>
    <ic46d7e087fd4a108fb86518ca413cc6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El Salvador</TermName>
          <TermId xmlns="http://schemas.microsoft.com/office/infopath/2007/PartnerControls">057b77a9-2761-48a1-b9dc-78a115c002df</TermId>
        </TermInfo>
      </Terms>
    </ic46d7e087fd4a108fb86518ca413cc6>
    <IDBDocs_x0020_Number xmlns="cdc7663a-08f0-4737-9e8c-148ce897a09c" xsi:nil="true"/>
    <Division_x0020_or_x0020_Unit xmlns="cdc7663a-08f0-4737-9e8c-148ce897a09c">IFD/CMF</Division_x0020_or_x0020_Unit>
    <Fiscal_x0020_Year_x0020_IDB xmlns="cdc7663a-08f0-4737-9e8c-148ce897a09c">2020</Fiscal_x0020_Year_x0020_IDB>
    <e46fe2894295491da65140ffd2369f49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Project Preparation Planning and Design</TermName>
          <TermId xmlns="http://schemas.microsoft.com/office/infopath/2007/PartnerControls">29ca0c72-1fc4-435f-a09c-28585cb5eac9</TermId>
        </TermInfo>
      </Terms>
    </e46fe2894295491da65140ffd2369f49>
    <Other_x0020_Author xmlns="cdc7663a-08f0-4737-9e8c-148ce897a09c" xsi:nil="true"/>
    <Migration_x0020_Info xmlns="cdc7663a-08f0-4737-9e8c-148ce897a09c" xsi:nil="true"/>
    <Approval_x0020_Number xmlns="cdc7663a-08f0-4737-9e8c-148ce897a09c" xsi:nil="true"/>
    <Phase xmlns="cdc7663a-08f0-4737-9e8c-148ce897a09c" xsi:nil="true"/>
    <Document_x0020_Author xmlns="cdc7663a-08f0-4737-9e8c-148ce897a09c">Lozano Miranda Ana Lucia</Document_x0020_Author>
    <b2ec7cfb18674cb8803df6b262e8b107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BANKING MARKET DEVELOPMENT</TermName>
          <TermId xmlns="http://schemas.microsoft.com/office/infopath/2007/PartnerControls">5f08329b-f2bb-4342-ba75-eb4216b403d4</TermId>
        </TermInfo>
      </Terms>
    </b2ec7cfb18674cb8803df6b262e8b107>
    <Business_x0020_Area xmlns="cdc7663a-08f0-4737-9e8c-148ce897a09c" xsi:nil="true"/>
    <Key_x0020_Document xmlns="cdc7663a-08f0-4737-9e8c-148ce897a09c">false</Key_x0020_Document>
    <Document_x0020_Language_x0020_IDB xmlns="cdc7663a-08f0-4737-9e8c-148ce897a09c">Spanish</Document_x0020_Language_x0020_IDB>
    <Project_x0020_Document_x0020_Type xmlns="cdc7663a-08f0-4737-9e8c-148ce897a09c" xsi:nil="true"/>
    <g511464f9e53401d84b16fa9b379a574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ORC</TermName>
          <TermId xmlns="http://schemas.microsoft.com/office/infopath/2007/PartnerControls">c028a4b2-ad8b-4cf4-9cac-a2ae6a778e23</TermId>
        </TermInfo>
      </Terms>
    </g511464f9e53401d84b16fa9b379a574>
    <Related_x0020_SisCor_x0020_Number xmlns="cdc7663a-08f0-4737-9e8c-148ce897a09c" xsi:nil="true"/>
    <TaxCatchAll xmlns="cdc7663a-08f0-4737-9e8c-148ce897a09c">
      <Value>50</Value>
      <Value>27</Value>
      <Value>24</Value>
      <Value>245</Value>
      <Value>1</Value>
      <Value>51</Value>
    </TaxCatchAll>
    <Operation_x0020_Type xmlns="cdc7663a-08f0-4737-9e8c-148ce897a09c" xsi:nil="true"/>
    <Package_x0020_Code xmlns="cdc7663a-08f0-4737-9e8c-148ce897a09c" xsi:nil="true"/>
    <Identifier xmlns="cdc7663a-08f0-4737-9e8c-148ce897a09c">EEO</Identifier>
    <Project_x0020_Number xmlns="cdc7663a-08f0-4737-9e8c-148ce897a09c">ES-L1138;</Project_x0020_Number>
    <nddeef1749674d76abdbe4b239a70bc6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FINANCIAL MARKETS</TermName>
          <TermId xmlns="http://schemas.microsoft.com/office/infopath/2007/PartnerControls">75500f29-2419-473a-bcd8-84901ddc2aa7</TermId>
        </TermInfo>
      </Terms>
    </nddeef1749674d76abdbe4b239a70bc6>
    <Record_x0020_Number xmlns="cdc7663a-08f0-4737-9e8c-148ce897a09c" xsi:nil="true"/>
    <_dlc_DocId xmlns="cdc7663a-08f0-4737-9e8c-148ce897a09c">EZSHARE-780044944-43</_dlc_DocId>
    <_dlc_DocIdUrl xmlns="cdc7663a-08f0-4737-9e8c-148ce897a09c">
      <Url>https://idbg.sharepoint.com/teams/EZ-ES-LON/ES-L1138/_layouts/15/DocIdRedir.aspx?ID=EZSHARE-780044944-43</Url>
      <Description>EZSHARE-780044944-43</Description>
    </_dlc_DocIdUrl>
    <Disclosure_x0020_Activity xmlns="cdc7663a-08f0-4737-9e8c-148ce897a09c">Loan Proposal</Disclosure_x0020_Activity>
    <Issue_x0020_Date xmlns="cdc7663a-08f0-4737-9e8c-148ce897a09c" xsi:nil="true"/>
    <KP_x0020_Topics xmlns="cdc7663a-08f0-4737-9e8c-148ce897a09c" xsi:nil="true"/>
    <Disclosed xmlns="cdc7663a-08f0-4737-9e8c-148ce897a09c">false</Disclosed>
    <Publication_x0020_Type xmlns="cdc7663a-08f0-4737-9e8c-148ce897a09c" xsi:nil="true"/>
    <Editor1 xmlns="cdc7663a-08f0-4737-9e8c-148ce897a09c" xsi:nil="true"/>
    <Region xmlns="cdc7663a-08f0-4737-9e8c-148ce897a09c" xsi:nil="true"/>
    <Webtopic xmlns="cdc7663a-08f0-4737-9e8c-148ce897a09c" xsi:nil="true"/>
    <Abstract xmlns="cdc7663a-08f0-4737-9e8c-148ce897a09c" xsi:nil="true"/>
    <Publishing_x0020_House xmlns="cdc7663a-08f0-4737-9e8c-148ce897a09c" xsi:nil="true"/>
  </documentManagement>
</p:properties>
</file>

<file path=customXml/item4.xml><?xml version="1.0" encoding="utf-8"?>
<?mso-contentType ?>
<SharedContentType xmlns="Microsoft.SharePoint.Taxonomy.ContentTypeSync" SourceId="ae61f9b1-e23d-4f49-b3d7-56b991556c4b" ContentTypeId="0x010100ACF722E9F6B0B149B0CD8BE2560A6672" PreviousValue="false"/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6.xml><?xml version="1.0" encoding="utf-8"?>
<ct:contentTypeSchema xmlns:ct="http://schemas.microsoft.com/office/2006/metadata/contentType" xmlns:ma="http://schemas.microsoft.com/office/2006/metadata/properties/metaAttributes" ct:_="" ma:_="" ma:contentTypeName="ez-Disclosure Operations" ma:contentTypeID="0x0101001A458A224826124E8B45B1D613300CFC00BC14E89286345F4BA26AFD550E3F34D7" ma:contentTypeVersion="222" ma:contentTypeDescription="A content type to manage public (operations) IDB documents" ma:contentTypeScope="" ma:versionID="eea864a517a8a7e9c5c9d40b8964014d">
  <xsd:schema xmlns:xsd="http://www.w3.org/2001/XMLSchema" xmlns:xs="http://www.w3.org/2001/XMLSchema" xmlns:p="http://schemas.microsoft.com/office/2006/metadata/properties" xmlns:ns2="cdc7663a-08f0-4737-9e8c-148ce897a09c" targetNamespace="http://schemas.microsoft.com/office/2006/metadata/properties" ma:root="true" ma:fieldsID="9d6c7bf6aa4c0f55b5fc02b7f099a77c" ns2:_="">
    <xsd:import namespace="cdc7663a-08f0-4737-9e8c-148ce897a09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e46fe2894295491da65140ffd2369f49" minOccurs="0"/>
                <xsd:element ref="ns2:TaxCatchAll" minOccurs="0"/>
                <xsd:element ref="ns2:TaxCatchAllLabel" minOccurs="0"/>
                <xsd:element ref="ns2:Access_x0020_to_x0020_Information_x00a0_Policy"/>
                <xsd:element ref="ns2:b26cdb1da78c4bb4b1c1bac2f6ac5911" minOccurs="0"/>
                <xsd:element ref="ns2:Project_x0020_Number"/>
                <xsd:element ref="ns2:Webtopic" minOccurs="0"/>
                <xsd:element ref="ns2:Approval_x0020_Number" minOccurs="0"/>
                <xsd:element ref="ns2:Disclosure_x0020_Activity"/>
                <xsd:element ref="ns2:Document_x0020_Author" minOccurs="0"/>
                <xsd:element ref="ns2:Other_x0020_Author" minOccurs="0"/>
                <xsd:element ref="ns2:g511464f9e53401d84b16fa9b379a574" minOccurs="0"/>
                <xsd:element ref="ns2:nddeef1749674d76abdbe4b239a70bc6" minOccurs="0"/>
                <xsd:element ref="ns2:b2ec7cfb18674cb8803df6b262e8b107" minOccurs="0"/>
                <xsd:element ref="ns2:Document_x0020_Language_x0020_IDB"/>
                <xsd:element ref="ns2:Division_x0020_or_x0020_Unit"/>
                <xsd:element ref="ns2:Identifier" minOccurs="0"/>
                <xsd:element ref="ns2:Fiscal_x0020_Year_x0020_IDB" minOccurs="0"/>
                <xsd:element ref="ns2:ic46d7e087fd4a108fb86518ca413cc6" minOccurs="0"/>
                <xsd:element ref="ns2:Operation_x0020_Type" minOccurs="0"/>
                <xsd:element ref="ns2:Package_x0020_Code" minOccurs="0"/>
                <xsd:element ref="ns2:Phase" minOccurs="0"/>
                <xsd:element ref="ns2:Business_x0020_Area" minOccurs="0"/>
                <xsd:element ref="ns2:Key_x0020_Document" minOccurs="0"/>
                <xsd:element ref="ns2:Project_x0020_Document_x0020_Type" minOccurs="0"/>
                <xsd:element ref="ns2:Abstract" minOccurs="0"/>
                <xsd:element ref="ns2:Migration_x0020_Info" minOccurs="0"/>
                <xsd:element ref="ns2:SISCOR_x0020_Number" minOccurs="0"/>
                <xsd:element ref="ns2:IDBDocs_x0020_Number" minOccurs="0"/>
                <xsd:element ref="ns2:Editor1" minOccurs="0"/>
                <xsd:element ref="ns2:Issue_x0020_Date" minOccurs="0"/>
                <xsd:element ref="ns2:Publishing_x0020_House" minOccurs="0"/>
                <xsd:element ref="ns2:KP_x0020_Topics" minOccurs="0"/>
                <xsd:element ref="ns2:Region" minOccurs="0"/>
                <xsd:element ref="ns2:Publication_x0020_Type" minOccurs="0"/>
                <xsd:element ref="ns2:Disclosed" minOccurs="0"/>
                <xsd:element ref="ns2:Record_x0020_Number" minOccurs="0"/>
                <xsd:element ref="ns2:Related_x0020_SisCor_x0020_Numb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7663a-08f0-4737-9e8c-148ce897a09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e46fe2894295491da65140ffd2369f49" ma:index="11" ma:taxonomy="true" ma:internalName="e46fe2894295491da65140ffd2369f49" ma:taxonomyFieldName="Function_x0020_Operations_x0020_IDB" ma:displayName="Function Operations IDB" ma:readOnly="false" ma:default="" ma:fieldId="{e46fe289-4295-491d-a651-40ffd2369f49}" ma:sspId="ae61f9b1-e23d-4f49-b3d7-56b991556c4b" ma:termSetId="90662247-c2d7-4c02-8f80-a99fdf3aec7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21e8572-655e-4c0d-bfdb-c52ee7bb5839}" ma:internalName="TaxCatchAll" ma:showField="CatchAllData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21e8572-655e-4c0d-bfdb-c52ee7bb5839}" ma:internalName="TaxCatchAllLabel" ma:readOnly="true" ma:showField="CatchAllDataLabel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ccess_x0020_to_x0020_Information_x00a0_Policy" ma:index="15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- 5 years"/>
          <xsd:enumeration value="Disclosed Over Time - 10 years"/>
          <xsd:enumeration value="Disclosed Over Time - 20 years"/>
          <xsd:enumeration value="Public"/>
          <xsd:enumeration value="Public - Simultaneous Disclosure"/>
        </xsd:restriction>
      </xsd:simpleType>
    </xsd:element>
    <xsd:element name="b26cdb1da78c4bb4b1c1bac2f6ac5911" ma:index="16" nillable="true" ma:taxonomy="true" ma:internalName="b26cdb1da78c4bb4b1c1bac2f6ac5911" ma:taxonomyFieldName="Series_x0020_Operations_x0020_IDB" ma:displayName="Series Operations IDB" ma:default="" ma:fieldId="{b26cdb1d-a78c-4bb4-b1c1-bac2f6ac5911}" ma:sspId="ae61f9b1-e23d-4f49-b3d7-56b991556c4b" ma:termSetId="aa8fb583-e935-416d-8a2e-4b97a8eb068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roject_x0020_Number" ma:index="18" ma:displayName="Project Number" ma:internalName="Project_x0020_Number" ma:readOnly="false">
      <xsd:simpleType>
        <xsd:restriction base="dms:Text">
          <xsd:maxLength value="255"/>
        </xsd:restriction>
      </xsd:simpleType>
    </xsd:element>
    <xsd:element name="Webtopic" ma:index="19" nillable="true" ma:displayName="Webtopic" ma:internalName="Webtopic">
      <xsd:simpleType>
        <xsd:restriction base="dms:Text">
          <xsd:maxLength value="255"/>
        </xsd:restriction>
      </xsd:simpleType>
    </xsd:element>
    <xsd:element name="Approval_x0020_Number" ma:index="20" nillable="true" ma:displayName="Approval Number" ma:internalName="Approval_x0020_Number">
      <xsd:simpleType>
        <xsd:restriction base="dms:Text">
          <xsd:maxLength value="255"/>
        </xsd:restriction>
      </xsd:simpleType>
    </xsd:element>
    <xsd:element name="Disclosure_x0020_Activity" ma:index="21" ma:displayName="Disclosure Activity" ma:internalName="Disclosure_x0020_Activity" ma:readOnly="false">
      <xsd:simpleType>
        <xsd:restriction base="dms:Text">
          <xsd:maxLength value="255"/>
        </xsd:restriction>
      </xsd:simpleType>
    </xsd:element>
    <xsd:element name="Document_x0020_Author" ma:index="22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23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g511464f9e53401d84b16fa9b379a574" ma:index="24" nillable="true" ma:taxonomy="true" ma:internalName="g511464f9e53401d84b16fa9b379a574" ma:taxonomyFieldName="Fund_x0020_IDB" ma:displayName="Fund IDB" ma:default="" ma:fieldId="{0511464f-9e53-401d-84b1-6fa9b379a574}" ma:taxonomyMulti="true" ma:sspId="ae61f9b1-e23d-4f49-b3d7-56b991556c4b" ma:termSetId="69abb71a-f64f-4893-ac0e-66eb1be268a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ddeef1749674d76abdbe4b239a70bc6" ma:index="26" nillable="true" ma:taxonomy="true" ma:internalName="nddeef1749674d76abdbe4b239a70bc6" ma:taxonomyFieldName="Sector_x0020_IDB" ma:displayName="Sector IDB" ma:default="" ma:fieldId="{7ddeef17-4967-4d76-abdb-e4b239a70bc6}" ma:taxonomyMulti="true" ma:sspId="ae61f9b1-e23d-4f49-b3d7-56b991556c4b" ma:termSetId="12408410-0417-4253-a5ed-d52c55de15d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b2ec7cfb18674cb8803df6b262e8b107" ma:index="28" nillable="true" ma:taxonomy="true" ma:internalName="b2ec7cfb18674cb8803df6b262e8b107" ma:taxonomyFieldName="Sub_x002d_Sector" ma:displayName="Sub-Sector" ma:default="" ma:fieldId="{b2ec7cfb-1867-4cb8-803d-f6b262e8b107}" ma:taxonomyMulti="true" ma:sspId="ae61f9b1-e23d-4f49-b3d7-56b991556c4b" ma:termSetId="73c9b9c8-b29b-461e-b5a6-c7e93795fb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_x0020_Language_x0020_IDB" ma:index="30" ma:displayName="Document Language IDB" ma:format="Dropdown" ma:internalName="Document_x0020_Language_x0020_IDB" ma:readOnly="false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Division_x0020_or_x0020_Unit" ma:index="31" ma:displayName="Division or Unit" ma:internalName="Division_x0020_or_x0020_Unit" ma:readOnly="false">
      <xsd:simpleType>
        <xsd:restriction base="dms:Text">
          <xsd:maxLength value="255"/>
        </xsd:restriction>
      </xsd:simpleType>
    </xsd:element>
    <xsd:element name="Identifier" ma:index="32" nillable="true" ma:displayName="Identifier" ma:internalName="Identifier">
      <xsd:simpleType>
        <xsd:restriction base="dms:Text">
          <xsd:maxLength value="255"/>
        </xsd:restriction>
      </xsd:simpleType>
    </xsd:element>
    <xsd:element name="Fiscal_x0020_Year_x0020_IDB" ma:index="33" nillable="true" ma:displayName="Fiscal Year IDB" ma:internalName="Fiscal_x0020_Year_x0020_IDB">
      <xsd:simpleType>
        <xsd:restriction base="dms:Text">
          <xsd:maxLength value="255"/>
        </xsd:restriction>
      </xsd:simpleType>
    </xsd:element>
    <xsd:element name="ic46d7e087fd4a108fb86518ca413cc6" ma:index="34" nillable="true" ma:taxonomy="true" ma:internalName="ic46d7e087fd4a108fb86518ca413cc6" ma:taxonomyFieldName="Country" ma:displayName="Country" ma:default="" ma:fieldId="{2c46d7e0-87fd-4a10-8fb8-6518ca413cc6}" ma:taxonomyMulti="true" ma:sspId="ae61f9b1-e23d-4f49-b3d7-56b991556c4b" ma:termSetId="e1cf2cf4-6e0f-476b-b38c-a4927f870e8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peration_x0020_Type" ma:index="36" nillable="true" ma:displayName="Operation Type" ma:internalName="Operation_x0020_Type">
      <xsd:simpleType>
        <xsd:restriction base="dms:Text">
          <xsd:maxLength value="255"/>
        </xsd:restriction>
      </xsd:simpleType>
    </xsd:element>
    <xsd:element name="Package_x0020_Code" ma:index="37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Phase" ma:index="38" nillable="true" ma:displayName="Phase" ma:internalName="Phase">
      <xsd:simpleType>
        <xsd:restriction base="dms:Text">
          <xsd:maxLength value="255"/>
        </xsd:restriction>
      </xsd:simpleType>
    </xsd:element>
    <xsd:element name="Business_x0020_Area" ma:index="39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Key_x0020_Document" ma:index="40" nillable="true" ma:displayName="Key Document" ma:default="0" ma:internalName="Key_x0020_Document">
      <xsd:simpleType>
        <xsd:restriction base="dms:Boolean"/>
      </xsd:simpleType>
    </xsd:element>
    <xsd:element name="Project_x0020_Document_x0020_Type" ma:index="41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Abstract" ma:index="42" nillable="true" ma:displayName="Abstract" ma:internalName="Abstract">
      <xsd:simpleType>
        <xsd:restriction base="dms:Note"/>
      </xsd:simpleType>
    </xsd:element>
    <xsd:element name="Migration_x0020_Info" ma:index="43" nillable="true" ma:displayName="Migration Info" ma:internalName="Migration_x0020_Info">
      <xsd:simpleType>
        <xsd:restriction base="dms:Note"/>
      </xsd:simpleType>
    </xsd:element>
    <xsd:element name="SISCOR_x0020_Number" ma:index="44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5" nillable="true" ma:displayName="IDBDocs Number" ma:internalName="IDBDocs_x0020_Number">
      <xsd:simpleType>
        <xsd:restriction base="dms:Text">
          <xsd:maxLength value="255"/>
        </xsd:restriction>
      </xsd:simpleType>
    </xsd:element>
    <xsd:element name="Editor1" ma:index="46" nillable="true" ma:displayName="Editor" ma:internalName="Editor1">
      <xsd:simpleType>
        <xsd:restriction base="dms:Text">
          <xsd:maxLength value="255"/>
        </xsd:restriction>
      </xsd:simpleType>
    </xsd:element>
    <xsd:element name="Issue_x0020_Date" ma:index="47" nillable="true" ma:displayName="Issue Date" ma:format="DateOnly" ma:internalName="Issue_x0020_Date">
      <xsd:simpleType>
        <xsd:restriction base="dms:DateTime"/>
      </xsd:simpleType>
    </xsd:element>
    <xsd:element name="Publishing_x0020_House" ma:index="48" nillable="true" ma:displayName="Publishing House" ma:internalName="Publishing_x0020_House">
      <xsd:simpleType>
        <xsd:restriction base="dms:Text">
          <xsd:maxLength value="255"/>
        </xsd:restriction>
      </xsd:simpleType>
    </xsd:element>
    <xsd:element name="KP_x0020_Topics" ma:index="49" nillable="true" ma:displayName="KP Topics" ma:internalName="KP_x0020_Topics">
      <xsd:simpleType>
        <xsd:restriction base="dms:Text">
          <xsd:maxLength value="255"/>
        </xsd:restriction>
      </xsd:simpleType>
    </xsd:element>
    <xsd:element name="Region" ma:index="50" nillable="true" ma:displayName="Region" ma:internalName="Region">
      <xsd:simpleType>
        <xsd:restriction base="dms:Text">
          <xsd:maxLength value="255"/>
        </xsd:restriction>
      </xsd:simpleType>
    </xsd:element>
    <xsd:element name="Publication_x0020_Type" ma:index="51" nillable="true" ma:displayName="Publication Type" ma:internalName="Publication_x0020_Type">
      <xsd:simpleType>
        <xsd:restriction base="dms:Text">
          <xsd:maxLength value="255"/>
        </xsd:restriction>
      </xsd:simpleType>
    </xsd:element>
    <xsd:element name="Disclosed" ma:index="52" nillable="true" ma:displayName="Disclosed" ma:default="0" ma:internalName="Disclosed">
      <xsd:simpleType>
        <xsd:restriction base="dms:Boolean"/>
      </xsd:simpleType>
    </xsd:element>
    <xsd:element name="Record_x0020_Number" ma:index="53" nillable="true" ma:displayName="Record Number" ma:internalName="Record_x0020_Number">
      <xsd:simpleType>
        <xsd:restriction base="dms:Text">
          <xsd:maxLength value="255"/>
        </xsd:restriction>
      </xsd:simpleType>
    </xsd:element>
    <xsd:element name="Related_x0020_SisCor_x0020_Number" ma:index="54" nillable="true" ma:displayName="Related SisCor Number" ma:internalName="Related_x0020_SisCor_x0020_Numb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62EAD71-0217-4500-A038-9D5F1610A12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FA913E1-A438-4BC3-9AE9-E1EA60CBF75B}"/>
</file>

<file path=customXml/itemProps3.xml><?xml version="1.0" encoding="utf-8"?>
<ds:datastoreItem xmlns:ds="http://schemas.openxmlformats.org/officeDocument/2006/customXml" ds:itemID="{D7D8A05B-F464-4B28-9166-4450E656D345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9015d73f-4fc3-4b6a-9e60-29d7aac2d736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8704DFF7-7507-4D5C-8FE7-3F796D021152}"/>
</file>

<file path=customXml/itemProps5.xml><?xml version="1.0" encoding="utf-8"?>
<ds:datastoreItem xmlns:ds="http://schemas.openxmlformats.org/officeDocument/2006/customXml" ds:itemID="{3020B4EA-3688-4B0D-8B73-4628C909E57D}"/>
</file>

<file path=customXml/itemProps6.xml><?xml version="1.0" encoding="utf-8"?>
<ds:datastoreItem xmlns:ds="http://schemas.openxmlformats.org/officeDocument/2006/customXml" ds:itemID="{9D0D38CC-D093-4986-ACDC-3ACBC452C3AA}"/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1119</Words>
  <Application>Microsoft Office PowerPoint</Application>
  <PresentationFormat>Widescreen</PresentationFormat>
  <Paragraphs>142</Paragraphs>
  <Slides>19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Arial Black</vt:lpstr>
      <vt:lpstr>Calibri</vt:lpstr>
      <vt:lpstr>Calibri Light</vt:lpstr>
      <vt:lpstr>Wingdings</vt:lpstr>
      <vt:lpstr>Office Theme</vt:lpstr>
      <vt:lpstr>PowerPoint Presentation</vt:lpstr>
      <vt:lpstr>Contexto</vt:lpstr>
      <vt:lpstr>Preguntas de evaluación</vt:lpstr>
      <vt:lpstr>PowerPoint Presentation</vt:lpstr>
      <vt:lpstr>Fuentes de datos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Primero no aseguramos que tratados y controles se comportan igual antes de que tratados reciban el crédito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OUTLINE PAPER</dc:title>
  <dc:creator>Donoso Pena, Leticia Cristina</dc:creator>
  <cp:keywords>Enlace Opcional para QRR</cp:keywords>
  <cp:lastModifiedBy>Salgado Chavez, Edgar</cp:lastModifiedBy>
  <cp:revision>3</cp:revision>
  <dcterms:created xsi:type="dcterms:W3CDTF">2019-08-27T17:39:09Z</dcterms:created>
  <dcterms:modified xsi:type="dcterms:W3CDTF">2020-04-01T22:48:01Z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TaxKeyword">
    <vt:lpwstr>245;#Enlace Opcional para QRR|98ae3553-aa2e-4f47-8e27-fa90b53996a6</vt:lpwstr>
  </property>
  <property fmtid="{D5CDD505-2E9C-101B-9397-08002B2CF9AE}" pid="4" name="TaxKeywordTaxHTField">
    <vt:lpwstr>Enlace Opcional para QRR|98ae3553-aa2e-4f47-8e27-fa90b53996a6</vt:lpwstr>
  </property>
  <property fmtid="{D5CDD505-2E9C-101B-9397-08002B2CF9AE}" pid="5" name="Series Operations IDB">
    <vt:lpwstr/>
  </property>
  <property fmtid="{D5CDD505-2E9C-101B-9397-08002B2CF9AE}" pid="6" name="Sub-Sector">
    <vt:lpwstr>51;#BANKING MARKET DEVELOPMENT|5f08329b-f2bb-4342-ba75-eb4216b403d4</vt:lpwstr>
  </property>
  <property fmtid="{D5CDD505-2E9C-101B-9397-08002B2CF9AE}" pid="7" name="Fund IDB">
    <vt:lpwstr>27;#ORC|c028a4b2-ad8b-4cf4-9cac-a2ae6a778e23</vt:lpwstr>
  </property>
  <property fmtid="{D5CDD505-2E9C-101B-9397-08002B2CF9AE}" pid="8" name="Country">
    <vt:lpwstr>24;#El Salvador|057b77a9-2761-48a1-b9dc-78a115c002df</vt:lpwstr>
  </property>
  <property fmtid="{D5CDD505-2E9C-101B-9397-08002B2CF9AE}" pid="9" name="Sector IDB">
    <vt:lpwstr>50;#FINANCIAL MARKETS|75500f29-2419-473a-bcd8-84901ddc2aa7</vt:lpwstr>
  </property>
  <property fmtid="{D5CDD505-2E9C-101B-9397-08002B2CF9AE}" pid="10" name="Function Operations IDB">
    <vt:lpwstr>1;#Project Preparation Planning and Design|29ca0c72-1fc4-435f-a09c-28585cb5eac9</vt:lpwstr>
  </property>
  <property fmtid="{D5CDD505-2E9C-101B-9397-08002B2CF9AE}" pid="11" name="_dlc_DocIdItemGuid">
    <vt:lpwstr>0a134910-2692-409c-a52c-6377433a913d</vt:lpwstr>
  </property>
  <property fmtid="{D5CDD505-2E9C-101B-9397-08002B2CF9AE}" pid="12" name="ContentTypeId">
    <vt:lpwstr>0x0101001A458A224826124E8B45B1D613300CFC00BC14E89286345F4BA26AFD550E3F34D7</vt:lpwstr>
  </property>
</Properties>
</file>