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23" Type="http://schemas.openxmlformats.org/officeDocument/2006/relationships/customXml" Target="../customXml/item6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0219-7367-4AC1-B16E-5CA705F5805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35FC5-CCB9-464C-9487-ABCC761AF3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35FC5-CCB9-464C-9487-ABCC761AF3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535D3-6D67-4526-9E04-B009BC4EA8C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692DD-570E-4F77-B1E1-093B64611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Poor Richard" pitchFamily="18" charset="0"/>
              </a:rPr>
              <a:t/>
            </a:r>
            <a:br>
              <a:rPr lang="en-US" b="1" dirty="0" smtClean="0">
                <a:latin typeface="Poor Richard" pitchFamily="18" charset="0"/>
              </a:rPr>
            </a:br>
            <a:r>
              <a:rPr lang="en-US" b="1" dirty="0" smtClean="0">
                <a:latin typeface="Poor Richard" pitchFamily="18" charset="0"/>
              </a:rPr>
              <a:t>RG-T1874 </a:t>
            </a:r>
            <a:r>
              <a:rPr lang="en-US" b="1" dirty="0" err="1" smtClean="0">
                <a:latin typeface="Poor Richard" pitchFamily="18" charset="0"/>
              </a:rPr>
              <a:t>Cambio</a:t>
            </a:r>
            <a:r>
              <a:rPr lang="en-US" b="1" dirty="0" smtClean="0">
                <a:latin typeface="Poor Richard" pitchFamily="18" charset="0"/>
              </a:rPr>
              <a:t> </a:t>
            </a:r>
            <a:r>
              <a:rPr lang="en-US" b="1" dirty="0" err="1" smtClean="0">
                <a:latin typeface="Poor Richard" pitchFamily="18" charset="0"/>
              </a:rPr>
              <a:t>Climatico</a:t>
            </a:r>
            <a:r>
              <a:rPr lang="en-US" b="1" dirty="0" smtClean="0">
                <a:latin typeface="Poor Richard" pitchFamily="18" charset="0"/>
              </a:rPr>
              <a:t> y </a:t>
            </a:r>
            <a:br>
              <a:rPr lang="en-US" b="1" dirty="0" smtClean="0">
                <a:latin typeface="Poor Richard" pitchFamily="18" charset="0"/>
              </a:rPr>
            </a:br>
            <a:r>
              <a:rPr lang="en-US" b="1" dirty="0" smtClean="0">
                <a:latin typeface="Poor Richard" pitchFamily="18" charset="0"/>
              </a:rPr>
              <a:t>Pueblos </a:t>
            </a:r>
            <a:r>
              <a:rPr lang="en-US" b="1" dirty="0" err="1" smtClean="0">
                <a:latin typeface="Poor Richard" pitchFamily="18" charset="0"/>
              </a:rPr>
              <a:t>Indigenas</a:t>
            </a:r>
            <a:r>
              <a:rPr lang="en-US" b="1" dirty="0" smtClean="0">
                <a:latin typeface="Poor Richard" pitchFamily="18" charset="0"/>
              </a:rPr>
              <a:t> del Amazonia</a:t>
            </a:r>
            <a:endParaRPr lang="en-US" b="1" dirty="0">
              <a:latin typeface="Poor Richar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Aprobado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 el 15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diciembre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 2010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$1,090,174 USD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er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ejecutado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por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oor Richard" pitchFamily="18" charset="0"/>
              </a:rPr>
              <a:t> COICA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Poor Richard" pitchFamily="18" charset="0"/>
            </a:endParaRPr>
          </a:p>
        </p:txBody>
      </p:sp>
      <p:pic>
        <p:nvPicPr>
          <p:cNvPr id="4" name="Picture 3" descr="amazon t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57200"/>
            <a:ext cx="1905000" cy="1688084"/>
          </a:xfrm>
          <a:prstGeom prst="rect">
            <a:avLst/>
          </a:prstGeom>
        </p:spPr>
      </p:pic>
      <p:pic>
        <p:nvPicPr>
          <p:cNvPr id="5" name="Picture 4" descr="Indigenous-People-Hun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57200"/>
            <a:ext cx="2209800" cy="1727359"/>
          </a:xfrm>
          <a:prstGeom prst="rect">
            <a:avLst/>
          </a:prstGeom>
        </p:spPr>
      </p:pic>
      <p:pic>
        <p:nvPicPr>
          <p:cNvPr id="6" name="Picture 5" descr="Girl standing on rock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457200"/>
            <a:ext cx="1905000" cy="16736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Coordinación de proyecto</a:t>
            </a:r>
            <a:endParaRPr lang="en-US" dirty="0"/>
          </a:p>
        </p:txBody>
      </p:sp>
      <p:pic>
        <p:nvPicPr>
          <p:cNvPr id="3" name="Picture 2" descr="excecution mechanis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7753350" cy="3524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mbera-Katio girl in blue skir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457200"/>
            <a:ext cx="3829050" cy="5753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838200"/>
            <a:ext cx="2667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latin typeface="Poor Richard" pitchFamily="18" charset="0"/>
              </a:rPr>
              <a:t>Gracias y </a:t>
            </a:r>
          </a:p>
          <a:p>
            <a:r>
              <a:rPr lang="es-ES" sz="6000" dirty="0" smtClean="0">
                <a:latin typeface="Poor Richard" pitchFamily="18" charset="0"/>
              </a:rPr>
              <a:t>buena suerte </a:t>
            </a:r>
          </a:p>
          <a:p>
            <a:r>
              <a:rPr lang="es-ES" sz="6000" dirty="0" smtClean="0">
                <a:latin typeface="Poor Richard" pitchFamily="18" charset="0"/>
              </a:rPr>
              <a:t>a todos!</a:t>
            </a:r>
            <a:endParaRPr lang="en-US" sz="6000" dirty="0">
              <a:latin typeface="Poor Richar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latin typeface="Poor Richard" pitchFamily="18" charset="0"/>
              </a:rPr>
              <a:t>El principal objetivo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10" name="Content Placeholder 9" descr="amazon fro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81000"/>
            <a:ext cx="1502596" cy="990600"/>
          </a:xfrm>
        </p:spPr>
      </p:pic>
      <p:sp>
        <p:nvSpPr>
          <p:cNvPr id="12" name="TextBox 11"/>
          <p:cNvSpPr txBox="1"/>
          <p:nvPr/>
        </p:nvSpPr>
        <p:spPr>
          <a:xfrm>
            <a:off x="838200" y="1524000"/>
            <a:ext cx="7086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ES" sz="3200" dirty="0" smtClean="0"/>
              <a:t>Desarrollar la capacidad de los lideres indígenas y sus comunidades para representarse a si mismos en discusiones de cambio climático a nivel internacional y nacional. </a:t>
            </a:r>
          </a:p>
          <a:p>
            <a:pPr>
              <a:buFont typeface="Wingdings" pitchFamily="2" charset="2"/>
              <a:buChar char="v"/>
            </a:pPr>
            <a:r>
              <a:rPr lang="es-ES" sz="3200" dirty="0" smtClean="0"/>
              <a:t>Este proyecto también bridara asistencia técnica a estos lideres y comunidades a fin de que estén mejor preparados para manejar los impactos a corto y largo plazo.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>
                <a:latin typeface="Poor Richard" pitchFamily="18" charset="0"/>
              </a:rPr>
              <a:t>          El   programa</a:t>
            </a:r>
            <a:endParaRPr lang="en-US" b="1" dirty="0">
              <a:latin typeface="Poor Richard" pitchFamily="18" charset="0"/>
            </a:endParaRPr>
          </a:p>
        </p:txBody>
      </p:sp>
      <p:pic>
        <p:nvPicPr>
          <p:cNvPr id="4" name="Content Placeholder 3" descr="amazon-topview-for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05064" y="152400"/>
            <a:ext cx="3700811" cy="2057400"/>
          </a:xfrm>
        </p:spPr>
      </p:pic>
      <p:sp>
        <p:nvSpPr>
          <p:cNvPr id="5" name="TextBox 4"/>
          <p:cNvSpPr txBox="1"/>
          <p:nvPr/>
        </p:nvSpPr>
        <p:spPr>
          <a:xfrm>
            <a:off x="914400" y="2438400"/>
            <a:ext cx="693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ES" sz="2400" dirty="0" smtClean="0"/>
              <a:t> Se implementará en </a:t>
            </a:r>
            <a:r>
              <a:rPr lang="es-ES" sz="2400" b="1" dirty="0" smtClean="0"/>
              <a:t>cinco países </a:t>
            </a:r>
            <a:r>
              <a:rPr lang="es-ES" sz="2400" dirty="0" smtClean="0"/>
              <a:t>de la cuenca amazónica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/>
              <a:t> Tiene un periodo de implementación de </a:t>
            </a:r>
            <a:r>
              <a:rPr lang="es-ES" sz="2400" b="1" dirty="0" smtClean="0"/>
              <a:t>24 meses </a:t>
            </a:r>
            <a:r>
              <a:rPr lang="es-ES" sz="2400" dirty="0" smtClean="0"/>
              <a:t>(Marzo 2011 a Marzo 2013)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/>
              <a:t> </a:t>
            </a:r>
            <a:r>
              <a:rPr lang="es-ES" sz="2400" b="1" dirty="0" smtClean="0"/>
              <a:t>Una colaboración </a:t>
            </a:r>
            <a:r>
              <a:rPr lang="es-ES" sz="2400" dirty="0" smtClean="0"/>
              <a:t>entre BID, COICA, EDF, WHRC y las organizaciones y comunidades indígenas amazónicas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/>
              <a:t> Ser </a:t>
            </a:r>
            <a:r>
              <a:rPr lang="es-ES" sz="2400" b="1" dirty="0" smtClean="0"/>
              <a:t>ejecutado directamente </a:t>
            </a:r>
            <a:r>
              <a:rPr lang="es-ES" sz="2400" dirty="0" smtClean="0"/>
              <a:t>por un organización indígena 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>
                <a:latin typeface="Poor Richard" pitchFamily="18" charset="0"/>
              </a:rPr>
              <a:t>                  Los   componentes </a:t>
            </a:r>
            <a:endParaRPr lang="en-US" b="1" dirty="0">
              <a:latin typeface="Poor Richard" pitchFamily="18" charset="0"/>
            </a:endParaRPr>
          </a:p>
        </p:txBody>
      </p:sp>
      <p:pic>
        <p:nvPicPr>
          <p:cNvPr id="4" name="Content Placeholder 3" descr="Amazon_Rainforest_p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0" y="3352800"/>
            <a:ext cx="3162300" cy="2371725"/>
          </a:xfrm>
        </p:spPr>
      </p:pic>
      <p:sp>
        <p:nvSpPr>
          <p:cNvPr id="5" name="TextBox 4"/>
          <p:cNvSpPr txBox="1"/>
          <p:nvPr/>
        </p:nvSpPr>
        <p:spPr>
          <a:xfrm>
            <a:off x="762000" y="16002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Componente 1     	Entrenamiento comunitario de preparación de REDD </a:t>
            </a:r>
          </a:p>
          <a:p>
            <a:endParaRPr lang="es-ES" dirty="0" smtClean="0"/>
          </a:p>
          <a:p>
            <a:r>
              <a:rPr lang="es-ES" b="1" dirty="0" smtClean="0"/>
              <a:t>Componente 2	Participación y interacción</a:t>
            </a:r>
          </a:p>
          <a:p>
            <a:endParaRPr lang="es-ES" dirty="0"/>
          </a:p>
          <a:p>
            <a:r>
              <a:rPr lang="es-ES" b="1" dirty="0" smtClean="0"/>
              <a:t>Componente 3	Proyectos pilotos</a:t>
            </a:r>
          </a:p>
          <a:p>
            <a:endParaRPr lang="es-ES" dirty="0"/>
          </a:p>
          <a:p>
            <a:r>
              <a:rPr lang="en-US" dirty="0" smtClean="0"/>
              <a:t>+ </a:t>
            </a:r>
            <a:r>
              <a:rPr lang="es-ES" dirty="0" smtClean="0"/>
              <a:t>Monitoreo y evaluación</a:t>
            </a:r>
          </a:p>
          <a:p>
            <a:endParaRPr lang="es-ES" dirty="0" smtClean="0"/>
          </a:p>
          <a:p>
            <a:r>
              <a:rPr lang="es-ES" dirty="0" smtClean="0"/>
              <a:t>+ Coordinación del proyecto</a:t>
            </a:r>
          </a:p>
          <a:p>
            <a:endParaRPr lang="es-ES" dirty="0" smtClean="0"/>
          </a:p>
          <a:p>
            <a:r>
              <a:rPr lang="es-ES" dirty="0" smtClean="0"/>
              <a:t>+ Auditoria independiente </a:t>
            </a:r>
            <a:endParaRPr lang="es-ES" dirty="0"/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Poor Richard" pitchFamily="18" charset="0"/>
              </a:rPr>
              <a:t/>
            </a:r>
            <a:br>
              <a:rPr lang="en-US" dirty="0" smtClean="0">
                <a:latin typeface="Poor Richard" pitchFamily="18" charset="0"/>
              </a:rPr>
            </a:br>
            <a:r>
              <a:rPr lang="en-US" dirty="0" err="1" smtClean="0">
                <a:latin typeface="Poor Richard" pitchFamily="18" charset="0"/>
              </a:rPr>
              <a:t>Componente</a:t>
            </a:r>
            <a:r>
              <a:rPr lang="en-US" dirty="0" smtClean="0">
                <a:latin typeface="Poor Richard" pitchFamily="18" charset="0"/>
              </a:rPr>
              <a:t>   1 :   </a:t>
            </a:r>
            <a:r>
              <a:rPr lang="en-US" dirty="0" err="1" smtClean="0">
                <a:latin typeface="Poor Richard" pitchFamily="18" charset="0"/>
              </a:rPr>
              <a:t>Entrenamiento</a:t>
            </a:r>
            <a:r>
              <a:rPr lang="en-US" dirty="0" smtClean="0">
                <a:latin typeface="Poor Richard" pitchFamily="18" charset="0"/>
              </a:rPr>
              <a:t/>
            </a:r>
            <a:br>
              <a:rPr lang="en-US" dirty="0" smtClean="0">
                <a:latin typeface="Poor Richard" pitchFamily="18" charset="0"/>
              </a:rPr>
            </a:b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Presupuesto</a:t>
            </a:r>
            <a:r>
              <a:rPr lang="en-US" dirty="0" smtClean="0"/>
              <a:t> total $742, 374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50 talleres por país, 100 comunidades al mínimo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Currículo básico + nuevos módulos adaptados a las circunstancias especificas de los pueblos indígenas en la región amazónica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Entrenamiento en evaluación de las reservas de carbono y realizar inventarios de gases de efecto invernadero (GEI)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>
                <a:latin typeface="Poor Richard" pitchFamily="18" charset="0"/>
              </a:rPr>
              <a:t>Componente 2:   Participación 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4" name="Content Placeholder 3" descr="colombia vi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3352800"/>
            <a:ext cx="3886200" cy="2586511"/>
          </a:xfrm>
        </p:spPr>
      </p:pic>
      <p:sp>
        <p:nvSpPr>
          <p:cNvPr id="5" name="TextBox 4"/>
          <p:cNvSpPr txBox="1"/>
          <p:nvPr/>
        </p:nvSpPr>
        <p:spPr>
          <a:xfrm>
            <a:off x="838200" y="1524000"/>
            <a:ext cx="693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 </a:t>
            </a:r>
            <a:r>
              <a:rPr lang="es-ES" sz="2000" dirty="0" smtClean="0"/>
              <a:t>Presupuesto total  $30,800</a:t>
            </a:r>
          </a:p>
          <a:p>
            <a:pPr>
              <a:buFont typeface="Wingdings" pitchFamily="2" charset="2"/>
              <a:buChar char="§"/>
            </a:pPr>
            <a:r>
              <a:rPr lang="es-ES" sz="2000" dirty="0"/>
              <a:t> </a:t>
            </a:r>
            <a:r>
              <a:rPr lang="es-ES" sz="2000" dirty="0" smtClean="0"/>
              <a:t>subvenciones por viajes para diez representantes de comunidades indígenas que hayan participado en el componente 1 para apoyar su participación en talleres, conferencias, reuniones internacionales sobre el tema de REDD y-o cambio climático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943600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/>
              <a:t>F</a:t>
            </a:r>
            <a:r>
              <a:rPr lang="es-ES" sz="800" dirty="0" smtClean="0"/>
              <a:t>oto por F. Guzman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Poor Richard" pitchFamily="18" charset="0"/>
              </a:rPr>
              <a:t>Componente 3 </a:t>
            </a:r>
            <a:r>
              <a:rPr lang="en-US" dirty="0" smtClean="0">
                <a:latin typeface="Poor Richard" pitchFamily="18" charset="0"/>
              </a:rPr>
              <a:t>:</a:t>
            </a:r>
            <a:r>
              <a:rPr lang="es-ES" dirty="0" smtClean="0">
                <a:latin typeface="Poor Richard" pitchFamily="18" charset="0"/>
              </a:rPr>
              <a:t>    Proyectos Pilotos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4" name="Content Placeholder 3" descr="amazon lily pa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447800"/>
            <a:ext cx="4191000" cy="2821285"/>
          </a:xfrm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3276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sz="3200" dirty="0" smtClean="0"/>
              <a:t> Presupuesto total $94,000</a:t>
            </a:r>
          </a:p>
          <a:p>
            <a:pPr>
              <a:buFont typeface="Wingdings" pitchFamily="2" charset="2"/>
              <a:buChar char="§"/>
            </a:pPr>
            <a:r>
              <a:rPr lang="es-ES" sz="3200" dirty="0" smtClean="0"/>
              <a:t> Financiara la preparación de dos proyectos pilotos REDD para certificación CCBS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8768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sz="3200" dirty="0" smtClean="0"/>
              <a:t> la comunidad debe identificar su interés y toma el entrenamiento en Componente 1  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Poor Richard" pitchFamily="18" charset="0"/>
              </a:rPr>
              <a:t>Monitoreo y evaluación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4" name="Content Placeholder 3" descr="colombia trai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3962400"/>
            <a:ext cx="4191000" cy="2286000"/>
          </a:xfrm>
        </p:spPr>
      </p:pic>
      <p:sp>
        <p:nvSpPr>
          <p:cNvPr id="5" name="TextBox 4"/>
          <p:cNvSpPr txBox="1"/>
          <p:nvPr/>
        </p:nvSpPr>
        <p:spPr>
          <a:xfrm>
            <a:off x="609600" y="1371600"/>
            <a:ext cx="777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sz="3200" dirty="0" smtClean="0"/>
              <a:t> Presupuesto total $189, 000 </a:t>
            </a:r>
          </a:p>
          <a:p>
            <a:pPr>
              <a:buFont typeface="Wingdings" pitchFamily="2" charset="2"/>
              <a:buChar char="§"/>
            </a:pPr>
            <a:r>
              <a:rPr lang="es-ES" sz="3200" dirty="0" smtClean="0"/>
              <a:t> Coordinador técnico de monitoreo y evaluación fue contratado directamente por el BID (Gonzalo Griebenow) con la responsabilidad de desarrollar un plan de M&amp;E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6248400"/>
            <a:ext cx="144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Foto</a:t>
            </a:r>
            <a:r>
              <a:rPr lang="en-US" sz="800" dirty="0" smtClean="0"/>
              <a:t> </a:t>
            </a:r>
            <a:r>
              <a:rPr lang="en-US" sz="800" dirty="0" err="1" smtClean="0"/>
              <a:t>por</a:t>
            </a:r>
            <a:r>
              <a:rPr lang="en-US" sz="800" dirty="0" smtClean="0"/>
              <a:t> F. Guzman</a:t>
            </a:r>
            <a:endParaRPr lang="en-US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latin typeface="Poor Richard" pitchFamily="18" charset="0"/>
              </a:rPr>
              <a:t>Coordinacion</a:t>
            </a:r>
            <a:r>
              <a:rPr lang="es-ES" dirty="0" smtClean="0">
                <a:latin typeface="Poor Richard" pitchFamily="18" charset="0"/>
              </a:rPr>
              <a:t> de proyecto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Presupuesto total $15,000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La responsabilidad de COICA con el apoyo de las organizaciones indígenas nacionales 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Juan Reategui es Coordinador del Proyecto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C927674B4B49A448B6F9CCD5DA269E0C" ma:contentTypeVersion="1042" ma:contentTypeDescription="A content type to manage public (operations) IDB documents" ma:contentTypeScope="" ma:versionID="c151358974a8d708b2191f1cc0820994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8d25e86f9f2aab02a9951cf85e6824ab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36145141</IDBDocs_x0020_Number>
    <TaxCatchAll xmlns="cdc7663a-08f0-4737-9e8c-148ce897a09c">
      <Value>1</Value>
      <Value>25</Value>
    </TaxCatchAll>
    <Phase xmlns="cdc7663a-08f0-4737-9e8c-148ce897a09c" xsi:nil="true"/>
    <SISCOR_x0020_Number xmlns="cdc7663a-08f0-4737-9e8c-148ce897a09c" xsi:nil="true"/>
    <Division_x0020_or_x0020_Unit xmlns="cdc7663a-08f0-4737-9e8c-148ce897a09c">EXR/CMG</Division_x0020_or_x0020_Unit>
    <Approval_x0020_Number xmlns="cdc7663a-08f0-4737-9e8c-148ce897a09c" xsi:nil="true"/>
    <Document_x0020_Author xmlns="cdc7663a-08f0-4737-9e8c-148ce897a09c">KRISTYNAB</Document_x0020_Author>
    <Fiscal_x0020_Year_x0020_IDB xmlns="cdc7663a-08f0-4737-9e8c-148ce897a09c">2011</Fiscal_x0020_Year_x0020_IDB>
    <Other_x0020_Author xmlns="cdc7663a-08f0-4737-9e8c-148ce897a09c" xsi:nil="true"/>
    <Project_x0020_Number xmlns="cdc7663a-08f0-4737-9e8c-148ce897a09c">RG-T1874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class="ExternalClass886EAC9529384D278A74B8AF0F31E16B"&gt;MS POWERPOINTPPProject Profile0N&lt;/div&gt;</Migration_x0020_Info>
    <Operation_x0020_Type xmlns="cdc7663a-08f0-4737-9e8c-148ce897a09c" xsi:nil="true"/>
    <Record_x0020_Number xmlns="cdc7663a-08f0-4737-9e8c-148ce897a09c" xsi:nil="true"/>
    <Document_x0020_Language_x0020_IDB xmlns="cdc7663a-08f0-4737-9e8c-148ce897a09c">Spanish</Document_x0020_Language_x0020_IDB>
    <Identifier xmlns="cdc7663a-08f0-4737-9e8c-148ce897a09c"> FULL DOC</Identifier>
    <Access_x0020_to_x0020_Information_x00a0_Policy xmlns="cdc7663a-08f0-4737-9e8c-148ce897a09c">Confidential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Profile (PP)</TermName>
          <TermId xmlns="http://schemas.microsoft.com/office/infopath/2007/PartnerControls">ac5f0c28-f2f6-431c-8d05-62f851b6a822</TermId>
        </TermInfo>
      </Terms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Project Profile</Disclosure_x0020_Activity>
    <Region xmlns="cdc7663a-08f0-4737-9e8c-148ce897a09c" xsi:nil="true"/>
    <_dlc_DocId xmlns="cdc7663a-08f0-4737-9e8c-148ce897a09c">EZSHARE-86407705-10738</_dlc_DocId>
    <Publication_x0020_Type xmlns="cdc7663a-08f0-4737-9e8c-148ce897a09c" xsi:nil="true"/>
    <Issue_x0020_Date xmlns="cdc7663a-08f0-4737-9e8c-148ce897a09c" xsi:nil="true"/>
    <Webtopic xmlns="cdc7663a-08f0-4737-9e8c-148ce897a09c">Indigenous Peoples</Webtopic>
    <Publishing_x0020_House xmlns="cdc7663a-08f0-4737-9e8c-148ce897a09c" xsi:nil="true"/>
    <Disclosed xmlns="cdc7663a-08f0-4737-9e8c-148ce897a09c">false</Disclosed>
    <KP_x0020_Topics xmlns="cdc7663a-08f0-4737-9e8c-148ce897a09c" xsi:nil="true"/>
    <_dlc_DocIdUrl xmlns="cdc7663a-08f0-4737-9e8c-148ce897a09c">
      <Url>https://idbg.sharepoint.com/teams/EZ-RG-TCP/RG-T1874/_layouts/15/DocIdRedir.aspx?ID=EZSHARE-86407705-10738</Url>
      <Description>EZSHARE-86407705-10738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Props1.xml><?xml version="1.0" encoding="utf-8"?>
<ds:datastoreItem xmlns:ds="http://schemas.openxmlformats.org/officeDocument/2006/customXml" ds:itemID="{4A2D5CC7-9249-4BEA-A0D3-59BD6BE4D47E}"/>
</file>

<file path=customXml/itemProps2.xml><?xml version="1.0" encoding="utf-8"?>
<ds:datastoreItem xmlns:ds="http://schemas.openxmlformats.org/officeDocument/2006/customXml" ds:itemID="{DF7C359A-C281-448E-B5AF-59C057289E6B}"/>
</file>

<file path=customXml/itemProps3.xml><?xml version="1.0" encoding="utf-8"?>
<ds:datastoreItem xmlns:ds="http://schemas.openxmlformats.org/officeDocument/2006/customXml" ds:itemID="{814ECB36-A9BB-4FF6-959C-385B0C20DEF2}"/>
</file>

<file path=customXml/itemProps4.xml><?xml version="1.0" encoding="utf-8"?>
<ds:datastoreItem xmlns:ds="http://schemas.openxmlformats.org/officeDocument/2006/customXml" ds:itemID="{BCAFFFAA-BDC3-48A2-853F-B61D372528F7}"/>
</file>

<file path=customXml/itemProps5.xml><?xml version="1.0" encoding="utf-8"?>
<ds:datastoreItem xmlns:ds="http://schemas.openxmlformats.org/officeDocument/2006/customXml" ds:itemID="{B978B1B5-0FC1-4B12-9958-00FBBD4FD8B3}"/>
</file>

<file path=customXml/itemProps6.xml><?xml version="1.0" encoding="utf-8"?>
<ds:datastoreItem xmlns:ds="http://schemas.openxmlformats.org/officeDocument/2006/customXml" ds:itemID="{0C907A1F-9DE9-4BE9-8F62-D0FDF9B22440}"/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344</Words>
  <Application>Microsoft Office PowerPoint</Application>
  <PresentationFormat>On-screen Show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RG-T1874 Cambio Climatico y  Pueblos Indigenas del Amazonia</vt:lpstr>
      <vt:lpstr>El principal objetivo</vt:lpstr>
      <vt:lpstr>          El   programa</vt:lpstr>
      <vt:lpstr>                  Los   componentes </vt:lpstr>
      <vt:lpstr> Componente   1 :   Entrenamiento </vt:lpstr>
      <vt:lpstr>Componente 2:   Participación </vt:lpstr>
      <vt:lpstr>Componente 3 :    Proyectos Pilotos</vt:lpstr>
      <vt:lpstr>Monitoreo y evaluación</vt:lpstr>
      <vt:lpstr>Coordinacion de proyecto</vt:lpstr>
      <vt:lpstr>Coordinación de proyecto</vt:lpstr>
      <vt:lpstr>Slide 11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Cambio Climatico y Pueblos Indigenas del Amazonia Abril 2011  </dc:title>
  <dc:creator>KRISTYNAB</dc:creator>
  <cp:lastModifiedBy>John Ferriter</cp:lastModifiedBy>
  <cp:revision>70</cp:revision>
  <dcterms:created xsi:type="dcterms:W3CDTF">2011-04-12T14:58:54Z</dcterms:created>
  <dcterms:modified xsi:type="dcterms:W3CDTF">2011-04-27T19:46:59Z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0x0101001A458A224826124E8B45B1D613300CFC00C927674B4B49A448B6F9CCD5DA269E0C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28;#Project Profile (PP)|ac5f0c28-f2f6-431c-8d05-62f851b6a822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28;#Project Profile (PP)|ac5f0c28-f2f6-431c-8d05-62f851b6a822</vt:lpwstr>
  </property>
  <property fmtid="{D5CDD505-2E9C-101B-9397-08002B2CF9AE}" pid="13" name="Sector IDB">
    <vt:lpwstr/>
  </property>
  <property fmtid="{D5CDD505-2E9C-101B-9397-08002B2CF9AE}" pid="14" name="Function Operations IDB">
    <vt:lpwstr>1;#Project Preparation, Planning and Design|29ca0c72-1fc4-435f-a09c-28585cb5eac9</vt:lpwstr>
  </property>
  <property fmtid="{D5CDD505-2E9C-101B-9397-08002B2CF9AE}" pid="15" name="Sub-Sector">
    <vt:lpwstr/>
  </property>
  <property fmtid="{D5CDD505-2E9C-101B-9397-08002B2CF9AE}" pid="16" name="Order">
    <vt:r8>1073800</vt:r8>
  </property>
  <property fmtid="{D5CDD505-2E9C-101B-9397-08002B2CF9AE}" pid="17" name="_dlc_DocIdItemGuid">
    <vt:lpwstr>e5d765d3-27be-4f02-a174-1b82d12cfab9</vt:lpwstr>
  </property>
</Properties>
</file>