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customXml" Target="../customXml/item5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Relationship Id="rId22" Type="http://schemas.openxmlformats.org/officeDocument/2006/relationships/customXml" Target="../customXml/item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F349270-5512-4612-B033-E7753A31ED48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47DE6F0-87E4-42A3-A51C-443A96FE9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6B554F-BE70-46C6-BB55-EA0F3F91BDE5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8E068-1584-4AD5-B447-EDEA04BC9C45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D4464-2C4E-44E6-8D8E-A4FC5B82B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24EE6-9E7E-4980-A7C9-0DDFCCDC8393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C1DC-C7FB-46E6-92C3-2086A602B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5845A-A13A-41F5-878F-B59969767C30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693C4-8A73-45BC-9DE8-91AABFD8E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2A77C-F9BD-4F77-9364-9D5FD4D6B0EE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9FA84-E70C-409F-98B9-DF0261127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E6E7D-671F-4C22-8775-7FD1EFBDB1D8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A11D0-6706-4956-818A-DC7C045558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48FD3-691B-4B2C-91A7-11E06025D869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A422D-FC50-4406-BA4A-617A645E8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E38A-A76E-43AC-9CEC-8CFD3A4BD799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937F6-9074-423D-9C1F-D5B26F69D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779A7-9665-4F79-B5DD-69014EAB330E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0A0A2-2295-498E-B9AB-2FD52B1BD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8E64A-9233-4043-A1B8-AF59DE8032B8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E135-2490-46DF-9C63-12EC86F0A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740D-2A78-46A8-BAC2-0C5BB8E92D37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6252F-2292-4F7A-814A-F52ABCB5D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C5E1E-962C-4CB4-9AFB-FE434BF4BBA2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80717-B13E-40E5-AE3F-C7C90D005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F71A8E7-0412-4B43-97E7-077714E5682F}" type="datetimeFigureOut">
              <a:rPr lang="en-US"/>
              <a:pPr>
                <a:defRPr/>
              </a:pPr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AFD6A2A-9047-43FD-85B6-D6B942407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-123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latin typeface="Poor Richard" charset="0"/>
              </a:rPr>
              <a:t/>
            </a:r>
            <a:br>
              <a:rPr lang="en-US" sz="4000" b="1" dirty="0" smtClean="0">
                <a:latin typeface="Poor Richard" charset="0"/>
              </a:rPr>
            </a:br>
            <a:r>
              <a:rPr lang="en-US" sz="4000" b="1" dirty="0" smtClean="0">
                <a:latin typeface="Poor Richard" charset="0"/>
              </a:rPr>
              <a:t> </a:t>
            </a:r>
            <a:r>
              <a:rPr lang="en-US" sz="4000" b="1" dirty="0" smtClean="0">
                <a:latin typeface="Poor Richard" charset="0"/>
              </a:rPr>
              <a:t>Climate Change and Indigenous Peoples </a:t>
            </a:r>
            <a:r>
              <a:rPr lang="en-US" sz="4000" b="1" dirty="0" smtClean="0">
                <a:latin typeface="Poor Richard" charset="0"/>
              </a:rPr>
              <a:t/>
            </a:r>
            <a:br>
              <a:rPr lang="en-US" sz="4000" b="1" dirty="0" smtClean="0">
                <a:latin typeface="Poor Richard" charset="0"/>
              </a:rPr>
            </a:br>
            <a:r>
              <a:rPr lang="en-US" sz="4000" b="1" dirty="0" smtClean="0">
                <a:latin typeface="Poor Richard" charset="0"/>
              </a:rPr>
              <a:t>of </a:t>
            </a:r>
            <a:r>
              <a:rPr lang="en-US" sz="4000" b="1" dirty="0" smtClean="0">
                <a:latin typeface="Poor Richard" charset="0"/>
              </a:rPr>
              <a:t>the Amazon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D0D0D"/>
                </a:solidFill>
                <a:latin typeface="Poor Richard" charset="0"/>
              </a:rPr>
              <a:t>Approved 15 December 2010</a:t>
            </a:r>
          </a:p>
          <a:p>
            <a:r>
              <a:rPr lang="en-US" dirty="0" smtClean="0">
                <a:solidFill>
                  <a:srgbClr val="0D0D0D"/>
                </a:solidFill>
                <a:latin typeface="Poor Richard" charset="0"/>
              </a:rPr>
              <a:t>To </a:t>
            </a:r>
            <a:r>
              <a:rPr lang="en-US" dirty="0" smtClean="0">
                <a:solidFill>
                  <a:srgbClr val="0D0D0D"/>
                </a:solidFill>
                <a:latin typeface="Poor Richard" charset="0"/>
              </a:rPr>
              <a:t>be executed directly by </a:t>
            </a:r>
            <a:r>
              <a:rPr lang="en-US" dirty="0" smtClean="0">
                <a:solidFill>
                  <a:srgbClr val="0D0D0D"/>
                </a:solidFill>
                <a:latin typeface="Poor Richard" charset="0"/>
              </a:rPr>
              <a:t>COICA</a:t>
            </a:r>
          </a:p>
          <a:p>
            <a:r>
              <a:rPr lang="en-US" dirty="0" smtClean="0">
                <a:solidFill>
                  <a:srgbClr val="0D0D0D"/>
                </a:solidFill>
                <a:latin typeface="Poor Richard" charset="0"/>
              </a:rPr>
              <a:t>Grant amount:  </a:t>
            </a:r>
            <a:r>
              <a:rPr lang="en-US" dirty="0" smtClean="0">
                <a:solidFill>
                  <a:srgbClr val="0D0D0D"/>
                </a:solidFill>
                <a:latin typeface="Poor Richard" charset="0"/>
              </a:rPr>
              <a:t>$1,090,174</a:t>
            </a:r>
          </a:p>
          <a:p>
            <a:endParaRPr lang="en-US" dirty="0" smtClean="0">
              <a:solidFill>
                <a:srgbClr val="0D0D0D"/>
              </a:solidFill>
              <a:latin typeface="Poor Richard" charset="0"/>
            </a:endParaRPr>
          </a:p>
        </p:txBody>
      </p:sp>
      <p:pic>
        <p:nvPicPr>
          <p:cNvPr id="14339" name="Picture 3" descr="amazon tre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57200"/>
            <a:ext cx="1905000" cy="16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Indigenous-People-Huntin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57200"/>
            <a:ext cx="22098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Girl standing on rocks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57200"/>
            <a:ext cx="19050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latin typeface="Poor Richard" pitchFamily="18" charset="0"/>
              </a:rPr>
              <a:t>Project coordination details</a:t>
            </a:r>
          </a:p>
        </p:txBody>
      </p:sp>
      <p:pic>
        <p:nvPicPr>
          <p:cNvPr id="24578" name="Picture 2" descr="excecution mechanism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77533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latin typeface="Poor Richard" charset="0"/>
              </a:rPr>
              <a:t>Main objective</a:t>
            </a:r>
          </a:p>
        </p:txBody>
      </p:sp>
      <p:pic>
        <p:nvPicPr>
          <p:cNvPr id="15362" name="Content Placeholder 9" descr="amazon fro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381000"/>
            <a:ext cx="1503363" cy="990600"/>
          </a:xfrm>
        </p:spPr>
      </p:pic>
      <p:sp>
        <p:nvSpPr>
          <p:cNvPr id="15363" name="TextBox 11"/>
          <p:cNvSpPr txBox="1">
            <a:spLocks noChangeArrowheads="1"/>
          </p:cNvSpPr>
          <p:nvPr/>
        </p:nvSpPr>
        <p:spPr bwMode="auto">
          <a:xfrm>
            <a:off x="838200" y="1524000"/>
            <a:ext cx="70866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pitchFamily="-123" charset="2"/>
              <a:buChar char="v"/>
            </a:pPr>
            <a:r>
              <a:rPr lang="es-ES" sz="3200" dirty="0" err="1">
                <a:latin typeface="Poor Richard" pitchFamily="18" charset="0"/>
              </a:rPr>
              <a:t>To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improve</a:t>
            </a:r>
            <a:r>
              <a:rPr lang="es-ES" sz="3200" dirty="0">
                <a:latin typeface="Poor Richard" pitchFamily="18" charset="0"/>
              </a:rPr>
              <a:t> the </a:t>
            </a:r>
            <a:r>
              <a:rPr lang="es-ES" sz="3200" dirty="0" err="1">
                <a:latin typeface="Poor Richard" pitchFamily="18" charset="0"/>
              </a:rPr>
              <a:t>capacity</a:t>
            </a:r>
            <a:r>
              <a:rPr lang="es-ES" sz="3200" dirty="0">
                <a:latin typeface="Poor Richard" pitchFamily="18" charset="0"/>
              </a:rPr>
              <a:t> of </a:t>
            </a:r>
            <a:r>
              <a:rPr lang="es-ES" sz="3200" dirty="0" err="1">
                <a:latin typeface="Poor Richard" pitchFamily="18" charset="0"/>
              </a:rPr>
              <a:t>indigenous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leaders</a:t>
            </a:r>
            <a:r>
              <a:rPr lang="es-ES" sz="3200" dirty="0">
                <a:latin typeface="Poor Richard" pitchFamily="18" charset="0"/>
              </a:rPr>
              <a:t> and </a:t>
            </a:r>
            <a:r>
              <a:rPr lang="es-ES" sz="3200" dirty="0" err="1">
                <a:latin typeface="Poor Richard" pitchFamily="18" charset="0"/>
              </a:rPr>
              <a:t>their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communities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to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represent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themselves</a:t>
            </a:r>
            <a:r>
              <a:rPr lang="es-ES" sz="3200" dirty="0">
                <a:latin typeface="Poor Richard" pitchFamily="18" charset="0"/>
              </a:rPr>
              <a:t> in </a:t>
            </a:r>
            <a:r>
              <a:rPr lang="es-ES" sz="3200" dirty="0" err="1">
                <a:latin typeface="Poor Richard" pitchFamily="18" charset="0"/>
              </a:rPr>
              <a:t>international</a:t>
            </a:r>
            <a:r>
              <a:rPr lang="es-ES" sz="3200" dirty="0">
                <a:latin typeface="Poor Richard" pitchFamily="18" charset="0"/>
              </a:rPr>
              <a:t> and regional dialogues </a:t>
            </a:r>
            <a:r>
              <a:rPr lang="es-ES" sz="3200" dirty="0" err="1">
                <a:latin typeface="Poor Richard" pitchFamily="18" charset="0"/>
              </a:rPr>
              <a:t>on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climate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change</a:t>
            </a:r>
            <a:endParaRPr lang="es-ES" sz="3200" dirty="0">
              <a:latin typeface="Poor Richard" pitchFamily="18" charset="0"/>
            </a:endParaRPr>
          </a:p>
          <a:p>
            <a:pPr>
              <a:buFont typeface="Wingdings" pitchFamily="-123" charset="2"/>
              <a:buChar char="v"/>
            </a:pPr>
            <a:r>
              <a:rPr lang="es-ES" sz="3200" dirty="0" err="1">
                <a:latin typeface="Poor Richard" pitchFamily="18" charset="0"/>
              </a:rPr>
              <a:t>This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project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will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also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finance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technical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assistance</a:t>
            </a:r>
            <a:r>
              <a:rPr lang="es-ES" sz="3200" dirty="0">
                <a:latin typeface="Poor Richard" pitchFamily="18" charset="0"/>
              </a:rPr>
              <a:t> for </a:t>
            </a:r>
            <a:r>
              <a:rPr lang="es-ES" sz="3200" dirty="0" err="1">
                <a:latin typeface="Poor Richard" pitchFamily="18" charset="0"/>
              </a:rPr>
              <a:t>these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leaders</a:t>
            </a:r>
            <a:r>
              <a:rPr lang="es-ES" sz="3200" dirty="0">
                <a:latin typeface="Poor Richard" pitchFamily="18" charset="0"/>
              </a:rPr>
              <a:t> and </a:t>
            </a:r>
            <a:r>
              <a:rPr lang="es-ES" sz="3200" dirty="0" err="1">
                <a:latin typeface="Poor Richard" pitchFamily="18" charset="0"/>
              </a:rPr>
              <a:t>their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communities</a:t>
            </a:r>
            <a:r>
              <a:rPr lang="es-ES" sz="3200" dirty="0">
                <a:latin typeface="Poor Richard" pitchFamily="18" charset="0"/>
              </a:rPr>
              <a:t> so </a:t>
            </a:r>
            <a:r>
              <a:rPr lang="es-ES" sz="3200" dirty="0" err="1">
                <a:latin typeface="Poor Richard" pitchFamily="18" charset="0"/>
              </a:rPr>
              <a:t>they</a:t>
            </a:r>
            <a:r>
              <a:rPr lang="es-ES" sz="3200" dirty="0">
                <a:latin typeface="Poor Richard" pitchFamily="18" charset="0"/>
              </a:rPr>
              <a:t> are </a:t>
            </a:r>
            <a:r>
              <a:rPr lang="es-ES" sz="3200" dirty="0" err="1">
                <a:latin typeface="Poor Richard" pitchFamily="18" charset="0"/>
              </a:rPr>
              <a:t>better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prepared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to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manage</a:t>
            </a:r>
            <a:r>
              <a:rPr lang="es-ES" sz="3200" dirty="0">
                <a:latin typeface="Poor Richard" pitchFamily="18" charset="0"/>
              </a:rPr>
              <a:t> the </a:t>
            </a:r>
            <a:r>
              <a:rPr lang="es-ES" sz="3200" dirty="0" err="1">
                <a:latin typeface="Poor Richard" pitchFamily="18" charset="0"/>
              </a:rPr>
              <a:t>impacts</a:t>
            </a:r>
            <a:r>
              <a:rPr lang="es-ES" sz="3200" dirty="0">
                <a:latin typeface="Poor Richard" pitchFamily="18" charset="0"/>
              </a:rPr>
              <a:t> of </a:t>
            </a:r>
            <a:r>
              <a:rPr lang="es-ES" sz="3200" dirty="0" err="1">
                <a:latin typeface="Poor Richard" pitchFamily="18" charset="0"/>
              </a:rPr>
              <a:t>climate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chan</a:t>
            </a:r>
            <a:r>
              <a:rPr lang="es-ES" sz="3200" dirty="0" err="1">
                <a:latin typeface="Calibri" pitchFamily="-123" charset="0"/>
              </a:rPr>
              <a:t>ge</a:t>
            </a:r>
            <a:endParaRPr lang="en-US" sz="3200" dirty="0">
              <a:latin typeface="Calibri" pitchFamily="-123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smtClean="0">
                <a:latin typeface="Poor Richard" charset="0"/>
              </a:rPr>
              <a:t>     The program</a:t>
            </a:r>
            <a:endParaRPr lang="en-US" b="1" smtClean="0">
              <a:latin typeface="Poor Richard" charset="0"/>
            </a:endParaRPr>
          </a:p>
        </p:txBody>
      </p:sp>
      <p:pic>
        <p:nvPicPr>
          <p:cNvPr id="17410" name="Content Placeholder 3" descr="amazon-topview-for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05413" y="152400"/>
            <a:ext cx="3700462" cy="2057400"/>
          </a:xfrm>
        </p:spPr>
      </p:pic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914400" y="2438400"/>
            <a:ext cx="69342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pitchFamily="-123" charset="2"/>
              <a:buChar char="v"/>
            </a:pPr>
            <a:r>
              <a:rPr lang="es-ES" sz="2400" dirty="0">
                <a:latin typeface="Calibri" pitchFamily="-123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To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be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implemented</a:t>
            </a:r>
            <a:r>
              <a:rPr lang="es-ES" sz="2400" dirty="0">
                <a:latin typeface="Poor Richard" pitchFamily="18" charset="0"/>
              </a:rPr>
              <a:t> in </a:t>
            </a:r>
            <a:r>
              <a:rPr lang="es-ES" sz="2400" dirty="0" err="1">
                <a:latin typeface="Poor Richard" pitchFamily="18" charset="0"/>
              </a:rPr>
              <a:t>five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countries</a:t>
            </a:r>
            <a:r>
              <a:rPr lang="es-ES" sz="2400" dirty="0">
                <a:latin typeface="Poor Richard" pitchFamily="18" charset="0"/>
              </a:rPr>
              <a:t> in the Amazon </a:t>
            </a:r>
            <a:r>
              <a:rPr lang="es-ES" sz="2400" dirty="0" err="1">
                <a:latin typeface="Poor Richard" pitchFamily="18" charset="0"/>
              </a:rPr>
              <a:t>basin</a:t>
            </a:r>
            <a:endParaRPr lang="es-ES" sz="2400" dirty="0">
              <a:latin typeface="Poor Richard" pitchFamily="18" charset="0"/>
            </a:endParaRPr>
          </a:p>
          <a:p>
            <a:pPr>
              <a:buFont typeface="Wingdings" pitchFamily="-123" charset="2"/>
              <a:buChar char="v"/>
            </a:pPr>
            <a:r>
              <a:rPr lang="es-ES" sz="2400" dirty="0">
                <a:latin typeface="Poor Richard" pitchFamily="18" charset="0"/>
              </a:rPr>
              <a:t> An </a:t>
            </a:r>
            <a:r>
              <a:rPr lang="es-ES" sz="2400" dirty="0" err="1">
                <a:latin typeface="Poor Richard" pitchFamily="18" charset="0"/>
              </a:rPr>
              <a:t>implementation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period</a:t>
            </a:r>
            <a:r>
              <a:rPr lang="es-ES" sz="2400" dirty="0">
                <a:latin typeface="Poor Richard" pitchFamily="18" charset="0"/>
              </a:rPr>
              <a:t> of 24 </a:t>
            </a:r>
            <a:r>
              <a:rPr lang="es-ES" sz="2400" dirty="0" err="1">
                <a:latin typeface="Poor Richard" pitchFamily="18" charset="0"/>
              </a:rPr>
              <a:t>months</a:t>
            </a:r>
            <a:r>
              <a:rPr lang="es-ES" sz="2400" dirty="0">
                <a:latin typeface="Poor Richard" pitchFamily="18" charset="0"/>
              </a:rPr>
              <a:t> </a:t>
            </a:r>
          </a:p>
          <a:p>
            <a:pPr>
              <a:buFont typeface="Wingdings" pitchFamily="-123" charset="2"/>
              <a:buChar char="v"/>
            </a:pPr>
            <a:r>
              <a:rPr lang="es-ES" sz="2400" dirty="0">
                <a:latin typeface="Poor Richard" pitchFamily="18" charset="0"/>
              </a:rPr>
              <a:t> A </a:t>
            </a:r>
            <a:r>
              <a:rPr lang="es-ES" sz="2400" dirty="0" err="1">
                <a:latin typeface="Poor Richard" pitchFamily="18" charset="0"/>
              </a:rPr>
              <a:t>collaboration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between</a:t>
            </a:r>
            <a:r>
              <a:rPr lang="es-ES" sz="2400" dirty="0">
                <a:latin typeface="Poor Richard" pitchFamily="18" charset="0"/>
              </a:rPr>
              <a:t> IDB, COICA, EDF, WHRC and the </a:t>
            </a:r>
            <a:r>
              <a:rPr lang="es-ES" sz="2400" dirty="0" err="1">
                <a:latin typeface="Poor Richard" pitchFamily="18" charset="0"/>
              </a:rPr>
              <a:t>national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indigenous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organizations</a:t>
            </a:r>
            <a:r>
              <a:rPr lang="es-ES" sz="2400" dirty="0">
                <a:latin typeface="Poor Richard" pitchFamily="18" charset="0"/>
              </a:rPr>
              <a:t> and </a:t>
            </a:r>
            <a:r>
              <a:rPr lang="es-ES" sz="2400" dirty="0" err="1">
                <a:latin typeface="Poor Richard" pitchFamily="18" charset="0"/>
              </a:rPr>
              <a:t>communities</a:t>
            </a:r>
            <a:r>
              <a:rPr lang="es-ES" sz="2400" dirty="0">
                <a:latin typeface="Poor Richard" pitchFamily="18" charset="0"/>
              </a:rPr>
              <a:t> in </a:t>
            </a:r>
            <a:r>
              <a:rPr lang="es-ES" sz="2400" dirty="0" err="1">
                <a:latin typeface="Poor Richard" pitchFamily="18" charset="0"/>
              </a:rPr>
              <a:t>these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countries</a:t>
            </a:r>
            <a:endParaRPr lang="es-ES" sz="2400" dirty="0">
              <a:latin typeface="Poor Richard" pitchFamily="18" charset="0"/>
            </a:endParaRPr>
          </a:p>
          <a:p>
            <a:pPr>
              <a:buFont typeface="Wingdings" pitchFamily="-123" charset="2"/>
              <a:buChar char="v"/>
            </a:pP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To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be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implemented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directly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by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an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indigenous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organization</a:t>
            </a:r>
            <a:endParaRPr lang="es-ES" sz="2400" dirty="0">
              <a:latin typeface="Poor Richard" pitchFamily="18" charset="0"/>
            </a:endParaRPr>
          </a:p>
          <a:p>
            <a:pPr>
              <a:buFont typeface="Wingdings" pitchFamily="-123" charset="2"/>
              <a:buChar char="v"/>
            </a:pPr>
            <a:endParaRPr lang="en-US" dirty="0">
              <a:latin typeface="Calibri" pitchFamily="-123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>
                <a:latin typeface="Poor Richard" charset="0"/>
              </a:rPr>
              <a:t>  </a:t>
            </a:r>
            <a:r>
              <a:rPr lang="es-ES" b="1" dirty="0" err="1" smtClean="0">
                <a:latin typeface="Poor Richard" charset="0"/>
              </a:rPr>
              <a:t>Components</a:t>
            </a:r>
            <a:endParaRPr lang="en-US" b="1" dirty="0" smtClean="0">
              <a:latin typeface="Poor Richard" charset="0"/>
            </a:endParaRPr>
          </a:p>
        </p:txBody>
      </p:sp>
      <p:pic>
        <p:nvPicPr>
          <p:cNvPr id="18434" name="Content Placeholder 3" descr="Amazon_Rainforest_ph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3733800"/>
            <a:ext cx="3162300" cy="2371725"/>
          </a:xfrm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762000" y="1600200"/>
            <a:ext cx="76200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2600" b="1" dirty="0" err="1">
                <a:latin typeface="Poor Richard" pitchFamily="18" charset="0"/>
              </a:rPr>
              <a:t>Component</a:t>
            </a:r>
            <a:r>
              <a:rPr lang="es-ES" sz="2600" b="1" dirty="0">
                <a:latin typeface="Poor Richard" pitchFamily="18" charset="0"/>
              </a:rPr>
              <a:t> 1     </a:t>
            </a:r>
            <a:r>
              <a:rPr lang="es-ES" sz="2600" b="1" dirty="0" err="1" smtClean="0">
                <a:latin typeface="Poor Richard" pitchFamily="18" charset="0"/>
              </a:rPr>
              <a:t>Community</a:t>
            </a:r>
            <a:r>
              <a:rPr lang="es-ES" sz="2600" b="1" dirty="0" smtClean="0">
                <a:latin typeface="Poor Richard" pitchFamily="18" charset="0"/>
              </a:rPr>
              <a:t> </a:t>
            </a:r>
            <a:r>
              <a:rPr lang="es-ES" sz="2600" b="1" dirty="0" err="1">
                <a:latin typeface="Poor Richard" pitchFamily="18" charset="0"/>
              </a:rPr>
              <a:t>based</a:t>
            </a:r>
            <a:r>
              <a:rPr lang="es-ES" sz="2600" b="1" dirty="0">
                <a:latin typeface="Poor Richard" pitchFamily="18" charset="0"/>
              </a:rPr>
              <a:t> training and 				</a:t>
            </a:r>
            <a:r>
              <a:rPr lang="es-ES" sz="2600" b="1" dirty="0" err="1">
                <a:latin typeface="Poor Richard" pitchFamily="18" charset="0"/>
              </a:rPr>
              <a:t>technical</a:t>
            </a:r>
            <a:r>
              <a:rPr lang="es-ES" sz="2600" b="1" dirty="0">
                <a:latin typeface="Poor Richard" pitchFamily="18" charset="0"/>
              </a:rPr>
              <a:t> </a:t>
            </a:r>
            <a:r>
              <a:rPr lang="es-ES" sz="2600" b="1" dirty="0" err="1">
                <a:latin typeface="Poor Richard" pitchFamily="18" charset="0"/>
              </a:rPr>
              <a:t>assistance</a:t>
            </a:r>
            <a:endParaRPr lang="es-ES" sz="2600" b="1" dirty="0">
              <a:latin typeface="Poor Richard" pitchFamily="18" charset="0"/>
            </a:endParaRPr>
          </a:p>
          <a:p>
            <a:r>
              <a:rPr lang="es-ES" sz="2600" b="1" dirty="0" err="1">
                <a:latin typeface="Poor Richard" pitchFamily="18" charset="0"/>
              </a:rPr>
              <a:t>Component</a:t>
            </a:r>
            <a:r>
              <a:rPr lang="es-ES" sz="2600" b="1" dirty="0">
                <a:latin typeface="Poor Richard" pitchFamily="18" charset="0"/>
              </a:rPr>
              <a:t> 2	</a:t>
            </a:r>
            <a:r>
              <a:rPr lang="es-ES" sz="2600" b="1" dirty="0" err="1">
                <a:latin typeface="Poor Richard" pitchFamily="18" charset="0"/>
              </a:rPr>
              <a:t>Participation</a:t>
            </a:r>
            <a:r>
              <a:rPr lang="es-ES" sz="2600" b="1" dirty="0">
                <a:latin typeface="Poor Richard" pitchFamily="18" charset="0"/>
              </a:rPr>
              <a:t> and </a:t>
            </a:r>
            <a:r>
              <a:rPr lang="es-ES" sz="2600" b="1" dirty="0" err="1">
                <a:latin typeface="Poor Richard" pitchFamily="18" charset="0"/>
              </a:rPr>
              <a:t>networking</a:t>
            </a:r>
            <a:endParaRPr lang="es-ES" sz="2600" b="1" dirty="0">
              <a:latin typeface="Poor Richard" pitchFamily="18" charset="0"/>
            </a:endParaRPr>
          </a:p>
          <a:p>
            <a:r>
              <a:rPr lang="es-ES" sz="2600" b="1" dirty="0" err="1">
                <a:latin typeface="Poor Richard" pitchFamily="18" charset="0"/>
              </a:rPr>
              <a:t>Component</a:t>
            </a:r>
            <a:r>
              <a:rPr lang="es-ES" sz="2600" b="1" dirty="0">
                <a:latin typeface="Poor Richard" pitchFamily="18" charset="0"/>
              </a:rPr>
              <a:t> 3	</a:t>
            </a:r>
            <a:r>
              <a:rPr lang="es-ES" sz="2600" b="1" dirty="0" err="1">
                <a:latin typeface="Poor Richard" pitchFamily="18" charset="0"/>
              </a:rPr>
              <a:t>Pilot</a:t>
            </a:r>
            <a:r>
              <a:rPr lang="es-ES" sz="2600" b="1" dirty="0">
                <a:latin typeface="Poor Richard" pitchFamily="18" charset="0"/>
              </a:rPr>
              <a:t> </a:t>
            </a:r>
            <a:r>
              <a:rPr lang="es-ES" sz="2600" b="1" dirty="0" err="1">
                <a:latin typeface="Poor Richard" pitchFamily="18" charset="0"/>
              </a:rPr>
              <a:t>projects</a:t>
            </a:r>
            <a:endParaRPr lang="es-ES" sz="2600" b="1" dirty="0">
              <a:latin typeface="Poor Richard" pitchFamily="18" charset="0"/>
            </a:endParaRPr>
          </a:p>
          <a:p>
            <a:endParaRPr lang="es-ES" dirty="0">
              <a:latin typeface="Poor Richard" pitchFamily="18" charset="0"/>
            </a:endParaRPr>
          </a:p>
          <a:p>
            <a:r>
              <a:rPr lang="en-US" sz="2400" dirty="0">
                <a:latin typeface="Poor Richard" pitchFamily="18" charset="0"/>
              </a:rPr>
              <a:t>+ Monitoring and evaluation</a:t>
            </a:r>
            <a:endParaRPr lang="es-ES" sz="2400" dirty="0">
              <a:latin typeface="Poor Richard" pitchFamily="18" charset="0"/>
            </a:endParaRPr>
          </a:p>
          <a:p>
            <a:endParaRPr lang="es-ES" sz="2400" dirty="0">
              <a:latin typeface="Poor Richard" pitchFamily="18" charset="0"/>
            </a:endParaRPr>
          </a:p>
          <a:p>
            <a:r>
              <a:rPr lang="es-ES" sz="2400" dirty="0">
                <a:latin typeface="Poor Richard" pitchFamily="18" charset="0"/>
              </a:rPr>
              <a:t>+ Project </a:t>
            </a:r>
            <a:r>
              <a:rPr lang="es-ES" sz="2400" dirty="0" err="1">
                <a:latin typeface="Poor Richard" pitchFamily="18" charset="0"/>
              </a:rPr>
              <a:t>administration</a:t>
            </a:r>
            <a:endParaRPr lang="es-ES" sz="2400" dirty="0">
              <a:latin typeface="Poor Richard" pitchFamily="18" charset="0"/>
            </a:endParaRPr>
          </a:p>
          <a:p>
            <a:endParaRPr lang="es-ES" sz="2400" dirty="0">
              <a:latin typeface="Poor Richard" pitchFamily="18" charset="0"/>
            </a:endParaRPr>
          </a:p>
          <a:p>
            <a:r>
              <a:rPr lang="es-ES" sz="2400" dirty="0">
                <a:latin typeface="Poor Richard" pitchFamily="18" charset="0"/>
              </a:rPr>
              <a:t>+ Independent </a:t>
            </a:r>
            <a:r>
              <a:rPr lang="es-ES" sz="2400" dirty="0" err="1">
                <a:latin typeface="Poor Richard" pitchFamily="18" charset="0"/>
              </a:rPr>
              <a:t>audit</a:t>
            </a:r>
            <a:endParaRPr lang="es-ES" dirty="0">
              <a:latin typeface="Poor Richard" pitchFamily="18" charset="0"/>
            </a:endParaRPr>
          </a:p>
          <a:p>
            <a:endParaRPr lang="es-ES" dirty="0">
              <a:latin typeface="Calibri" pitchFamily="-123" charset="0"/>
            </a:endParaRPr>
          </a:p>
          <a:p>
            <a:endParaRPr lang="en-US" dirty="0">
              <a:latin typeface="Calibri" pitchFamily="-123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dirty="0" smtClean="0">
                <a:latin typeface="Poor Richard" charset="0"/>
              </a:rPr>
              <a:t/>
            </a:r>
            <a:br>
              <a:rPr lang="en-US" sz="4000" dirty="0" smtClean="0">
                <a:latin typeface="Poor Richard" charset="0"/>
              </a:rPr>
            </a:br>
            <a:r>
              <a:rPr lang="en-US" sz="4000" b="1" dirty="0" smtClean="0">
                <a:latin typeface="Poor Richard" charset="0"/>
              </a:rPr>
              <a:t>Component 1 : Training and technical assistance</a:t>
            </a:r>
            <a:r>
              <a:rPr lang="en-US" sz="4000" dirty="0" smtClean="0">
                <a:latin typeface="Poor Richard" charset="0"/>
              </a:rPr>
              <a:t/>
            </a:r>
            <a:br>
              <a:rPr lang="en-US" sz="4000" dirty="0" smtClean="0">
                <a:latin typeface="Poor Richard" charset="0"/>
              </a:rPr>
            </a:br>
            <a:endParaRPr lang="en-US" sz="4000" dirty="0" smtClean="0">
              <a:latin typeface="Poor Richard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-123" charset="2"/>
              <a:buChar char="§"/>
            </a:pPr>
            <a:r>
              <a:rPr lang="en-US" dirty="0" smtClean="0">
                <a:latin typeface="Poor Richard" pitchFamily="18" charset="0"/>
              </a:rPr>
              <a:t>Total budget $742, 374</a:t>
            </a:r>
          </a:p>
          <a:p>
            <a:pPr>
              <a:lnSpc>
                <a:spcPct val="90000"/>
              </a:lnSpc>
              <a:buFont typeface="Wingdings" pitchFamily="-123" charset="2"/>
              <a:buChar char="§"/>
            </a:pPr>
            <a:r>
              <a:rPr lang="es-ES" dirty="0" smtClean="0">
                <a:latin typeface="Poor Richard" pitchFamily="18" charset="0"/>
              </a:rPr>
              <a:t>50 </a:t>
            </a:r>
            <a:r>
              <a:rPr lang="es-ES" dirty="0" err="1" smtClean="0">
                <a:latin typeface="Poor Richard" pitchFamily="18" charset="0"/>
              </a:rPr>
              <a:t>workshops</a:t>
            </a:r>
            <a:r>
              <a:rPr lang="es-ES" dirty="0" smtClean="0">
                <a:latin typeface="Poor Richard" pitchFamily="18" charset="0"/>
              </a:rPr>
              <a:t> per country</a:t>
            </a:r>
          </a:p>
          <a:p>
            <a:pPr>
              <a:lnSpc>
                <a:spcPct val="90000"/>
              </a:lnSpc>
              <a:buFont typeface="Wingdings" pitchFamily="-123" charset="2"/>
              <a:buChar char="§"/>
            </a:pPr>
            <a:r>
              <a:rPr lang="es-ES" dirty="0" smtClean="0">
                <a:latin typeface="Poor Richard" pitchFamily="18" charset="0"/>
              </a:rPr>
              <a:t>Basic </a:t>
            </a:r>
            <a:r>
              <a:rPr lang="es-ES" dirty="0" err="1" smtClean="0">
                <a:latin typeface="Poor Richard" pitchFamily="18" charset="0"/>
              </a:rPr>
              <a:t>curriculum</a:t>
            </a:r>
            <a:r>
              <a:rPr lang="es-ES" dirty="0" smtClean="0">
                <a:latin typeface="Poor Richard" pitchFamily="18" charset="0"/>
              </a:rPr>
              <a:t> and new modules </a:t>
            </a:r>
            <a:r>
              <a:rPr lang="es-ES" dirty="0" err="1" smtClean="0">
                <a:latin typeface="Poor Richard" pitchFamily="18" charset="0"/>
              </a:rPr>
              <a:t>developed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specifically</a:t>
            </a:r>
            <a:r>
              <a:rPr lang="es-ES" dirty="0" smtClean="0">
                <a:latin typeface="Poor Richard" pitchFamily="18" charset="0"/>
              </a:rPr>
              <a:t> for the Amazon </a:t>
            </a:r>
            <a:r>
              <a:rPr lang="es-ES" dirty="0" err="1" smtClean="0">
                <a:latin typeface="Poor Richard" pitchFamily="18" charset="0"/>
              </a:rPr>
              <a:t>indigenous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communities</a:t>
            </a:r>
            <a:r>
              <a:rPr lang="es-ES" dirty="0" smtClean="0">
                <a:latin typeface="Poor Richard" pitchFamily="18" charset="0"/>
              </a:rPr>
              <a:t> and </a:t>
            </a:r>
            <a:r>
              <a:rPr lang="es-ES" dirty="0" err="1" smtClean="0">
                <a:latin typeface="Poor Richard" pitchFamily="18" charset="0"/>
              </a:rPr>
              <a:t>delivered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to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communities</a:t>
            </a:r>
            <a:endParaRPr lang="es-ES" dirty="0" smtClean="0">
              <a:latin typeface="Poor Richard" pitchFamily="18" charset="0"/>
            </a:endParaRPr>
          </a:p>
          <a:p>
            <a:pPr>
              <a:lnSpc>
                <a:spcPct val="90000"/>
              </a:lnSpc>
              <a:buFont typeface="Wingdings" pitchFamily="-123" charset="2"/>
              <a:buChar char="§"/>
            </a:pPr>
            <a:r>
              <a:rPr lang="es-ES" dirty="0" err="1" smtClean="0">
                <a:latin typeface="Poor Richard" pitchFamily="18" charset="0"/>
              </a:rPr>
              <a:t>Technical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assistance</a:t>
            </a:r>
            <a:r>
              <a:rPr lang="es-ES" dirty="0" smtClean="0">
                <a:latin typeface="Poor Richard" pitchFamily="18" charset="0"/>
              </a:rPr>
              <a:t> and training in </a:t>
            </a:r>
            <a:r>
              <a:rPr lang="es-ES" dirty="0" err="1" smtClean="0">
                <a:latin typeface="Poor Richard" pitchFamily="18" charset="0"/>
              </a:rPr>
              <a:t>measuring</a:t>
            </a:r>
            <a:r>
              <a:rPr lang="es-ES" dirty="0" smtClean="0">
                <a:latin typeface="Poor Richard" pitchFamily="18" charset="0"/>
              </a:rPr>
              <a:t> and </a:t>
            </a:r>
            <a:r>
              <a:rPr lang="es-ES" dirty="0" err="1" smtClean="0">
                <a:latin typeface="Poor Richard" pitchFamily="18" charset="0"/>
              </a:rPr>
              <a:t>verifying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carbon</a:t>
            </a:r>
            <a:r>
              <a:rPr lang="es-ES" dirty="0" smtClean="0">
                <a:latin typeface="Poor Richard" pitchFamily="18" charset="0"/>
              </a:rPr>
              <a:t> reserves (MRV)</a:t>
            </a:r>
            <a:endParaRPr lang="en-US" dirty="0">
              <a:latin typeface="Poor Richard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l"/>
            <a:r>
              <a:rPr lang="es-ES" sz="4000" b="1" dirty="0" err="1" smtClean="0">
                <a:latin typeface="Poor Richard" charset="0"/>
              </a:rPr>
              <a:t>Component</a:t>
            </a:r>
            <a:r>
              <a:rPr lang="es-ES" sz="4000" b="1" dirty="0" smtClean="0">
                <a:latin typeface="Poor Richard" charset="0"/>
              </a:rPr>
              <a:t> 2: </a:t>
            </a:r>
            <a:r>
              <a:rPr lang="es-ES" sz="4000" b="1" dirty="0" smtClean="0">
                <a:latin typeface="Poor Richard" charset="0"/>
              </a:rPr>
              <a:t> </a:t>
            </a:r>
            <a:r>
              <a:rPr lang="es-ES" sz="4000" b="1" dirty="0" err="1" smtClean="0">
                <a:latin typeface="Poor Richard" charset="0"/>
              </a:rPr>
              <a:t>Participation</a:t>
            </a:r>
            <a:r>
              <a:rPr lang="es-ES" sz="4000" b="1" dirty="0" smtClean="0">
                <a:latin typeface="Poor Richard" charset="0"/>
              </a:rPr>
              <a:t> </a:t>
            </a:r>
            <a:endParaRPr lang="en-US" sz="4000" b="1" dirty="0" smtClean="0">
              <a:latin typeface="Poor Richard" charset="0"/>
            </a:endParaRPr>
          </a:p>
        </p:txBody>
      </p:sp>
      <p:pic>
        <p:nvPicPr>
          <p:cNvPr id="20482" name="Content Placeholder 3" descr="colombia vill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696" y="4077072"/>
            <a:ext cx="3886200" cy="2586038"/>
          </a:xfrm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827584" y="1052736"/>
            <a:ext cx="69342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pitchFamily="-123" charset="2"/>
              <a:buChar char="§"/>
            </a:pPr>
            <a:r>
              <a:rPr lang="es-ES" sz="2400" dirty="0">
                <a:latin typeface="Calibri" pitchFamily="-123" charset="0"/>
              </a:rPr>
              <a:t> </a:t>
            </a:r>
            <a:r>
              <a:rPr lang="es-ES" sz="2400" dirty="0">
                <a:latin typeface="Poor Richard" pitchFamily="18" charset="0"/>
              </a:rPr>
              <a:t>Total </a:t>
            </a:r>
            <a:r>
              <a:rPr lang="es-ES" sz="2400" dirty="0" err="1">
                <a:latin typeface="Poor Richard" pitchFamily="18" charset="0"/>
              </a:rPr>
              <a:t>budget</a:t>
            </a:r>
            <a:r>
              <a:rPr lang="es-ES" sz="2400" dirty="0">
                <a:latin typeface="Poor Richard" pitchFamily="18" charset="0"/>
              </a:rPr>
              <a:t> $30,800</a:t>
            </a:r>
          </a:p>
          <a:p>
            <a:pPr>
              <a:buFont typeface="Wingdings" pitchFamily="-123" charset="2"/>
              <a:buChar char="§"/>
            </a:pPr>
            <a:r>
              <a:rPr lang="es-ES" sz="2400" dirty="0">
                <a:latin typeface="Poor Richard" pitchFamily="18" charset="0"/>
              </a:rPr>
              <a:t> 10 </a:t>
            </a:r>
            <a:r>
              <a:rPr lang="es-ES" sz="2400" dirty="0" err="1">
                <a:latin typeface="Poor Richard" pitchFamily="18" charset="0"/>
              </a:rPr>
              <a:t>travel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grants</a:t>
            </a:r>
            <a:r>
              <a:rPr lang="es-ES" sz="2400" dirty="0">
                <a:latin typeface="Poor Richard" pitchFamily="18" charset="0"/>
              </a:rPr>
              <a:t> for </a:t>
            </a:r>
            <a:r>
              <a:rPr lang="es-ES" sz="2400" dirty="0" err="1">
                <a:latin typeface="Poor Richard" pitchFamily="18" charset="0"/>
              </a:rPr>
              <a:t>representatives</a:t>
            </a:r>
            <a:r>
              <a:rPr lang="es-ES" sz="2400" dirty="0">
                <a:latin typeface="Poor Richard" pitchFamily="18" charset="0"/>
              </a:rPr>
              <a:t> of </a:t>
            </a:r>
            <a:r>
              <a:rPr lang="es-ES" sz="2400" dirty="0" err="1">
                <a:latin typeface="Poor Richard" pitchFamily="18" charset="0"/>
              </a:rPr>
              <a:t>indigenous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communities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that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received</a:t>
            </a:r>
            <a:r>
              <a:rPr lang="es-ES" sz="2400" dirty="0">
                <a:latin typeface="Poor Richard" pitchFamily="18" charset="0"/>
              </a:rPr>
              <a:t> training in </a:t>
            </a:r>
            <a:r>
              <a:rPr lang="es-ES" sz="2400" dirty="0" err="1">
                <a:latin typeface="Poor Richard" pitchFamily="18" charset="0"/>
              </a:rPr>
              <a:t>Component</a:t>
            </a:r>
            <a:r>
              <a:rPr lang="es-ES" sz="2400" dirty="0">
                <a:latin typeface="Poor Richard" pitchFamily="18" charset="0"/>
              </a:rPr>
              <a:t> 1 </a:t>
            </a:r>
            <a:r>
              <a:rPr lang="es-ES" sz="2400" dirty="0" err="1">
                <a:latin typeface="Poor Richard" pitchFamily="18" charset="0"/>
              </a:rPr>
              <a:t>to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participate</a:t>
            </a:r>
            <a:r>
              <a:rPr lang="es-ES" sz="2400" dirty="0">
                <a:latin typeface="Poor Richard" pitchFamily="18" charset="0"/>
              </a:rPr>
              <a:t> in regional or </a:t>
            </a:r>
            <a:r>
              <a:rPr lang="es-ES" sz="2400" dirty="0" err="1">
                <a:latin typeface="Poor Richard" pitchFamily="18" charset="0"/>
              </a:rPr>
              <a:t>international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workshops</a:t>
            </a:r>
            <a:r>
              <a:rPr lang="es-ES" sz="2400" dirty="0">
                <a:latin typeface="Poor Richard" pitchFamily="18" charset="0"/>
              </a:rPr>
              <a:t>, </a:t>
            </a:r>
            <a:r>
              <a:rPr lang="es-ES" sz="2400" dirty="0" err="1">
                <a:latin typeface="Poor Richard" pitchFamily="18" charset="0"/>
              </a:rPr>
              <a:t>conferences</a:t>
            </a:r>
            <a:r>
              <a:rPr lang="es-ES" sz="2400" dirty="0">
                <a:latin typeface="Poor Richard" pitchFamily="18" charset="0"/>
              </a:rPr>
              <a:t> or </a:t>
            </a:r>
            <a:r>
              <a:rPr lang="es-ES" sz="2400" dirty="0" err="1">
                <a:latin typeface="Poor Richard" pitchFamily="18" charset="0"/>
              </a:rPr>
              <a:t>meetings</a:t>
            </a:r>
            <a:endParaRPr lang="es-ES" sz="2400" dirty="0">
              <a:latin typeface="Poor Richard" pitchFamily="18" charset="0"/>
            </a:endParaRPr>
          </a:p>
          <a:p>
            <a:pPr>
              <a:buFont typeface="Wingdings" pitchFamily="-123" charset="2"/>
              <a:buChar char="§"/>
            </a:pPr>
            <a:r>
              <a:rPr lang="es-ES" sz="2400" dirty="0" err="1">
                <a:latin typeface="Poor Richard" pitchFamily="18" charset="0"/>
              </a:rPr>
              <a:t>Those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who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receive</a:t>
            </a:r>
            <a:r>
              <a:rPr lang="es-ES" sz="2400" dirty="0">
                <a:latin typeface="Poor Richard" pitchFamily="18" charset="0"/>
              </a:rPr>
              <a:t> a </a:t>
            </a:r>
            <a:r>
              <a:rPr lang="es-ES" sz="2400" dirty="0" err="1">
                <a:latin typeface="Poor Richard" pitchFamily="18" charset="0"/>
              </a:rPr>
              <a:t>travel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grant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will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be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expected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to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actively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participate</a:t>
            </a:r>
            <a:r>
              <a:rPr lang="es-ES" sz="2400" dirty="0">
                <a:latin typeface="Poor Richard" pitchFamily="18" charset="0"/>
              </a:rPr>
              <a:t> and </a:t>
            </a:r>
            <a:r>
              <a:rPr lang="es-ES" sz="2400" dirty="0" err="1">
                <a:latin typeface="Poor Richard" pitchFamily="18" charset="0"/>
              </a:rPr>
              <a:t>provide</a:t>
            </a:r>
            <a:r>
              <a:rPr lang="es-ES" sz="2400" dirty="0">
                <a:latin typeface="Poor Richard" pitchFamily="18" charset="0"/>
              </a:rPr>
              <a:t> a </a:t>
            </a:r>
            <a:r>
              <a:rPr lang="es-ES" sz="2400" dirty="0" err="1">
                <a:latin typeface="Poor Richard" pitchFamily="18" charset="0"/>
              </a:rPr>
              <a:t>report</a:t>
            </a:r>
            <a:r>
              <a:rPr lang="es-ES" sz="2400" dirty="0">
                <a:latin typeface="Poor Richard" pitchFamily="18" charset="0"/>
              </a:rPr>
              <a:t> </a:t>
            </a:r>
            <a:r>
              <a:rPr lang="es-ES" sz="2400" dirty="0" err="1">
                <a:latin typeface="Poor Richard" pitchFamily="18" charset="0"/>
              </a:rPr>
              <a:t>on</a:t>
            </a:r>
            <a:r>
              <a:rPr lang="es-ES" sz="2400" dirty="0">
                <a:latin typeface="Poor Richard" pitchFamily="18" charset="0"/>
              </a:rPr>
              <a:t> the </a:t>
            </a:r>
            <a:r>
              <a:rPr lang="es-ES" sz="2400" dirty="0" err="1">
                <a:latin typeface="Poor Richard" pitchFamily="18" charset="0"/>
              </a:rPr>
              <a:t>proceedings</a:t>
            </a:r>
            <a:endParaRPr lang="es-ES" sz="2400" dirty="0">
              <a:latin typeface="Poor Richard" pitchFamily="18" charset="0"/>
            </a:endParaRPr>
          </a:p>
          <a:p>
            <a:pPr>
              <a:buFont typeface="Wingdings" pitchFamily="-123" charset="2"/>
              <a:buChar char="§"/>
            </a:pPr>
            <a:endParaRPr lang="es-ES" sz="2000" dirty="0">
              <a:latin typeface="Calibri" pitchFamily="-123" charset="0"/>
            </a:endParaRPr>
          </a:p>
          <a:p>
            <a:pPr>
              <a:buFont typeface="Wingdings" pitchFamily="-123" charset="2"/>
              <a:buNone/>
            </a:pPr>
            <a:endParaRPr lang="en-US" sz="2000" dirty="0">
              <a:latin typeface="Calibri" pitchFamily="-123" charset="0"/>
            </a:endParaRPr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5796136" y="6453336"/>
            <a:ext cx="1295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800" dirty="0" err="1" smtClean="0">
                <a:latin typeface="Calibri" pitchFamily="-123" charset="0"/>
              </a:rPr>
              <a:t>Photo</a:t>
            </a:r>
            <a:r>
              <a:rPr lang="es-ES" sz="800" dirty="0" smtClean="0">
                <a:latin typeface="Calibri" pitchFamily="-123" charset="0"/>
              </a:rPr>
              <a:t>:  F</a:t>
            </a:r>
            <a:r>
              <a:rPr lang="es-ES" sz="800" dirty="0">
                <a:latin typeface="Calibri" pitchFamily="-123" charset="0"/>
              </a:rPr>
              <a:t>. </a:t>
            </a:r>
            <a:r>
              <a:rPr lang="es-ES" sz="800" dirty="0" err="1">
                <a:latin typeface="Calibri" pitchFamily="-123" charset="0"/>
              </a:rPr>
              <a:t>Guzman</a:t>
            </a:r>
            <a:endParaRPr lang="en-US" sz="800" dirty="0">
              <a:latin typeface="Calibri" pitchFamily="-123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 err="1" smtClean="0">
                <a:latin typeface="Poor Richard" charset="0"/>
              </a:rPr>
              <a:t>Component</a:t>
            </a:r>
            <a:r>
              <a:rPr lang="es-ES" sz="4000" b="1" dirty="0" smtClean="0">
                <a:latin typeface="Poor Richard" charset="0"/>
              </a:rPr>
              <a:t> 3</a:t>
            </a:r>
            <a:r>
              <a:rPr lang="en-US" sz="4000" b="1" dirty="0" smtClean="0">
                <a:latin typeface="Poor Richard" charset="0"/>
              </a:rPr>
              <a:t>: </a:t>
            </a:r>
            <a:r>
              <a:rPr lang="en-US" sz="4000" b="1" dirty="0" smtClean="0">
                <a:latin typeface="Poor Richard" charset="0"/>
              </a:rPr>
              <a:t> Pilot </a:t>
            </a:r>
            <a:r>
              <a:rPr lang="en-US" sz="4000" b="1" dirty="0" smtClean="0">
                <a:latin typeface="Poor Richard" charset="0"/>
              </a:rPr>
              <a:t>projects</a:t>
            </a:r>
          </a:p>
        </p:txBody>
      </p:sp>
      <p:pic>
        <p:nvPicPr>
          <p:cNvPr id="21506" name="Content Placeholder 3" descr="amazon lily pa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62400" y="1447800"/>
            <a:ext cx="4191000" cy="2820988"/>
          </a:xfrm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762000" y="1447800"/>
            <a:ext cx="32766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pitchFamily="-123" charset="2"/>
              <a:buChar char="§"/>
            </a:pPr>
            <a:r>
              <a:rPr lang="es-ES" sz="3200" dirty="0">
                <a:latin typeface="Calibri" pitchFamily="-123" charset="0"/>
              </a:rPr>
              <a:t> </a:t>
            </a:r>
            <a:r>
              <a:rPr lang="es-ES" sz="3200" dirty="0">
                <a:latin typeface="Poor Richard" pitchFamily="18" charset="0"/>
              </a:rPr>
              <a:t>Total </a:t>
            </a:r>
            <a:r>
              <a:rPr lang="es-ES" sz="3200" dirty="0" err="1">
                <a:latin typeface="Poor Richard" pitchFamily="18" charset="0"/>
              </a:rPr>
              <a:t>budget</a:t>
            </a:r>
            <a:r>
              <a:rPr lang="es-ES" sz="3200" dirty="0">
                <a:latin typeface="Poor Richard" pitchFamily="18" charset="0"/>
              </a:rPr>
              <a:t> $94,000</a:t>
            </a:r>
          </a:p>
          <a:p>
            <a:pPr>
              <a:buFont typeface="Wingdings" pitchFamily="-123" charset="2"/>
              <a:buChar char="§"/>
            </a:pP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To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support</a:t>
            </a:r>
            <a:r>
              <a:rPr lang="es-ES" sz="3200" dirty="0">
                <a:latin typeface="Poor Richard" pitchFamily="18" charset="0"/>
              </a:rPr>
              <a:t> the </a:t>
            </a:r>
            <a:r>
              <a:rPr lang="es-ES" sz="3200" dirty="0" err="1">
                <a:latin typeface="Poor Richard" pitchFamily="18" charset="0"/>
              </a:rPr>
              <a:t>preparation</a:t>
            </a:r>
            <a:r>
              <a:rPr lang="es-ES" sz="3200" dirty="0">
                <a:latin typeface="Poor Richard" pitchFamily="18" charset="0"/>
              </a:rPr>
              <a:t> of </a:t>
            </a:r>
            <a:r>
              <a:rPr lang="es-ES" sz="3200" dirty="0" err="1">
                <a:latin typeface="Poor Richard" pitchFamily="18" charset="0"/>
              </a:rPr>
              <a:t>two</a:t>
            </a:r>
            <a:r>
              <a:rPr lang="es-ES" sz="3200" dirty="0">
                <a:latin typeface="Poor Richard" pitchFamily="18" charset="0"/>
              </a:rPr>
              <a:t> REDD </a:t>
            </a:r>
            <a:r>
              <a:rPr lang="es-ES" sz="3200" dirty="0" err="1">
                <a:latin typeface="Poor Richard" pitchFamily="18" charset="0"/>
              </a:rPr>
              <a:t>pilot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projects</a:t>
            </a:r>
            <a:r>
              <a:rPr lang="es-ES" sz="3200" dirty="0">
                <a:latin typeface="Poor Richard" pitchFamily="18" charset="0"/>
              </a:rPr>
              <a:t> for CCBS </a:t>
            </a:r>
            <a:r>
              <a:rPr lang="es-ES" sz="3200" dirty="0" err="1">
                <a:latin typeface="Poor Richard" pitchFamily="18" charset="0"/>
              </a:rPr>
              <a:t>certification</a:t>
            </a:r>
            <a:r>
              <a:rPr lang="es-ES" sz="3200" dirty="0">
                <a:latin typeface="Poor Richard" pitchFamily="18" charset="0"/>
              </a:rPr>
              <a:t> </a:t>
            </a:r>
          </a:p>
          <a:p>
            <a:pPr>
              <a:buFont typeface="Wingdings" pitchFamily="-123" charset="2"/>
              <a:buChar char="§"/>
            </a:pPr>
            <a:endParaRPr lang="en-US" sz="3200" dirty="0">
              <a:latin typeface="Poor Richard" pitchFamily="18" charset="0"/>
            </a:endParaRP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762000" y="4876800"/>
            <a:ext cx="7086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pitchFamily="-123" charset="2"/>
              <a:buChar char="§"/>
            </a:pPr>
            <a:r>
              <a:rPr lang="es-ES" sz="3200" dirty="0">
                <a:latin typeface="Calibri" pitchFamily="-123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Each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community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must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indicate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their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interest</a:t>
            </a:r>
            <a:r>
              <a:rPr lang="es-ES" sz="3200" dirty="0">
                <a:latin typeface="Poor Richard" pitchFamily="18" charset="0"/>
              </a:rPr>
              <a:t> and </a:t>
            </a:r>
            <a:r>
              <a:rPr lang="es-ES" sz="3200" dirty="0" err="1">
                <a:latin typeface="Poor Richard" pitchFamily="18" charset="0"/>
              </a:rPr>
              <a:t>have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participated</a:t>
            </a:r>
            <a:r>
              <a:rPr lang="es-ES" sz="3200" dirty="0">
                <a:latin typeface="Poor Richard" pitchFamily="18" charset="0"/>
              </a:rPr>
              <a:t> in the training </a:t>
            </a:r>
            <a:r>
              <a:rPr lang="es-ES" sz="3200" dirty="0" err="1">
                <a:latin typeface="Poor Richard" pitchFamily="18" charset="0"/>
              </a:rPr>
              <a:t>offered</a:t>
            </a:r>
            <a:r>
              <a:rPr lang="es-ES" sz="3200" dirty="0">
                <a:latin typeface="Poor Richard" pitchFamily="18" charset="0"/>
              </a:rPr>
              <a:t> in </a:t>
            </a:r>
            <a:r>
              <a:rPr lang="es-ES" sz="3200" dirty="0" err="1">
                <a:latin typeface="Poor Richard" pitchFamily="18" charset="0"/>
              </a:rPr>
              <a:t>Component</a:t>
            </a:r>
            <a:r>
              <a:rPr lang="es-ES" sz="3200" dirty="0">
                <a:latin typeface="Poor Richard" pitchFamily="18" charset="0"/>
              </a:rPr>
              <a:t> 1</a:t>
            </a:r>
            <a:endParaRPr lang="en-US" sz="3200" dirty="0">
              <a:latin typeface="Poor Richard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latin typeface="Poor Richard" pitchFamily="18" charset="0"/>
              </a:rPr>
              <a:t>Monitoring and Evaluation (M&amp;E)</a:t>
            </a:r>
            <a:r>
              <a:rPr lang="en-US" dirty="0" smtClean="0">
                <a:latin typeface="Poor Richard" pitchFamily="18" charset="0"/>
              </a:rPr>
              <a:t> </a:t>
            </a:r>
          </a:p>
        </p:txBody>
      </p:sp>
      <p:pic>
        <p:nvPicPr>
          <p:cNvPr id="22530" name="Content Placeholder 3" descr="colombia trai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19600" y="4343400"/>
            <a:ext cx="4191000" cy="2286000"/>
          </a:xfrm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609600" y="1371600"/>
            <a:ext cx="7772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pitchFamily="-123" charset="2"/>
              <a:buChar char="§"/>
            </a:pPr>
            <a:r>
              <a:rPr lang="es-ES" sz="3200" dirty="0">
                <a:latin typeface="Calibri" pitchFamily="-123" charset="0"/>
              </a:rPr>
              <a:t> </a:t>
            </a:r>
            <a:r>
              <a:rPr lang="es-ES" sz="3200" dirty="0">
                <a:latin typeface="Poor Richard" pitchFamily="18" charset="0"/>
              </a:rPr>
              <a:t>Total </a:t>
            </a:r>
            <a:r>
              <a:rPr lang="es-ES" sz="3200" dirty="0" err="1">
                <a:latin typeface="Poor Richard" pitchFamily="18" charset="0"/>
              </a:rPr>
              <a:t>budget</a:t>
            </a:r>
            <a:r>
              <a:rPr lang="es-ES" sz="3200" dirty="0">
                <a:latin typeface="Poor Richard" pitchFamily="18" charset="0"/>
              </a:rPr>
              <a:t> $</a:t>
            </a:r>
            <a:r>
              <a:rPr lang="es-ES" sz="3200" dirty="0" smtClean="0">
                <a:latin typeface="Poor Richard" pitchFamily="18" charset="0"/>
              </a:rPr>
              <a:t>189,000 </a:t>
            </a:r>
            <a:endParaRPr lang="es-ES" sz="3200" dirty="0">
              <a:latin typeface="Poor Richard" pitchFamily="18" charset="0"/>
            </a:endParaRPr>
          </a:p>
          <a:p>
            <a:pPr>
              <a:buFont typeface="Wingdings" pitchFamily="-123" charset="2"/>
              <a:buChar char="§"/>
            </a:pPr>
            <a:r>
              <a:rPr lang="es-ES" sz="3200" dirty="0">
                <a:latin typeface="Poor Richard" pitchFamily="18" charset="0"/>
              </a:rPr>
              <a:t> M&amp;E </a:t>
            </a:r>
            <a:r>
              <a:rPr lang="es-ES" sz="3200" dirty="0" err="1">
                <a:latin typeface="Poor Richard" pitchFamily="18" charset="0"/>
              </a:rPr>
              <a:t>Technical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Coordinator</a:t>
            </a:r>
            <a:r>
              <a:rPr lang="es-ES" sz="3200" dirty="0">
                <a:latin typeface="Poor Richard" pitchFamily="18" charset="0"/>
              </a:rPr>
              <a:t> has </a:t>
            </a:r>
            <a:r>
              <a:rPr lang="es-ES" sz="3200" dirty="0" err="1">
                <a:latin typeface="Poor Richard" pitchFamily="18" charset="0"/>
              </a:rPr>
              <a:t>been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contracted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directly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by</a:t>
            </a:r>
            <a:r>
              <a:rPr lang="es-ES" sz="3200" dirty="0">
                <a:latin typeface="Poor Richard" pitchFamily="18" charset="0"/>
              </a:rPr>
              <a:t> the IDB (Gonzalo Griebenow).</a:t>
            </a:r>
          </a:p>
          <a:p>
            <a:pPr>
              <a:buFont typeface="Wingdings" pitchFamily="-123" charset="2"/>
              <a:buChar char="§"/>
            </a:pPr>
            <a:r>
              <a:rPr lang="es-ES" sz="3200" dirty="0">
                <a:latin typeface="Poor Richard" pitchFamily="18" charset="0"/>
              </a:rPr>
              <a:t>He </a:t>
            </a:r>
            <a:r>
              <a:rPr lang="es-ES" sz="3200" dirty="0" err="1">
                <a:latin typeface="Poor Richard" pitchFamily="18" charset="0"/>
              </a:rPr>
              <a:t>will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work</a:t>
            </a:r>
            <a:r>
              <a:rPr lang="es-ES" sz="3200" dirty="0">
                <a:latin typeface="Poor Richard" pitchFamily="18" charset="0"/>
              </a:rPr>
              <a:t> in </a:t>
            </a:r>
            <a:r>
              <a:rPr lang="es-ES" sz="3200" dirty="0" err="1">
                <a:latin typeface="Poor Richard" pitchFamily="18" charset="0"/>
              </a:rPr>
              <a:t>collaboration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with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other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project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stakeholders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to</a:t>
            </a:r>
            <a:r>
              <a:rPr lang="es-ES" sz="3200" dirty="0">
                <a:latin typeface="Poor Richard" pitchFamily="18" charset="0"/>
              </a:rPr>
              <a:t> </a:t>
            </a:r>
            <a:r>
              <a:rPr lang="es-ES" sz="3200" dirty="0" err="1">
                <a:latin typeface="Poor Richard" pitchFamily="18" charset="0"/>
              </a:rPr>
              <a:t>design</a:t>
            </a:r>
            <a:r>
              <a:rPr lang="es-ES" sz="3200" dirty="0">
                <a:latin typeface="Poor Richard" pitchFamily="18" charset="0"/>
              </a:rPr>
              <a:t> a </a:t>
            </a:r>
            <a:r>
              <a:rPr lang="es-ES" sz="3200" dirty="0" err="1">
                <a:latin typeface="Poor Richard" pitchFamily="18" charset="0"/>
              </a:rPr>
              <a:t>strong</a:t>
            </a:r>
            <a:r>
              <a:rPr lang="es-ES" sz="3200" dirty="0">
                <a:latin typeface="Poor Richard" pitchFamily="18" charset="0"/>
              </a:rPr>
              <a:t> and </a:t>
            </a:r>
            <a:r>
              <a:rPr lang="es-ES" sz="3200" dirty="0" err="1">
                <a:latin typeface="Poor Richard" pitchFamily="18" charset="0"/>
              </a:rPr>
              <a:t>innovative</a:t>
            </a:r>
            <a:r>
              <a:rPr lang="es-ES" sz="3200" dirty="0">
                <a:latin typeface="Poor Richard" pitchFamily="18" charset="0"/>
              </a:rPr>
              <a:t> M&amp;E plan</a:t>
            </a:r>
            <a:endParaRPr lang="en-US" sz="3200" dirty="0">
              <a:latin typeface="Poor Richard" pitchFamily="18" charset="0"/>
            </a:endParaRP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6096000" y="6248400"/>
            <a:ext cx="1447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Calibri" pitchFamily="-123" charset="0"/>
              </a:rPr>
              <a:t>Foto por F. Guzman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latin typeface="Poor Richard" charset="0"/>
              </a:rPr>
              <a:t>Project administration 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38400"/>
          </a:xfrm>
        </p:spPr>
        <p:txBody>
          <a:bodyPr/>
          <a:lstStyle/>
          <a:p>
            <a:pPr>
              <a:buFont typeface="Wingdings" pitchFamily="-123" charset="2"/>
              <a:buChar char="§"/>
            </a:pPr>
            <a:r>
              <a:rPr lang="es-ES" dirty="0" smtClean="0">
                <a:latin typeface="Poor Richard" pitchFamily="18" charset="0"/>
              </a:rPr>
              <a:t>Total </a:t>
            </a:r>
            <a:r>
              <a:rPr lang="es-ES" dirty="0" err="1" smtClean="0">
                <a:latin typeface="Poor Richard" pitchFamily="18" charset="0"/>
              </a:rPr>
              <a:t>budget</a:t>
            </a:r>
            <a:r>
              <a:rPr lang="es-ES" dirty="0" smtClean="0">
                <a:latin typeface="Poor Richard" pitchFamily="18" charset="0"/>
              </a:rPr>
              <a:t> $15,000</a:t>
            </a:r>
          </a:p>
          <a:p>
            <a:pPr>
              <a:buFont typeface="Wingdings" pitchFamily="-123" charset="2"/>
              <a:buChar char="§"/>
            </a:pPr>
            <a:r>
              <a:rPr lang="es-ES" dirty="0" smtClean="0">
                <a:latin typeface="Poor Richard" pitchFamily="18" charset="0"/>
              </a:rPr>
              <a:t>COICA in </a:t>
            </a:r>
            <a:r>
              <a:rPr lang="es-ES" dirty="0" err="1" smtClean="0">
                <a:latin typeface="Poor Richard" pitchFamily="18" charset="0"/>
              </a:rPr>
              <a:t>collaboration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with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their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national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organizations</a:t>
            </a:r>
            <a:endParaRPr lang="es-ES" dirty="0" smtClean="0">
              <a:latin typeface="Poor Richard" pitchFamily="18" charset="0"/>
            </a:endParaRPr>
          </a:p>
          <a:p>
            <a:pPr>
              <a:buFont typeface="Wingdings" pitchFamily="-123" charset="2"/>
              <a:buChar char="§"/>
            </a:pPr>
            <a:r>
              <a:rPr lang="es-ES" dirty="0" smtClean="0">
                <a:latin typeface="Poor Richard" pitchFamily="18" charset="0"/>
              </a:rPr>
              <a:t>Juan </a:t>
            </a:r>
            <a:r>
              <a:rPr lang="es-ES" dirty="0" err="1" smtClean="0">
                <a:latin typeface="Poor Richard" pitchFamily="18" charset="0"/>
              </a:rPr>
              <a:t>Reategui</a:t>
            </a:r>
            <a:r>
              <a:rPr lang="es-ES" dirty="0" smtClean="0">
                <a:latin typeface="Poor Richard" pitchFamily="18" charset="0"/>
              </a:rPr>
              <a:t> </a:t>
            </a:r>
            <a:r>
              <a:rPr lang="es-ES" dirty="0" err="1" smtClean="0">
                <a:latin typeface="Poor Richard" pitchFamily="18" charset="0"/>
              </a:rPr>
              <a:t>appointed</a:t>
            </a:r>
            <a:r>
              <a:rPr lang="es-ES" dirty="0" smtClean="0">
                <a:latin typeface="Poor Richard" pitchFamily="18" charset="0"/>
              </a:rPr>
              <a:t> as Project </a:t>
            </a:r>
            <a:r>
              <a:rPr lang="es-ES" dirty="0" err="1" smtClean="0">
                <a:latin typeface="Poor Richard" pitchFamily="18" charset="0"/>
              </a:rPr>
              <a:t>Coordinator</a:t>
            </a:r>
            <a:r>
              <a:rPr lang="es-ES" dirty="0" smtClean="0">
                <a:latin typeface="Poor Richard" pitchFamily="18" charset="0"/>
              </a:rPr>
              <a:t> for COICA</a:t>
            </a:r>
            <a:endParaRPr lang="en-US" dirty="0">
              <a:latin typeface="Poor Richard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36149930</IDBDocs_x0020_Number>
    <TaxCatchAll xmlns="cdc7663a-08f0-4737-9e8c-148ce897a09c">
      <Value>1</Value>
      <Value>25</Value>
    </TaxCatchAll>
    <Phase xmlns="cdc7663a-08f0-4737-9e8c-148ce897a09c" xsi:nil="true"/>
    <SISCOR_x0020_Number xmlns="cdc7663a-08f0-4737-9e8c-148ce897a09c" xsi:nil="true"/>
    <Division_x0020_or_x0020_Unit xmlns="cdc7663a-08f0-4737-9e8c-148ce897a09c">EXR/CMG</Division_x0020_or_x0020_Unit>
    <Approval_x0020_Number xmlns="cdc7663a-08f0-4737-9e8c-148ce897a09c" xsi:nil="true"/>
    <Document_x0020_Author xmlns="cdc7663a-08f0-4737-9e8c-148ce897a09c">KRISTYNAB</Document_x0020_Author>
    <Fiscal_x0020_Year_x0020_IDB xmlns="cdc7663a-08f0-4737-9e8c-148ce897a09c">2011</Fiscal_x0020_Year_x0020_IDB>
    <Other_x0020_Author xmlns="cdc7663a-08f0-4737-9e8c-148ce897a09c" xsi:nil="true"/>
    <Project_x0020_Number xmlns="cdc7663a-08f0-4737-9e8c-148ce897a09c">RG-T1874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&lt;div class="ExternalClass1079269D83CF4715AC0C5B86324D712A"&gt;MS POWERPOINTPPProject Profile0N&lt;/div&gt;</Migration_x0020_Info>
    <Operation_x0020_Type xmlns="cdc7663a-08f0-4737-9e8c-148ce897a09c" xsi:nil="true"/>
    <Record_x0020_Number xmlns="cdc7663a-08f0-4737-9e8c-148ce897a09c" xsi:nil="true"/>
    <Document_x0020_Language_x0020_IDB xmlns="cdc7663a-08f0-4737-9e8c-148ce897a09c">English</Document_x0020_Language_x0020_IDB>
    <Identifier xmlns="cdc7663a-08f0-4737-9e8c-148ce897a09c"> FULL DOC</Identifier>
    <Access_x0020_to_x0020_Information_x00a0_Policy xmlns="cdc7663a-08f0-4737-9e8c-148ce897a09c">Confidential</Access_x0020_to_x0020_Information_x00a0_Policy>
    <b26cdb1da78c4bb4b1c1bac2f6ac5911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Profile (PP)</TermName>
          <TermId xmlns="http://schemas.microsoft.com/office/infopath/2007/PartnerControls">ac5f0c28-f2f6-431c-8d05-62f851b6a822</TermId>
        </TermInfo>
      </Terms>
    </b26cdb1da78c4bb4b1c1bac2f6ac5911>
    <ic46d7e087fd4a108fb86518ca413cc6 xmlns="cdc7663a-08f0-4737-9e8c-148ce897a09c">
      <Terms xmlns="http://schemas.microsoft.com/office/infopath/2007/PartnerControls"/>
    </ic46d7e087fd4a108fb86518ca413cc6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Preparation, Planning and Design</TermName>
          <TermId xmlns="http://schemas.microsoft.com/office/infopath/2007/PartnerControls">29ca0c72-1fc4-435f-a09c-28585cb5eac9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nddeef1749674d76abdbe4b239a70bc6 xmlns="cdc7663a-08f0-4737-9e8c-148ce897a09c">
      <Terms xmlns="http://schemas.microsoft.com/office/infopath/2007/PartnerControls"/>
    </nddeef1749674d76abdbe4b239a70bc6>
    <Abstract xmlns="cdc7663a-08f0-4737-9e8c-148ce897a09c" xsi:nil="true"/>
    <Editor1 xmlns="cdc7663a-08f0-4737-9e8c-148ce897a09c" xsi:nil="true"/>
    <Disclosure_x0020_Activity xmlns="cdc7663a-08f0-4737-9e8c-148ce897a09c">Project Profile</Disclosure_x0020_Activity>
    <Region xmlns="cdc7663a-08f0-4737-9e8c-148ce897a09c" xsi:nil="true"/>
    <_dlc_DocId xmlns="cdc7663a-08f0-4737-9e8c-148ce897a09c">EZSHARE-86407705-10739</_dlc_DocId>
    <Publication_x0020_Type xmlns="cdc7663a-08f0-4737-9e8c-148ce897a09c" xsi:nil="true"/>
    <Issue_x0020_Date xmlns="cdc7663a-08f0-4737-9e8c-148ce897a09c" xsi:nil="true"/>
    <Webtopic xmlns="cdc7663a-08f0-4737-9e8c-148ce897a09c">Indigenous Peoples</Webtopic>
    <Publishing_x0020_House xmlns="cdc7663a-08f0-4737-9e8c-148ce897a09c" xsi:nil="true"/>
    <Disclosed xmlns="cdc7663a-08f0-4737-9e8c-148ce897a09c">false</Disclosed>
    <KP_x0020_Topics xmlns="cdc7663a-08f0-4737-9e8c-148ce897a09c" xsi:nil="true"/>
    <_dlc_DocIdUrl xmlns="cdc7663a-08f0-4737-9e8c-148ce897a09c">
      <Url>https://idbg.sharepoint.com/teams/EZ-RG-TCP/RG-T1874/_layouts/15/DocIdRedir.aspx?ID=EZSHARE-86407705-10739</Url>
      <Description>EZSHARE-86407705-10739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C927674B4B49A448B6F9CCD5DA269E0C" ma:contentTypeVersion="1042" ma:contentTypeDescription="A content type to manage public (operations) IDB documents" ma:contentTypeScope="" ma:versionID="c151358974a8d708b2191f1cc0820994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8d25e86f9f2aab02a9951cf85e6824ab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6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Props1.xml><?xml version="1.0" encoding="utf-8"?>
<ds:datastoreItem xmlns:ds="http://schemas.openxmlformats.org/officeDocument/2006/customXml" ds:itemID="{89CFB929-A613-4B4E-9535-A4ABB5295814}"/>
</file>

<file path=customXml/itemProps2.xml><?xml version="1.0" encoding="utf-8"?>
<ds:datastoreItem xmlns:ds="http://schemas.openxmlformats.org/officeDocument/2006/customXml" ds:itemID="{9351B2C1-64E4-4405-A0E3-A41B5EB800A9}"/>
</file>

<file path=customXml/itemProps3.xml><?xml version="1.0" encoding="utf-8"?>
<ds:datastoreItem xmlns:ds="http://schemas.openxmlformats.org/officeDocument/2006/customXml" ds:itemID="{46520C1B-DC32-4DCF-938C-B2AA20758E48}"/>
</file>

<file path=customXml/itemProps4.xml><?xml version="1.0" encoding="utf-8"?>
<ds:datastoreItem xmlns:ds="http://schemas.openxmlformats.org/officeDocument/2006/customXml" ds:itemID="{715DA768-1DC6-4362-81FA-A20ECC8ACFD8}"/>
</file>

<file path=customXml/itemProps5.xml><?xml version="1.0" encoding="utf-8"?>
<ds:datastoreItem xmlns:ds="http://schemas.openxmlformats.org/officeDocument/2006/customXml" ds:itemID="{63786078-D92A-4C0D-B3A4-A52BA1CAE40D}"/>
</file>

<file path=customXml/itemProps6.xml><?xml version="1.0" encoding="utf-8"?>
<ds:datastoreItem xmlns:ds="http://schemas.openxmlformats.org/officeDocument/2006/customXml" ds:itemID="{18048E20-4BDE-4DAE-B7CE-B0DFE8BDBE41}"/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333</Words>
  <Application>Microsoft Office PowerPoint</Application>
  <PresentationFormat>On-screen Show (4:3)</PresentationFormat>
  <Paragraphs>47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Climate Change and Indigenous Peoples  of the Amazon</vt:lpstr>
      <vt:lpstr>Main objective</vt:lpstr>
      <vt:lpstr>     The program</vt:lpstr>
      <vt:lpstr>  Components</vt:lpstr>
      <vt:lpstr> Component 1 : Training and technical assistance </vt:lpstr>
      <vt:lpstr>Component 2:  Participation </vt:lpstr>
      <vt:lpstr>Component 3:  Pilot projects</vt:lpstr>
      <vt:lpstr>Monitoring and Evaluation (M&amp;E) </vt:lpstr>
      <vt:lpstr>Project administration </vt:lpstr>
      <vt:lpstr>Project coordination details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Change and Indigenous Peoples in the Amazon </dc:title>
  <dc:creator>KRISTYNAB</dc:creator>
  <cp:lastModifiedBy>John Ferriter</cp:lastModifiedBy>
  <cp:revision>102</cp:revision>
  <dcterms:created xsi:type="dcterms:W3CDTF">2011-04-12T14:58:54Z</dcterms:created>
  <dcterms:modified xsi:type="dcterms:W3CDTF">2011-04-29T20:59:13Z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0x0101001A458A224826124E8B45B1D613300CFC00C927674B4B49A448B6F9CCD5DA269E0C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28;#Project Profile (PP)|ac5f0c28-f2f6-431c-8d05-62f851b6a822</vt:lpwstr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0" name="Series_x0020_Operations_x0020_IDB">
    <vt:lpwstr>28;#Project Profile (PP)|ac5f0c28-f2f6-431c-8d05-62f851b6a822</vt:lpwstr>
  </property>
  <property fmtid="{D5CDD505-2E9C-101B-9397-08002B2CF9AE}" pid="13" name="Sector IDB">
    <vt:lpwstr/>
  </property>
  <property fmtid="{D5CDD505-2E9C-101B-9397-08002B2CF9AE}" pid="14" name="Function Operations IDB">
    <vt:lpwstr>1;#Project Preparation, Planning and Design|29ca0c72-1fc4-435f-a09c-28585cb5eac9</vt:lpwstr>
  </property>
  <property fmtid="{D5CDD505-2E9C-101B-9397-08002B2CF9AE}" pid="15" name="Sub-Sector">
    <vt:lpwstr/>
  </property>
  <property fmtid="{D5CDD505-2E9C-101B-9397-08002B2CF9AE}" pid="16" name="Order">
    <vt:r8>1073900</vt:r8>
  </property>
  <property fmtid="{D5CDD505-2E9C-101B-9397-08002B2CF9AE}" pid="17" name="_dlc_DocIdItemGuid">
    <vt:lpwstr>031315de-b224-44e9-921e-889977b95641</vt:lpwstr>
  </property>
</Properties>
</file>