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app.xml" ContentType="application/vnd.openxmlformats-officedocument.extended-properties+xml"/>
  <Override PartName="/customXml/itemProps5.xml" ContentType="application/vnd.openxmlformats-officedocument.customXmlProperties+xml"/>
  <Override PartName="/customXml/itemProps4.xml" ContentType="application/vnd.openxmlformats-officedocument.customXml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6.xml" ContentType="application/vnd.openxmlformats-officedocument.customXml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13" Type="http://schemas.openxmlformats.org/officeDocument/2006/relationships/customXml" Target="../customXml/item7.xml"/><Relationship Id="rId3" Type="http://schemas.openxmlformats.org/officeDocument/2006/relationships/presProps" Target="presProps.xml"/><Relationship Id="rId12" Type="http://schemas.openxmlformats.org/officeDocument/2006/relationships/customXml" Target="../customXml/item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4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Relationship Id="rId14" Type="http://schemas.openxmlformats.org/officeDocument/2006/relationships/customXml" Target="../customXml/item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6AB41-56CA-7B4D-8BFB-0D304D5AA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5DE5AA-BD34-064D-9A16-CDC20D232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9D011-F60C-A742-8025-CC4DF4D05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5CF14-DAC0-5242-A8DA-E299F3F52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33DB7-F738-8B47-A7B9-4FC75F3A0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95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93D1D-E586-1341-B4BE-1DAC16BCD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2C33AB-660B-1F4B-8622-7CB07A7D1C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B375C-9840-D447-8BA7-D318EE621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8034A-8F2B-4844-972D-0144558D0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F4F8B-5482-804D-9DDF-8A3A8EF6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80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796837-FA87-E946-A080-5C71AC6A45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7AC3C-6DB1-6542-A4B0-21D45F974A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BCE69-070B-D947-A200-037491F74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33137-352D-3C4D-A298-334D45F0A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02CB2-F6CC-1645-9A3A-413F84BB2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19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379CE-89EA-6243-9B81-5C500A7C4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DC869-C456-DE41-A13D-BE194023B5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EB772-F14A-9445-8B9C-DE6F5433D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929CD-A4AA-0A4F-8C0C-A52A3521E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079E-DA27-9F41-B38A-78BAF6339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6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6987B-0AEB-1341-A767-C2A8D132C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6D041-37C0-5549-874E-172D16FF3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CA2328-96C3-974F-9656-39B268099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310CD-F7D7-754F-9C15-C7DCE7EF2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E0719-A278-1641-B4EC-A3BE2A02D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46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23269-0558-614E-BE07-7C10B87EC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7AF3A-A3AD-5145-A670-F6D01A7DE4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2E7645-BF20-A04D-BAFF-5C4678150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D55399-2C0F-174B-906F-5555EA259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BF5294-8955-EA40-A1D8-6C71DF9F3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530D92-49F3-3C4C-8F4F-44683866E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84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5DC21-C8F3-5647-8C93-C98E78D1A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9868C-9B72-B34C-8E15-4D93CEFA1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136418-F3A6-934A-8B50-AD480EA61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72705E-ED52-3C4A-ADF9-8E82655CB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6DECA5-D452-F048-8CF0-6D32DB5292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E9F816-E881-7B49-9BA4-984A6DB94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FD4FA7-694B-BF4E-B939-5B1FB7689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42407-F964-FD49-96BA-B3E44F2CE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5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1E1D4-18BA-6449-917C-281C7DEF4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AFA28C-83E0-1E40-8641-1FF863A35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FBC563-7502-5A4E-9A72-810E23B2F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5C356-520B-314B-BCD2-3DDDFAD5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14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B3EB5D-D43E-AF43-A359-5ED4F2F4C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1F3D91-AD05-7948-91BC-F526242AA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4530C-9460-264F-91B5-6A40F91D3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58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01088-2C6D-F143-9C25-A8A53B2F8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FBF31-1C85-914A-83DE-F69773D1C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99A2F3-36DC-2647-9903-2089DA704C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10E4E3-E5C1-E942-A4DB-4CD4BDDE7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43DC42-41A2-0043-8763-DAE3B5CA4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6010F1-C64B-A241-AD7C-8EE4E0EE1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4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F0B2C-FD56-CA43-BF7B-DB4EC6F4E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FBEF73-7AA7-7A48-BC67-C483FF9F1B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31A690-B3C0-DD4C-A099-72EB15014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FB8927-32EA-444A-A718-D96138A18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FE9E7-311B-D04B-9D10-627B33909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81769A-0647-BC4C-A98E-8A7178903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46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87CA26-0350-974F-9F5D-F9CA7277E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D2687-F2BD-6C41-9FD5-F61F1B0E5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6742E-6AA3-504D-A417-AAD9755D4E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F7E1E-1E37-544A-896B-0B46F449135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9C54D-B2B0-CF43-AEDC-8328EA8378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58153-04E2-AD45-AE44-79F0F1696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45B9-ADB9-FE4F-9521-393164B09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17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6">
            <a:extLst>
              <a:ext uri="{FF2B5EF4-FFF2-40B4-BE49-F238E27FC236}">
                <a16:creationId xmlns:a16="http://schemas.microsoft.com/office/drawing/2014/main" id="{3412ADB3-7195-DE4C-A3A5-27EE06AE2C64}"/>
              </a:ext>
            </a:extLst>
          </p:cNvPr>
          <p:cNvSpPr txBox="1"/>
          <p:nvPr/>
        </p:nvSpPr>
        <p:spPr>
          <a:xfrm>
            <a:off x="0" y="1"/>
            <a:ext cx="9144000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6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Teoría del Cambio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CO" sz="1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PROGRAMA DE APOYO PARA LA MEJORA DE LAS TRAYECTORIAS EDUCATIVAS EN ZONAS RURALES FOCALIZADAS 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E9AE4D6-B033-F64E-BB40-89E40EBD4D54}"/>
              </a:ext>
            </a:extLst>
          </p:cNvPr>
          <p:cNvCxnSpPr>
            <a:cxnSpLocks/>
          </p:cNvCxnSpPr>
          <p:nvPr/>
        </p:nvCxnSpPr>
        <p:spPr>
          <a:xfrm flipV="1">
            <a:off x="235263" y="513903"/>
            <a:ext cx="8757443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5">
            <a:extLst>
              <a:ext uri="{FF2B5EF4-FFF2-40B4-BE49-F238E27FC236}">
                <a16:creationId xmlns:a16="http://schemas.microsoft.com/office/drawing/2014/main" id="{10BC5878-3DA3-4D47-B44B-C3354A0D8B12}"/>
              </a:ext>
            </a:extLst>
          </p:cNvPr>
          <p:cNvSpPr txBox="1"/>
          <p:nvPr/>
        </p:nvSpPr>
        <p:spPr>
          <a:xfrm>
            <a:off x="7327" y="618822"/>
            <a:ext cx="1550670" cy="24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0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PROBLEMA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TextBox 9">
            <a:extLst>
              <a:ext uri="{FF2B5EF4-FFF2-40B4-BE49-F238E27FC236}">
                <a16:creationId xmlns:a16="http://schemas.microsoft.com/office/drawing/2014/main" id="{36E7750F-0BC5-8B48-9BC8-A5D3C27BD606}"/>
              </a:ext>
            </a:extLst>
          </p:cNvPr>
          <p:cNvSpPr txBox="1"/>
          <p:nvPr/>
        </p:nvSpPr>
        <p:spPr>
          <a:xfrm>
            <a:off x="93011" y="1104755"/>
            <a:ext cx="1478963" cy="556975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s-AR" sz="1400" dirty="0">
                <a:effectLst/>
                <a:ea typeface="Times New Roman" panose="02020603050405020304" pitchFamily="18" charset="0"/>
              </a:rPr>
              <a:t>Rezagos en cobertura y calidad de la oferta educativa rural que afectan la permanencia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, los </a:t>
            </a:r>
            <a:r>
              <a:rPr lang="es-AR" sz="1400" dirty="0">
                <a:effectLst/>
                <a:ea typeface="Times New Roman" panose="02020603050405020304" pitchFamily="18" charset="0"/>
              </a:rPr>
              <a:t>aprendizajes y habilidades con los que salen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 los niños y </a:t>
            </a:r>
            <a:r>
              <a:rPr lang="en-US" sz="1400" dirty="0" err="1">
                <a:effectLst/>
                <a:ea typeface="Times New Roman" panose="02020603050405020304" pitchFamily="18" charset="0"/>
              </a:rPr>
              <a:t>jóvenes</a:t>
            </a:r>
            <a:r>
              <a:rPr lang="es-AR" sz="1400" dirty="0">
                <a:effectLst/>
                <a:ea typeface="Times New Roman" panose="02020603050405020304" pitchFamily="18" charset="0"/>
              </a:rPr>
              <a:t> del sistema escolar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AR" sz="1400" dirty="0">
                <a:effectLst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400" dirty="0" err="1">
                <a:effectLst/>
                <a:ea typeface="Times New Roman" panose="02020603050405020304" pitchFamily="18" charset="0"/>
              </a:rPr>
              <a:t>Trayectorias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400" dirty="0" err="1">
                <a:effectLst/>
                <a:ea typeface="Times New Roman" panose="02020603050405020304" pitchFamily="18" charset="0"/>
              </a:rPr>
              <a:t>educativas</a:t>
            </a:r>
            <a:r>
              <a:rPr lang="es-AR" sz="1400" dirty="0">
                <a:effectLst/>
                <a:ea typeface="Times New Roman" panose="02020603050405020304" pitchFamily="18" charset="0"/>
              </a:rPr>
              <a:t> rural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es</a:t>
            </a:r>
            <a:r>
              <a:rPr lang="es-AR" sz="1400" dirty="0">
                <a:effectLst/>
                <a:ea typeface="Times New Roman" panose="02020603050405020304" pitchFamily="18" charset="0"/>
              </a:rPr>
              <a:t> desarticulada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s</a:t>
            </a:r>
            <a:r>
              <a:rPr lang="es-AR" sz="1400" dirty="0">
                <a:effectLst/>
                <a:ea typeface="Times New Roman" panose="02020603050405020304" pitchFamily="18" charset="0"/>
              </a:rPr>
              <a:t>, no integral</a:t>
            </a:r>
            <a:r>
              <a:rPr lang="en-US" sz="1400" dirty="0">
                <a:effectLst/>
                <a:ea typeface="Times New Roman" panose="02020603050405020304" pitchFamily="18" charset="0"/>
              </a:rPr>
              <a:t>es</a:t>
            </a:r>
            <a:r>
              <a:rPr lang="es-AR" sz="1400" dirty="0">
                <a:effectLst/>
                <a:ea typeface="Times New Roman" panose="02020603050405020304" pitchFamily="18" charset="0"/>
              </a:rPr>
              <a:t> y de baja pertinencia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AR" sz="1400" dirty="0">
                <a:effectLst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s-AR" sz="1400" dirty="0">
                <a:effectLst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TextBox 41">
            <a:extLst>
              <a:ext uri="{FF2B5EF4-FFF2-40B4-BE49-F238E27FC236}">
                <a16:creationId xmlns:a16="http://schemas.microsoft.com/office/drawing/2014/main" id="{6893C50E-62DE-EB41-BFA1-A9EFA7BF09E1}"/>
              </a:ext>
            </a:extLst>
          </p:cNvPr>
          <p:cNvSpPr txBox="1"/>
          <p:nvPr/>
        </p:nvSpPr>
        <p:spPr>
          <a:xfrm>
            <a:off x="1809323" y="554743"/>
            <a:ext cx="2604135" cy="262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1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CAUSAS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TextBox 14">
            <a:extLst>
              <a:ext uri="{FF2B5EF4-FFF2-40B4-BE49-F238E27FC236}">
                <a16:creationId xmlns:a16="http://schemas.microsoft.com/office/drawing/2014/main" id="{09ECCACA-82A7-1D40-99B9-3A63732F7472}"/>
              </a:ext>
            </a:extLst>
          </p:cNvPr>
          <p:cNvSpPr txBox="1"/>
          <p:nvPr/>
        </p:nvSpPr>
        <p:spPr>
          <a:xfrm>
            <a:off x="1620775" y="1104758"/>
            <a:ext cx="2997200" cy="5569756"/>
          </a:xfrm>
          <a:prstGeom prst="roundRect">
            <a:avLst/>
          </a:prstGeom>
          <a:solidFill>
            <a:srgbClr val="ED7D31"/>
          </a:solidFill>
          <a:ln>
            <a:noFill/>
          </a:ln>
          <a:effectLst/>
        </p:spPr>
        <p:txBody>
          <a:bodyPr wrap="square" rtlCol="0">
            <a:noAutofit/>
          </a:bodyPr>
          <a:lstStyle/>
          <a:p>
            <a:pPr marL="17145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1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Modelos educativos de baja pertinencia, no alineados con las necesidades rurales </a:t>
            </a:r>
            <a:endParaRPr lang="en-US" sz="1100" dirty="0">
              <a:effectLst/>
              <a:ea typeface="Times New Roman" panose="02020603050405020304" pitchFamily="18" charset="0"/>
            </a:endParaRP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Oferta precaria y no integral</a:t>
            </a:r>
            <a:r>
              <a:rPr lang="es-ES_tradnl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para primera infancia, preescolar y educación media, especialmente en la ruralidad.</a:t>
            </a:r>
            <a:endParaRPr lang="en-US" sz="1100" dirty="0">
              <a:effectLst/>
              <a:ea typeface="Times New Roman" panose="02020603050405020304" pitchFamily="18" charset="0"/>
            </a:endParaRPr>
          </a:p>
          <a:p>
            <a:pPr marL="17145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1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Inexistencia de Modelos Educativos Flexibles para la primera infancia </a:t>
            </a:r>
            <a:endParaRPr lang="en-US" sz="1100" dirty="0">
              <a:effectLst/>
              <a:ea typeface="Times New Roman" panose="02020603050405020304" pitchFamily="18" charset="0"/>
            </a:endParaRPr>
          </a:p>
          <a:p>
            <a:pPr marL="17145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Deficiencias en la calidad de la docencia para preescolar básica y media (42% docentes rurales son provisionales)</a:t>
            </a:r>
            <a:endParaRPr lang="en-US" sz="1100" dirty="0">
              <a:effectLst/>
              <a:ea typeface="Times New Roman" panose="02020603050405020304" pitchFamily="18" charset="0"/>
            </a:endParaRP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1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Canastas y dotaciones insuficientes / poco pertinentes para las necesidades rurales</a:t>
            </a:r>
            <a:endParaRPr lang="en-US" sz="1100" dirty="0">
              <a:effectLst/>
              <a:ea typeface="Times New Roman" panose="02020603050405020304" pitchFamily="18" charset="0"/>
            </a:endParaRP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200" dirty="0" err="1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Sedes</a:t>
            </a:r>
            <a:r>
              <a:rPr lang="es-ES_tradnl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escolares</a:t>
            </a:r>
            <a:r>
              <a:rPr lang="en-US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en la ruralidad</a:t>
            </a:r>
            <a:r>
              <a:rPr lang="es-ES_tradnl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con deficiencias en infraestructura, dotación, modelos educativos y docentes capacitados para las necesidades propias de</a:t>
            </a:r>
            <a:r>
              <a:rPr lang="en-US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su</a:t>
            </a:r>
            <a:r>
              <a:rPr lang="es-ES_tradnl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 contexto</a:t>
            </a:r>
            <a:r>
              <a:rPr lang="en-US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n-US" sz="1100" dirty="0">
              <a:effectLst/>
              <a:ea typeface="Times New Roman" panose="02020603050405020304" pitchFamily="18" charset="0"/>
            </a:endParaRP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Barreras económicas y sociales de acceso a la escuela (demanda)</a:t>
            </a:r>
            <a:endParaRPr lang="en-US" sz="1100" dirty="0">
              <a:effectLst/>
              <a:ea typeface="Times New Roman" panose="02020603050405020304" pitchFamily="18" charset="0"/>
            </a:endParaRPr>
          </a:p>
          <a:p>
            <a:pPr marL="17145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_tradnl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Desconexión de las realidades productivas de la ruralidad con las competencias que se desarrollan en la escuela</a:t>
            </a:r>
            <a:endParaRPr lang="en-US" sz="1100" dirty="0">
              <a:effectLst/>
              <a:ea typeface="Times New Roman" panose="02020603050405020304" pitchFamily="18" charset="0"/>
            </a:endParaRPr>
          </a:p>
          <a:p>
            <a:pPr marL="17145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Falta de claridad en la asignación de roles en la institucionalidad relacionados con la educación rural </a:t>
            </a:r>
            <a:endParaRPr lang="en-US" sz="1100" dirty="0">
              <a:effectLst/>
              <a:ea typeface="Times New Roman" panose="02020603050405020304" pitchFamily="18" charset="0"/>
            </a:endParaRPr>
          </a:p>
          <a:p>
            <a:pPr marL="17145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1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Dificultades para acompañamiento a las escuelas en la ruralidad y la ruralidad dispersa</a:t>
            </a:r>
            <a:endParaRPr lang="en-US" sz="11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B754B5-B1FF-814E-8DC4-6E9577BF88A1}"/>
              </a:ext>
            </a:extLst>
          </p:cNvPr>
          <p:cNvSpPr txBox="1"/>
          <p:nvPr/>
        </p:nvSpPr>
        <p:spPr>
          <a:xfrm>
            <a:off x="4628692" y="544618"/>
            <a:ext cx="2598420" cy="2819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1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INTERVENCIONES IDENTIFICADAS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7" name="TextBox 14">
            <a:extLst>
              <a:ext uri="{FF2B5EF4-FFF2-40B4-BE49-F238E27FC236}">
                <a16:creationId xmlns:a16="http://schemas.microsoft.com/office/drawing/2014/main" id="{4E802392-181A-6F49-A8B0-A278067E7877}"/>
              </a:ext>
            </a:extLst>
          </p:cNvPr>
          <p:cNvSpPr txBox="1"/>
          <p:nvPr/>
        </p:nvSpPr>
        <p:spPr>
          <a:xfrm>
            <a:off x="4693207" y="1104757"/>
            <a:ext cx="2514600" cy="2131066"/>
          </a:xfrm>
          <a:prstGeom prst="roundRect">
            <a:avLst/>
          </a:prstGeom>
          <a:solidFill>
            <a:srgbClr val="ED7D31"/>
          </a:solidFill>
          <a:ln>
            <a:noFill/>
          </a:ln>
          <a:effectLst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s-MX" sz="1200" b="1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 Estrategias educativas rurales: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Desarrollo técnico e implementación de estrategias educativas rurales;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Estrategia de inclusión productiva y social – Programa de Alimentación Escolar (PAE) rural;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Fortalecimiento de Proyectos Educativos Comunitarios; 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Estrategias educativas de frontera;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Fortalecimiento de la gestión educativa institucional en zonas rurales.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" name="TextBox 14">
            <a:extLst>
              <a:ext uri="{FF2B5EF4-FFF2-40B4-BE49-F238E27FC236}">
                <a16:creationId xmlns:a16="http://schemas.microsoft.com/office/drawing/2014/main" id="{97B4C280-48DC-0A46-8A80-F5F22FEE7297}"/>
              </a:ext>
            </a:extLst>
          </p:cNvPr>
          <p:cNvSpPr txBox="1"/>
          <p:nvPr/>
        </p:nvSpPr>
        <p:spPr>
          <a:xfrm>
            <a:off x="4702442" y="3269230"/>
            <a:ext cx="2514600" cy="1450912"/>
          </a:xfrm>
          <a:prstGeom prst="roundRect">
            <a:avLst/>
          </a:prstGeom>
          <a:solidFill>
            <a:srgbClr val="ED7D31"/>
          </a:solidFill>
          <a:ln>
            <a:noFill/>
          </a:ln>
          <a:effectLst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s-MX" sz="1200" b="1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 Formación inicial y en servicio de educadores rurales: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Formación inicial de educadores rurales;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Formación en servicio a educadores de zonas rurales;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Formación de educadores </a:t>
            </a:r>
            <a:r>
              <a:rPr lang="es-AR" sz="1000" dirty="0">
                <a:solidFill>
                  <a:srgbClr val="FFFF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nuevos </a:t>
            </a: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 zonas rurales</a:t>
            </a:r>
            <a:r>
              <a:rPr lang="en-US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(becas para </a:t>
            </a:r>
            <a:r>
              <a:rPr lang="en-US" sz="1000" dirty="0" err="1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normalistas</a:t>
            </a:r>
            <a:r>
              <a:rPr lang="en-US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TextBox 14">
            <a:extLst>
              <a:ext uri="{FF2B5EF4-FFF2-40B4-BE49-F238E27FC236}">
                <a16:creationId xmlns:a16="http://schemas.microsoft.com/office/drawing/2014/main" id="{2DF2CB0B-6F95-9A4C-B540-8CEFB8542505}"/>
              </a:ext>
            </a:extLst>
          </p:cNvPr>
          <p:cNvSpPr txBox="1"/>
          <p:nvPr/>
        </p:nvSpPr>
        <p:spPr>
          <a:xfrm>
            <a:off x="4694126" y="4752396"/>
            <a:ext cx="2514600" cy="1758315"/>
          </a:xfrm>
          <a:prstGeom prst="roundRect">
            <a:avLst/>
          </a:prstGeom>
          <a:solidFill>
            <a:srgbClr val="ED7D31"/>
          </a:solidFill>
          <a:ln>
            <a:noFill/>
          </a:ln>
          <a:effectLst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s-MX" sz="1200" b="1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3. Ambientes de aprendizaje, materiales y recursos educativos: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Suministro de materiales educativos en zonas rurales;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AR" sz="1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Adecuación e innovación de los ambientes de aprendizaje en la ruralidad dispersa (dotación de mobiliario escolar acordes a sus necesidades y contextos específicos).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6" name="TextBox 33">
            <a:extLst>
              <a:ext uri="{FF2B5EF4-FFF2-40B4-BE49-F238E27FC236}">
                <a16:creationId xmlns:a16="http://schemas.microsoft.com/office/drawing/2014/main" id="{A3BB30E3-F6D1-B547-AD5D-BAE056970A5C}"/>
              </a:ext>
            </a:extLst>
          </p:cNvPr>
          <p:cNvSpPr txBox="1"/>
          <p:nvPr/>
        </p:nvSpPr>
        <p:spPr>
          <a:xfrm>
            <a:off x="7615596" y="550079"/>
            <a:ext cx="1419476" cy="2819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s-MX" sz="11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" name="TextBox 59">
            <a:extLst>
              <a:ext uri="{FF2B5EF4-FFF2-40B4-BE49-F238E27FC236}">
                <a16:creationId xmlns:a16="http://schemas.microsoft.com/office/drawing/2014/main" id="{1250BAAF-8D30-2446-B59E-D85ECF2AEF61}"/>
              </a:ext>
            </a:extLst>
          </p:cNvPr>
          <p:cNvSpPr txBox="1"/>
          <p:nvPr/>
        </p:nvSpPr>
        <p:spPr>
          <a:xfrm>
            <a:off x="7282177" y="1089392"/>
            <a:ext cx="1783732" cy="3372236"/>
          </a:xfrm>
          <a:prstGeom prst="roundRect">
            <a:avLst>
              <a:gd name="adj" fmla="val 1545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0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</a:rPr>
              <a:t>Alumnos beneficiados por las estrategias educativas rurales</a:t>
            </a:r>
            <a:endParaRPr lang="en-US" sz="1000" dirty="0">
              <a:effectLst/>
              <a:ea typeface="Times New Roman" panose="02020603050405020304" pitchFamily="18" charset="0"/>
            </a:endParaRP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rgbClr val="FFFFFF"/>
                </a:solidFill>
                <a:effectLst/>
                <a:ea typeface="Times New Roman" panose="02020603050405020304" pitchFamily="18" charset="0"/>
              </a:rPr>
              <a:t>Alumnos de comunidades indígenas </a:t>
            </a:r>
            <a:r>
              <a:rPr lang="es-ES" sz="1000" dirty="0">
                <a:solidFill>
                  <a:srgbClr val="FFFFFF"/>
                </a:solidFill>
                <a:ea typeface="Times New Roman" panose="02020603050405020304" pitchFamily="18" charset="0"/>
              </a:rPr>
              <a:t>beneficiados</a:t>
            </a: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0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</a:rPr>
              <a:t>Secretarías de  educación con estructura para apoyar la implementación de estrategias educativas</a:t>
            </a:r>
            <a:endParaRPr lang="en-US" sz="1000" dirty="0">
              <a:effectLst/>
              <a:ea typeface="Times New Roman" panose="02020603050405020304" pitchFamily="18" charset="0"/>
            </a:endParaRP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rgbClr val="FFFFFF"/>
                </a:solidFill>
                <a:ea typeface="Times New Roman" panose="02020603050405020304" pitchFamily="18" charset="0"/>
              </a:rPr>
              <a:t>Docentes beneficiados por las estrategias del programa</a:t>
            </a: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Normalistas con título de licenciados</a:t>
            </a:r>
            <a:endParaRPr lang="es-ES" sz="1000" dirty="0">
              <a:solidFill>
                <a:srgbClr val="FFFFFF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000" dirty="0">
                <a:solidFill>
                  <a:srgbClr val="FFFF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Mejora en el tiempo de instrucción en el aula.</a:t>
            </a: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Docentes que utilizan los recursos didácticos durante la instrucción</a:t>
            </a:r>
            <a:endParaRPr lang="en-US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TextBox 20">
            <a:extLst>
              <a:ext uri="{FF2B5EF4-FFF2-40B4-BE49-F238E27FC236}">
                <a16:creationId xmlns:a16="http://schemas.microsoft.com/office/drawing/2014/main" id="{097C71C8-1A27-CB4C-9B39-2017AAE1087B}"/>
              </a:ext>
            </a:extLst>
          </p:cNvPr>
          <p:cNvSpPr txBox="1"/>
          <p:nvPr/>
        </p:nvSpPr>
        <p:spPr>
          <a:xfrm>
            <a:off x="7282177" y="4638358"/>
            <a:ext cx="1783080" cy="2181077"/>
          </a:xfrm>
          <a:prstGeom prst="roundRect">
            <a:avLst>
              <a:gd name="adj" fmla="val 15129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9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Incremento en la Tasa de Supervivencia escolar en las zonas focalizadas</a:t>
            </a:r>
            <a:endParaRPr lang="en-US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MX" sz="9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Disminuir </a:t>
            </a:r>
            <a:r>
              <a:rPr lang="es-ES" sz="9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el porcentaje de estudiantes clasificados en mínimo e insuficiente en las pruebas</a:t>
            </a:r>
            <a:r>
              <a:rPr lang="es-MX" sz="9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SABER</a:t>
            </a:r>
            <a:endParaRPr lang="en-US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indent="-2286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900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Mejora en los resultados de la prueba de lenguaje de los estudiantes que asisten a una sede con preescolar intervenida</a:t>
            </a:r>
            <a:endParaRPr lang="en-US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8" name="TextBox 61">
            <a:extLst>
              <a:ext uri="{FF2B5EF4-FFF2-40B4-BE49-F238E27FC236}">
                <a16:creationId xmlns:a16="http://schemas.microsoft.com/office/drawing/2014/main" id="{0F612BC2-A84D-FF4A-9B68-EDA14D34B8EE}"/>
              </a:ext>
            </a:extLst>
          </p:cNvPr>
          <p:cNvSpPr txBox="1"/>
          <p:nvPr/>
        </p:nvSpPr>
        <p:spPr>
          <a:xfrm>
            <a:off x="7228837" y="4405708"/>
            <a:ext cx="1836420" cy="262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11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IMPACTO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DA1A83E-A6F5-FE42-A978-A889E846C4B1}"/>
              </a:ext>
            </a:extLst>
          </p:cNvPr>
          <p:cNvCxnSpPr>
            <a:cxnSpLocks/>
          </p:cNvCxnSpPr>
          <p:nvPr/>
        </p:nvCxnSpPr>
        <p:spPr>
          <a:xfrm>
            <a:off x="15735300" y="-7645303"/>
            <a:ext cx="16059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1">
            <a:extLst>
              <a:ext uri="{FF2B5EF4-FFF2-40B4-BE49-F238E27FC236}">
                <a16:creationId xmlns:a16="http://schemas.microsoft.com/office/drawing/2014/main" id="{E54945BA-A8D3-E24D-BF52-27397804D24E}"/>
              </a:ext>
            </a:extLst>
          </p:cNvPr>
          <p:cNvSpPr txBox="1"/>
          <p:nvPr/>
        </p:nvSpPr>
        <p:spPr>
          <a:xfrm>
            <a:off x="7532983" y="890014"/>
            <a:ext cx="12659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CORTO PLAZO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CD36D14-A425-C344-8B19-9C743296669E}"/>
              </a:ext>
            </a:extLst>
          </p:cNvPr>
          <p:cNvCxnSpPr>
            <a:cxnSpLocks/>
          </p:cNvCxnSpPr>
          <p:nvPr/>
        </p:nvCxnSpPr>
        <p:spPr>
          <a:xfrm flipV="1">
            <a:off x="235263" y="826326"/>
            <a:ext cx="1301739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5FB1D463-8BAE-A74E-9014-3C921ADB23DC}"/>
              </a:ext>
            </a:extLst>
          </p:cNvPr>
          <p:cNvCxnSpPr>
            <a:cxnSpLocks/>
          </p:cNvCxnSpPr>
          <p:nvPr/>
        </p:nvCxnSpPr>
        <p:spPr>
          <a:xfrm flipV="1">
            <a:off x="1744949" y="820330"/>
            <a:ext cx="279039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1B6F3C5-F94C-684B-AE7B-E66E0F4F075B}"/>
              </a:ext>
            </a:extLst>
          </p:cNvPr>
          <p:cNvCxnSpPr>
            <a:cxnSpLocks/>
          </p:cNvCxnSpPr>
          <p:nvPr/>
        </p:nvCxnSpPr>
        <p:spPr>
          <a:xfrm flipV="1">
            <a:off x="4891871" y="821287"/>
            <a:ext cx="2096463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01D8719-CDFF-EF4C-97AE-1F13A3D2F33F}"/>
              </a:ext>
            </a:extLst>
          </p:cNvPr>
          <p:cNvCxnSpPr>
            <a:cxnSpLocks/>
          </p:cNvCxnSpPr>
          <p:nvPr/>
        </p:nvCxnSpPr>
        <p:spPr>
          <a:xfrm flipV="1">
            <a:off x="7512721" y="813259"/>
            <a:ext cx="1431913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680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z-Operations" ma:contentTypeID="0x010100ACF722E9F6B0B149B0CD8BE2560A6672000ECF8DDBB3C4F048BAAA97E89E1D4839" ma:contentTypeVersion="2350" ma:contentTypeDescription="The base project type from which other project content types inherit their information." ma:contentTypeScope="" ma:versionID="b48223fbfa6e33412667ee72d273862b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bf8a966860c128953e088fe732e208e6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b26cdb1da78c4bb4b1c1bac2f6ac5911" minOccurs="0"/>
                <xsd:element ref="ns2:TaxCatchAll" minOccurs="0"/>
                <xsd:element ref="ns2:TaxCatchAllLabel" minOccurs="0"/>
                <xsd:element ref="ns2:Project_x0020_Number"/>
                <xsd:element ref="ns2:Access_x0020_to_x0020_Information_x00a0_Policy"/>
                <xsd:element ref="ns2:Document_x0020_Author" minOccurs="0"/>
                <xsd:element ref="ns2:Other_x0020_Author" minOccurs="0"/>
                <xsd:element ref="ns2:Approval_x0020_Number" minOccurs="0"/>
                <xsd:element ref="ns2:g511464f9e53401d84b16fa9b379a574" minOccurs="0"/>
                <xsd:element ref="ns2:Division_x0020_or_x0020_Unit" minOccurs="0"/>
                <xsd:element ref="ns2:Document_x0020_Language_x0020_IDB" minOccurs="0"/>
                <xsd:element ref="ns2:From_x003a_" minOccurs="0"/>
                <xsd:element ref="ns2:To_x003a_" minOccurs="0"/>
                <xsd:element ref="ns2:Identifier" minOccurs="0"/>
                <xsd:element ref="ns2:Fiscal_x0020_Year_x0020_IDB" minOccurs="0"/>
                <xsd:element ref="ns2:ic46d7e087fd4a108fb86518ca413cc6" minOccurs="0"/>
                <xsd:element ref="ns2:nddeef1749674d76abdbe4b239a70bc6" minOccurs="0"/>
                <xsd:element ref="ns2:b2ec7cfb18674cb8803df6b262e8b107" minOccurs="0"/>
                <xsd:element ref="ns2:Phase" minOccurs="0"/>
                <xsd:element ref="ns2:Key_x0020_Document" minOccurs="0"/>
                <xsd:element ref="ns2:Business_x0020_Area" minOccurs="0"/>
                <xsd:element ref="ns2:Project_x0020_Document_x0020_Type" minOccurs="0"/>
                <xsd:element ref="ns2:Operation_x0020_Type" minOccurs="0"/>
                <xsd:element ref="ns2:Package_x0020_Code" minOccurs="0"/>
                <xsd:element ref="ns2:e46fe2894295491da65140ffd2369f49" minOccurs="0"/>
                <xsd:element ref="ns2:SISCOR_x0020_Number" minOccurs="0"/>
                <xsd:element ref="ns2:IDBDocs_x0020_Number" minOccurs="0"/>
                <xsd:element ref="ns2:Migration_x0020_Info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26cdb1da78c4bb4b1c1bac2f6ac5911" ma:index="11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roject_x0020_Number" ma:index="15" ma:displayName="Project Number" ma:default="CO-L1229" ma:internalName="Project_x0020_Number">
      <xsd:simpleType>
        <xsd:restriction base="dms:Text">
          <xsd:maxLength value="255"/>
        </xsd:restriction>
      </xsd:simpleType>
    </xsd:element>
    <xsd:element name="Access_x0020_to_x0020_Information_x00a0_Policy" ma:index="16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Document_x0020_Author" ma:index="17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18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Approval_x0020_Number" ma:index="19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g511464f9e53401d84b16fa9b379a574" ma:index="20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ivision_x0020_or_x0020_Unit" ma:index="22" nillable="true" ma:displayName="Division or Unit" ma:internalName="Division_x0020_or_x0020_Unit">
      <xsd:simpleType>
        <xsd:restriction base="dms:Text">
          <xsd:maxLength value="255"/>
        </xsd:restriction>
      </xsd:simpleType>
    </xsd:element>
    <xsd:element name="Document_x0020_Language_x0020_IDB" ma:index="23" nillable="true" ma:displayName="Document Language IDB" ma:format="Dropdown" ma:internalName="Document_x0020_Language_x0020_IDB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From_x003a_" ma:index="24" nillable="true" ma:displayName="From:" ma:description="Sender name from email message" ma:internalName="From_x003A_">
      <xsd:simpleType>
        <xsd:restriction base="dms:Text">
          <xsd:maxLength value="255"/>
        </xsd:restriction>
      </xsd:simpleType>
    </xsd:element>
    <xsd:element name="To_x003a_" ma:index="25" nillable="true" ma:displayName="To:" ma:description="Addressee names from email message&#10;" ma:internalName="To_x003A_">
      <xsd:simpleType>
        <xsd:restriction base="dms:Text">
          <xsd:maxLength value="255"/>
        </xsd:restriction>
      </xsd:simpleType>
    </xsd:element>
    <xsd:element name="Identifier" ma:index="26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27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28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30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32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hase" ma:index="34" nillable="true" ma:displayName="Phase" ma:internalName="Phase">
      <xsd:simpleType>
        <xsd:restriction base="dms:Text">
          <xsd:maxLength value="255"/>
        </xsd:restriction>
      </xsd:simpleType>
    </xsd:element>
    <xsd:element name="Key_x0020_Document" ma:index="35" nillable="true" ma:displayName="Key Document" ma:default="0" ma:internalName="Key_x0020_Document">
      <xsd:simpleType>
        <xsd:restriction base="dms:Boolean"/>
      </xsd:simpleType>
    </xsd:element>
    <xsd:element name="Business_x0020_Area" ma:index="36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Project_x0020_Document_x0020_Type" ma:index="37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Operation_x0020_Type" ma:index="38" nillable="true" ma:displayName="Operation Type" ma:default="Loan Operation" ma:internalName="Operation_x0020_Type">
      <xsd:simpleType>
        <xsd:restriction base="dms:Text">
          <xsd:maxLength value="255"/>
        </xsd:restriction>
      </xsd:simpleType>
    </xsd:element>
    <xsd:element name="Package_x0020_Code" ma:index="39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e46fe2894295491da65140ffd2369f49" ma:index="40" nillable="true" ma:taxonomy="true" ma:internalName="e46fe2894295491da65140ffd2369f49" ma:taxonomyFieldName="Function_x0020_Operations_x0020_IDB" ma:displayName="Function Operations IDB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SCOR_x0020_Number" ma:index="42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3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Migration_x0020_Info" ma:index="44" nillable="true" ma:displayName="Migration Info" ma:internalName="Migration_x0020_Info">
      <xsd:simpleType>
        <xsd:restriction base="dms:Note"/>
      </xsd:simpleType>
    </xsd:element>
    <xsd:element name="Record_x0020_Number" ma:index="45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46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3B3813C017495D4F8278DD8C83D291EE" ma:contentTypeVersion="2403" ma:contentTypeDescription="A content type to manage public (operations) IDB documents" ma:contentTypeScope="" ma:versionID="50f360fecdedb770d6d75030f2cabfb0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bdd0ae7ebf202fb676562ea9e9adc8f5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default="CO-L1229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default="Loan Operation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FormUrls xmlns="http://schemas.microsoft.com/sharepoint/v3/contenttype/forms/url">
  <Display>_catalogs/masterpage/ECMForms/OperationsCT/View.aspx</Display>
  <Edit>_catalogs/masterpage/ECMForms/OperationsCT/Edit.aspx</Edit>
</FormUrls>
</file>

<file path=customXml/item6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Record_x0020_Number xmlns="cdc7663a-08f0-4737-9e8c-148ce897a09c" xsi:nil="true"/>
    <Key_x0020_Document xmlns="cdc7663a-08f0-4737-9e8c-148ce897a09c">false</Key_x0020_Document>
    <Division_x0020_or_x0020_Unit xmlns="cdc7663a-08f0-4737-9e8c-148ce897a09c">SCL/EDU</Division_x0020_or_x0020_Unit>
    <Document_x0020_Author xmlns="cdc7663a-08f0-4737-9e8c-148ce897a09c">Scannone Chavez, Rodolfo Andres</Document_x0020_Author>
    <_dlc_DocId xmlns="cdc7663a-08f0-4737-9e8c-148ce897a09c">EZSHARE-896476866-10</_dlc_DocId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Colombia</TermName>
          <TermId xmlns="http://schemas.microsoft.com/office/infopath/2007/PartnerControls">c7d386d6-75f3-4fc0-bde8-e021ccd68f5c</TermId>
        </TermInfo>
      </Terms>
    </ic46d7e087fd4a108fb86518ca413cc6>
    <Operation_x0020_Type xmlns="cdc7663a-08f0-4737-9e8c-148ce897a09c">LON</Operation_x0020_Type>
    <TaxCatchAll xmlns="cdc7663a-08f0-4737-9e8c-148ce897a09c">
      <Value>93</Value>
      <Value>27</Value>
      <Value>37</Value>
      <Value>1</Value>
    </TaxCatchAll>
    <Fiscal_x0020_Year_x0020_IDB xmlns="cdc7663a-08f0-4737-9e8c-148ce897a09c">2019</Fiscal_x0020_Year_x0020_IDB>
    <b26cdb1da78c4bb4b1c1bac2f6ac5911 xmlns="cdc7663a-08f0-4737-9e8c-148ce897a09c">
      <Terms xmlns="http://schemas.microsoft.com/office/infopath/2007/PartnerControls"/>
    </b26cdb1da78c4bb4b1c1bac2f6ac5911>
    <Project_x0020_Number xmlns="cdc7663a-08f0-4737-9e8c-148ce897a09c">CO-L1229</Project_x0020_Number>
    <Package_x0020_Code xmlns="cdc7663a-08f0-4737-9e8c-148ce897a09c" xsi:nil="true"/>
    <Migration_x0020_Info xmlns="cdc7663a-08f0-4737-9e8c-148ce897a09c" xsi:nil="true"/>
    <Related_x0020_SisCor_x0020_Number xmlns="cdc7663a-08f0-4737-9e8c-148ce897a09c" xsi:nil="true"/>
    <Approval_x0020_Number xmlns="cdc7663a-08f0-4737-9e8c-148ce897a09c">4902/OC-CO;</Approval_x0020_Number>
    <Business_x0020_Area xmlns="cdc7663a-08f0-4737-9e8c-148ce897a09c" xsi:nil="true"/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Preparation, Planning and Design</TermName>
          <TermId xmlns="http://schemas.microsoft.com/office/infopath/2007/PartnerControls">29ca0c72-1fc4-435f-a09c-28585cb5eac9</TermId>
        </TermInfo>
      </Terms>
    </e46fe2894295491da65140ffd2369f49>
    <Access_x0020_to_x0020_Information_x00a0_Policy xmlns="cdc7663a-08f0-4737-9e8c-148ce897a09c">Public</Access_x0020_to_x0020_Information_x00a0_Policy>
    <SISCOR_x0020_Number xmlns="cdc7663a-08f0-4737-9e8c-148ce897a09c" xsi:nil="true"/>
    <Identifier xmlns="cdc7663a-08f0-4737-9e8c-148ce897a09c" xsi:nil="true"/>
    <g511464f9e53401d84b16fa9b379a574 xmlns="cdc7663a-08f0-4737-9e8c-148ce897a09c">
      <Terms xmlns="http://schemas.microsoft.com/office/infopath/2007/PartnerControls"/>
    </g511464f9e53401d84b16fa9b379a574>
    <nddeef1749674d76abdbe4b239a70b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</TermName>
          <TermId xmlns="http://schemas.microsoft.com/office/infopath/2007/PartnerControls">e61db9d8-dcb9-423f-a737-53d6e603e7c4</TermId>
        </TermInfo>
      </Terms>
    </nddeef1749674d76abdbe4b239a70bc6>
    <b2ec7cfb18674cb8803df6b262e8b107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COMPENSATORY EDUCATION</TermName>
          <TermId xmlns="http://schemas.microsoft.com/office/infopath/2007/PartnerControls">07a63a53-2197-43c9-8348-19d26d904ad1</TermId>
        </TermInfo>
      </Terms>
    </b2ec7cfb18674cb8803df6b262e8b107>
    <Document_x0020_Language_x0020_IDB xmlns="cdc7663a-08f0-4737-9e8c-148ce897a09c">Spanish</Document_x0020_Language_x0020_IDB>
    <_dlc_DocIdUrl xmlns="cdc7663a-08f0-4737-9e8c-148ce897a09c">
      <Url>https://idbg.sharepoint.com/teams/EZ-CO-LON/CO-L1229/_layouts/15/DocIdRedir.aspx?ID=EZSHARE-896476866-10</Url>
      <Description>EZSHARE-896476866-10</Description>
    </_dlc_DocIdUrl>
    <Phase xmlns="cdc7663a-08f0-4737-9e8c-148ce897a09c" xsi:nil="true"/>
    <Other_x0020_Author xmlns="cdc7663a-08f0-4737-9e8c-148ce897a09c" xsi:nil="true"/>
    <IDBDocs_x0020_Number xmlns="cdc7663a-08f0-4737-9e8c-148ce897a09c" xsi:nil="true"/>
    <Disclosure_x0020_Activity xmlns="cdc7663a-08f0-4737-9e8c-148ce897a09c">Loan Proposal</Disclosure_x0020_Activity>
    <Issue_x0020_Date xmlns="cdc7663a-08f0-4737-9e8c-148ce897a09c" xsi:nil="true"/>
    <KP_x0020_Topics xmlns="cdc7663a-08f0-4737-9e8c-148ce897a09c" xsi:nil="true"/>
    <Disclosed xmlns="cdc7663a-08f0-4737-9e8c-148ce897a09c">false</Disclosed>
    <Publication_x0020_Type xmlns="cdc7663a-08f0-4737-9e8c-148ce897a09c" xsi:nil="true"/>
    <Editor1 xmlns="cdc7663a-08f0-4737-9e8c-148ce897a09c" xsi:nil="true"/>
    <Region xmlns="cdc7663a-08f0-4737-9e8c-148ce897a09c" xsi:nil="true"/>
    <Webtopic xmlns="cdc7663a-08f0-4737-9e8c-148ce897a09c" xsi:nil="true"/>
    <Abstract xmlns="cdc7663a-08f0-4737-9e8c-148ce897a09c" xsi:nil="true"/>
    <Publishing_x0020_House xmlns="cdc7663a-08f0-4737-9e8c-148ce897a09c" xsi:nil="true"/>
  </documentManagement>
</p:properties>
</file>

<file path=customXml/item7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8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Props1.xml><?xml version="1.0" encoding="utf-8"?>
<ds:datastoreItem xmlns:ds="http://schemas.openxmlformats.org/officeDocument/2006/customXml" ds:itemID="{40CBBE4C-E09C-4459-943F-C8379D9E6D1A}"/>
</file>

<file path=customXml/itemProps2.xml><?xml version="1.0" encoding="utf-8"?>
<ds:datastoreItem xmlns:ds="http://schemas.openxmlformats.org/officeDocument/2006/customXml" ds:itemID="{C6766227-D0EB-4419-B3ED-C4C212818252}"/>
</file>

<file path=customXml/itemProps3.xml><?xml version="1.0" encoding="utf-8"?>
<ds:datastoreItem xmlns:ds="http://schemas.openxmlformats.org/officeDocument/2006/customXml" ds:itemID="{1E14207C-E889-48A8-9B25-423886447AFC}"/>
</file>

<file path=customXml/itemProps4.xml><?xml version="1.0" encoding="utf-8"?>
<ds:datastoreItem xmlns:ds="http://schemas.openxmlformats.org/officeDocument/2006/customXml" ds:itemID="{DCDE2B0C-9503-4D08-BCDE-C54531555BB3}"/>
</file>

<file path=customXml/itemProps5.xml><?xml version="1.0" encoding="utf-8"?>
<ds:datastoreItem xmlns:ds="http://schemas.openxmlformats.org/officeDocument/2006/customXml" ds:itemID="{B375E676-C8FA-4F87-BB2E-9167D278D4A2}"/>
</file>

<file path=customXml/itemProps6.xml><?xml version="1.0" encoding="utf-8"?>
<ds:datastoreItem xmlns:ds="http://schemas.openxmlformats.org/officeDocument/2006/customXml" ds:itemID="{871CE59E-715F-49CC-A417-6AE0E847866E}"/>
</file>

<file path=customXml/itemProps7.xml><?xml version="1.0" encoding="utf-8"?>
<ds:datastoreItem xmlns:ds="http://schemas.openxmlformats.org/officeDocument/2006/customXml" ds:itemID="{FD272AED-DBD3-4968-803C-121677325A80}"/>
</file>

<file path=customXml/itemProps8.xml><?xml version="1.0" encoding="utf-8"?>
<ds:datastoreItem xmlns:ds="http://schemas.openxmlformats.org/officeDocument/2006/customXml" ds:itemID="{34423A90-BDEC-4D3A-958B-471355F49051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444</Words>
  <Application>Microsoft Office PowerPoint</Application>
  <PresentationFormat>On-screen Show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Catalina Duarte</dc:creator>
  <cp:keywords/>
  <cp:lastModifiedBy>Catalina Duarte</cp:lastModifiedBy>
  <cp:revision>10</cp:revision>
  <dcterms:created xsi:type="dcterms:W3CDTF">2019-04-08T18:33:36Z</dcterms:created>
  <dcterms:modified xsi:type="dcterms:W3CDTF">2019-08-21T18:20:50Z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4" name="TaxKeywordTaxHTField">
    <vt:lpwstr/>
  </property>
  <property fmtid="{D5CDD505-2E9C-101B-9397-08002B2CF9AE}" pid="5" name="Series Operations IDB">
    <vt:lpwstr/>
  </property>
  <property fmtid="{D5CDD505-2E9C-101B-9397-08002B2CF9AE}" pid="6" name="Sub-Sector">
    <vt:lpwstr>93;#COMPENSATORY EDUCATION|07a63a53-2197-43c9-8348-19d26d904ad1</vt:lpwstr>
  </property>
  <property fmtid="{D5CDD505-2E9C-101B-9397-08002B2CF9AE}" pid="7" name="Country">
    <vt:lpwstr>27;#Colombia|c7d386d6-75f3-4fc0-bde8-e021ccd68f5c</vt:lpwstr>
  </property>
  <property fmtid="{D5CDD505-2E9C-101B-9397-08002B2CF9AE}" pid="8" name="Fund IDB">
    <vt:lpwstr/>
  </property>
  <property fmtid="{D5CDD505-2E9C-101B-9397-08002B2CF9AE}" pid="9" name="_dlc_DocIdItemGuid">
    <vt:lpwstr>ddd549dc-c4b6-4b9a-a4e5-13000ca04a4e</vt:lpwstr>
  </property>
  <property fmtid="{D5CDD505-2E9C-101B-9397-08002B2CF9AE}" pid="10" name="Sector IDB">
    <vt:lpwstr>37;#EDUCATION|e61db9d8-dcb9-423f-a737-53d6e603e7c4</vt:lpwstr>
  </property>
  <property fmtid="{D5CDD505-2E9C-101B-9397-08002B2CF9AE}" pid="11" name="Function Operations IDB">
    <vt:lpwstr>1;#Project Preparation, Planning and Design|29ca0c72-1fc4-435f-a09c-28585cb5eac9</vt:lpwstr>
  </property>
  <property fmtid="{D5CDD505-2E9C-101B-9397-08002B2CF9AE}" pid="12" name="ContentTypeId">
    <vt:lpwstr>0x0101001A458A224826124E8B45B1D613300CFC003B3813C017495D4F8278DD8C83D291EE</vt:lpwstr>
  </property>
</Properties>
</file>