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revisionInfo.xml" ContentType="application/vnd.ms-powerpoint.revisioninfo+xml"/>
  <Override PartName="/docProps/app.xml" ContentType="application/vnd.openxmlformats-officedocument.extended-properties+xml"/>
  <Override PartName="/customXml/itemProps5.xml" ContentType="application/vnd.openxmlformats-officedocument.customXmlProperties+xml"/>
  <Override PartName="/customXml/itemProps4.xml" ContentType="application/vnd.openxmlformats-officedocument.customXml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6.xml" ContentType="application/vnd.openxmlformats-officedocument.customXml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7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7"/>
  </p:notesMasterIdLst>
  <p:sldIdLst>
    <p:sldId id="262" r:id="rId3"/>
    <p:sldId id="647" r:id="rId4"/>
    <p:sldId id="649" r:id="rId5"/>
    <p:sldId id="648" r:id="rId6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12" userDrawn="1">
          <p15:clr>
            <a:srgbClr val="A4A3A4"/>
          </p15:clr>
        </p15:guide>
        <p15:guide id="2" pos="7488" userDrawn="1">
          <p15:clr>
            <a:srgbClr val="A4A3A4"/>
          </p15:clr>
        </p15:guide>
        <p15:guide id="3" pos="6960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pos="5088" userDrawn="1">
          <p15:clr>
            <a:srgbClr val="A4A3A4"/>
          </p15:clr>
        </p15:guide>
        <p15:guide id="6" pos="3744" userDrawn="1">
          <p15:clr>
            <a:srgbClr val="A4A3A4"/>
          </p15:clr>
        </p15:guide>
        <p15:guide id="7" pos="1680" userDrawn="1">
          <p15:clr>
            <a:srgbClr val="A4A3A4"/>
          </p15:clr>
        </p15:guide>
        <p15:guide id="8" pos="384" userDrawn="1">
          <p15:clr>
            <a:srgbClr val="A4A3A4"/>
          </p15:clr>
        </p15:guide>
        <p15:guide id="9" pos="9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4F81BD"/>
    <a:srgbClr val="EAEAEA"/>
    <a:srgbClr val="008000"/>
    <a:srgbClr val="FFFFCC"/>
    <a:srgbClr val="009900"/>
    <a:srgbClr val="CCECFF"/>
    <a:srgbClr val="FFFFFF"/>
    <a:srgbClr val="F8F8F8"/>
    <a:srgbClr val="E4A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EB89B5-40AD-4849-B108-1D78A77CDB55}" v="12" dt="2019-08-21T18:23:38.631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5492" autoAdjust="0"/>
  </p:normalViewPr>
  <p:slideViewPr>
    <p:cSldViewPr>
      <p:cViewPr>
        <p:scale>
          <a:sx n="50" d="100"/>
          <a:sy n="50" d="100"/>
        </p:scale>
        <p:origin x="1354" y="199"/>
      </p:cViewPr>
      <p:guideLst>
        <p:guide orient="horz" pos="912"/>
        <p:guide pos="7488"/>
        <p:guide pos="6960"/>
        <p:guide pos="6048"/>
        <p:guide pos="5088"/>
        <p:guide pos="3744"/>
        <p:guide pos="1680"/>
        <p:guide pos="384"/>
        <p:guide pos="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5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5/10/relationships/revisionInfo" Target="revisionInfo.xml"/><Relationship Id="rId18" Type="http://schemas.openxmlformats.org/officeDocument/2006/relationships/customXml" Target="../customXml/item5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17" Type="http://schemas.openxmlformats.org/officeDocument/2006/relationships/customXml" Target="../customXml/item4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3.xml"/><Relationship Id="rId20" Type="http://schemas.openxmlformats.org/officeDocument/2006/relationships/customXml" Target="../customXml/item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19" Type="http://schemas.openxmlformats.org/officeDocument/2006/relationships/customXml" Target="../customXml/item6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cs typeface="Arial" charset="0"/>
              </a:defRPr>
            </a:lvl1pPr>
          </a:lstStyle>
          <a:p>
            <a:pPr>
              <a:defRPr/>
            </a:pPr>
            <a:fld id="{874BD5FB-D989-4039-B880-3CFD4E013D19}" type="datetimeFigureOut">
              <a:rPr lang="en-US"/>
              <a:pPr>
                <a:defRPr/>
              </a:pPr>
              <a:t>8/21/19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629640A2-DA3F-44CA-B222-1712DDDC767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4EBD5-6AF2-4C73-AE19-97AC11F0115E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4EEEE-BA5E-4F78-8B4C-04AF4EE878F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18820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C2BD8-CC2B-41D6-9B1F-56C14CAF3CE3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8C19F-AC84-4954-BF4D-F2DCA52AC42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6590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0394D-4BDE-48A6-A862-820CD9B13E28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FEDDD-2F4F-4FC4-AE1A-AA6971A0FFE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96274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6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250"/>
            </a:lvl1pPr>
            <a:lvl2pPr marL="428625" indent="0" algn="ctr">
              <a:buNone/>
              <a:defRPr sz="1875"/>
            </a:lvl2pPr>
            <a:lvl3pPr marL="857250" indent="0" algn="ctr">
              <a:buNone/>
              <a:defRPr sz="1688"/>
            </a:lvl3pPr>
            <a:lvl4pPr marL="1285875" indent="0" algn="ctr">
              <a:buNone/>
              <a:defRPr sz="1500"/>
            </a:lvl4pPr>
            <a:lvl5pPr marL="1714500" indent="0" algn="ctr">
              <a:buNone/>
              <a:defRPr sz="1500"/>
            </a:lvl5pPr>
            <a:lvl6pPr marL="2143125" indent="0" algn="ctr">
              <a:buNone/>
              <a:defRPr sz="1500"/>
            </a:lvl6pPr>
            <a:lvl7pPr marL="2571750" indent="0" algn="ctr">
              <a:buNone/>
              <a:defRPr sz="1500"/>
            </a:lvl7pPr>
            <a:lvl8pPr marL="3000375" indent="0" algn="ctr">
              <a:buNone/>
              <a:defRPr sz="1500"/>
            </a:lvl8pPr>
            <a:lvl9pPr marL="34290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2881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2462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56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1pPr>
            <a:lvl2pPr marL="42862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2pPr>
            <a:lvl3pPr marL="857250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3pPr>
            <a:lvl4pPr marL="12858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7145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1431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57175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0003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4290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851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72718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28625" indent="0">
              <a:buNone/>
              <a:defRPr sz="1875" b="1"/>
            </a:lvl2pPr>
            <a:lvl3pPr marL="857250" indent="0">
              <a:buNone/>
              <a:defRPr sz="1688" b="1"/>
            </a:lvl3pPr>
            <a:lvl4pPr marL="1285875" indent="0">
              <a:buNone/>
              <a:defRPr sz="1500" b="1"/>
            </a:lvl4pPr>
            <a:lvl5pPr marL="1714500" indent="0">
              <a:buNone/>
              <a:defRPr sz="1500" b="1"/>
            </a:lvl5pPr>
            <a:lvl6pPr marL="2143125" indent="0">
              <a:buNone/>
              <a:defRPr sz="1500" b="1"/>
            </a:lvl6pPr>
            <a:lvl7pPr marL="2571750" indent="0">
              <a:buNone/>
              <a:defRPr sz="1500" b="1"/>
            </a:lvl7pPr>
            <a:lvl8pPr marL="3000375" indent="0">
              <a:buNone/>
              <a:defRPr sz="1500" b="1"/>
            </a:lvl8pPr>
            <a:lvl9pPr marL="3429000" indent="0">
              <a:buNone/>
              <a:defRPr sz="15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28625" indent="0">
              <a:buNone/>
              <a:defRPr sz="1875" b="1"/>
            </a:lvl2pPr>
            <a:lvl3pPr marL="857250" indent="0">
              <a:buNone/>
              <a:defRPr sz="1688" b="1"/>
            </a:lvl3pPr>
            <a:lvl4pPr marL="1285875" indent="0">
              <a:buNone/>
              <a:defRPr sz="1500" b="1"/>
            </a:lvl4pPr>
            <a:lvl5pPr marL="1714500" indent="0">
              <a:buNone/>
              <a:defRPr sz="1500" b="1"/>
            </a:lvl5pPr>
            <a:lvl6pPr marL="2143125" indent="0">
              <a:buNone/>
              <a:defRPr sz="1500" b="1"/>
            </a:lvl6pPr>
            <a:lvl7pPr marL="2571750" indent="0">
              <a:buNone/>
              <a:defRPr sz="1500" b="1"/>
            </a:lvl7pPr>
            <a:lvl8pPr marL="3000375" indent="0">
              <a:buNone/>
              <a:defRPr sz="1500" b="1"/>
            </a:lvl8pPr>
            <a:lvl9pPr marL="3429000" indent="0">
              <a:buNone/>
              <a:defRPr sz="15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57264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2082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6813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000"/>
            </a:lvl1pPr>
            <a:lvl2pPr>
              <a:defRPr sz="2625"/>
            </a:lvl2pPr>
            <a:lvl3pPr>
              <a:defRPr sz="225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500"/>
            </a:lvl1pPr>
            <a:lvl2pPr marL="428625" indent="0">
              <a:buNone/>
              <a:defRPr sz="1313"/>
            </a:lvl2pPr>
            <a:lvl3pPr marL="857250" indent="0">
              <a:buNone/>
              <a:defRPr sz="1125"/>
            </a:lvl3pPr>
            <a:lvl4pPr marL="1285875" indent="0">
              <a:buNone/>
              <a:defRPr sz="938"/>
            </a:lvl4pPr>
            <a:lvl5pPr marL="1714500" indent="0">
              <a:buNone/>
              <a:defRPr sz="938"/>
            </a:lvl5pPr>
            <a:lvl6pPr marL="2143125" indent="0">
              <a:buNone/>
              <a:defRPr sz="938"/>
            </a:lvl6pPr>
            <a:lvl7pPr marL="2571750" indent="0">
              <a:buNone/>
              <a:defRPr sz="938"/>
            </a:lvl7pPr>
            <a:lvl8pPr marL="3000375" indent="0">
              <a:buNone/>
              <a:defRPr sz="938"/>
            </a:lvl8pPr>
            <a:lvl9pPr marL="3429000" indent="0">
              <a:buNone/>
              <a:defRPr sz="93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230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DBBBC-98FA-490D-BC9F-86472C9E862A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168F2-743F-4A0D-BA7E-6CBC38A816A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226740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000"/>
            </a:lvl1pPr>
            <a:lvl2pPr marL="428625" indent="0">
              <a:buNone/>
              <a:defRPr sz="2625"/>
            </a:lvl2pPr>
            <a:lvl3pPr marL="857250" indent="0">
              <a:buNone/>
              <a:defRPr sz="2250"/>
            </a:lvl3pPr>
            <a:lvl4pPr marL="1285875" indent="0">
              <a:buNone/>
              <a:defRPr sz="1875"/>
            </a:lvl4pPr>
            <a:lvl5pPr marL="1714500" indent="0">
              <a:buNone/>
              <a:defRPr sz="1875"/>
            </a:lvl5pPr>
            <a:lvl6pPr marL="2143125" indent="0">
              <a:buNone/>
              <a:defRPr sz="1875"/>
            </a:lvl6pPr>
            <a:lvl7pPr marL="2571750" indent="0">
              <a:buNone/>
              <a:defRPr sz="1875"/>
            </a:lvl7pPr>
            <a:lvl8pPr marL="3000375" indent="0">
              <a:buNone/>
              <a:defRPr sz="1875"/>
            </a:lvl8pPr>
            <a:lvl9pPr marL="3429000" indent="0">
              <a:buNone/>
              <a:defRPr sz="18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500"/>
            </a:lvl1pPr>
            <a:lvl2pPr marL="428625" indent="0">
              <a:buNone/>
              <a:defRPr sz="1313"/>
            </a:lvl2pPr>
            <a:lvl3pPr marL="857250" indent="0">
              <a:buNone/>
              <a:defRPr sz="1125"/>
            </a:lvl3pPr>
            <a:lvl4pPr marL="1285875" indent="0">
              <a:buNone/>
              <a:defRPr sz="938"/>
            </a:lvl4pPr>
            <a:lvl5pPr marL="1714500" indent="0">
              <a:buNone/>
              <a:defRPr sz="938"/>
            </a:lvl5pPr>
            <a:lvl6pPr marL="2143125" indent="0">
              <a:buNone/>
              <a:defRPr sz="938"/>
            </a:lvl6pPr>
            <a:lvl7pPr marL="2571750" indent="0">
              <a:buNone/>
              <a:defRPr sz="938"/>
            </a:lvl7pPr>
            <a:lvl8pPr marL="3000375" indent="0">
              <a:buNone/>
              <a:defRPr sz="938"/>
            </a:lvl8pPr>
            <a:lvl9pPr marL="3429000" indent="0">
              <a:buNone/>
              <a:defRPr sz="93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1043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9903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3894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A4432-58A9-4E0A-8B2D-B3D077C47FF2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A7D96-0681-4678-8529-5904813E983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1673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41B20-C012-4EBE-B546-3D2C02B3CBF7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6C7376-4F8E-4E7F-A380-AD3C1E66FEE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80010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EB966-92CC-4A6A-9E8F-8907C5376C42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2E853-5C1C-472F-9F37-3E1E272C38A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2517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79ED2-0E9E-4D12-9DC3-CABA9A6EC4CF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93E31-5310-47FE-ADAF-01CC08BDD25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6239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C35CC-6DCF-4E24-8046-B9CD740D6444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4D5CA-53B1-4BC4-987C-7904EBDC373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80658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57312-4749-4CD5-9249-0ABF541A2A1E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A474C-3B2A-4AFE-8E3B-38771BA8A35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2458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B8AE2-FCA2-4B62-87B6-E4D4849C073D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3669F-71F7-40AB-ABD8-7DA4F950A71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38696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6C2778-27FF-4738-8087-3CF8D5A0C543}" type="datetime1">
              <a:rPr lang="en-US" smtClean="0"/>
              <a:t>8/21/19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B33B865-E455-40A6-BDEE-892C3D107C2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2B794-0093-4CBB-9E40-08E653387EBB}" type="datetimeFigureOut">
              <a:rPr lang="es-CO" smtClean="0"/>
              <a:t>21/08/19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35F98-E946-4538-89E9-27A597F80D3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778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57250" rtl="0" eaLnBrk="1" latinLnBrk="0" hangingPunct="1">
        <a:lnSpc>
          <a:spcPct val="90000"/>
        </a:lnSpc>
        <a:spcBef>
          <a:spcPct val="0"/>
        </a:spcBef>
        <a:buNone/>
        <a:defRPr sz="41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4313" indent="-214313" algn="l" defTabSz="857250" rtl="0" eaLnBrk="1" latinLnBrk="0" hangingPunct="1">
        <a:lnSpc>
          <a:spcPct val="90000"/>
        </a:lnSpc>
        <a:spcBef>
          <a:spcPts val="938"/>
        </a:spcBef>
        <a:buFont typeface="Arial" panose="020B0604020202020204" pitchFamily="34" charset="0"/>
        <a:buChar char="•"/>
        <a:defRPr sz="2625" kern="1200">
          <a:solidFill>
            <a:schemeClr val="tx1"/>
          </a:solidFill>
          <a:latin typeface="+mn-lt"/>
          <a:ea typeface="+mn-ea"/>
          <a:cs typeface="+mn-cs"/>
        </a:defRPr>
      </a:lvl1pPr>
      <a:lvl2pPr marL="642938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071563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500188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4pPr>
      <a:lvl5pPr marL="1928813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5pPr>
      <a:lvl6pPr marL="2357438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6pPr>
      <a:lvl7pPr marL="2786063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7pPr>
      <a:lvl8pPr marL="3214688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8pPr>
      <a:lvl9pPr marL="3643313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1pPr>
      <a:lvl2pPr marL="42862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3pPr>
      <a:lvl4pPr marL="128587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4pPr>
      <a:lvl5pPr marL="171450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5pPr>
      <a:lvl6pPr marL="214312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6pPr>
      <a:lvl7pPr marL="257175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7pPr>
      <a:lvl8pPr marL="300037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8pPr>
      <a:lvl9pPr marL="342900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35443595-8F06-4E8A-BB17-F8CCAA8F81AF}"/>
              </a:ext>
            </a:extLst>
          </p:cNvPr>
          <p:cNvSpPr/>
          <p:nvPr/>
        </p:nvSpPr>
        <p:spPr>
          <a:xfrm>
            <a:off x="2646131" y="1106132"/>
            <a:ext cx="5802413" cy="514225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endParaRPr lang="es-ES_tradnl" sz="1500" b="1" dirty="0">
              <a:solidFill>
                <a:srgbClr val="44546A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0A07FA3-A54A-47B0-86CB-D6390222F39B}"/>
              </a:ext>
            </a:extLst>
          </p:cNvPr>
          <p:cNvSpPr/>
          <p:nvPr/>
        </p:nvSpPr>
        <p:spPr>
          <a:xfrm>
            <a:off x="3124200" y="3695754"/>
            <a:ext cx="4323809" cy="24002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375"/>
              </a:spcAft>
            </a:pPr>
            <a:endParaRPr lang="es-ES_tradnl" sz="875" b="1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86CFD15-A826-43F1-A227-C03F37C80E99}"/>
              </a:ext>
            </a:extLst>
          </p:cNvPr>
          <p:cNvSpPr/>
          <p:nvPr/>
        </p:nvSpPr>
        <p:spPr>
          <a:xfrm>
            <a:off x="3600474" y="5434319"/>
            <a:ext cx="834221" cy="372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s-ES_tradnl" sz="875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Equipo Asesor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6D95C03-A60F-4FBC-BF8E-5748A97BB2F4}"/>
              </a:ext>
            </a:extLst>
          </p:cNvPr>
          <p:cNvSpPr/>
          <p:nvPr/>
        </p:nvSpPr>
        <p:spPr>
          <a:xfrm>
            <a:off x="3548239" y="5382084"/>
            <a:ext cx="834221" cy="372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s-ES_tradnl" sz="875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Equipo Asesor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B779B02-61CD-487D-A1B7-AD9AFA6B4A53}"/>
              </a:ext>
            </a:extLst>
          </p:cNvPr>
          <p:cNvSpPr/>
          <p:nvPr/>
        </p:nvSpPr>
        <p:spPr>
          <a:xfrm>
            <a:off x="3505224" y="5339069"/>
            <a:ext cx="834221" cy="372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s-ES_tradnl" sz="875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Equipo Asesor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59F2BD1-48C8-4964-86CF-F5CDA814F3F6}"/>
              </a:ext>
            </a:extLst>
          </p:cNvPr>
          <p:cNvSpPr/>
          <p:nvPr/>
        </p:nvSpPr>
        <p:spPr>
          <a:xfrm>
            <a:off x="6328579" y="4140135"/>
            <a:ext cx="834221" cy="372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s-ES_tradnl" sz="875" b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Planeaci</a:t>
            </a:r>
            <a:r>
              <a:rPr lang="en-US" sz="875" b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ón</a:t>
            </a:r>
            <a:endParaRPr lang="es-ES_tradnl" sz="875" b="1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9DAF4544-DB3C-4CB7-A74C-DFA93DED6E74}"/>
              </a:ext>
            </a:extLst>
          </p:cNvPr>
          <p:cNvSpPr/>
          <p:nvPr/>
        </p:nvSpPr>
        <p:spPr>
          <a:xfrm>
            <a:off x="228600" y="3039162"/>
            <a:ext cx="1080043" cy="62544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endParaRPr lang="es-ES_tradnl" sz="1500" b="1">
              <a:solidFill>
                <a:srgbClr val="44546A"/>
              </a:solidFill>
              <a:latin typeface="Calibri" panose="020F0502020204030204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113EAC-EB46-43EA-A8B0-84ED0153B2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84" t="10763" r="1123" b="10016"/>
          <a:stretch/>
        </p:blipFill>
        <p:spPr>
          <a:xfrm>
            <a:off x="310782" y="3114387"/>
            <a:ext cx="946103" cy="558184"/>
          </a:xfrm>
          <a:prstGeom prst="rect">
            <a:avLst/>
          </a:prstGeom>
          <a:ln/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90B8ACC-86E1-4CA0-9576-4671710A14A6}"/>
              </a:ext>
            </a:extLst>
          </p:cNvPr>
          <p:cNvSpPr/>
          <p:nvPr/>
        </p:nvSpPr>
        <p:spPr>
          <a:xfrm>
            <a:off x="4501157" y="2267424"/>
            <a:ext cx="1366243" cy="372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s-ES_tradnl" sz="875" b="1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Viceministerio de Educación Básica y Media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9768375-5690-4100-8C08-B1D066D0DA3A}"/>
              </a:ext>
            </a:extLst>
          </p:cNvPr>
          <p:cNvCxnSpPr>
            <a:cxnSpLocks/>
            <a:stCxn id="88" idx="2"/>
            <a:endCxn id="18" idx="0"/>
          </p:cNvCxnSpPr>
          <p:nvPr/>
        </p:nvCxnSpPr>
        <p:spPr>
          <a:xfrm flipH="1">
            <a:off x="5184279" y="1816389"/>
            <a:ext cx="7919" cy="451035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7120701-5FB0-4F1E-AB89-644DAD0EC7BA}"/>
              </a:ext>
            </a:extLst>
          </p:cNvPr>
          <p:cNvSpPr txBox="1"/>
          <p:nvPr/>
        </p:nvSpPr>
        <p:spPr>
          <a:xfrm>
            <a:off x="1447800" y="3429000"/>
            <a:ext cx="8363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8575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Justificación</a:t>
            </a:r>
            <a:endParaRPr lang="es-C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87B7D3F1-46CE-42D9-A6D8-6D184652C9DE}"/>
              </a:ext>
            </a:extLst>
          </p:cNvPr>
          <p:cNvSpPr/>
          <p:nvPr/>
        </p:nvSpPr>
        <p:spPr>
          <a:xfrm>
            <a:off x="4677848" y="1447800"/>
            <a:ext cx="1028700" cy="36858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5750" fontAlgn="auto">
              <a:spcBef>
                <a:spcPts val="0"/>
              </a:spcBef>
              <a:spcAft>
                <a:spcPts val="0"/>
              </a:spcAft>
            </a:pPr>
            <a:r>
              <a:rPr lang="es-ES_tradnl" sz="875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Comité Directivo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1570FE5-CBBE-4438-80FB-618DE0448827}"/>
              </a:ext>
            </a:extLst>
          </p:cNvPr>
          <p:cNvSpPr/>
          <p:nvPr/>
        </p:nvSpPr>
        <p:spPr>
          <a:xfrm>
            <a:off x="6324801" y="2251660"/>
            <a:ext cx="1204823" cy="39951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85750" fontAlgn="auto">
              <a:spcBef>
                <a:spcPts val="0"/>
              </a:spcBef>
              <a:spcAft>
                <a:spcPts val="0"/>
              </a:spcAft>
            </a:pPr>
            <a:r>
              <a:rPr lang="es-ES_tradnl" sz="875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Comité de Dirección de Proyecto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B5AF2DD-9494-4E73-9D33-B4E6D589660C}"/>
              </a:ext>
            </a:extLst>
          </p:cNvPr>
          <p:cNvGrpSpPr/>
          <p:nvPr/>
        </p:nvGrpSpPr>
        <p:grpSpPr>
          <a:xfrm>
            <a:off x="1524000" y="3258161"/>
            <a:ext cx="685251" cy="106055"/>
            <a:chOff x="1729931" y="3312283"/>
            <a:chExt cx="1380206" cy="118239"/>
          </a:xfrm>
        </p:grpSpPr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CBE2B70A-5C45-49B0-8AEC-A5B209B42B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29931" y="3430522"/>
              <a:ext cx="1354326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A075C0BF-0EBA-4C52-AEA1-967F9D1BA4FF}"/>
                </a:ext>
              </a:extLst>
            </p:cNvPr>
            <p:cNvCxnSpPr>
              <a:cxnSpLocks/>
            </p:cNvCxnSpPr>
            <p:nvPr/>
          </p:nvCxnSpPr>
          <p:spPr>
            <a:xfrm>
              <a:off x="1776524" y="3312283"/>
              <a:ext cx="1333613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99" name="TextBox 198">
            <a:extLst>
              <a:ext uri="{FF2B5EF4-FFF2-40B4-BE49-F238E27FC236}">
                <a16:creationId xmlns:a16="http://schemas.microsoft.com/office/drawing/2014/main" id="{49483637-2B73-4CD3-AE29-09F12EAF262C}"/>
              </a:ext>
            </a:extLst>
          </p:cNvPr>
          <p:cNvSpPr txBox="1"/>
          <p:nvPr/>
        </p:nvSpPr>
        <p:spPr>
          <a:xfrm>
            <a:off x="1514588" y="3031176"/>
            <a:ext cx="685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8575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Anticipo</a:t>
            </a:r>
            <a:endParaRPr lang="es-CO" sz="1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906C308-6E9F-4A57-965F-6AE38AD1D68E}"/>
              </a:ext>
            </a:extLst>
          </p:cNvPr>
          <p:cNvGrpSpPr/>
          <p:nvPr/>
        </p:nvGrpSpPr>
        <p:grpSpPr>
          <a:xfrm>
            <a:off x="5029200" y="4701700"/>
            <a:ext cx="1176634" cy="226985"/>
            <a:chOff x="5508092" y="2834327"/>
            <a:chExt cx="2601549" cy="45222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A963715-28DB-4063-BA5A-0CFA1F1079DE}"/>
                </a:ext>
              </a:extLst>
            </p:cNvPr>
            <p:cNvSpPr txBox="1"/>
            <p:nvPr/>
          </p:nvSpPr>
          <p:spPr>
            <a:xfrm>
              <a:off x="5508092" y="2834327"/>
              <a:ext cx="2601549" cy="452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285750" fontAlgn="auto">
                <a:spcBef>
                  <a:spcPts val="0"/>
                </a:spcBef>
                <a:spcAft>
                  <a:spcPts val="0"/>
                </a:spcAft>
              </a:pPr>
              <a:r>
                <a:rPr lang="es-ES_tradnl" sz="875" i="1" dirty="0">
                  <a:solidFill>
                    <a:prstClr val="black"/>
                  </a:solidFill>
                  <a:latin typeface="Calibri" panose="020F0502020204030204"/>
                  <a:cs typeface="+mn-cs"/>
                </a:rPr>
                <a:t>Trabajo conjunto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8609A34B-18E6-4206-BFA6-1270148F04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01089" y="3225118"/>
              <a:ext cx="1428750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22451DA2-DF9E-46AD-A7B6-EDA2168FB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01089" y="2907788"/>
              <a:ext cx="1428750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571A9006-6BA6-48E5-9BE1-7A4925964247}"/>
              </a:ext>
            </a:extLst>
          </p:cNvPr>
          <p:cNvSpPr/>
          <p:nvPr/>
        </p:nvSpPr>
        <p:spPr>
          <a:xfrm>
            <a:off x="4105897" y="1035326"/>
            <a:ext cx="2914036" cy="381325"/>
          </a:xfrm>
          <a:prstGeom prst="rect">
            <a:avLst/>
          </a:prstGeom>
          <a:noFill/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s-ES_tradnl" sz="1400" b="1" dirty="0">
                <a:solidFill>
                  <a:srgbClr val="44546A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Ministerio de </a:t>
            </a:r>
            <a:r>
              <a:rPr lang="es-ES_tradnl" sz="1400" b="1" dirty="0" err="1">
                <a:solidFill>
                  <a:srgbClr val="44546A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Educaci</a:t>
            </a:r>
            <a:r>
              <a:rPr lang="en-US" sz="1400" b="1" dirty="0" err="1">
                <a:solidFill>
                  <a:srgbClr val="44546A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ón</a:t>
            </a:r>
            <a:endParaRPr lang="es-ES_tradnl" sz="1400" b="1" dirty="0">
              <a:solidFill>
                <a:srgbClr val="44546A"/>
              </a:solidFill>
              <a:latin typeface="Calibri" panose="020F050202020403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82812C-87A8-4041-96D9-501786A21BE5}"/>
              </a:ext>
            </a:extLst>
          </p:cNvPr>
          <p:cNvSpPr/>
          <p:nvPr/>
        </p:nvSpPr>
        <p:spPr>
          <a:xfrm>
            <a:off x="3489683" y="5331636"/>
            <a:ext cx="920751" cy="37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875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Frentes</a:t>
            </a:r>
            <a:r>
              <a:rPr lang="en-US" sz="875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</a:t>
            </a:r>
            <a:r>
              <a:rPr lang="en-US" sz="875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trabajo</a:t>
            </a:r>
            <a:endParaRPr lang="en-US" sz="875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6106532-78F6-464D-A66F-885054C416E0}"/>
              </a:ext>
            </a:extLst>
          </p:cNvPr>
          <p:cNvSpPr/>
          <p:nvPr/>
        </p:nvSpPr>
        <p:spPr>
          <a:xfrm>
            <a:off x="3256517" y="2913603"/>
            <a:ext cx="1404796" cy="372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s-ES_tradnl" sz="875" b="1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Gerente de Educación Rural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BC8FD2-BF6C-4EF4-B5A5-77B9926782B9}"/>
              </a:ext>
            </a:extLst>
          </p:cNvPr>
          <p:cNvSpPr/>
          <p:nvPr/>
        </p:nvSpPr>
        <p:spPr>
          <a:xfrm>
            <a:off x="6328579" y="4598810"/>
            <a:ext cx="834221" cy="372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875" b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Finanzas</a:t>
            </a:r>
            <a:r>
              <a:rPr lang="en-US" sz="875" b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 y </a:t>
            </a:r>
            <a:r>
              <a:rPr lang="en-US" sz="875" b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Contabilidad</a:t>
            </a:r>
            <a:endParaRPr lang="es-ES_tradnl" sz="875" b="1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86BDDE8-DEE1-4578-9A59-218899BDC852}"/>
              </a:ext>
            </a:extLst>
          </p:cNvPr>
          <p:cNvSpPr/>
          <p:nvPr/>
        </p:nvSpPr>
        <p:spPr>
          <a:xfrm>
            <a:off x="6328579" y="5092491"/>
            <a:ext cx="834221" cy="3724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875" b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Contratación</a:t>
            </a:r>
            <a:endParaRPr lang="es-ES_tradnl" sz="875" b="1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9">
            <a:extLst>
              <a:ext uri="{FF2B5EF4-FFF2-40B4-BE49-F238E27FC236}">
                <a16:creationId xmlns:a16="http://schemas.microsoft.com/office/drawing/2014/main" id="{166CAFDE-35A5-4E85-A93B-88CF2B976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736" y="4805423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9">
            <a:extLst>
              <a:ext uri="{FF2B5EF4-FFF2-40B4-BE49-F238E27FC236}">
                <a16:creationId xmlns:a16="http://schemas.microsoft.com/office/drawing/2014/main" id="{BCC1D58E-6C74-4C4F-A71A-FED72B939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374" y="4850620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Picture 9">
            <a:extLst>
              <a:ext uri="{FF2B5EF4-FFF2-40B4-BE49-F238E27FC236}">
                <a16:creationId xmlns:a16="http://schemas.microsoft.com/office/drawing/2014/main" id="{B6C2DBA6-3686-4BF6-9474-FFA774308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854" y="5268274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9">
            <a:extLst>
              <a:ext uri="{FF2B5EF4-FFF2-40B4-BE49-F238E27FC236}">
                <a16:creationId xmlns:a16="http://schemas.microsoft.com/office/drawing/2014/main" id="{D94C6F88-E344-4DA2-8003-34852DF53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497" y="4296201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9">
            <a:extLst>
              <a:ext uri="{FF2B5EF4-FFF2-40B4-BE49-F238E27FC236}">
                <a16:creationId xmlns:a16="http://schemas.microsoft.com/office/drawing/2014/main" id="{7C268D65-0951-443A-99E1-1515077F9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209" y="5320729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9">
            <a:extLst>
              <a:ext uri="{FF2B5EF4-FFF2-40B4-BE49-F238E27FC236}">
                <a16:creationId xmlns:a16="http://schemas.microsoft.com/office/drawing/2014/main" id="{BB05A298-2E30-4483-B2ED-85F56B734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416" y="3141172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9FB8DD48-35FA-4FFA-B5CB-EA19B3349701}"/>
              </a:ext>
            </a:extLst>
          </p:cNvPr>
          <p:cNvCxnSpPr>
            <a:cxnSpLocks/>
            <a:stCxn id="63" idx="0"/>
            <a:endCxn id="55" idx="2"/>
          </p:cNvCxnSpPr>
          <p:nvPr/>
        </p:nvCxnSpPr>
        <p:spPr>
          <a:xfrm rot="5400000" flipH="1" flipV="1">
            <a:off x="2914121" y="4294275"/>
            <a:ext cx="2053008" cy="3658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8238C641-D766-4EFA-9E02-70ACB4AAA3DE}"/>
              </a:ext>
            </a:extLst>
          </p:cNvPr>
          <p:cNvSpPr/>
          <p:nvPr/>
        </p:nvSpPr>
        <p:spPr>
          <a:xfrm>
            <a:off x="10042172" y="1722830"/>
            <a:ext cx="1845028" cy="11248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S_tradnl" b="1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02AFCE-D2E5-4045-94B5-58315D3F20AD}"/>
              </a:ext>
            </a:extLst>
          </p:cNvPr>
          <p:cNvSpPr txBox="1"/>
          <p:nvPr/>
        </p:nvSpPr>
        <p:spPr>
          <a:xfrm>
            <a:off x="8787165" y="2178875"/>
            <a:ext cx="1032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000" i="1" dirty="0"/>
              <a:t>-Convenios Individuales- 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ECA59ED-1029-4C34-9F5E-48F91FF2CD8B}"/>
              </a:ext>
            </a:extLst>
          </p:cNvPr>
          <p:cNvSpPr/>
          <p:nvPr/>
        </p:nvSpPr>
        <p:spPr>
          <a:xfrm>
            <a:off x="10063106" y="1773985"/>
            <a:ext cx="1747893" cy="610120"/>
          </a:xfrm>
          <a:prstGeom prst="rect">
            <a:avLst/>
          </a:prstGeom>
          <a:noFill/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s-ES_tradnl" sz="12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Entes Gestores</a:t>
            </a:r>
            <a:r>
              <a:rPr lang="en-US" sz="12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s-ES_tradnl" sz="12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Entidades Territoriales Certificadas e ICETEX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F5D4E81-D53E-4055-BC47-B505DA823C32}"/>
              </a:ext>
            </a:extLst>
          </p:cNvPr>
          <p:cNvSpPr txBox="1"/>
          <p:nvPr/>
        </p:nvSpPr>
        <p:spPr>
          <a:xfrm>
            <a:off x="10491901" y="2410096"/>
            <a:ext cx="16238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Enlace</a:t>
            </a:r>
          </a:p>
        </p:txBody>
      </p:sp>
      <p:pic>
        <p:nvPicPr>
          <p:cNvPr id="92" name="Picture 9">
            <a:extLst>
              <a:ext uri="{FF2B5EF4-FFF2-40B4-BE49-F238E27FC236}">
                <a16:creationId xmlns:a16="http://schemas.microsoft.com/office/drawing/2014/main" id="{2F8C506B-ACE1-412E-B16D-6BA644794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238" y="2410096"/>
            <a:ext cx="173736" cy="24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49103DDD-95F7-4B5F-8C12-B0048CDC1066}"/>
              </a:ext>
            </a:extLst>
          </p:cNvPr>
          <p:cNvSpPr txBox="1"/>
          <p:nvPr/>
        </p:nvSpPr>
        <p:spPr>
          <a:xfrm>
            <a:off x="8829152" y="2586072"/>
            <a:ext cx="9236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err="1"/>
              <a:t>Anticipo</a:t>
            </a:r>
            <a:endParaRPr lang="es-CO" sz="105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765AE95-3BC8-4177-BC9E-848321ACFF43}"/>
              </a:ext>
            </a:extLst>
          </p:cNvPr>
          <p:cNvGrpSpPr/>
          <p:nvPr/>
        </p:nvGrpSpPr>
        <p:grpSpPr>
          <a:xfrm>
            <a:off x="8820106" y="2196802"/>
            <a:ext cx="975004" cy="366639"/>
            <a:chOff x="12122570" y="2863443"/>
            <a:chExt cx="2286000" cy="385371"/>
          </a:xfrm>
        </p:grpSpPr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5962A08D-19FB-41CA-8F6E-CF50FD22A1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22570" y="3248814"/>
              <a:ext cx="2286000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8E570CCD-168A-4E22-9D3A-B9F1CFCC19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22570" y="2863443"/>
              <a:ext cx="2286000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FBCA3408-0827-4B0F-9A69-8643AEC6C2B2}"/>
              </a:ext>
            </a:extLst>
          </p:cNvPr>
          <p:cNvSpPr txBox="1"/>
          <p:nvPr/>
        </p:nvSpPr>
        <p:spPr>
          <a:xfrm>
            <a:off x="8763000" y="1905000"/>
            <a:ext cx="1064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err="1"/>
              <a:t>Legalización</a:t>
            </a:r>
            <a:endParaRPr lang="es-CO" sz="105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9942ED-A1C0-49FB-8E98-FB6AD27B8350}"/>
              </a:ext>
            </a:extLst>
          </p:cNvPr>
          <p:cNvSpPr/>
          <p:nvPr/>
        </p:nvSpPr>
        <p:spPr>
          <a:xfrm>
            <a:off x="3200400" y="3707488"/>
            <a:ext cx="1868238" cy="253870"/>
          </a:xfrm>
          <a:prstGeom prst="rect">
            <a:avLst/>
          </a:prstGeom>
          <a:solidFill>
            <a:schemeClr val="bg1"/>
          </a:solidFill>
          <a:ln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000" b="1" dirty="0" err="1">
                <a:solidFill>
                  <a:srgbClr val="44546A"/>
                </a:solidFill>
                <a:latin typeface="Calibri" panose="020F0502020204030204"/>
              </a:rPr>
              <a:t>Equipo</a:t>
            </a:r>
            <a:r>
              <a:rPr lang="en-US" sz="1000" b="1" dirty="0">
                <a:solidFill>
                  <a:srgbClr val="44546A"/>
                </a:solidFill>
                <a:latin typeface="Calibri" panose="020F0502020204030204"/>
              </a:rPr>
              <a:t> de Proyecto </a:t>
            </a:r>
            <a:r>
              <a:rPr lang="en-US" sz="1000" b="1" dirty="0" err="1">
                <a:solidFill>
                  <a:srgbClr val="44546A"/>
                </a:solidFill>
                <a:latin typeface="Calibri" panose="020F0502020204030204"/>
              </a:rPr>
              <a:t>Crédito</a:t>
            </a:r>
            <a:r>
              <a:rPr lang="en-US" sz="1000" b="1" dirty="0">
                <a:solidFill>
                  <a:srgbClr val="44546A"/>
                </a:solidFill>
                <a:latin typeface="Calibri" panose="020F0502020204030204"/>
              </a:rPr>
              <a:t> BID</a:t>
            </a:r>
            <a:endParaRPr lang="es-ES_tradnl" sz="1000" b="1" dirty="0">
              <a:solidFill>
                <a:srgbClr val="44546A"/>
              </a:solidFill>
              <a:latin typeface="Calibri" panose="020F0502020204030204"/>
            </a:endParaRPr>
          </a:p>
        </p:txBody>
      </p: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DBF8183D-A001-4DF0-AD0B-7C694C1FD4B6}"/>
              </a:ext>
            </a:extLst>
          </p:cNvPr>
          <p:cNvCxnSpPr>
            <a:cxnSpLocks/>
            <a:stCxn id="55" idx="0"/>
            <a:endCxn id="18" idx="2"/>
          </p:cNvCxnSpPr>
          <p:nvPr/>
        </p:nvCxnSpPr>
        <p:spPr>
          <a:xfrm rot="5400000" flipH="1" flipV="1">
            <a:off x="4434737" y="2164061"/>
            <a:ext cx="273721" cy="122536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5F0CD57A-622C-42AF-A8C2-C3EE67FA4256}"/>
              </a:ext>
            </a:extLst>
          </p:cNvPr>
          <p:cNvSpPr/>
          <p:nvPr/>
        </p:nvSpPr>
        <p:spPr>
          <a:xfrm>
            <a:off x="5879650" y="2906196"/>
            <a:ext cx="754468" cy="5182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s-ES_tradnl" sz="800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Equipo Asesor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B010C093-37AF-426C-BCF1-884117B0651D}"/>
              </a:ext>
            </a:extLst>
          </p:cNvPr>
          <p:cNvSpPr/>
          <p:nvPr/>
        </p:nvSpPr>
        <p:spPr>
          <a:xfrm>
            <a:off x="5879650" y="2926144"/>
            <a:ext cx="759810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8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Dirección</a:t>
            </a:r>
            <a:r>
              <a:rPr lang="en-US" sz="8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</a:t>
            </a:r>
            <a:r>
              <a:rPr lang="en-US" sz="8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Cobertura</a:t>
            </a:r>
            <a:r>
              <a:rPr lang="en-US" sz="8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y </a:t>
            </a:r>
            <a:r>
              <a:rPr lang="en-US" sz="8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Equidad</a:t>
            </a:r>
            <a:endParaRPr lang="en-US" sz="8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7C052375-5E78-4C31-AC9B-E906453301EF}"/>
              </a:ext>
            </a:extLst>
          </p:cNvPr>
          <p:cNvCxnSpPr>
            <a:cxnSpLocks/>
            <a:stCxn id="104" idx="0"/>
            <a:endCxn id="18" idx="2"/>
          </p:cNvCxnSpPr>
          <p:nvPr/>
        </p:nvCxnSpPr>
        <p:spPr>
          <a:xfrm rot="16200000" flipV="1">
            <a:off x="5587425" y="2236736"/>
            <a:ext cx="266314" cy="107260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83699AE-D9E1-46CA-99DF-FA3134814BB1}"/>
              </a:ext>
            </a:extLst>
          </p:cNvPr>
          <p:cNvSpPr/>
          <p:nvPr/>
        </p:nvSpPr>
        <p:spPr>
          <a:xfrm>
            <a:off x="3259489" y="3967108"/>
            <a:ext cx="1401823" cy="1068399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375"/>
              </a:spcAft>
            </a:pPr>
            <a:r>
              <a:rPr lang="es-ES_tradnl" sz="875" b="1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Oficina de Gestión </a:t>
            </a:r>
            <a:br>
              <a:rPr lang="es-ES_tradnl" sz="875" b="1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s-ES_tradnl" sz="875" b="1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de Proyecto</a:t>
            </a:r>
          </a:p>
          <a:p>
            <a:pPr marL="178594" indent="-178594" defTabSz="285750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s-ES_tradnl" sz="750" dirty="0">
                <a:solidFill>
                  <a:prstClr val="white"/>
                </a:solidFill>
                <a:latin typeface="Calibri" panose="020F0502020204030204"/>
              </a:rPr>
              <a:t>Coordinador Técnico</a:t>
            </a:r>
          </a:p>
          <a:p>
            <a:pPr marL="178594" indent="-178594" defTabSz="285750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s-ES_tradnl" sz="750" dirty="0">
                <a:solidFill>
                  <a:prstClr val="white"/>
                </a:solidFill>
                <a:latin typeface="Calibri" panose="020F0502020204030204"/>
              </a:rPr>
              <a:t>Especialista de </a:t>
            </a:r>
            <a:br>
              <a:rPr lang="es-ES_tradnl" sz="750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es-ES_tradnl" sz="750" dirty="0">
                <a:solidFill>
                  <a:prstClr val="white"/>
                </a:solidFill>
                <a:latin typeface="Calibri" panose="020F0502020204030204"/>
              </a:rPr>
              <a:t>Monitoreo y Seguimiento</a:t>
            </a:r>
          </a:p>
        </p:txBody>
      </p:sp>
      <p:pic>
        <p:nvPicPr>
          <p:cNvPr id="81" name="Picture 9">
            <a:extLst>
              <a:ext uri="{FF2B5EF4-FFF2-40B4-BE49-F238E27FC236}">
                <a16:creationId xmlns:a16="http://schemas.microsoft.com/office/drawing/2014/main" id="{5CB5E16A-472D-4C7E-A9F4-EC816B53B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416" y="4482529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9">
            <a:extLst>
              <a:ext uri="{FF2B5EF4-FFF2-40B4-BE49-F238E27FC236}">
                <a16:creationId xmlns:a16="http://schemas.microsoft.com/office/drawing/2014/main" id="{2A95C420-B131-460C-B6B1-8A52B7AB2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466" y="4648200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itle 1">
            <a:extLst>
              <a:ext uri="{FF2B5EF4-FFF2-40B4-BE49-F238E27FC236}">
                <a16:creationId xmlns:a16="http://schemas.microsoft.com/office/drawing/2014/main" id="{A232EB82-2D6A-4EFF-8333-77C9D74F0CD3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609600" y="296691"/>
            <a:ext cx="83820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defPPr>
              <a:defRPr lang="en-US"/>
            </a:defPPr>
            <a:lvl1pPr eaLnBrk="0" hangingPunct="0">
              <a:buFontTx/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9pPr>
          </a:lstStyle>
          <a:p>
            <a:r>
              <a:rPr lang="es-ES_tradnl" altLang="es-ES_tradnl" sz="2400" dirty="0"/>
              <a:t>Arreglo institucional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D5F5D3-0175-4909-A008-772605E8B356}"/>
              </a:ext>
            </a:extLst>
          </p:cNvPr>
          <p:cNvCxnSpPr>
            <a:cxnSpLocks/>
            <a:stCxn id="18" idx="3"/>
            <a:endCxn id="89" idx="1"/>
          </p:cNvCxnSpPr>
          <p:nvPr/>
        </p:nvCxnSpPr>
        <p:spPr>
          <a:xfrm flipV="1">
            <a:off x="5867400" y="2451419"/>
            <a:ext cx="457401" cy="2234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3A9C5A03-9A8C-4CD5-ACEE-9C2B6FCACBBA}"/>
              </a:ext>
            </a:extLst>
          </p:cNvPr>
          <p:cNvSpPr/>
          <p:nvPr/>
        </p:nvSpPr>
        <p:spPr>
          <a:xfrm>
            <a:off x="7484169" y="2153367"/>
            <a:ext cx="14308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2713" indent="-112713" defTabSz="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800" dirty="0" err="1">
                <a:solidFill>
                  <a:prstClr val="black"/>
                </a:solidFill>
                <a:latin typeface="Calibri" panose="020F0502020204030204"/>
              </a:rPr>
              <a:t>Viceministra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  <a:p>
            <a:pPr marL="112713" indent="-112713" defTabSz="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800" dirty="0" err="1">
                <a:solidFill>
                  <a:prstClr val="black"/>
                </a:solidFill>
                <a:latin typeface="Calibri" panose="020F0502020204030204"/>
              </a:rPr>
              <a:t>Gerente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  <a:p>
            <a:pPr marL="112713" indent="-112713" defTabSz="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800" dirty="0" err="1">
                <a:solidFill>
                  <a:prstClr val="black"/>
                </a:solidFill>
                <a:latin typeface="Calibri" panose="020F0502020204030204"/>
              </a:rPr>
              <a:t>Directores</a:t>
            </a:r>
            <a:endParaRPr lang="en-US" sz="800" dirty="0">
              <a:solidFill>
                <a:prstClr val="black"/>
              </a:solidFill>
              <a:latin typeface="Calibri" panose="020F0502020204030204"/>
            </a:endParaRPr>
          </a:p>
          <a:p>
            <a:pPr marL="112713" indent="-112713" defTabSz="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800" dirty="0" err="1">
                <a:solidFill>
                  <a:prstClr val="black"/>
                </a:solidFill>
                <a:latin typeface="Calibri" panose="020F0502020204030204"/>
              </a:rPr>
              <a:t>Líderes</a:t>
            </a:r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  <p:pic>
        <p:nvPicPr>
          <p:cNvPr id="111" name="Picture 9">
            <a:extLst>
              <a:ext uri="{FF2B5EF4-FFF2-40B4-BE49-F238E27FC236}">
                <a16:creationId xmlns:a16="http://schemas.microsoft.com/office/drawing/2014/main" id="{3A254310-2BA5-4D69-B47B-807A82BA1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682" y="5531766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" name="Picture 9">
            <a:extLst>
              <a:ext uri="{FF2B5EF4-FFF2-40B4-BE49-F238E27FC236}">
                <a16:creationId xmlns:a16="http://schemas.microsoft.com/office/drawing/2014/main" id="{69CAAD71-C9BA-49DC-9677-FA9EECD49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796" y="5593707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Picture 9">
            <a:extLst>
              <a:ext uri="{FF2B5EF4-FFF2-40B4-BE49-F238E27FC236}">
                <a16:creationId xmlns:a16="http://schemas.microsoft.com/office/drawing/2014/main" id="{14631ADE-7811-49F6-94DE-DD01CF692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178" y="5655647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Picture 9">
            <a:extLst>
              <a:ext uri="{FF2B5EF4-FFF2-40B4-BE49-F238E27FC236}">
                <a16:creationId xmlns:a16="http://schemas.microsoft.com/office/drawing/2014/main" id="{CA89A30E-0F6A-4689-90F8-345C738BE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324" y="4479494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" name="Picture 9">
            <a:extLst>
              <a:ext uri="{FF2B5EF4-FFF2-40B4-BE49-F238E27FC236}">
                <a16:creationId xmlns:a16="http://schemas.microsoft.com/office/drawing/2014/main" id="{47F5627F-7DB1-4711-BC57-BE6B527A2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8999" y="5609170"/>
            <a:ext cx="173736" cy="24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9">
            <a:extLst>
              <a:ext uri="{FF2B5EF4-FFF2-40B4-BE49-F238E27FC236}">
                <a16:creationId xmlns:a16="http://schemas.microsoft.com/office/drawing/2014/main" id="{4EE5B2B6-33D8-4738-A31B-A8CB7F2B0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205" y="3876366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TextBox 117">
            <a:extLst>
              <a:ext uri="{FF2B5EF4-FFF2-40B4-BE49-F238E27FC236}">
                <a16:creationId xmlns:a16="http://schemas.microsoft.com/office/drawing/2014/main" id="{055086FA-539D-4116-8881-2D44A6AF1297}"/>
              </a:ext>
            </a:extLst>
          </p:cNvPr>
          <p:cNvSpPr txBox="1"/>
          <p:nvPr/>
        </p:nvSpPr>
        <p:spPr>
          <a:xfrm>
            <a:off x="9532464" y="3661276"/>
            <a:ext cx="16238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</a:t>
            </a:r>
            <a:r>
              <a:rPr lang="en-US" sz="1100" dirty="0" err="1"/>
              <a:t>Vacante</a:t>
            </a:r>
            <a:r>
              <a:rPr lang="en-US" sz="1100" dirty="0"/>
              <a:t>)</a:t>
            </a:r>
          </a:p>
          <a:p>
            <a:r>
              <a:rPr lang="en-US" sz="1100" dirty="0" err="1"/>
              <a:t>Dedicación</a:t>
            </a:r>
            <a:r>
              <a:rPr lang="en-US" sz="1100" dirty="0"/>
              <a:t> minima 50%</a:t>
            </a:r>
          </a:p>
          <a:p>
            <a:r>
              <a:rPr lang="en-US" sz="1100" dirty="0"/>
              <a:t>Fuente </a:t>
            </a:r>
            <a:r>
              <a:rPr lang="en-US" sz="1100" dirty="0" err="1"/>
              <a:t>Crédito</a:t>
            </a:r>
            <a:endParaRPr lang="en-US" sz="1100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27BA2DD7-B3EE-41E4-ACFB-AA1E5AE1BC94}"/>
              </a:ext>
            </a:extLst>
          </p:cNvPr>
          <p:cNvSpPr txBox="1"/>
          <p:nvPr/>
        </p:nvSpPr>
        <p:spPr>
          <a:xfrm>
            <a:off x="9532464" y="4270876"/>
            <a:ext cx="16238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</a:t>
            </a:r>
            <a:r>
              <a:rPr lang="en-US" sz="1100" dirty="0" err="1"/>
              <a:t>Vacante</a:t>
            </a:r>
            <a:r>
              <a:rPr lang="en-US" sz="1100" dirty="0"/>
              <a:t>)</a:t>
            </a:r>
          </a:p>
          <a:p>
            <a:r>
              <a:rPr lang="en-US" sz="1100" dirty="0" err="1"/>
              <a:t>Dedicación</a:t>
            </a:r>
            <a:r>
              <a:rPr lang="en-US" sz="1100" dirty="0"/>
              <a:t> </a:t>
            </a:r>
            <a:r>
              <a:rPr lang="en-US" sz="1100" dirty="0" err="1"/>
              <a:t>exclusiva</a:t>
            </a:r>
            <a:endParaRPr lang="en-US" sz="1100" dirty="0"/>
          </a:p>
          <a:p>
            <a:r>
              <a:rPr lang="en-US" sz="1100" dirty="0"/>
              <a:t>Fuente </a:t>
            </a:r>
            <a:r>
              <a:rPr lang="en-US" sz="1100" dirty="0" err="1"/>
              <a:t>Crédito</a:t>
            </a:r>
            <a:r>
              <a:rPr lang="en-US" sz="1100" dirty="0"/>
              <a:t> 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073CE72B-6EAE-4B34-B226-E181ADC42E0B}"/>
              </a:ext>
            </a:extLst>
          </p:cNvPr>
          <p:cNvSpPr txBox="1"/>
          <p:nvPr/>
        </p:nvSpPr>
        <p:spPr>
          <a:xfrm>
            <a:off x="9532464" y="5490076"/>
            <a:ext cx="16238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(Cargo </a:t>
            </a:r>
            <a:r>
              <a:rPr lang="en-US" sz="1100" dirty="0" err="1"/>
              <a:t>existente</a:t>
            </a:r>
            <a:r>
              <a:rPr lang="en-US" sz="1100" dirty="0"/>
              <a:t>)</a:t>
            </a:r>
          </a:p>
          <a:p>
            <a:r>
              <a:rPr lang="en-US" sz="1100" dirty="0" err="1"/>
              <a:t>Dedicación</a:t>
            </a:r>
            <a:r>
              <a:rPr lang="en-US" sz="1100" dirty="0"/>
              <a:t> </a:t>
            </a:r>
            <a:r>
              <a:rPr lang="en-US" sz="1100" dirty="0" err="1"/>
              <a:t>parcial</a:t>
            </a:r>
            <a:endParaRPr lang="en-US" sz="1100" dirty="0"/>
          </a:p>
          <a:p>
            <a:r>
              <a:rPr lang="en-US" sz="1100" dirty="0"/>
              <a:t>Fuente </a:t>
            </a:r>
            <a:r>
              <a:rPr lang="en-US" sz="1100" dirty="0" err="1"/>
              <a:t>Nación</a:t>
            </a:r>
            <a:endParaRPr lang="en-US" sz="1100" dirty="0"/>
          </a:p>
        </p:txBody>
      </p:sp>
      <p:pic>
        <p:nvPicPr>
          <p:cNvPr id="86" name="Picture 9">
            <a:extLst>
              <a:ext uri="{FF2B5EF4-FFF2-40B4-BE49-F238E27FC236}">
                <a16:creationId xmlns:a16="http://schemas.microsoft.com/office/drawing/2014/main" id="{1A1E4093-A5F0-4F78-8DD8-125C6A60DE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324" y="5016968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47D63F68-8402-4A78-9714-C79C64D5588E}"/>
              </a:ext>
            </a:extLst>
          </p:cNvPr>
          <p:cNvSpPr txBox="1"/>
          <p:nvPr/>
        </p:nvSpPr>
        <p:spPr>
          <a:xfrm>
            <a:off x="9532464" y="4897353"/>
            <a:ext cx="16238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(Cargo </a:t>
            </a:r>
            <a:r>
              <a:rPr lang="en-US" sz="1100" dirty="0" err="1"/>
              <a:t>provisto</a:t>
            </a:r>
            <a:r>
              <a:rPr lang="en-US" sz="1100" dirty="0"/>
              <a:t>)</a:t>
            </a:r>
          </a:p>
          <a:p>
            <a:r>
              <a:rPr lang="en-US" sz="1100" dirty="0" err="1"/>
              <a:t>Dedicación</a:t>
            </a:r>
            <a:r>
              <a:rPr lang="en-US" sz="1100" dirty="0"/>
              <a:t> </a:t>
            </a:r>
            <a:r>
              <a:rPr lang="en-US" sz="1100" dirty="0" err="1"/>
              <a:t>exclusiva</a:t>
            </a:r>
            <a:endParaRPr lang="en-US" sz="1100" dirty="0"/>
          </a:p>
          <a:p>
            <a:r>
              <a:rPr lang="en-US" sz="1100" dirty="0"/>
              <a:t>Fuente </a:t>
            </a:r>
            <a:r>
              <a:rPr lang="en-US" sz="1100" dirty="0" err="1"/>
              <a:t>Crédito</a:t>
            </a:r>
            <a:r>
              <a:rPr lang="en-US" sz="1100" dirty="0"/>
              <a:t> </a:t>
            </a:r>
          </a:p>
        </p:txBody>
      </p:sp>
      <p:pic>
        <p:nvPicPr>
          <p:cNvPr id="93" name="Picture 9">
            <a:extLst>
              <a:ext uri="{FF2B5EF4-FFF2-40B4-BE49-F238E27FC236}">
                <a16:creationId xmlns:a16="http://schemas.microsoft.com/office/drawing/2014/main" id="{61856796-F2E2-47A5-8909-35459D30E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595" y="3163070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Rectangle 83">
            <a:extLst>
              <a:ext uri="{FF2B5EF4-FFF2-40B4-BE49-F238E27FC236}">
                <a16:creationId xmlns:a16="http://schemas.microsoft.com/office/drawing/2014/main" id="{23E13E26-2FBF-4BAF-B89C-91AD76945B10}"/>
              </a:ext>
            </a:extLst>
          </p:cNvPr>
          <p:cNvSpPr/>
          <p:nvPr/>
        </p:nvSpPr>
        <p:spPr>
          <a:xfrm>
            <a:off x="5039261" y="2906196"/>
            <a:ext cx="727120" cy="5182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s-ES_tradnl" sz="800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Equipo Asesor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AFD047D-9C4A-4CC4-BE74-D4492FEAD4C8}"/>
              </a:ext>
            </a:extLst>
          </p:cNvPr>
          <p:cNvSpPr/>
          <p:nvPr/>
        </p:nvSpPr>
        <p:spPr>
          <a:xfrm>
            <a:off x="4953000" y="2919950"/>
            <a:ext cx="908774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8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Dirección</a:t>
            </a:r>
            <a:r>
              <a:rPr lang="en-US" sz="8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Calidad </a:t>
            </a:r>
            <a:r>
              <a:rPr lang="en-US" sz="8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Educación</a:t>
            </a:r>
            <a:endParaRPr lang="en-US" sz="8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B6D37616-5CB5-47EE-9661-2BDFF215178D}"/>
              </a:ext>
            </a:extLst>
          </p:cNvPr>
          <p:cNvSpPr/>
          <p:nvPr/>
        </p:nvSpPr>
        <p:spPr>
          <a:xfrm>
            <a:off x="6712481" y="2906196"/>
            <a:ext cx="935233" cy="5182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s-ES_tradnl" sz="800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Equipo Asesor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741123F-5DEB-48D7-B1A1-0C46C5EE60DD}"/>
              </a:ext>
            </a:extLst>
          </p:cNvPr>
          <p:cNvSpPr/>
          <p:nvPr/>
        </p:nvSpPr>
        <p:spPr>
          <a:xfrm>
            <a:off x="6646633" y="2916419"/>
            <a:ext cx="1059627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8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Dirección</a:t>
            </a:r>
            <a:r>
              <a:rPr lang="en-US" sz="8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</a:t>
            </a:r>
            <a:r>
              <a:rPr lang="en-US" sz="8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Fortalecimiento</a:t>
            </a:r>
            <a:r>
              <a:rPr lang="en-US" sz="8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a la </a:t>
            </a:r>
            <a:r>
              <a:rPr lang="en-US" sz="8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Gestión</a:t>
            </a:r>
            <a:r>
              <a:rPr lang="en-US" sz="8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Territorial</a:t>
            </a:r>
            <a:endParaRPr lang="en-US" sz="8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154F5B1-ACA4-4F25-866E-FEE3E91BEBD2}"/>
              </a:ext>
            </a:extLst>
          </p:cNvPr>
          <p:cNvSpPr/>
          <p:nvPr/>
        </p:nvSpPr>
        <p:spPr>
          <a:xfrm>
            <a:off x="7723297" y="2906196"/>
            <a:ext cx="620830" cy="5182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s-ES_tradnl" sz="800" dirty="0">
                <a:solidFill>
                  <a:prstClr val="white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Equipo Asesor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C4F3E8AD-1EBF-4A53-BD50-051EAD76CD48}"/>
              </a:ext>
            </a:extLst>
          </p:cNvPr>
          <p:cNvSpPr/>
          <p:nvPr/>
        </p:nvSpPr>
        <p:spPr>
          <a:xfrm>
            <a:off x="7630060" y="2929675"/>
            <a:ext cx="823369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8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Dirección</a:t>
            </a:r>
            <a:r>
              <a:rPr lang="en-US" sz="8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Primera </a:t>
            </a:r>
            <a:r>
              <a:rPr lang="en-US" sz="8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Infancia</a:t>
            </a:r>
            <a:endParaRPr lang="en-US" sz="8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pic>
        <p:nvPicPr>
          <p:cNvPr id="96" name="Picture 9">
            <a:extLst>
              <a:ext uri="{FF2B5EF4-FFF2-40B4-BE49-F238E27FC236}">
                <a16:creationId xmlns:a16="http://schemas.microsoft.com/office/drawing/2014/main" id="{AA678956-0EB3-4E89-9E05-9FA71D766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091" y="3286951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9">
            <a:extLst>
              <a:ext uri="{FF2B5EF4-FFF2-40B4-BE49-F238E27FC236}">
                <a16:creationId xmlns:a16="http://schemas.microsoft.com/office/drawing/2014/main" id="{373B360D-2756-44F2-BECD-8B221E5AD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411" y="3286951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Picture 9">
            <a:extLst>
              <a:ext uri="{FF2B5EF4-FFF2-40B4-BE49-F238E27FC236}">
                <a16:creationId xmlns:a16="http://schemas.microsoft.com/office/drawing/2014/main" id="{3F64A7C9-0A5B-4C2F-A6F6-1BF925ECB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80" y="3286951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" name="Picture 9">
            <a:extLst>
              <a:ext uri="{FF2B5EF4-FFF2-40B4-BE49-F238E27FC236}">
                <a16:creationId xmlns:a16="http://schemas.microsoft.com/office/drawing/2014/main" id="{50404C8A-374D-4C07-8F80-41C656928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509" y="3286951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" name="Picture 9">
            <a:extLst>
              <a:ext uri="{FF2B5EF4-FFF2-40B4-BE49-F238E27FC236}">
                <a16:creationId xmlns:a16="http://schemas.microsoft.com/office/drawing/2014/main" id="{BEDED60F-7A98-437F-8D77-856A9EDDE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811" y="3352800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Picture 9">
            <a:extLst>
              <a:ext uri="{FF2B5EF4-FFF2-40B4-BE49-F238E27FC236}">
                <a16:creationId xmlns:a16="http://schemas.microsoft.com/office/drawing/2014/main" id="{1D63208F-E35E-46A5-A09B-CDAB60CFE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131" y="3352800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Picture 9">
            <a:extLst>
              <a:ext uri="{FF2B5EF4-FFF2-40B4-BE49-F238E27FC236}">
                <a16:creationId xmlns:a16="http://schemas.microsoft.com/office/drawing/2014/main" id="{81AD6804-4209-4544-B732-03F61A938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352800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" name="Picture 9">
            <a:extLst>
              <a:ext uri="{FF2B5EF4-FFF2-40B4-BE49-F238E27FC236}">
                <a16:creationId xmlns:a16="http://schemas.microsoft.com/office/drawing/2014/main" id="{27E7C5D7-2F47-41F7-A993-53D65435B5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229" y="3352800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9">
            <a:extLst>
              <a:ext uri="{FF2B5EF4-FFF2-40B4-BE49-F238E27FC236}">
                <a16:creationId xmlns:a16="http://schemas.microsoft.com/office/drawing/2014/main" id="{CC2A9DF3-28DA-4736-9EA9-8E9C75355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378" y="3352800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" name="Picture 9">
            <a:extLst>
              <a:ext uri="{FF2B5EF4-FFF2-40B4-BE49-F238E27FC236}">
                <a16:creationId xmlns:a16="http://schemas.microsoft.com/office/drawing/2014/main" id="{A6753504-ED62-4575-BED6-B123E5A05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698" y="3352800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" name="Picture 9">
            <a:extLst>
              <a:ext uri="{FF2B5EF4-FFF2-40B4-BE49-F238E27FC236}">
                <a16:creationId xmlns:a16="http://schemas.microsoft.com/office/drawing/2014/main" id="{3107D1C7-F7DA-4BEC-A444-65498839D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567" y="3352800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" name="Picture 9">
            <a:extLst>
              <a:ext uri="{FF2B5EF4-FFF2-40B4-BE49-F238E27FC236}">
                <a16:creationId xmlns:a16="http://schemas.microsoft.com/office/drawing/2014/main" id="{5A0DD336-A753-4FE9-9C6E-4C8A67ADF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796" y="3352800"/>
            <a:ext cx="171450" cy="2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871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le 1">
            <a:extLst>
              <a:ext uri="{FF2B5EF4-FFF2-40B4-BE49-F238E27FC236}">
                <a16:creationId xmlns:a16="http://schemas.microsoft.com/office/drawing/2014/main" id="{A232EB82-2D6A-4EFF-8333-77C9D74F0CD3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609600" y="807182"/>
            <a:ext cx="83820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defPPr>
              <a:defRPr lang="en-US"/>
            </a:defPPr>
            <a:lvl1pPr eaLnBrk="0" hangingPunct="0">
              <a:buFontTx/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9pPr>
          </a:lstStyle>
          <a:p>
            <a:pPr algn="ctr"/>
            <a:r>
              <a:rPr lang="en-US" altLang="es-ES_tradnl" sz="2800" b="1" dirty="0" err="1">
                <a:solidFill>
                  <a:schemeClr val="bg1">
                    <a:lumMod val="10000"/>
                  </a:schemeClr>
                </a:solidFill>
              </a:rPr>
              <a:t>Esquema</a:t>
            </a:r>
            <a:r>
              <a:rPr lang="en-US" altLang="es-ES_tradnl" sz="2800" b="1" dirty="0">
                <a:solidFill>
                  <a:schemeClr val="bg1">
                    <a:lumMod val="10000"/>
                  </a:schemeClr>
                </a:solidFill>
              </a:rPr>
              <a:t> de </a:t>
            </a:r>
            <a:r>
              <a:rPr lang="en-US" altLang="es-ES_tradnl" sz="2800" b="1" dirty="0" err="1">
                <a:solidFill>
                  <a:schemeClr val="bg1">
                    <a:lumMod val="10000"/>
                  </a:schemeClr>
                </a:solidFill>
              </a:rPr>
              <a:t>Ejecución</a:t>
            </a:r>
            <a:endParaRPr lang="en-US" altLang="es-ES_tradnl" sz="2800" b="1" dirty="0">
              <a:solidFill>
                <a:schemeClr val="bg1">
                  <a:lumMod val="10000"/>
                </a:schemeClr>
              </a:solidFill>
            </a:endParaRPr>
          </a:p>
          <a:p>
            <a:endParaRPr lang="en-US" altLang="es-ES_tradnl" sz="2800" dirty="0"/>
          </a:p>
          <a:p>
            <a:r>
              <a:rPr lang="es-ES_tradnl" altLang="es-ES_tradnl" sz="2400" dirty="0"/>
              <a:t>Primer desembolso a MEN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44EA38C-ADE1-4ACE-AD90-510D2E80222F}"/>
              </a:ext>
            </a:extLst>
          </p:cNvPr>
          <p:cNvSpPr/>
          <p:nvPr/>
        </p:nvSpPr>
        <p:spPr>
          <a:xfrm>
            <a:off x="5980368" y="3115267"/>
            <a:ext cx="2297532" cy="872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Flujo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caja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proyectado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a seis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meses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.</a:t>
            </a: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Trámite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ante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MinHacienda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y BID</a:t>
            </a:r>
          </a:p>
        </p:txBody>
      </p:sp>
      <p:sp>
        <p:nvSpPr>
          <p:cNvPr id="121" name="Parallelogram 120">
            <a:extLst>
              <a:ext uri="{FF2B5EF4-FFF2-40B4-BE49-F238E27FC236}">
                <a16:creationId xmlns:a16="http://schemas.microsoft.com/office/drawing/2014/main" id="{D4EBF670-3FB8-4E2B-8C0B-0D4E97928821}"/>
              </a:ext>
            </a:extLst>
          </p:cNvPr>
          <p:cNvSpPr/>
          <p:nvPr/>
        </p:nvSpPr>
        <p:spPr>
          <a:xfrm flipH="1">
            <a:off x="1447797" y="5312923"/>
            <a:ext cx="2465708" cy="380781"/>
          </a:xfrm>
          <a:prstGeom prst="parallelogram">
            <a:avLst>
              <a:gd name="adj" fmla="val 6441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2" name="Parallelogram 121">
            <a:extLst>
              <a:ext uri="{FF2B5EF4-FFF2-40B4-BE49-F238E27FC236}">
                <a16:creationId xmlns:a16="http://schemas.microsoft.com/office/drawing/2014/main" id="{9F4EE179-6634-4542-BDB9-3C6343AD3230}"/>
              </a:ext>
            </a:extLst>
          </p:cNvPr>
          <p:cNvSpPr/>
          <p:nvPr/>
        </p:nvSpPr>
        <p:spPr>
          <a:xfrm flipH="1" flipV="1">
            <a:off x="1374350" y="5773395"/>
            <a:ext cx="9180304" cy="380780"/>
          </a:xfrm>
          <a:prstGeom prst="parallelogram">
            <a:avLst>
              <a:gd name="adj" fmla="val 7270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84D81D9-B049-46AF-8B10-D70BABE4B667}"/>
              </a:ext>
            </a:extLst>
          </p:cNvPr>
          <p:cNvSpPr/>
          <p:nvPr/>
        </p:nvSpPr>
        <p:spPr>
          <a:xfrm>
            <a:off x="1447800" y="5359706"/>
            <a:ext cx="2465709" cy="281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Compras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-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Planeación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y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Selección</a:t>
            </a:r>
            <a:endParaRPr lang="en-US" sz="1200" b="1" i="1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5AC9373-CEFF-4E98-AC16-FDD7E88B5253}"/>
              </a:ext>
            </a:extLst>
          </p:cNvPr>
          <p:cNvSpPr/>
          <p:nvPr/>
        </p:nvSpPr>
        <p:spPr>
          <a:xfrm>
            <a:off x="1577475" y="5789709"/>
            <a:ext cx="8586182" cy="281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Transferencias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a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Entes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Gestores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-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Planeación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y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firma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convenios</a:t>
            </a:r>
            <a:endParaRPr lang="en-US" sz="1200" b="1" i="1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97E9330-F58C-443E-BA84-5225C28999D0}"/>
              </a:ext>
            </a:extLst>
          </p:cNvPr>
          <p:cNvGrpSpPr/>
          <p:nvPr/>
        </p:nvGrpSpPr>
        <p:grpSpPr>
          <a:xfrm>
            <a:off x="1358517" y="2249103"/>
            <a:ext cx="9216074" cy="866164"/>
            <a:chOff x="1822805" y="1484484"/>
            <a:chExt cx="7184337" cy="866164"/>
          </a:xfrm>
        </p:grpSpPr>
        <p:sp>
          <p:nvSpPr>
            <p:cNvPr id="129" name="Arrow: Chevron 128">
              <a:extLst>
                <a:ext uri="{FF2B5EF4-FFF2-40B4-BE49-F238E27FC236}">
                  <a16:creationId xmlns:a16="http://schemas.microsoft.com/office/drawing/2014/main" id="{5997AB3B-6580-46C5-AE97-6AE372A37960}"/>
                </a:ext>
              </a:extLst>
            </p:cNvPr>
            <p:cNvSpPr/>
            <p:nvPr/>
          </p:nvSpPr>
          <p:spPr>
            <a:xfrm>
              <a:off x="3499292" y="1484484"/>
              <a:ext cx="2139069" cy="866164"/>
            </a:xfrm>
            <a:prstGeom prst="chevron">
              <a:avLst>
                <a:gd name="adj" fmla="val 34810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16" name="Arrow: Chevron 115">
              <a:extLst>
                <a:ext uri="{FF2B5EF4-FFF2-40B4-BE49-F238E27FC236}">
                  <a16:creationId xmlns:a16="http://schemas.microsoft.com/office/drawing/2014/main" id="{0BC4A9C3-E492-42AB-B94B-A51553740176}"/>
                </a:ext>
              </a:extLst>
            </p:cNvPr>
            <p:cNvSpPr/>
            <p:nvPr/>
          </p:nvSpPr>
          <p:spPr>
            <a:xfrm>
              <a:off x="7207774" y="1484484"/>
              <a:ext cx="1799368" cy="866164"/>
            </a:xfrm>
            <a:prstGeom prst="chevron">
              <a:avLst>
                <a:gd name="adj" fmla="val 34810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15" name="Arrow: Chevron 114">
              <a:extLst>
                <a:ext uri="{FF2B5EF4-FFF2-40B4-BE49-F238E27FC236}">
                  <a16:creationId xmlns:a16="http://schemas.microsoft.com/office/drawing/2014/main" id="{F00A11D5-B1C0-43E0-AD68-49252401C0D4}"/>
                </a:ext>
              </a:extLst>
            </p:cNvPr>
            <p:cNvSpPr/>
            <p:nvPr/>
          </p:nvSpPr>
          <p:spPr>
            <a:xfrm>
              <a:off x="5501943" y="1484484"/>
              <a:ext cx="1833100" cy="866164"/>
            </a:xfrm>
            <a:prstGeom prst="chevron">
              <a:avLst>
                <a:gd name="adj" fmla="val 34810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41A3DE13-0237-4942-A988-6F6AEBF4C127}"/>
                </a:ext>
              </a:extLst>
            </p:cNvPr>
            <p:cNvSpPr/>
            <p:nvPr/>
          </p:nvSpPr>
          <p:spPr>
            <a:xfrm>
              <a:off x="1822805" y="1484484"/>
              <a:ext cx="1813392" cy="866164"/>
            </a:xfrm>
            <a:prstGeom prst="homePlate">
              <a:avLst>
                <a:gd name="adj" fmla="val 35570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082812C-87A8-4041-96D9-501786A21BE5}"/>
                </a:ext>
              </a:extLst>
            </p:cNvPr>
            <p:cNvSpPr/>
            <p:nvPr/>
          </p:nvSpPr>
          <p:spPr>
            <a:xfrm>
              <a:off x="3661193" y="1583221"/>
              <a:ext cx="1821985" cy="676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285750" fontAlgn="auto">
                <a:lnSpc>
                  <a:spcPct val="107000"/>
                </a:lnSpc>
                <a:spcBef>
                  <a:spcPts val="0"/>
                </a:spcBef>
                <a:spcAft>
                  <a:spcPts val="500"/>
                </a:spcAft>
              </a:pP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Cumplimiento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de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condiciones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previas para el primer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desembolso</a:t>
              </a:r>
              <a:endPara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1276F15A-2737-4909-B3D0-A7D459B9D9EF}"/>
                </a:ext>
              </a:extLst>
            </p:cNvPr>
            <p:cNvSpPr/>
            <p:nvPr/>
          </p:nvSpPr>
          <p:spPr>
            <a:xfrm>
              <a:off x="5852656" y="1676400"/>
              <a:ext cx="1088856" cy="478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285750" fontAlgn="auto">
                <a:lnSpc>
                  <a:spcPct val="107000"/>
                </a:lnSpc>
                <a:spcBef>
                  <a:spcPts val="0"/>
                </a:spcBef>
                <a:spcAft>
                  <a:spcPts val="500"/>
                </a:spcAft>
              </a:pP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Solicitud de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desembolso</a:t>
              </a:r>
              <a:endPara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F07C9AE-9F23-4146-A943-E12B144C75E0}"/>
                </a:ext>
              </a:extLst>
            </p:cNvPr>
            <p:cNvSpPr/>
            <p:nvPr/>
          </p:nvSpPr>
          <p:spPr>
            <a:xfrm>
              <a:off x="7423178" y="1676400"/>
              <a:ext cx="1409286" cy="478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285750" fontAlgn="auto">
                <a:lnSpc>
                  <a:spcPct val="107000"/>
                </a:lnSpc>
                <a:spcBef>
                  <a:spcPts val="0"/>
                </a:spcBef>
                <a:spcAft>
                  <a:spcPts val="500"/>
                </a:spcAft>
              </a:pP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Desembolso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de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recursos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BID a MEN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A747D76-F929-4501-97BB-9A0AC860DB88}"/>
                </a:ext>
              </a:extLst>
            </p:cNvPr>
            <p:cNvSpPr/>
            <p:nvPr/>
          </p:nvSpPr>
          <p:spPr>
            <a:xfrm>
              <a:off x="1828800" y="1600200"/>
              <a:ext cx="1521992" cy="676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285750" fontAlgn="auto">
                <a:lnSpc>
                  <a:spcPct val="107000"/>
                </a:lnSpc>
                <a:spcBef>
                  <a:spcPts val="0"/>
                </a:spcBef>
                <a:spcAft>
                  <a:spcPts val="500"/>
                </a:spcAft>
              </a:pP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Presupuesto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aprobado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y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espacio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fiscal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asignado</a:t>
              </a:r>
              <a:endPara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endParaRPr>
            </a:p>
          </p:txBody>
        </p:sp>
      </p:grpSp>
      <p:sp>
        <p:nvSpPr>
          <p:cNvPr id="131" name="Rectangle 130">
            <a:extLst>
              <a:ext uri="{FF2B5EF4-FFF2-40B4-BE49-F238E27FC236}">
                <a16:creationId xmlns:a16="http://schemas.microsoft.com/office/drawing/2014/main" id="{AC55E704-D409-461A-988B-3A0B8B16F5E3}"/>
              </a:ext>
            </a:extLst>
          </p:cNvPr>
          <p:cNvSpPr/>
          <p:nvPr/>
        </p:nvSpPr>
        <p:spPr>
          <a:xfrm>
            <a:off x="3447752" y="3115267"/>
            <a:ext cx="2675557" cy="1427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Reglamento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Operativo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Gerente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Educación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Rural</a:t>
            </a: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No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Objeción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PA y PAA (18m)</a:t>
            </a: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Apertura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cuenta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especial y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parametrización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SIIF</a:t>
            </a: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Registro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e-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desembolso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176DAD0-31FC-42F7-930C-2412C6E4D0D9}"/>
              </a:ext>
            </a:extLst>
          </p:cNvPr>
          <p:cNvSpPr/>
          <p:nvPr/>
        </p:nvSpPr>
        <p:spPr>
          <a:xfrm>
            <a:off x="8179198" y="3115267"/>
            <a:ext cx="2297532" cy="446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Recursos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desembolsados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a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cuenta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especial.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62CEBF8B-A969-4885-9D3E-90ACC2E5FE3E}"/>
              </a:ext>
            </a:extLst>
          </p:cNvPr>
          <p:cNvSpPr/>
          <p:nvPr/>
        </p:nvSpPr>
        <p:spPr>
          <a:xfrm>
            <a:off x="1312608" y="3115267"/>
            <a:ext cx="2379821" cy="446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Parametrización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presupuesto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SIIF.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722C1D34-AE7C-472F-8296-71FE8F8C4D2D}"/>
              </a:ext>
            </a:extLst>
          </p:cNvPr>
          <p:cNvSpPr/>
          <p:nvPr/>
        </p:nvSpPr>
        <p:spPr>
          <a:xfrm>
            <a:off x="2119365" y="6185919"/>
            <a:ext cx="5881635" cy="510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Firma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inicio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de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contratos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y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convenios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interadministrativos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Aún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no hay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recursos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disponibles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para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pagos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.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55D79FE4-8CE3-4F74-94A6-DA7ECE41416F}"/>
              </a:ext>
            </a:extLst>
          </p:cNvPr>
          <p:cNvSpPr/>
          <p:nvPr/>
        </p:nvSpPr>
        <p:spPr>
          <a:xfrm>
            <a:off x="10608410" y="2511013"/>
            <a:ext cx="1449341" cy="627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Caja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disponible para los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siguientes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seis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meses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410D60-51D9-4B2E-9104-2D523FFB72B7}"/>
              </a:ext>
            </a:extLst>
          </p:cNvPr>
          <p:cNvSpPr/>
          <p:nvPr/>
        </p:nvSpPr>
        <p:spPr>
          <a:xfrm>
            <a:off x="1213015" y="2125441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1a</a:t>
            </a:r>
            <a:endParaRPr lang="es-CO" sz="1400" dirty="0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C93E94E6-7758-4937-B5A5-81AE8908D228}"/>
              </a:ext>
            </a:extLst>
          </p:cNvPr>
          <p:cNvSpPr/>
          <p:nvPr/>
        </p:nvSpPr>
        <p:spPr>
          <a:xfrm>
            <a:off x="3466583" y="2125441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2a</a:t>
            </a:r>
            <a:endParaRPr lang="es-CO" sz="1400" dirty="0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7EF79FC0-420E-4A09-B87F-03D39F963A5F}"/>
              </a:ext>
            </a:extLst>
          </p:cNvPr>
          <p:cNvSpPr/>
          <p:nvPr/>
        </p:nvSpPr>
        <p:spPr>
          <a:xfrm>
            <a:off x="1229047" y="5169779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1b</a:t>
            </a:r>
            <a:endParaRPr lang="es-CO" sz="1400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AA718CF-EA55-4856-97CF-916A1C23AA1F}"/>
              </a:ext>
            </a:extLst>
          </p:cNvPr>
          <p:cNvSpPr/>
          <p:nvPr/>
        </p:nvSpPr>
        <p:spPr>
          <a:xfrm>
            <a:off x="1229047" y="5911599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1c</a:t>
            </a:r>
            <a:endParaRPr lang="es-CO" sz="1400" dirty="0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F5ABCB19-A442-4851-A474-9786C4A01604}"/>
              </a:ext>
            </a:extLst>
          </p:cNvPr>
          <p:cNvSpPr/>
          <p:nvPr/>
        </p:nvSpPr>
        <p:spPr>
          <a:xfrm>
            <a:off x="6054708" y="2111943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3</a:t>
            </a:r>
            <a:endParaRPr lang="es-CO" sz="1400" dirty="0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699DB3D7-721D-4347-B889-1D130E6A6002}"/>
              </a:ext>
            </a:extLst>
          </p:cNvPr>
          <p:cNvSpPr/>
          <p:nvPr/>
        </p:nvSpPr>
        <p:spPr>
          <a:xfrm>
            <a:off x="8252111" y="2111943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4</a:t>
            </a:r>
            <a:endParaRPr lang="es-CO" sz="1400" dirty="0"/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2EF8C3A9-1ACB-4A2C-B3FE-B5027544B8C8}"/>
              </a:ext>
            </a:extLst>
          </p:cNvPr>
          <p:cNvSpPr/>
          <p:nvPr/>
        </p:nvSpPr>
        <p:spPr>
          <a:xfrm>
            <a:off x="10545334" y="2485912"/>
            <a:ext cx="28163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8ED7E164-5E63-4704-8461-9E6B96EE92DD}"/>
              </a:ext>
            </a:extLst>
          </p:cNvPr>
          <p:cNvSpPr/>
          <p:nvPr/>
        </p:nvSpPr>
        <p:spPr>
          <a:xfrm>
            <a:off x="10666459" y="5311370"/>
            <a:ext cx="1296941" cy="872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Contratos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ejecución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Convenios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con EG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firmados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53" name="Star: 5 Points 152">
            <a:extLst>
              <a:ext uri="{FF2B5EF4-FFF2-40B4-BE49-F238E27FC236}">
                <a16:creationId xmlns:a16="http://schemas.microsoft.com/office/drawing/2014/main" id="{640AE6AA-44D2-46B5-A1AD-5836623A2EE7}"/>
              </a:ext>
            </a:extLst>
          </p:cNvPr>
          <p:cNvSpPr/>
          <p:nvPr/>
        </p:nvSpPr>
        <p:spPr>
          <a:xfrm>
            <a:off x="10554108" y="5315312"/>
            <a:ext cx="28346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4" name="Star: 5 Points 153">
            <a:extLst>
              <a:ext uri="{FF2B5EF4-FFF2-40B4-BE49-F238E27FC236}">
                <a16:creationId xmlns:a16="http://schemas.microsoft.com/office/drawing/2014/main" id="{D47A74BF-5A37-4CE2-8091-A2739E6F77D3}"/>
              </a:ext>
            </a:extLst>
          </p:cNvPr>
          <p:cNvSpPr/>
          <p:nvPr/>
        </p:nvSpPr>
        <p:spPr>
          <a:xfrm>
            <a:off x="10560686" y="5742456"/>
            <a:ext cx="28346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CC5016C6-8A74-48D3-889C-2A5D672907AA}"/>
              </a:ext>
            </a:extLst>
          </p:cNvPr>
          <p:cNvSpPr/>
          <p:nvPr/>
        </p:nvSpPr>
        <p:spPr>
          <a:xfrm>
            <a:off x="3720676" y="1807217"/>
            <a:ext cx="1817598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Emisión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CDP</a:t>
            </a:r>
          </a:p>
        </p:txBody>
      </p:sp>
      <p:sp>
        <p:nvSpPr>
          <p:cNvPr id="156" name="Star: 5 Points 155">
            <a:extLst>
              <a:ext uri="{FF2B5EF4-FFF2-40B4-BE49-F238E27FC236}">
                <a16:creationId xmlns:a16="http://schemas.microsoft.com/office/drawing/2014/main" id="{56EDA263-48DB-4C4A-9427-D7D45D379588}"/>
              </a:ext>
            </a:extLst>
          </p:cNvPr>
          <p:cNvSpPr/>
          <p:nvPr/>
        </p:nvSpPr>
        <p:spPr>
          <a:xfrm>
            <a:off x="3657600" y="1782116"/>
            <a:ext cx="28163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7" name="Parallelogram 156">
            <a:extLst>
              <a:ext uri="{FF2B5EF4-FFF2-40B4-BE49-F238E27FC236}">
                <a16:creationId xmlns:a16="http://schemas.microsoft.com/office/drawing/2014/main" id="{3F740810-DE30-4F6A-9CB1-C37FFB9A660C}"/>
              </a:ext>
            </a:extLst>
          </p:cNvPr>
          <p:cNvSpPr/>
          <p:nvPr/>
        </p:nvSpPr>
        <p:spPr>
          <a:xfrm flipH="1">
            <a:off x="3787742" y="5312923"/>
            <a:ext cx="6766911" cy="380781"/>
          </a:xfrm>
          <a:prstGeom prst="parallelogram">
            <a:avLst>
              <a:gd name="adj" fmla="val 6441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9D0B1C7-5C8C-44A4-9295-6111089DAAE7}"/>
              </a:ext>
            </a:extLst>
          </p:cNvPr>
          <p:cNvSpPr/>
          <p:nvPr/>
        </p:nvSpPr>
        <p:spPr>
          <a:xfrm>
            <a:off x="6096000" y="5359706"/>
            <a:ext cx="2465709" cy="281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Compras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-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Contratación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y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Ejecución</a:t>
            </a:r>
            <a:endParaRPr lang="en-US" sz="1200" b="1" i="1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8DBC9990-1994-42B8-8624-23E4634F4F77}"/>
              </a:ext>
            </a:extLst>
          </p:cNvPr>
          <p:cNvSpPr/>
          <p:nvPr/>
        </p:nvSpPr>
        <p:spPr>
          <a:xfrm>
            <a:off x="3706149" y="5177012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2b</a:t>
            </a:r>
            <a:endParaRPr lang="es-CO" sz="1400" dirty="0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2DA5BB11-56D5-4CFB-A051-CC3632C36986}"/>
              </a:ext>
            </a:extLst>
          </p:cNvPr>
          <p:cNvSpPr/>
          <p:nvPr/>
        </p:nvSpPr>
        <p:spPr>
          <a:xfrm>
            <a:off x="49943" y="2428473"/>
            <a:ext cx="1245457" cy="446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Contrato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préstamo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firmado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61" name="Star: 5 Points 160">
            <a:extLst>
              <a:ext uri="{FF2B5EF4-FFF2-40B4-BE49-F238E27FC236}">
                <a16:creationId xmlns:a16="http://schemas.microsoft.com/office/drawing/2014/main" id="{381E2CBD-EE2A-4E5F-9FFF-C941B8FB8FFD}"/>
              </a:ext>
            </a:extLst>
          </p:cNvPr>
          <p:cNvSpPr/>
          <p:nvPr/>
        </p:nvSpPr>
        <p:spPr>
          <a:xfrm>
            <a:off x="1187447" y="2522113"/>
            <a:ext cx="28163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3098EEDC-4236-4456-AF5D-3FB95DE3799E}"/>
              </a:ext>
            </a:extLst>
          </p:cNvPr>
          <p:cNvSpPr/>
          <p:nvPr/>
        </p:nvSpPr>
        <p:spPr>
          <a:xfrm>
            <a:off x="3581400" y="4867836"/>
            <a:ext cx="1865043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Proveedor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seleccionado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63" name="Star: 5 Points 162">
            <a:extLst>
              <a:ext uri="{FF2B5EF4-FFF2-40B4-BE49-F238E27FC236}">
                <a16:creationId xmlns:a16="http://schemas.microsoft.com/office/drawing/2014/main" id="{CF255029-F07E-41C6-B4BB-F43CAA8240F3}"/>
              </a:ext>
            </a:extLst>
          </p:cNvPr>
          <p:cNvSpPr/>
          <p:nvPr/>
        </p:nvSpPr>
        <p:spPr>
          <a:xfrm>
            <a:off x="3560880" y="4844078"/>
            <a:ext cx="28346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1511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le 1">
            <a:extLst>
              <a:ext uri="{FF2B5EF4-FFF2-40B4-BE49-F238E27FC236}">
                <a16:creationId xmlns:a16="http://schemas.microsoft.com/office/drawing/2014/main" id="{A232EB82-2D6A-4EFF-8333-77C9D74F0CD3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609600" y="1328712"/>
            <a:ext cx="115824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defPPr>
              <a:defRPr lang="en-US"/>
            </a:defPPr>
            <a:lvl1pPr eaLnBrk="0" hangingPunct="0">
              <a:buFontTx/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9pPr>
          </a:lstStyle>
          <a:p>
            <a:r>
              <a:rPr lang="en-US" altLang="es-ES_tradnl" sz="2400" dirty="0" err="1"/>
              <a:t>Ejecución</a:t>
            </a:r>
            <a:r>
              <a:rPr lang="en-US" altLang="es-ES_tradnl" sz="2400" dirty="0"/>
              <a:t>, </a:t>
            </a:r>
            <a:r>
              <a:rPr lang="en-US" altLang="es-ES_tradnl" sz="2400" dirty="0" err="1"/>
              <a:t>Justificación</a:t>
            </a:r>
            <a:r>
              <a:rPr lang="en-US" altLang="es-ES_tradnl" sz="2400" dirty="0"/>
              <a:t> y Solicitud de </a:t>
            </a:r>
            <a:r>
              <a:rPr lang="en-US" altLang="es-ES_tradnl" sz="2400" dirty="0" err="1"/>
              <a:t>desembolso</a:t>
            </a:r>
            <a:r>
              <a:rPr lang="en-US" altLang="es-ES_tradnl" sz="2400" dirty="0"/>
              <a:t> del MEN ante el BID</a:t>
            </a:r>
            <a:endParaRPr lang="es-ES_tradnl" altLang="es-ES_tradnl" sz="24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BFD762-B927-44E6-9EB2-C8234FD54E89}"/>
              </a:ext>
            </a:extLst>
          </p:cNvPr>
          <p:cNvSpPr/>
          <p:nvPr/>
        </p:nvSpPr>
        <p:spPr>
          <a:xfrm>
            <a:off x="6903325" y="3335713"/>
            <a:ext cx="2297532" cy="691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</a:rPr>
              <a:t>Trámite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</a:rPr>
              <a:t> ante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</a:rPr>
              <a:t>MinHacienda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</a:rPr>
              <a:t> y BID</a:t>
            </a: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Transferencia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recursos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a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cuentas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especiales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EG</a:t>
            </a:r>
          </a:p>
        </p:txBody>
      </p: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1667F12B-ECE5-4071-81BD-A50AB736E79E}"/>
              </a:ext>
            </a:extLst>
          </p:cNvPr>
          <p:cNvSpPr/>
          <p:nvPr/>
        </p:nvSpPr>
        <p:spPr>
          <a:xfrm>
            <a:off x="4432073" y="2469549"/>
            <a:ext cx="2744000" cy="866164"/>
          </a:xfrm>
          <a:prstGeom prst="chevron">
            <a:avLst>
              <a:gd name="adj" fmla="val 3481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7" name="Arrow: Chevron 26">
            <a:extLst>
              <a:ext uri="{FF2B5EF4-FFF2-40B4-BE49-F238E27FC236}">
                <a16:creationId xmlns:a16="http://schemas.microsoft.com/office/drawing/2014/main" id="{0EAB6954-3A63-4575-A1CC-2632AB5CAD10}"/>
              </a:ext>
            </a:extLst>
          </p:cNvPr>
          <p:cNvSpPr/>
          <p:nvPr/>
        </p:nvSpPr>
        <p:spPr>
          <a:xfrm>
            <a:off x="7001076" y="2469549"/>
            <a:ext cx="2351502" cy="866164"/>
          </a:xfrm>
          <a:prstGeom prst="chevron">
            <a:avLst>
              <a:gd name="adj" fmla="val 3481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8" name="Arrow: Pentagon 27">
            <a:extLst>
              <a:ext uri="{FF2B5EF4-FFF2-40B4-BE49-F238E27FC236}">
                <a16:creationId xmlns:a16="http://schemas.microsoft.com/office/drawing/2014/main" id="{50AA5E7B-198F-4950-A166-636C4F0FFEDC}"/>
              </a:ext>
            </a:extLst>
          </p:cNvPr>
          <p:cNvSpPr/>
          <p:nvPr/>
        </p:nvSpPr>
        <p:spPr>
          <a:xfrm>
            <a:off x="2281474" y="2469549"/>
            <a:ext cx="2326221" cy="866164"/>
          </a:xfrm>
          <a:prstGeom prst="homePlate">
            <a:avLst>
              <a:gd name="adj" fmla="val 3557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4017AA9-21F9-4A58-9DB2-F20C8541F5FB}"/>
              </a:ext>
            </a:extLst>
          </p:cNvPr>
          <p:cNvSpPr/>
          <p:nvPr/>
        </p:nvSpPr>
        <p:spPr>
          <a:xfrm>
            <a:off x="4732957" y="2663060"/>
            <a:ext cx="2133599" cy="47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Legalización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recursos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y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nueva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solicitud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desembolso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F8955DB-FF5C-4840-8F37-E4860F55D4E7}"/>
              </a:ext>
            </a:extLst>
          </p:cNvPr>
          <p:cNvSpPr/>
          <p:nvPr/>
        </p:nvSpPr>
        <p:spPr>
          <a:xfrm>
            <a:off x="2255569" y="2639816"/>
            <a:ext cx="2240364" cy="542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Pago de MEN a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contratistas</a:t>
            </a:r>
            <a:endParaRPr lang="en-US" sz="1200" b="1" i="1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Transferencias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a EG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64C1E89-A62D-4262-90BB-B61D2B732DB6}"/>
              </a:ext>
            </a:extLst>
          </p:cNvPr>
          <p:cNvSpPr/>
          <p:nvPr/>
        </p:nvSpPr>
        <p:spPr>
          <a:xfrm>
            <a:off x="7247557" y="2645351"/>
            <a:ext cx="1807833" cy="47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Desembolso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recursos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BID a MEN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1FF66D3-D73F-4D8D-8331-AA253D301A5A}"/>
              </a:ext>
            </a:extLst>
          </p:cNvPr>
          <p:cNvSpPr/>
          <p:nvPr/>
        </p:nvSpPr>
        <p:spPr>
          <a:xfrm>
            <a:off x="4370709" y="3335713"/>
            <a:ext cx="26755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Conciliación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cuentas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especiales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Estado de Implementación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compromisos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técnicos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y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fiduciarios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Flujos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financieros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proyectados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a seis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meses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454BEF5-F149-44FD-A5D6-3DE451D1F319}"/>
              </a:ext>
            </a:extLst>
          </p:cNvPr>
          <p:cNvSpPr/>
          <p:nvPr/>
        </p:nvSpPr>
        <p:spPr>
          <a:xfrm>
            <a:off x="2218357" y="3328707"/>
            <a:ext cx="2297532" cy="937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Informes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supervision y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soportes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pago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Transferencias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son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justificables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F19451B-C6D6-49B1-9F04-9894C30693E3}"/>
              </a:ext>
            </a:extLst>
          </p:cNvPr>
          <p:cNvSpPr/>
          <p:nvPr/>
        </p:nvSpPr>
        <p:spPr>
          <a:xfrm>
            <a:off x="4267200" y="2057400"/>
            <a:ext cx="3208957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Ejecución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del 80% del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saldo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6" name="Star: 5 Points 45">
            <a:extLst>
              <a:ext uri="{FF2B5EF4-FFF2-40B4-BE49-F238E27FC236}">
                <a16:creationId xmlns:a16="http://schemas.microsoft.com/office/drawing/2014/main" id="{40169554-008C-4D75-B6FB-EF341601BD71}"/>
              </a:ext>
            </a:extLst>
          </p:cNvPr>
          <p:cNvSpPr/>
          <p:nvPr/>
        </p:nvSpPr>
        <p:spPr>
          <a:xfrm>
            <a:off x="4238765" y="1998909"/>
            <a:ext cx="28163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5CD624C-631B-414D-9B82-381AC73085CD}"/>
              </a:ext>
            </a:extLst>
          </p:cNvPr>
          <p:cNvSpPr/>
          <p:nvPr/>
        </p:nvSpPr>
        <p:spPr>
          <a:xfrm>
            <a:off x="9401129" y="2736188"/>
            <a:ext cx="2075133" cy="446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Caja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disponible para los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siguientes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seis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meses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8" name="Star: 5 Points 47">
            <a:extLst>
              <a:ext uri="{FF2B5EF4-FFF2-40B4-BE49-F238E27FC236}">
                <a16:creationId xmlns:a16="http://schemas.microsoft.com/office/drawing/2014/main" id="{21D505E8-25C2-4A72-8515-F5B4767BD76B}"/>
              </a:ext>
            </a:extLst>
          </p:cNvPr>
          <p:cNvSpPr/>
          <p:nvPr/>
        </p:nvSpPr>
        <p:spPr>
          <a:xfrm>
            <a:off x="9355785" y="2754355"/>
            <a:ext cx="274320" cy="27432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6FA6E4F-968B-494D-A1D5-2E57DB2A880C}"/>
              </a:ext>
            </a:extLst>
          </p:cNvPr>
          <p:cNvSpPr/>
          <p:nvPr/>
        </p:nvSpPr>
        <p:spPr>
          <a:xfrm>
            <a:off x="2135972" y="2329243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1</a:t>
            </a:r>
            <a:endParaRPr lang="es-CO" sz="14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6ABE839-379E-40B2-8378-9E491731C511}"/>
              </a:ext>
            </a:extLst>
          </p:cNvPr>
          <p:cNvSpPr/>
          <p:nvPr/>
        </p:nvSpPr>
        <p:spPr>
          <a:xfrm>
            <a:off x="4351957" y="2329243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2</a:t>
            </a:r>
            <a:endParaRPr lang="es-CO" sz="14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D348D98-EE7D-45AA-8631-751FDFEB1413}"/>
              </a:ext>
            </a:extLst>
          </p:cNvPr>
          <p:cNvSpPr/>
          <p:nvPr/>
        </p:nvSpPr>
        <p:spPr>
          <a:xfrm>
            <a:off x="6942757" y="2329243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3</a:t>
            </a:r>
            <a:endParaRPr lang="es-CO" sz="14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AF65665-929B-4077-8927-6E3B006587A5}"/>
              </a:ext>
            </a:extLst>
          </p:cNvPr>
          <p:cNvSpPr/>
          <p:nvPr/>
        </p:nvSpPr>
        <p:spPr>
          <a:xfrm>
            <a:off x="944553" y="2516536"/>
            <a:ext cx="1143000" cy="872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Contratos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Ejecución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algn="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Entregables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aprobados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5" name="Star: 5 Points 44">
            <a:extLst>
              <a:ext uri="{FF2B5EF4-FFF2-40B4-BE49-F238E27FC236}">
                <a16:creationId xmlns:a16="http://schemas.microsoft.com/office/drawing/2014/main" id="{07EC07F9-F171-4D1B-BB60-676918A3AB81}"/>
              </a:ext>
            </a:extLst>
          </p:cNvPr>
          <p:cNvSpPr/>
          <p:nvPr/>
        </p:nvSpPr>
        <p:spPr>
          <a:xfrm>
            <a:off x="2002990" y="2613943"/>
            <a:ext cx="28163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6" name="Star: 5 Points 55">
            <a:extLst>
              <a:ext uri="{FF2B5EF4-FFF2-40B4-BE49-F238E27FC236}">
                <a16:creationId xmlns:a16="http://schemas.microsoft.com/office/drawing/2014/main" id="{A9CA68C0-6B75-41C4-A0B4-8808DEA38FD1}"/>
              </a:ext>
            </a:extLst>
          </p:cNvPr>
          <p:cNvSpPr/>
          <p:nvPr/>
        </p:nvSpPr>
        <p:spPr>
          <a:xfrm>
            <a:off x="2002990" y="3048000"/>
            <a:ext cx="28163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1818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le 1">
            <a:extLst>
              <a:ext uri="{FF2B5EF4-FFF2-40B4-BE49-F238E27FC236}">
                <a16:creationId xmlns:a16="http://schemas.microsoft.com/office/drawing/2014/main" id="{A232EB82-2D6A-4EFF-8333-77C9D74F0CD3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609600" y="482044"/>
            <a:ext cx="108966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defPPr>
              <a:defRPr lang="en-US"/>
            </a:defPPr>
            <a:lvl1pPr eaLnBrk="0" hangingPunct="0">
              <a:buFontTx/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9pPr>
          </a:lstStyle>
          <a:p>
            <a:r>
              <a:rPr lang="es-ES_tradnl" altLang="es-ES_tradnl" sz="2400" dirty="0"/>
              <a:t>Desembolso a Entes Gestores, ejecución y </a:t>
            </a:r>
            <a:r>
              <a:rPr lang="es-ES_tradnl" altLang="es-ES_tradnl" sz="2400" dirty="0" err="1"/>
              <a:t>legalizaci</a:t>
            </a:r>
            <a:r>
              <a:rPr lang="en-US" altLang="es-ES_tradnl" sz="2400" dirty="0" err="1"/>
              <a:t>ón</a:t>
            </a:r>
            <a:r>
              <a:rPr lang="en-US" altLang="es-ES_tradnl" sz="2400" dirty="0"/>
              <a:t> ante el MEN</a:t>
            </a:r>
            <a:endParaRPr lang="es-ES_tradnl" altLang="es-ES_tradnl" sz="2400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44EA38C-ADE1-4ACE-AD90-510D2E80222F}"/>
              </a:ext>
            </a:extLst>
          </p:cNvPr>
          <p:cNvSpPr/>
          <p:nvPr/>
        </p:nvSpPr>
        <p:spPr>
          <a:xfrm>
            <a:off x="5980368" y="2590800"/>
            <a:ext cx="2297532" cy="627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Transferencia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recursos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a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cuentas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especiales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Ente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Gestor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97E9330-F58C-443E-BA84-5225C28999D0}"/>
              </a:ext>
            </a:extLst>
          </p:cNvPr>
          <p:cNvGrpSpPr/>
          <p:nvPr/>
        </p:nvGrpSpPr>
        <p:grpSpPr>
          <a:xfrm>
            <a:off x="1358517" y="1724636"/>
            <a:ext cx="9216074" cy="866164"/>
            <a:chOff x="1822805" y="1484484"/>
            <a:chExt cx="7184338" cy="866164"/>
          </a:xfrm>
        </p:grpSpPr>
        <p:sp>
          <p:nvSpPr>
            <p:cNvPr id="129" name="Arrow: Chevron 128">
              <a:extLst>
                <a:ext uri="{FF2B5EF4-FFF2-40B4-BE49-F238E27FC236}">
                  <a16:creationId xmlns:a16="http://schemas.microsoft.com/office/drawing/2014/main" id="{5997AB3B-6580-46C5-AE97-6AE372A37960}"/>
                </a:ext>
              </a:extLst>
            </p:cNvPr>
            <p:cNvSpPr/>
            <p:nvPr/>
          </p:nvSpPr>
          <p:spPr>
            <a:xfrm>
              <a:off x="3499292" y="1484484"/>
              <a:ext cx="2139070" cy="866164"/>
            </a:xfrm>
            <a:prstGeom prst="chevron">
              <a:avLst>
                <a:gd name="adj" fmla="val 34810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16" name="Arrow: Chevron 115">
              <a:extLst>
                <a:ext uri="{FF2B5EF4-FFF2-40B4-BE49-F238E27FC236}">
                  <a16:creationId xmlns:a16="http://schemas.microsoft.com/office/drawing/2014/main" id="{0BC4A9C3-E492-42AB-B94B-A51553740176}"/>
                </a:ext>
              </a:extLst>
            </p:cNvPr>
            <p:cNvSpPr/>
            <p:nvPr/>
          </p:nvSpPr>
          <p:spPr>
            <a:xfrm>
              <a:off x="7207775" y="1484484"/>
              <a:ext cx="1799368" cy="866164"/>
            </a:xfrm>
            <a:prstGeom prst="chevron">
              <a:avLst>
                <a:gd name="adj" fmla="val 34810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15" name="Arrow: Chevron 114">
              <a:extLst>
                <a:ext uri="{FF2B5EF4-FFF2-40B4-BE49-F238E27FC236}">
                  <a16:creationId xmlns:a16="http://schemas.microsoft.com/office/drawing/2014/main" id="{F00A11D5-B1C0-43E0-AD68-49252401C0D4}"/>
                </a:ext>
              </a:extLst>
            </p:cNvPr>
            <p:cNvSpPr/>
            <p:nvPr/>
          </p:nvSpPr>
          <p:spPr>
            <a:xfrm>
              <a:off x="5501944" y="1484484"/>
              <a:ext cx="1833100" cy="866164"/>
            </a:xfrm>
            <a:prstGeom prst="chevron">
              <a:avLst>
                <a:gd name="adj" fmla="val 34810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41A3DE13-0237-4942-A988-6F6AEBF4C127}"/>
                </a:ext>
              </a:extLst>
            </p:cNvPr>
            <p:cNvSpPr/>
            <p:nvPr/>
          </p:nvSpPr>
          <p:spPr>
            <a:xfrm>
              <a:off x="1822805" y="1484484"/>
              <a:ext cx="1813392" cy="866164"/>
            </a:xfrm>
            <a:prstGeom prst="homePlate">
              <a:avLst>
                <a:gd name="adj" fmla="val 35570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082812C-87A8-4041-96D9-501786A21BE5}"/>
                </a:ext>
              </a:extLst>
            </p:cNvPr>
            <p:cNvSpPr/>
            <p:nvPr/>
          </p:nvSpPr>
          <p:spPr>
            <a:xfrm>
              <a:off x="3793246" y="1664848"/>
              <a:ext cx="1559427" cy="478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285750" fontAlgn="auto">
                <a:lnSpc>
                  <a:spcPct val="107000"/>
                </a:lnSpc>
                <a:spcBef>
                  <a:spcPts val="0"/>
                </a:spcBef>
                <a:spcAft>
                  <a:spcPts val="500"/>
                </a:spcAft>
              </a:pP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Elaboración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de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flujos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financieros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de EG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F07C9AE-9F23-4146-A943-E12B144C75E0}"/>
                </a:ext>
              </a:extLst>
            </p:cNvPr>
            <p:cNvSpPr/>
            <p:nvPr/>
          </p:nvSpPr>
          <p:spPr>
            <a:xfrm>
              <a:off x="7504756" y="1563484"/>
              <a:ext cx="1111858" cy="676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285750" fontAlgn="auto">
                <a:lnSpc>
                  <a:spcPct val="107000"/>
                </a:lnSpc>
                <a:spcBef>
                  <a:spcPts val="0"/>
                </a:spcBef>
                <a:spcAft>
                  <a:spcPts val="500"/>
                </a:spcAft>
              </a:pP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Ejecución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de plan de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acción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vía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adquisiciones</a:t>
              </a:r>
              <a:endPara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endParaRP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A747D76-F929-4501-97BB-9A0AC860DB88}"/>
                </a:ext>
              </a:extLst>
            </p:cNvPr>
            <p:cNvSpPr/>
            <p:nvPr/>
          </p:nvSpPr>
          <p:spPr>
            <a:xfrm>
              <a:off x="1914846" y="1654751"/>
              <a:ext cx="1521993" cy="478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285750" fontAlgn="auto">
                <a:lnSpc>
                  <a:spcPct val="107000"/>
                </a:lnSpc>
                <a:spcBef>
                  <a:spcPts val="0"/>
                </a:spcBef>
                <a:spcAft>
                  <a:spcPts val="500"/>
                </a:spcAft>
              </a:pP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Desarrollo de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trámites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</a:t>
              </a: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presupuestales</a:t>
              </a:r>
              <a:endPara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897FD5F-447D-41CA-85A9-89633D961DCC}"/>
                </a:ext>
              </a:extLst>
            </p:cNvPr>
            <p:cNvSpPr/>
            <p:nvPr/>
          </p:nvSpPr>
          <p:spPr>
            <a:xfrm>
              <a:off x="5694086" y="1655279"/>
              <a:ext cx="1409286" cy="542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285750" fontAlgn="auto">
                <a:lnSpc>
                  <a:spcPct val="107000"/>
                </a:lnSpc>
                <a:spcBef>
                  <a:spcPts val="0"/>
                </a:spcBef>
                <a:spcAft>
                  <a:spcPts val="500"/>
                </a:spcAft>
              </a:pPr>
              <a:r>
                <a:rPr lang="en-US" sz="1200" b="1" i="1" dirty="0" err="1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Transferencia</a:t>
              </a: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 </a:t>
              </a:r>
            </a:p>
            <a:p>
              <a:pPr algn="ctr" defTabSz="285750" fontAlgn="auto">
                <a:lnSpc>
                  <a:spcPct val="107000"/>
                </a:lnSpc>
                <a:spcBef>
                  <a:spcPts val="0"/>
                </a:spcBef>
                <a:spcAft>
                  <a:spcPts val="500"/>
                </a:spcAft>
              </a:pPr>
              <a:r>
                <a:rPr lang="en-US" sz="1200" b="1" i="1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</a:rPr>
                <a:t>MEN - EG</a:t>
              </a:r>
            </a:p>
          </p:txBody>
        </p:sp>
      </p:grpSp>
      <p:sp>
        <p:nvSpPr>
          <p:cNvPr id="131" name="Rectangle 130">
            <a:extLst>
              <a:ext uri="{FF2B5EF4-FFF2-40B4-BE49-F238E27FC236}">
                <a16:creationId xmlns:a16="http://schemas.microsoft.com/office/drawing/2014/main" id="{AC55E704-D409-461A-988B-3A0B8B16F5E3}"/>
              </a:ext>
            </a:extLst>
          </p:cNvPr>
          <p:cNvSpPr/>
          <p:nvPr/>
        </p:nvSpPr>
        <p:spPr>
          <a:xfrm>
            <a:off x="3447752" y="2590800"/>
            <a:ext cx="2675557" cy="627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Adquisiciones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planeadas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y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flujos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financieros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a seis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meses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cada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Ente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Gestor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5176DAD0-31FC-42F7-930C-2412C6E4D0D9}"/>
              </a:ext>
            </a:extLst>
          </p:cNvPr>
          <p:cNvSpPr/>
          <p:nvPr/>
        </p:nvSpPr>
        <p:spPr>
          <a:xfrm>
            <a:off x="8179198" y="2590800"/>
            <a:ext cx="2297532" cy="872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Selección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contratistas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inicio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ejecución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Régimen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compra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cada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EG es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aplicable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62CEBF8B-A969-4885-9D3E-90ACC2E5FE3E}"/>
              </a:ext>
            </a:extLst>
          </p:cNvPr>
          <p:cNvSpPr/>
          <p:nvPr/>
        </p:nvSpPr>
        <p:spPr>
          <a:xfrm>
            <a:off x="1312608" y="2590800"/>
            <a:ext cx="2379821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Cuentas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especiales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creadas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BFD762-B927-44E6-9EB2-C8234FD54E89}"/>
              </a:ext>
            </a:extLst>
          </p:cNvPr>
          <p:cNvSpPr/>
          <p:nvPr/>
        </p:nvSpPr>
        <p:spPr>
          <a:xfrm>
            <a:off x="5980368" y="5070604"/>
            <a:ext cx="2297532" cy="446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Transferencia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recursos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a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cuentas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especiales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EG</a:t>
            </a:r>
          </a:p>
        </p:txBody>
      </p:sp>
      <p:sp>
        <p:nvSpPr>
          <p:cNvPr id="25" name="Arrow: Chevron 24">
            <a:extLst>
              <a:ext uri="{FF2B5EF4-FFF2-40B4-BE49-F238E27FC236}">
                <a16:creationId xmlns:a16="http://schemas.microsoft.com/office/drawing/2014/main" id="{1667F12B-ECE5-4071-81BD-A50AB736E79E}"/>
              </a:ext>
            </a:extLst>
          </p:cNvPr>
          <p:cNvSpPr/>
          <p:nvPr/>
        </p:nvSpPr>
        <p:spPr>
          <a:xfrm>
            <a:off x="3509116" y="4204440"/>
            <a:ext cx="2744000" cy="866164"/>
          </a:xfrm>
          <a:prstGeom prst="chevron">
            <a:avLst>
              <a:gd name="adj" fmla="val 3481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7" name="Arrow: Chevron 26">
            <a:extLst>
              <a:ext uri="{FF2B5EF4-FFF2-40B4-BE49-F238E27FC236}">
                <a16:creationId xmlns:a16="http://schemas.microsoft.com/office/drawing/2014/main" id="{0EAB6954-3A63-4575-A1CC-2632AB5CAD10}"/>
              </a:ext>
            </a:extLst>
          </p:cNvPr>
          <p:cNvSpPr/>
          <p:nvPr/>
        </p:nvSpPr>
        <p:spPr>
          <a:xfrm>
            <a:off x="6078119" y="4204440"/>
            <a:ext cx="2351502" cy="866164"/>
          </a:xfrm>
          <a:prstGeom prst="chevron">
            <a:avLst>
              <a:gd name="adj" fmla="val 3481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8" name="Arrow: Pentagon 27">
            <a:extLst>
              <a:ext uri="{FF2B5EF4-FFF2-40B4-BE49-F238E27FC236}">
                <a16:creationId xmlns:a16="http://schemas.microsoft.com/office/drawing/2014/main" id="{50AA5E7B-198F-4950-A166-636C4F0FFEDC}"/>
              </a:ext>
            </a:extLst>
          </p:cNvPr>
          <p:cNvSpPr/>
          <p:nvPr/>
        </p:nvSpPr>
        <p:spPr>
          <a:xfrm>
            <a:off x="1358517" y="4204440"/>
            <a:ext cx="2326221" cy="866164"/>
          </a:xfrm>
          <a:prstGeom prst="homePlate">
            <a:avLst>
              <a:gd name="adj" fmla="val 3557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4017AA9-21F9-4A58-9DB2-F20C8541F5FB}"/>
              </a:ext>
            </a:extLst>
          </p:cNvPr>
          <p:cNvSpPr/>
          <p:nvPr/>
        </p:nvSpPr>
        <p:spPr>
          <a:xfrm>
            <a:off x="3810000" y="4397951"/>
            <a:ext cx="2133599" cy="47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Legalización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recursos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y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nueva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solicitud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desembolso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F8955DB-FF5C-4840-8F37-E4860F55D4E7}"/>
              </a:ext>
            </a:extLst>
          </p:cNvPr>
          <p:cNvSpPr/>
          <p:nvPr/>
        </p:nvSpPr>
        <p:spPr>
          <a:xfrm>
            <a:off x="1476587" y="4374707"/>
            <a:ext cx="1952413" cy="542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Pago de ETC a </a:t>
            </a: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contratistas</a:t>
            </a:r>
            <a:endParaRPr lang="en-US" sz="1200" b="1" i="1" dirty="0">
              <a:solidFill>
                <a:prstClr val="black"/>
              </a:solidFill>
              <a:latin typeface="Calibri" panose="020F0502020204030204"/>
              <a:ea typeface="Calibri" panose="020F0502020204030204" pitchFamily="34" charset="0"/>
            </a:endParaRPr>
          </a:p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Desembolso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de ICETEX a EE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64C1E89-A62D-4262-90BB-B61D2B732DB6}"/>
              </a:ext>
            </a:extLst>
          </p:cNvPr>
          <p:cNvSpPr/>
          <p:nvPr/>
        </p:nvSpPr>
        <p:spPr>
          <a:xfrm>
            <a:off x="6324600" y="4519369"/>
            <a:ext cx="1807833" cy="281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200" b="1" i="1" dirty="0" err="1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Desembolso</a:t>
            </a:r>
            <a:r>
              <a:rPr lang="en-US" sz="1200" b="1" i="1" dirty="0">
                <a:solidFill>
                  <a:prstClr val="black"/>
                </a:solidFill>
                <a:latin typeface="Calibri" panose="020F0502020204030204"/>
                <a:ea typeface="Calibri" panose="020F0502020204030204" pitchFamily="34" charset="0"/>
              </a:rPr>
              <a:t> a EG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1FF66D3-D73F-4D8D-8331-AA253D301A5A}"/>
              </a:ext>
            </a:extLst>
          </p:cNvPr>
          <p:cNvSpPr/>
          <p:nvPr/>
        </p:nvSpPr>
        <p:spPr>
          <a:xfrm>
            <a:off x="3447752" y="5070604"/>
            <a:ext cx="26755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Conciliación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cuentas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especiales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Estado de Implementación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compromisos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técnicos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y fiduciaries</a:t>
            </a: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Adquisiciones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y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flujos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financieros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proyectados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a seis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meses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454BEF5-F149-44FD-A5D6-3DE451D1F319}"/>
              </a:ext>
            </a:extLst>
          </p:cNvPr>
          <p:cNvSpPr/>
          <p:nvPr/>
        </p:nvSpPr>
        <p:spPr>
          <a:xfrm>
            <a:off x="1295400" y="5063598"/>
            <a:ext cx="2297532" cy="872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Informes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supervision y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soportes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pago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srgbClr val="FF0000"/>
                </a:solidFill>
                <a:latin typeface="Calibri" panose="020F0502020204030204"/>
                <a:cs typeface="+mn-cs"/>
              </a:rPr>
              <a:t>Pendiente</a:t>
            </a:r>
            <a:r>
              <a:rPr lang="en-US" sz="1100" b="1" i="1" dirty="0">
                <a:solidFill>
                  <a:srgbClr val="FF0000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srgbClr val="FF0000"/>
                </a:solidFill>
                <a:latin typeface="Calibri" panose="020F0502020204030204"/>
                <a:cs typeface="+mn-cs"/>
              </a:rPr>
              <a:t>negociación</a:t>
            </a:r>
            <a:r>
              <a:rPr lang="en-US" sz="1100" b="1" i="1" dirty="0">
                <a:solidFill>
                  <a:srgbClr val="FF0000"/>
                </a:solidFill>
                <a:latin typeface="Calibri" panose="020F0502020204030204"/>
                <a:cs typeface="+mn-cs"/>
              </a:rPr>
              <a:t> con ICETEX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F19451B-C6D6-49B1-9F04-9894C30693E3}"/>
              </a:ext>
            </a:extLst>
          </p:cNvPr>
          <p:cNvSpPr/>
          <p:nvPr/>
        </p:nvSpPr>
        <p:spPr>
          <a:xfrm>
            <a:off x="3344243" y="3792291"/>
            <a:ext cx="3208957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Ejecución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del 80% del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saldo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9C10EDF-84FD-4E65-8E25-ACE384ECE6AA}"/>
              </a:ext>
            </a:extLst>
          </p:cNvPr>
          <p:cNvCxnSpPr/>
          <p:nvPr/>
        </p:nvCxnSpPr>
        <p:spPr>
          <a:xfrm>
            <a:off x="609600" y="3581400"/>
            <a:ext cx="10744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AB9FF228-8510-475D-B991-A523441B5958}"/>
              </a:ext>
            </a:extLst>
          </p:cNvPr>
          <p:cNvSpPr/>
          <p:nvPr/>
        </p:nvSpPr>
        <p:spPr>
          <a:xfrm>
            <a:off x="10810516" y="2069981"/>
            <a:ext cx="1282317" cy="627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Contratos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y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convenios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en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ejecución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1" name="Star: 5 Points 40">
            <a:extLst>
              <a:ext uri="{FF2B5EF4-FFF2-40B4-BE49-F238E27FC236}">
                <a16:creationId xmlns:a16="http://schemas.microsoft.com/office/drawing/2014/main" id="{83E5AE64-5081-4042-8CF1-8D009D880578}"/>
              </a:ext>
            </a:extLst>
          </p:cNvPr>
          <p:cNvSpPr/>
          <p:nvPr/>
        </p:nvSpPr>
        <p:spPr>
          <a:xfrm>
            <a:off x="10747440" y="2044879"/>
            <a:ext cx="28163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0C9E4F3-1765-4EAC-A7BA-3FF7018C5F7E}"/>
              </a:ext>
            </a:extLst>
          </p:cNvPr>
          <p:cNvSpPr/>
          <p:nvPr/>
        </p:nvSpPr>
        <p:spPr>
          <a:xfrm>
            <a:off x="8059467" y="1143000"/>
            <a:ext cx="2075133" cy="446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Caja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disponible para los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siguientes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seis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meses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3" name="Star: 5 Points 42">
            <a:extLst>
              <a:ext uri="{FF2B5EF4-FFF2-40B4-BE49-F238E27FC236}">
                <a16:creationId xmlns:a16="http://schemas.microsoft.com/office/drawing/2014/main" id="{E19EB9F4-7687-4A4B-B211-2B07CBEEFD13}"/>
              </a:ext>
            </a:extLst>
          </p:cNvPr>
          <p:cNvSpPr/>
          <p:nvPr/>
        </p:nvSpPr>
        <p:spPr>
          <a:xfrm>
            <a:off x="8014123" y="1161167"/>
            <a:ext cx="274320" cy="27432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6" name="Star: 5 Points 45">
            <a:extLst>
              <a:ext uri="{FF2B5EF4-FFF2-40B4-BE49-F238E27FC236}">
                <a16:creationId xmlns:a16="http://schemas.microsoft.com/office/drawing/2014/main" id="{40169554-008C-4D75-B6FB-EF341601BD71}"/>
              </a:ext>
            </a:extLst>
          </p:cNvPr>
          <p:cNvSpPr/>
          <p:nvPr/>
        </p:nvSpPr>
        <p:spPr>
          <a:xfrm>
            <a:off x="3315808" y="3733800"/>
            <a:ext cx="28163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5CD624C-631B-414D-9B82-381AC73085CD}"/>
              </a:ext>
            </a:extLst>
          </p:cNvPr>
          <p:cNvSpPr/>
          <p:nvPr/>
        </p:nvSpPr>
        <p:spPr>
          <a:xfrm>
            <a:off x="8478172" y="4471079"/>
            <a:ext cx="2075133" cy="446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Caja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disponible para los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siguientes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seis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meses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8" name="Star: 5 Points 47">
            <a:extLst>
              <a:ext uri="{FF2B5EF4-FFF2-40B4-BE49-F238E27FC236}">
                <a16:creationId xmlns:a16="http://schemas.microsoft.com/office/drawing/2014/main" id="{21D505E8-25C2-4A72-8515-F5B4767BD76B}"/>
              </a:ext>
            </a:extLst>
          </p:cNvPr>
          <p:cNvSpPr/>
          <p:nvPr/>
        </p:nvSpPr>
        <p:spPr>
          <a:xfrm>
            <a:off x="8432828" y="4489246"/>
            <a:ext cx="274320" cy="27432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F1BF9D1-9918-4F49-A9B3-B3492C06CD63}"/>
              </a:ext>
            </a:extLst>
          </p:cNvPr>
          <p:cNvSpPr/>
          <p:nvPr/>
        </p:nvSpPr>
        <p:spPr>
          <a:xfrm>
            <a:off x="1213015" y="1551877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1</a:t>
            </a:r>
            <a:endParaRPr lang="es-CO" sz="14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6A92F51-00CD-410A-BBDA-711971F39DEE}"/>
              </a:ext>
            </a:extLst>
          </p:cNvPr>
          <p:cNvSpPr/>
          <p:nvPr/>
        </p:nvSpPr>
        <p:spPr>
          <a:xfrm>
            <a:off x="3429000" y="1551877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2</a:t>
            </a:r>
            <a:endParaRPr lang="es-CO" sz="14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9738823-5450-46E5-ABD4-654D84E1CB3A}"/>
              </a:ext>
            </a:extLst>
          </p:cNvPr>
          <p:cNvSpPr/>
          <p:nvPr/>
        </p:nvSpPr>
        <p:spPr>
          <a:xfrm>
            <a:off x="6019800" y="1551877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3</a:t>
            </a:r>
            <a:endParaRPr lang="es-CO" sz="14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4DE6002-F812-47B0-B3B4-C5A419F64E50}"/>
              </a:ext>
            </a:extLst>
          </p:cNvPr>
          <p:cNvSpPr/>
          <p:nvPr/>
        </p:nvSpPr>
        <p:spPr>
          <a:xfrm>
            <a:off x="8183880" y="1551877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4</a:t>
            </a:r>
            <a:endParaRPr lang="es-CO" sz="14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6FA6E4F-968B-494D-A1D5-2E57DB2A880C}"/>
              </a:ext>
            </a:extLst>
          </p:cNvPr>
          <p:cNvSpPr/>
          <p:nvPr/>
        </p:nvSpPr>
        <p:spPr>
          <a:xfrm>
            <a:off x="1213015" y="4064134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4</a:t>
            </a:r>
            <a:endParaRPr lang="es-CO" sz="14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6ABE839-379E-40B2-8378-9E491731C511}"/>
              </a:ext>
            </a:extLst>
          </p:cNvPr>
          <p:cNvSpPr/>
          <p:nvPr/>
        </p:nvSpPr>
        <p:spPr>
          <a:xfrm>
            <a:off x="3429000" y="4064134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5</a:t>
            </a:r>
            <a:endParaRPr lang="es-CO" sz="14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D348D98-EE7D-45AA-8631-751FDFEB1413}"/>
              </a:ext>
            </a:extLst>
          </p:cNvPr>
          <p:cNvSpPr/>
          <p:nvPr/>
        </p:nvSpPr>
        <p:spPr>
          <a:xfrm>
            <a:off x="6019800" y="4064134"/>
            <a:ext cx="274320" cy="2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6</a:t>
            </a:r>
            <a:endParaRPr lang="es-CO" sz="1400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D66DEF7-9DF5-4DB5-907C-0618308BF2D0}"/>
              </a:ext>
            </a:extLst>
          </p:cNvPr>
          <p:cNvSpPr/>
          <p:nvPr/>
        </p:nvSpPr>
        <p:spPr>
          <a:xfrm>
            <a:off x="45263" y="1927952"/>
            <a:ext cx="1121769" cy="446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285750" fontAlgn="auto">
              <a:lnSpc>
                <a:spcPct val="107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Convenios</a:t>
            </a:r>
            <a:r>
              <a:rPr lang="en-US" sz="1100" b="1" i="1" dirty="0">
                <a:solidFill>
                  <a:prstClr val="black"/>
                </a:solidFill>
                <a:latin typeface="Calibri" panose="020F0502020204030204"/>
                <a:cs typeface="+mn-cs"/>
              </a:rPr>
              <a:t> con EG </a:t>
            </a:r>
            <a:r>
              <a:rPr lang="en-US" sz="1100" b="1" i="1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firmados</a:t>
            </a:r>
            <a:endParaRPr lang="en-US" sz="1100" b="1" i="1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7" name="Star: 5 Points 56">
            <a:extLst>
              <a:ext uri="{FF2B5EF4-FFF2-40B4-BE49-F238E27FC236}">
                <a16:creationId xmlns:a16="http://schemas.microsoft.com/office/drawing/2014/main" id="{46B9BC24-78C9-495F-B042-BCE05413B0C3}"/>
              </a:ext>
            </a:extLst>
          </p:cNvPr>
          <p:cNvSpPr/>
          <p:nvPr/>
        </p:nvSpPr>
        <p:spPr>
          <a:xfrm>
            <a:off x="1109022" y="2021592"/>
            <a:ext cx="281634" cy="28163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788277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zCOvPkaVU.Bh2CXaUSct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zCOvPkaVU.Bh2CXaUSct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zCOvPkaVU.Bh2CXaUSct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zCOvPkaVU.Bh2CXaUSctA"/>
</p:tagLst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z-Operations" ma:contentTypeID="0x010100ACF722E9F6B0B149B0CD8BE2560A6672000ECF8DDBB3C4F048BAAA97E89E1D4839" ma:contentTypeVersion="2216" ma:contentTypeDescription="The base project type from which other project content types inherit their information." ma:contentTypeScope="" ma:versionID="482d5e9303b7504fc586197a25a49fc6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bf8a966860c128953e088fe732e208e6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b26cdb1da78c4bb4b1c1bac2f6ac5911" minOccurs="0"/>
                <xsd:element ref="ns2:TaxCatchAll" minOccurs="0"/>
                <xsd:element ref="ns2:TaxCatchAllLabel" minOccurs="0"/>
                <xsd:element ref="ns2:Project_x0020_Number"/>
                <xsd:element ref="ns2:Access_x0020_to_x0020_Information_x00a0_Policy"/>
                <xsd:element ref="ns2:Document_x0020_Author" minOccurs="0"/>
                <xsd:element ref="ns2:Other_x0020_Author" minOccurs="0"/>
                <xsd:element ref="ns2:Approval_x0020_Number" minOccurs="0"/>
                <xsd:element ref="ns2:g511464f9e53401d84b16fa9b379a574" minOccurs="0"/>
                <xsd:element ref="ns2:Division_x0020_or_x0020_Unit" minOccurs="0"/>
                <xsd:element ref="ns2:Document_x0020_Language_x0020_IDB" minOccurs="0"/>
                <xsd:element ref="ns2:From_x003a_" minOccurs="0"/>
                <xsd:element ref="ns2:To_x003a_" minOccurs="0"/>
                <xsd:element ref="ns2:Identifier" minOccurs="0"/>
                <xsd:element ref="ns2:Fiscal_x0020_Year_x0020_IDB" minOccurs="0"/>
                <xsd:element ref="ns2:ic46d7e087fd4a108fb86518ca413cc6" minOccurs="0"/>
                <xsd:element ref="ns2:nddeef1749674d76abdbe4b239a70bc6" minOccurs="0"/>
                <xsd:element ref="ns2:b2ec7cfb18674cb8803df6b262e8b107" minOccurs="0"/>
                <xsd:element ref="ns2:Phase" minOccurs="0"/>
                <xsd:element ref="ns2:Key_x0020_Document" minOccurs="0"/>
                <xsd:element ref="ns2:Business_x0020_Area" minOccurs="0"/>
                <xsd:element ref="ns2:Project_x0020_Document_x0020_Type" minOccurs="0"/>
                <xsd:element ref="ns2:Operation_x0020_Type" minOccurs="0"/>
                <xsd:element ref="ns2:Package_x0020_Code" minOccurs="0"/>
                <xsd:element ref="ns2:e46fe2894295491da65140ffd2369f49" minOccurs="0"/>
                <xsd:element ref="ns2:SISCOR_x0020_Number" minOccurs="0"/>
                <xsd:element ref="ns2:IDBDocs_x0020_Number" minOccurs="0"/>
                <xsd:element ref="ns2:Migration_x0020_Info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b26cdb1da78c4bb4b1c1bac2f6ac5911" ma:index="11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roject_x0020_Number" ma:index="15" ma:displayName="Project Number" ma:default="CO-L1229" ma:internalName="Project_x0020_Number">
      <xsd:simpleType>
        <xsd:restriction base="dms:Text">
          <xsd:maxLength value="255"/>
        </xsd:restriction>
      </xsd:simpleType>
    </xsd:element>
    <xsd:element name="Access_x0020_to_x0020_Information_x00a0_Policy" ma:index="16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Document_x0020_Author" ma:index="17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18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Approval_x0020_Number" ma:index="19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g511464f9e53401d84b16fa9b379a574" ma:index="20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ivision_x0020_or_x0020_Unit" ma:index="22" nillable="true" ma:displayName="Division or Unit" ma:internalName="Division_x0020_or_x0020_Unit">
      <xsd:simpleType>
        <xsd:restriction base="dms:Text">
          <xsd:maxLength value="255"/>
        </xsd:restriction>
      </xsd:simpleType>
    </xsd:element>
    <xsd:element name="Document_x0020_Language_x0020_IDB" ma:index="23" nillable="true" ma:displayName="Document Language IDB" ma:format="Dropdown" ma:internalName="Document_x0020_Language_x0020_IDB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From_x003a_" ma:index="24" nillable="true" ma:displayName="From:" ma:description="Sender name from email message" ma:internalName="From_x003A_">
      <xsd:simpleType>
        <xsd:restriction base="dms:Text">
          <xsd:maxLength value="255"/>
        </xsd:restriction>
      </xsd:simpleType>
    </xsd:element>
    <xsd:element name="To_x003a_" ma:index="25" nillable="true" ma:displayName="To:" ma:description="Addressee names from email message&#10;" ma:internalName="To_x003A_">
      <xsd:simpleType>
        <xsd:restriction base="dms:Text">
          <xsd:maxLength value="255"/>
        </xsd:restriction>
      </xsd:simpleType>
    </xsd:element>
    <xsd:element name="Identifier" ma:index="26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27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28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30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32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hase" ma:index="34" nillable="true" ma:displayName="Phase" ma:internalName="Phase">
      <xsd:simpleType>
        <xsd:restriction base="dms:Text">
          <xsd:maxLength value="255"/>
        </xsd:restriction>
      </xsd:simpleType>
    </xsd:element>
    <xsd:element name="Key_x0020_Document" ma:index="35" nillable="true" ma:displayName="Key Document" ma:default="0" ma:internalName="Key_x0020_Document">
      <xsd:simpleType>
        <xsd:restriction base="dms:Boolean"/>
      </xsd:simpleType>
    </xsd:element>
    <xsd:element name="Business_x0020_Area" ma:index="36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Project_x0020_Document_x0020_Type" ma:index="37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Operation_x0020_Type" ma:index="38" nillable="true" ma:displayName="Operation Type" ma:default="Loan Operation" ma:internalName="Operation_x0020_Type">
      <xsd:simpleType>
        <xsd:restriction base="dms:Text">
          <xsd:maxLength value="255"/>
        </xsd:restriction>
      </xsd:simpleType>
    </xsd:element>
    <xsd:element name="Package_x0020_Code" ma:index="39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e46fe2894295491da65140ffd2369f49" ma:index="40" nillable="true" ma:taxonomy="true" ma:internalName="e46fe2894295491da65140ffd2369f49" ma:taxonomyFieldName="Function_x0020_Operations_x0020_IDB" ma:displayName="Function Operations IDB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ISCOR_x0020_Number" ma:index="42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3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Migration_x0020_Info" ma:index="44" nillable="true" ma:displayName="Migration Info" ma:internalName="Migration_x0020_Info">
      <xsd:simpleType>
        <xsd:restriction base="dms:Note"/>
      </xsd:simpleType>
    </xsd:element>
    <xsd:element name="Record_x0020_Number" ma:index="45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46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3B3813C017495D4F8278DD8C83D291EE" ma:contentTypeVersion="2403" ma:contentTypeDescription="A content type to manage public (operations) IDB documents" ma:contentTypeScope="" ma:versionID="50f360fecdedb770d6d75030f2cabfb0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bdd0ae7ebf202fb676562ea9e9adc8f5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default="CO-L1229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default="Loan Operation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6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Record_x0020_Number xmlns="cdc7663a-08f0-4737-9e8c-148ce897a09c" xsi:nil="true"/>
    <Key_x0020_Document xmlns="cdc7663a-08f0-4737-9e8c-148ce897a09c">false</Key_x0020_Document>
    <Division_x0020_or_x0020_Unit xmlns="cdc7663a-08f0-4737-9e8c-148ce897a09c">SCL/EDU</Division_x0020_or_x0020_Unit>
    <IDBDocs_x0020_Number xmlns="cdc7663a-08f0-4737-9e8c-148ce897a09c" xsi:nil="true"/>
    <Document_x0020_Author xmlns="cdc7663a-08f0-4737-9e8c-148ce897a09c">Blasco, Ivana</Document_x0020_Author>
    <_dlc_DocId xmlns="cdc7663a-08f0-4737-9e8c-148ce897a09c">EZSHARE-896476866-26</_dlc_DocId>
    <Operation_x0020_Type xmlns="cdc7663a-08f0-4737-9e8c-148ce897a09c">LON</Operation_x0020_Type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Colombia</TermName>
          <TermId xmlns="http://schemas.microsoft.com/office/infopath/2007/PartnerControls">c7d386d6-75f3-4fc0-bde8-e021ccd68f5c</TermId>
        </TermInfo>
      </Terms>
    </ic46d7e087fd4a108fb86518ca413cc6>
    <TaxCatchAll xmlns="cdc7663a-08f0-4737-9e8c-148ce897a09c">
      <Value>93</Value>
      <Value>27</Value>
      <Value>37</Value>
      <Value>1</Value>
    </TaxCatchAll>
    <Fiscal_x0020_Year_x0020_IDB xmlns="cdc7663a-08f0-4737-9e8c-148ce897a09c">2019</Fiscal_x0020_Year_x0020_IDB>
    <b26cdb1da78c4bb4b1c1bac2f6ac5911 xmlns="cdc7663a-08f0-4737-9e8c-148ce897a09c">
      <Terms xmlns="http://schemas.microsoft.com/office/infopath/2007/PartnerControls"/>
    </b26cdb1da78c4bb4b1c1bac2f6ac5911>
    <Project_x0020_Number xmlns="cdc7663a-08f0-4737-9e8c-148ce897a09c">CO-L1229</Project_x0020_Number>
    <Package_x0020_Code xmlns="cdc7663a-08f0-4737-9e8c-148ce897a09c" xsi:nil="true"/>
    <Migration_x0020_Info xmlns="cdc7663a-08f0-4737-9e8c-148ce897a09c" xsi:nil="true"/>
    <Related_x0020_SisCor_x0020_Number xmlns="cdc7663a-08f0-4737-9e8c-148ce897a09c" xsi:nil="true"/>
    <Approval_x0020_Number xmlns="cdc7663a-08f0-4737-9e8c-148ce897a09c">4902/OC-CO;</Approval_x0020_Number>
    <Business_x0020_Area xmlns="cdc7663a-08f0-4737-9e8c-148ce897a09c" xsi:nil="true"/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Preparation, Planning and Design</TermName>
          <TermId xmlns="http://schemas.microsoft.com/office/infopath/2007/PartnerControls">29ca0c72-1fc4-435f-a09c-28585cb5eac9</TermId>
        </TermInfo>
      </Terms>
    </e46fe2894295491da65140ffd2369f49>
    <Access_x0020_to_x0020_Information_x00a0_Policy xmlns="cdc7663a-08f0-4737-9e8c-148ce897a09c">Public</Access_x0020_to_x0020_Information_x00a0_Policy>
    <SISCOR_x0020_Number xmlns="cdc7663a-08f0-4737-9e8c-148ce897a09c" xsi:nil="true"/>
    <Identifier xmlns="cdc7663a-08f0-4737-9e8c-148ce897a09c" xsi:nil="true"/>
    <g511464f9e53401d84b16fa9b379a574 xmlns="cdc7663a-08f0-4737-9e8c-148ce897a09c">
      <Terms xmlns="http://schemas.microsoft.com/office/infopath/2007/PartnerControls"/>
    </g511464f9e53401d84b16fa9b379a574>
    <nddeef1749674d76abdbe4b239a70b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</TermName>
          <TermId xmlns="http://schemas.microsoft.com/office/infopath/2007/PartnerControls">e61db9d8-dcb9-423f-a737-53d6e603e7c4</TermId>
        </TermInfo>
      </Terms>
    </nddeef1749674d76abdbe4b239a70bc6>
    <b2ec7cfb18674cb8803df6b262e8b107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COMPENSATORY EDUCATION</TermName>
          <TermId xmlns="http://schemas.microsoft.com/office/infopath/2007/PartnerControls">07a63a53-2197-43c9-8348-19d26d904ad1</TermId>
        </TermInfo>
      </Terms>
    </b2ec7cfb18674cb8803df6b262e8b107>
    <Document_x0020_Language_x0020_IDB xmlns="cdc7663a-08f0-4737-9e8c-148ce897a09c">Spanish</Document_x0020_Language_x0020_IDB>
    <_dlc_DocIdUrl xmlns="cdc7663a-08f0-4737-9e8c-148ce897a09c">
      <Url>https://idbg.sharepoint.com/teams/EZ-CO-LON/CO-L1229/_layouts/15/DocIdRedir.aspx?ID=EZSHARE-896476866-26</Url>
      <Description>EZSHARE-896476866-26</Description>
    </_dlc_DocIdUrl>
    <Phase xmlns="cdc7663a-08f0-4737-9e8c-148ce897a09c" xsi:nil="true"/>
    <Other_x0020_Author xmlns="cdc7663a-08f0-4737-9e8c-148ce897a09c" xsi:nil="true"/>
    <Disclosure_x0020_Activity xmlns="cdc7663a-08f0-4737-9e8c-148ce897a09c">Loan Proposal</Disclosure_x0020_Activity>
    <Issue_x0020_Date xmlns="cdc7663a-08f0-4737-9e8c-148ce897a09c" xsi:nil="true"/>
    <KP_x0020_Topics xmlns="cdc7663a-08f0-4737-9e8c-148ce897a09c" xsi:nil="true"/>
    <Disclosed xmlns="cdc7663a-08f0-4737-9e8c-148ce897a09c">false</Disclosed>
    <Publication_x0020_Type xmlns="cdc7663a-08f0-4737-9e8c-148ce897a09c" xsi:nil="true"/>
    <Editor1 xmlns="cdc7663a-08f0-4737-9e8c-148ce897a09c" xsi:nil="true"/>
    <Region xmlns="cdc7663a-08f0-4737-9e8c-148ce897a09c" xsi:nil="true"/>
    <Webtopic xmlns="cdc7663a-08f0-4737-9e8c-148ce897a09c" xsi:nil="true"/>
    <Abstract xmlns="cdc7663a-08f0-4737-9e8c-148ce897a09c" xsi:nil="true"/>
    <Publishing_x0020_House xmlns="cdc7663a-08f0-4737-9e8c-148ce897a09c" xsi:nil="true"/>
  </documentManagement>
</p:properties>
</file>

<file path=customXml/item7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Props1.xml><?xml version="1.0" encoding="utf-8"?>
<ds:datastoreItem xmlns:ds="http://schemas.openxmlformats.org/officeDocument/2006/customXml" ds:itemID="{2E856D68-0552-4949-ABB0-1CE519BECBE9}"/>
</file>

<file path=customXml/itemProps2.xml><?xml version="1.0" encoding="utf-8"?>
<ds:datastoreItem xmlns:ds="http://schemas.openxmlformats.org/officeDocument/2006/customXml" ds:itemID="{D972D952-D164-4656-97F9-62A50587C172}"/>
</file>

<file path=customXml/itemProps3.xml><?xml version="1.0" encoding="utf-8"?>
<ds:datastoreItem xmlns:ds="http://schemas.openxmlformats.org/officeDocument/2006/customXml" ds:itemID="{776BAC9D-3D70-4A85-B9CB-C4C9CD00B6DB}"/>
</file>

<file path=customXml/itemProps4.xml><?xml version="1.0" encoding="utf-8"?>
<ds:datastoreItem xmlns:ds="http://schemas.openxmlformats.org/officeDocument/2006/customXml" ds:itemID="{F6BC249E-7C89-4BB7-B5A2-FFA925CB54D9}"/>
</file>

<file path=customXml/itemProps5.xml><?xml version="1.0" encoding="utf-8"?>
<ds:datastoreItem xmlns:ds="http://schemas.openxmlformats.org/officeDocument/2006/customXml" ds:itemID="{5BF81EE4-B1CF-4A50-9877-4318012E1239}"/>
</file>

<file path=customXml/itemProps6.xml><?xml version="1.0" encoding="utf-8"?>
<ds:datastoreItem xmlns:ds="http://schemas.openxmlformats.org/officeDocument/2006/customXml" ds:itemID="{760A28B4-3E34-4A55-A231-914A3ED55EFC}"/>
</file>

<file path=customXml/itemProps7.xml><?xml version="1.0" encoding="utf-8"?>
<ds:datastoreItem xmlns:ds="http://schemas.openxmlformats.org/officeDocument/2006/customXml" ds:itemID="{5CC59890-3CC3-4839-BD32-A9476CEEAA4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1446</Words>
  <Application>Microsoft Office PowerPoint</Application>
  <PresentationFormat>Widescreen</PresentationFormat>
  <Paragraphs>274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keywords/>
  <cp:lastModifiedBy>Catalina Duarte</cp:lastModifiedBy>
  <cp:revision>3</cp:revision>
  <dcterms:created xsi:type="dcterms:W3CDTF">2018-10-01T22:13:40Z</dcterms:created>
  <dcterms:modified xsi:type="dcterms:W3CDTF">2019-08-21T18:23:38Z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4" name="TaxKeywordTaxHTField">
    <vt:lpwstr/>
  </property>
  <property fmtid="{D5CDD505-2E9C-101B-9397-08002B2CF9AE}" pid="5" name="Series Operations IDB">
    <vt:lpwstr/>
  </property>
  <property fmtid="{D5CDD505-2E9C-101B-9397-08002B2CF9AE}" pid="6" name="Sub-Sector">
    <vt:lpwstr>93;#COMPENSATORY EDUCATION|07a63a53-2197-43c9-8348-19d26d904ad1</vt:lpwstr>
  </property>
  <property fmtid="{D5CDD505-2E9C-101B-9397-08002B2CF9AE}" pid="7" name="Country">
    <vt:lpwstr>27;#Colombia|c7d386d6-75f3-4fc0-bde8-e021ccd68f5c</vt:lpwstr>
  </property>
  <property fmtid="{D5CDD505-2E9C-101B-9397-08002B2CF9AE}" pid="8" name="Fund IDB">
    <vt:lpwstr/>
  </property>
  <property fmtid="{D5CDD505-2E9C-101B-9397-08002B2CF9AE}" pid="9" name="_dlc_DocIdItemGuid">
    <vt:lpwstr>c10ff026-a678-439e-a08a-2f78a44b3037</vt:lpwstr>
  </property>
  <property fmtid="{D5CDD505-2E9C-101B-9397-08002B2CF9AE}" pid="10" name="Sector IDB">
    <vt:lpwstr>37;#EDUCATION|e61db9d8-dcb9-423f-a737-53d6e603e7c4</vt:lpwstr>
  </property>
  <property fmtid="{D5CDD505-2E9C-101B-9397-08002B2CF9AE}" pid="11" name="Function Operations IDB">
    <vt:lpwstr>1;#Project Preparation, Planning and Design|29ca0c72-1fc4-435f-a09c-28585cb5eac9</vt:lpwstr>
  </property>
  <property fmtid="{D5CDD505-2E9C-101B-9397-08002B2CF9AE}" pid="12" name="ContentTypeId">
    <vt:lpwstr>0x0101001A458A224826124E8B45B1D613300CFC003B3813C017495D4F8278DD8C83D291EE</vt:lpwstr>
  </property>
</Properties>
</file>