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6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9" r:id="rId4"/>
    <p:sldMasterId id="2147483696" r:id="rId5"/>
  </p:sldMasterIdLst>
  <p:notesMasterIdLst>
    <p:notesMasterId r:id="rId28"/>
  </p:notesMasterIdLst>
  <p:handoutMasterIdLst>
    <p:handoutMasterId r:id="rId29"/>
  </p:handoutMasterIdLst>
  <p:sldIdLst>
    <p:sldId id="333" r:id="rId6"/>
    <p:sldId id="479" r:id="rId7"/>
    <p:sldId id="481" r:id="rId8"/>
    <p:sldId id="471" r:id="rId9"/>
    <p:sldId id="401" r:id="rId10"/>
    <p:sldId id="467" r:id="rId11"/>
    <p:sldId id="395" r:id="rId12"/>
    <p:sldId id="482" r:id="rId13"/>
    <p:sldId id="402" r:id="rId14"/>
    <p:sldId id="437" r:id="rId15"/>
    <p:sldId id="423" r:id="rId16"/>
    <p:sldId id="399" r:id="rId17"/>
    <p:sldId id="477" r:id="rId18"/>
    <p:sldId id="478" r:id="rId19"/>
    <p:sldId id="473" r:id="rId20"/>
    <p:sldId id="438" r:id="rId21"/>
    <p:sldId id="439" r:id="rId22"/>
    <p:sldId id="440" r:id="rId23"/>
    <p:sldId id="441" r:id="rId24"/>
    <p:sldId id="414" r:id="rId25"/>
    <p:sldId id="469" r:id="rId26"/>
    <p:sldId id="412" r:id="rId2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 - IDB" id="{23D40301-56E9-4BA7-B426-4D55FBF62A35}">
          <p14:sldIdLst>
            <p14:sldId id="333"/>
            <p14:sldId id="479"/>
            <p14:sldId id="481"/>
          </p14:sldIdLst>
        </p14:section>
        <p14:section name="Overview of the Project - RGM" id="{952CEA62-7C8B-4F0C-8538-EA9E2EBDBBC0}">
          <p14:sldIdLst/>
        </p14:section>
        <p14:section name="ESIA Process - Joy" id="{3C367EC9-AB4F-46F3-9638-FAF20C17087F}">
          <p14:sldIdLst>
            <p14:sldId id="471"/>
            <p14:sldId id="401"/>
            <p14:sldId id="467"/>
            <p14:sldId id="395"/>
            <p14:sldId id="482"/>
            <p14:sldId id="402"/>
            <p14:sldId id="437"/>
          </p14:sldIdLst>
        </p14:section>
        <p14:section name="Impacts - Joy" id="{7C092697-E40A-48DC-8093-11E94E69E713}">
          <p14:sldIdLst>
            <p14:sldId id="423"/>
            <p14:sldId id="399"/>
            <p14:sldId id="477"/>
            <p14:sldId id="478"/>
            <p14:sldId id="473"/>
            <p14:sldId id="438"/>
            <p14:sldId id="439"/>
            <p14:sldId id="440"/>
            <p14:sldId id="441"/>
          </p14:sldIdLst>
        </p14:section>
        <p14:section name="Impact mitigation measures - RGM" id="{1D6E177B-6B99-4C6F-ADC5-3E634C437836}">
          <p14:sldIdLst/>
        </p14:section>
        <p14:section name="Wrap up and Q&amp;A" id="{67A976FF-85F0-4D32-A9F7-95D76B220AA9}">
          <p14:sldIdLst>
            <p14:sldId id="414"/>
            <p14:sldId id="469"/>
            <p14:sldId id="41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47">
          <p15:clr>
            <a:srgbClr val="A4A3A4"/>
          </p15:clr>
        </p15:guide>
        <p15:guide id="2" orient="horz" pos="2361">
          <p15:clr>
            <a:srgbClr val="A4A3A4"/>
          </p15:clr>
        </p15:guide>
        <p15:guide id="3" orient="horz" pos="102">
          <p15:clr>
            <a:srgbClr val="A4A3A4"/>
          </p15:clr>
        </p15:guide>
        <p15:guide id="4" orient="horz" pos="2409">
          <p15:clr>
            <a:srgbClr val="A4A3A4"/>
          </p15:clr>
        </p15:guide>
        <p15:guide id="5" orient="horz" pos="4199">
          <p15:clr>
            <a:srgbClr val="A4A3A4"/>
          </p15:clr>
        </p15:guide>
        <p15:guide id="6" orient="horz" pos="666">
          <p15:clr>
            <a:srgbClr val="A4A3A4"/>
          </p15:clr>
        </p15:guide>
        <p15:guide id="7" orient="horz" pos="3682">
          <p15:clr>
            <a:srgbClr val="A4A3A4"/>
          </p15:clr>
        </p15:guide>
        <p15:guide id="8" orient="horz" pos="3433">
          <p15:clr>
            <a:srgbClr val="A4A3A4"/>
          </p15:clr>
        </p15:guide>
        <p15:guide id="9" orient="horz" pos="1635">
          <p15:clr>
            <a:srgbClr val="A4A3A4"/>
          </p15:clr>
        </p15:guide>
        <p15:guide id="10" pos="2869">
          <p15:clr>
            <a:srgbClr val="A4A3A4"/>
          </p15:clr>
        </p15:guide>
        <p15:guide id="11" pos="5614">
          <p15:clr>
            <a:srgbClr val="A4A3A4"/>
          </p15:clr>
        </p15:guide>
        <p15:guide id="12" pos="148">
          <p15:clr>
            <a:srgbClr val="A4A3A4"/>
          </p15:clr>
        </p15:guide>
        <p15:guide id="13" pos="102">
          <p15:clr>
            <a:srgbClr val="A4A3A4"/>
          </p15:clr>
        </p15:guide>
        <p15:guide id="14" pos="5665">
          <p15:clr>
            <a:srgbClr val="A4A3A4"/>
          </p15:clr>
        </p15:guide>
        <p15:guide id="15" pos="386">
          <p15:clr>
            <a:srgbClr val="A4A3A4"/>
          </p15:clr>
        </p15:guide>
        <p15:guide id="16" pos="3454">
          <p15:clr>
            <a:srgbClr val="A4A3A4"/>
          </p15:clr>
        </p15:guide>
        <p15:guide id="17" pos="2309">
          <p15:clr>
            <a:srgbClr val="A4A3A4"/>
          </p15:clr>
        </p15:guide>
        <p15:guide id="18" pos="70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l" initials="C" lastIdx="23" clrIdx="0"/>
  <p:cmAuthor id="1" name="Carl Wakeman" initials="CW" lastIdx="1" clrIdx="1"/>
  <p:cmAuthor id="2" name="Peyun Kok" initials="PK" lastIdx="13" clrIdx="2"/>
  <p:cmAuthor id="3" name="Rachel Pollack" initials="RP" lastIdx="3" clrIdx="3">
    <p:extLst>
      <p:ext uri="{19B8F6BF-5375-455C-9EA6-DF929625EA0E}">
        <p15:presenceInfo xmlns:p15="http://schemas.microsoft.com/office/powerpoint/2012/main" userId="S-1-5-21-494557464-1398310094-3945215732-7001" providerId="AD"/>
      </p:ext>
    </p:extLst>
  </p:cmAuthor>
  <p:cmAuthor id="4" name="Yoanne Najoe" initials="YN" lastIdx="1" clrIdx="4">
    <p:extLst>
      <p:ext uri="{19B8F6BF-5375-455C-9EA6-DF929625EA0E}">
        <p15:presenceInfo xmlns:p15="http://schemas.microsoft.com/office/powerpoint/2012/main" userId="S-1-5-21-494557464-1398310094-3945215732-14992" providerId="AD"/>
      </p:ext>
    </p:extLst>
  </p:cmAuthor>
  <p:cmAuthor id="5" name="Herbert Pirela" initials="HP" lastIdx="2" clrIdx="5">
    <p:extLst>
      <p:ext uri="{19B8F6BF-5375-455C-9EA6-DF929625EA0E}">
        <p15:presenceInfo xmlns:p15="http://schemas.microsoft.com/office/powerpoint/2012/main" userId="S-1-5-21-1431318575-2354909119-638224019-47246" providerId="AD"/>
      </p:ext>
    </p:extLst>
  </p:cmAuthor>
  <p:cmAuthor id="6" name="Susana Arispe" initials="SA" lastIdx="1" clrIdx="6">
    <p:extLst>
      <p:ext uri="{19B8F6BF-5375-455C-9EA6-DF929625EA0E}">
        <p15:presenceInfo xmlns:p15="http://schemas.microsoft.com/office/powerpoint/2012/main" userId="S-1-5-21-1431318575-2354909119-638224019-4727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E4DF"/>
    <a:srgbClr val="B1A800"/>
    <a:srgbClr val="FFFFFF"/>
    <a:srgbClr val="666F74"/>
    <a:srgbClr val="008DD6"/>
    <a:srgbClr val="AD9B51"/>
    <a:srgbClr val="F1F6DB"/>
    <a:srgbClr val="BED600"/>
    <a:srgbClr val="830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8" autoAdjust="0"/>
    <p:restoredTop sz="90979" autoAdjust="0"/>
  </p:normalViewPr>
  <p:slideViewPr>
    <p:cSldViewPr snapToGrid="0" snapToObjects="1" showGuides="1">
      <p:cViewPr varScale="1">
        <p:scale>
          <a:sx n="78" d="100"/>
          <a:sy n="78" d="100"/>
        </p:scale>
        <p:origin x="1699" y="67"/>
      </p:cViewPr>
      <p:guideLst>
        <p:guide orient="horz" pos="147"/>
        <p:guide orient="horz" pos="2361"/>
        <p:guide orient="horz" pos="102"/>
        <p:guide orient="horz" pos="2409"/>
        <p:guide orient="horz" pos="4199"/>
        <p:guide orient="horz" pos="666"/>
        <p:guide orient="horz" pos="3682"/>
        <p:guide orient="horz" pos="3433"/>
        <p:guide orient="horz" pos="1635"/>
        <p:guide pos="2869"/>
        <p:guide pos="5614"/>
        <p:guide pos="148"/>
        <p:guide pos="102"/>
        <p:guide pos="5665"/>
        <p:guide pos="386"/>
        <p:guide pos="3454"/>
        <p:guide pos="2309"/>
        <p:guide pos="705"/>
      </p:guideLst>
    </p:cSldViewPr>
  </p:slideViewPr>
  <p:outlineViewPr>
    <p:cViewPr>
      <p:scale>
        <a:sx n="33" d="100"/>
        <a:sy n="33" d="100"/>
      </p:scale>
      <p:origin x="0" y="-15966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1956" y="4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37" Type="http://schemas.openxmlformats.org/officeDocument/2006/relationships/customXml" Target="../customXml/item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openxmlformats.org/officeDocument/2006/relationships/customXml" Target="../customXml/item5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openxmlformats.org/officeDocument/2006/relationships/customXml" Target="../customXml/item4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l">
              <a:defRPr sz="12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r">
              <a:defRPr sz="1200"/>
            </a:lvl1pPr>
          </a:lstStyle>
          <a:p>
            <a:fld id="{F146E83F-9A4A-4D93-8B6D-4B8112BE3F6C}" type="datetimeFigureOut">
              <a:rPr lang="en-GB" smtClean="0">
                <a:latin typeface="Arial" pitchFamily="34" charset="0"/>
              </a:rPr>
              <a:pPr/>
              <a:t>13/02/2019</a:t>
            </a:fld>
            <a:endParaRPr lang="en-GB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l">
              <a:defRPr sz="12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r">
              <a:defRPr sz="1200"/>
            </a:lvl1pPr>
          </a:lstStyle>
          <a:p>
            <a:fld id="{F531AA20-D3B9-4627-89F6-10F08E267625}" type="slidenum">
              <a:rPr lang="en-GB" smtClean="0">
                <a:latin typeface="Arial" pitchFamily="34" charset="0"/>
              </a:rPr>
              <a:pPr/>
              <a:t>‹#›</a:t>
            </a:fld>
            <a:endParaRPr lang="en-GB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029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7BF77A4-95C4-49A7-B18D-D234C078783D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6" tIns="46583" rIns="93166" bIns="4658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6" tIns="46583" rIns="93166" bIns="46583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7F40DFA-B482-4AD0-A536-856EB395CE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802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5876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Tell participants that they may ask questions</a:t>
            </a:r>
            <a:r>
              <a:rPr lang="en-US" baseline="0" dirty="0"/>
              <a:t> now, or fill out the written comment forms available at the sign-in table. </a:t>
            </a:r>
          </a:p>
          <a:p>
            <a:r>
              <a:rPr lang="en-US" baseline="0" dirty="0"/>
              <a:t>They may also submit comments to NIMOS (see next slide for contact info).</a:t>
            </a:r>
          </a:p>
          <a:p>
            <a:endParaRPr lang="en-US" baseline="0" dirty="0"/>
          </a:p>
          <a:p>
            <a:r>
              <a:rPr lang="en-US" baseline="0" dirty="0"/>
              <a:t>Facilitator to ask people to state their name and where they live/what org they represent.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1173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380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905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895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Environmental</a:t>
            </a:r>
            <a:r>
              <a:rPr lang="en-US" baseline="0" dirty="0"/>
              <a:t> Baselines were prepared for the </a:t>
            </a:r>
            <a:r>
              <a:rPr lang="en-US" baseline="0" dirty="0" err="1"/>
              <a:t>EA</a:t>
            </a:r>
            <a:r>
              <a:rPr lang="en-US" baseline="0" dirty="0"/>
              <a:t> report based on available documentation and previously published studies for Paramaribo, for other project in the area, and for the Project site, including traffic assessments already discussed by Deloitte/</a:t>
            </a:r>
            <a:r>
              <a:rPr lang="en-US" baseline="0" dirty="0" err="1"/>
              <a:t>Transconsult</a:t>
            </a:r>
            <a:r>
              <a:rPr lang="en-US" baseline="0" dirty="0"/>
              <a:t> as part of the project description.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110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Emphasize that impacts to communities will be negligible due to distance from project areas -  but</a:t>
            </a:r>
            <a:r>
              <a:rPr lang="en-US" baseline="0" dirty="0"/>
              <a:t> adjacent vegetation will be impacted by dust.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892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Emphasize that impacts to communities will be negligible due to distance from project areas -  but</a:t>
            </a:r>
            <a:r>
              <a:rPr lang="en-US" baseline="0" dirty="0"/>
              <a:t> adjacent vegetation will be impacted by dust.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376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Emphasize that impacts to communities will be negligible due to distance from project areas -  but</a:t>
            </a:r>
            <a:r>
              <a:rPr lang="en-US" baseline="0" dirty="0"/>
              <a:t> adjacent vegetation will be impacted by dust.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630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712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41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eneric Front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 userDrawn="1"/>
        </p:nvSpPr>
        <p:spPr bwMode="auto">
          <a:xfrm>
            <a:off x="0" y="2489536"/>
            <a:ext cx="9144000" cy="4377121"/>
          </a:xfrm>
          <a:custGeom>
            <a:avLst/>
            <a:gdLst/>
            <a:ahLst/>
            <a:cxnLst/>
            <a:rect l="l" t="t" r="r" b="b"/>
            <a:pathLst>
              <a:path w="9144000" h="4377121">
                <a:moveTo>
                  <a:pt x="0" y="0"/>
                </a:moveTo>
                <a:cubicBezTo>
                  <a:pt x="1096196" y="1875638"/>
                  <a:pt x="2824137" y="3458111"/>
                  <a:pt x="5203842" y="3471290"/>
                </a:cubicBezTo>
                <a:cubicBezTo>
                  <a:pt x="7316304" y="3483357"/>
                  <a:pt x="8493383" y="2533663"/>
                  <a:pt x="9144000" y="1555314"/>
                </a:cubicBezTo>
                <a:lnTo>
                  <a:pt x="9144000" y="4377121"/>
                </a:lnTo>
                <a:lnTo>
                  <a:pt x="0" y="4377121"/>
                </a:ln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 bwMode="white">
          <a:xfrm>
            <a:off x="234949" y="235224"/>
            <a:ext cx="8673069" cy="956489"/>
          </a:xfrm>
        </p:spPr>
        <p:txBody>
          <a:bodyPr lIns="0" tIns="0" rIns="0" bIns="0" anchor="b"/>
          <a:lstStyle>
            <a:lvl1pPr marL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GB" sz="4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Cover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 hasCustomPrompt="1"/>
          </p:nvPr>
        </p:nvSpPr>
        <p:spPr bwMode="white">
          <a:xfrm>
            <a:off x="234950" y="1222211"/>
            <a:ext cx="8673068" cy="6616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FontTx/>
              <a:buNone/>
              <a:defRPr lang="en-GB" sz="22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Subheading style</a:t>
            </a:r>
            <a:endParaRPr lang="en-GB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234950" y="6504706"/>
            <a:ext cx="4491390" cy="26904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hangingPunct="0">
              <a:lnSpc>
                <a:spcPct val="110000"/>
              </a:lnSpc>
              <a:spcAft>
                <a:spcPts val="0"/>
              </a:spcAft>
            </a:pPr>
            <a:r>
              <a:rPr lang="en-GB" sz="1100" i="1" dirty="0">
                <a:solidFill>
                  <a:srgbClr val="666F74"/>
                </a:solidFill>
                <a:effectLst/>
                <a:latin typeface="+mn-lt"/>
                <a:ea typeface="Calibri"/>
                <a:cs typeface="Times New Roman"/>
              </a:rPr>
              <a:t>The business of sustainability</a:t>
            </a:r>
            <a:endParaRPr lang="en-GB" sz="1100" dirty="0">
              <a:effectLst/>
              <a:latin typeface="Book Antiqua"/>
              <a:ea typeface="Calibri"/>
              <a:cs typeface="Times New Roman"/>
            </a:endParaRPr>
          </a:p>
        </p:txBody>
      </p:sp>
      <p:pic>
        <p:nvPicPr>
          <p:cNvPr id="14" name="Picture 31" descr="GLogoLG288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54093" y="5786660"/>
            <a:ext cx="667657" cy="88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nip Single Corner Rectangle 14"/>
          <p:cNvSpPr/>
          <p:nvPr userDrawn="1"/>
        </p:nvSpPr>
        <p:spPr>
          <a:xfrm>
            <a:off x="9229296" y="57651"/>
            <a:ext cx="1816886" cy="1772342"/>
          </a:xfrm>
          <a:prstGeom prst="snip1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>
            <a:spAutoFit/>
          </a:bodyPr>
          <a:lstStyle/>
          <a:p>
            <a:pPr algn="l">
              <a:spcBef>
                <a:spcPts val="300"/>
              </a:spcBef>
            </a:pPr>
            <a:r>
              <a:rPr lang="en-GB" sz="1050" b="1" dirty="0">
                <a:solidFill>
                  <a:schemeClr val="accent1"/>
                </a:solidFill>
              </a:rPr>
              <a:t>Generic Front Cover</a:t>
            </a:r>
          </a:p>
          <a:p>
            <a:pPr algn="l">
              <a:spcBef>
                <a:spcPts val="300"/>
              </a:spcBef>
            </a:pPr>
            <a:r>
              <a:rPr lang="en-GB" sz="900" b="1" dirty="0">
                <a:solidFill>
                  <a:schemeClr val="tx1"/>
                </a:solidFill>
              </a:rPr>
              <a:t>What’s this layout for?</a:t>
            </a:r>
          </a:p>
          <a:p>
            <a:pPr algn="l">
              <a:spcBef>
                <a:spcPts val="300"/>
              </a:spcBef>
            </a:pPr>
            <a:r>
              <a:rPr lang="en-GB" sz="900" b="0" dirty="0">
                <a:solidFill>
                  <a:schemeClr val="tx1"/>
                </a:solidFill>
              </a:rPr>
              <a:t>This is the generic slide front cover, but you can also make a selection from the Minerva Slide Front Cover Library or customise your own front cover by using the Custom Cover Slide from the Slide Bank or Basic Slide set.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234950" y="5211197"/>
            <a:ext cx="1744762" cy="9541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lvl="0">
              <a:defRPr/>
            </a:pPr>
            <a:r>
              <a:rPr lang="en-GB" sz="800" dirty="0"/>
              <a:t>© Copyright 2017 by ERM Worldwide Group Limited and/or its affiliates (‘ERM’). All Rights Reserved.  No part of this work may be reproduced or transmitted in any form or by any means, without prior written permission of ERM.</a:t>
            </a:r>
          </a:p>
        </p:txBody>
      </p:sp>
      <p:pic>
        <p:nvPicPr>
          <p:cNvPr id="18" name="Picture 17" descr="\\USAnnDC01\DATA\Annapolis\Projects\0482769 Inter American Development Bank IDB IDB Suriname Port EHS.SA\Background Documents\Photos\IMG_0025.JPG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7280"/>
            <a:ext cx="9144000" cy="52039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20" name="Group 19"/>
          <p:cNvGrpSpPr/>
          <p:nvPr userDrawn="1"/>
        </p:nvGrpSpPr>
        <p:grpSpPr>
          <a:xfrm>
            <a:off x="-139516" y="1345757"/>
            <a:ext cx="9393459" cy="4618404"/>
            <a:chOff x="-139516" y="1345757"/>
            <a:chExt cx="9393459" cy="4618404"/>
          </a:xfrm>
        </p:grpSpPr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-120030" y="1345757"/>
              <a:ext cx="9367478" cy="376455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96"/>
                <a:gd name="connsiteY0" fmla="*/ 0 h 10242"/>
                <a:gd name="connsiteX1" fmla="*/ 5743 w 10096"/>
                <a:gd name="connsiteY1" fmla="*/ 10242 h 10242"/>
                <a:gd name="connsiteX2" fmla="*/ 10096 w 10096"/>
                <a:gd name="connsiteY2" fmla="*/ 4193 h 1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6" h="10242">
                  <a:moveTo>
                    <a:pt x="0" y="0"/>
                  </a:moveTo>
                  <a:cubicBezTo>
                    <a:pt x="150" y="930"/>
                    <a:pt x="1860" y="9903"/>
                    <a:pt x="5743" y="10242"/>
                  </a:cubicBezTo>
                  <a:cubicBezTo>
                    <a:pt x="9262" y="10098"/>
                    <a:pt x="10096" y="4193"/>
                    <a:pt x="10096" y="4193"/>
                  </a:cubicBezTo>
                </a:path>
              </a:pathLst>
            </a:custGeom>
            <a:noFill/>
            <a:ln w="1143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-139516" y="2225139"/>
              <a:ext cx="9393459" cy="373902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385"/>
                <a:gd name="connsiteX1" fmla="*/ 5743 w 10055"/>
                <a:gd name="connsiteY1" fmla="*/ 10385 h 10385"/>
                <a:gd name="connsiteX2" fmla="*/ 10055 w 10055"/>
                <a:gd name="connsiteY2" fmla="*/ 4578 h 10385"/>
                <a:gd name="connsiteX0" fmla="*/ 0 w 10082"/>
                <a:gd name="connsiteY0" fmla="*/ 0 h 10385"/>
                <a:gd name="connsiteX1" fmla="*/ 5743 w 10082"/>
                <a:gd name="connsiteY1" fmla="*/ 10385 h 10385"/>
                <a:gd name="connsiteX2" fmla="*/ 10082 w 10082"/>
                <a:gd name="connsiteY2" fmla="*/ 4524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24"/>
                <a:gd name="connsiteY0" fmla="*/ 0 h 10528"/>
                <a:gd name="connsiteX1" fmla="*/ 5771 w 10124"/>
                <a:gd name="connsiteY1" fmla="*/ 10528 h 10528"/>
                <a:gd name="connsiteX2" fmla="*/ 10124 w 10124"/>
                <a:gd name="connsiteY2" fmla="*/ 4578 h 10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4" h="10528">
                  <a:moveTo>
                    <a:pt x="0" y="0"/>
                  </a:moveTo>
                  <a:cubicBezTo>
                    <a:pt x="129" y="644"/>
                    <a:pt x="1949" y="10403"/>
                    <a:pt x="5771" y="10528"/>
                  </a:cubicBezTo>
                  <a:cubicBezTo>
                    <a:pt x="9125" y="10456"/>
                    <a:pt x="10124" y="4578"/>
                    <a:pt x="10124" y="4578"/>
                  </a:cubicBezTo>
                </a:path>
              </a:pathLst>
            </a:custGeom>
            <a:noFill/>
            <a:ln w="1143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D.Blue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/>
          </p:cNvSpPr>
          <p:nvPr userDrawn="1"/>
        </p:nvSpPr>
        <p:spPr bwMode="auto">
          <a:xfrm>
            <a:off x="0" y="2480880"/>
            <a:ext cx="9144000" cy="4377121"/>
          </a:xfrm>
          <a:custGeom>
            <a:avLst/>
            <a:gdLst/>
            <a:ahLst/>
            <a:cxnLst/>
            <a:rect l="l" t="t" r="r" b="b"/>
            <a:pathLst>
              <a:path w="9144000" h="4377121">
                <a:moveTo>
                  <a:pt x="0" y="0"/>
                </a:moveTo>
                <a:cubicBezTo>
                  <a:pt x="1096196" y="1875638"/>
                  <a:pt x="2824137" y="3458111"/>
                  <a:pt x="5203842" y="3471290"/>
                </a:cubicBezTo>
                <a:cubicBezTo>
                  <a:pt x="7316304" y="3483357"/>
                  <a:pt x="8493383" y="2533663"/>
                  <a:pt x="9144000" y="1555314"/>
                </a:cubicBezTo>
                <a:lnTo>
                  <a:pt x="9144000" y="4377121"/>
                </a:lnTo>
                <a:lnTo>
                  <a:pt x="0" y="4377121"/>
                </a:ln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234949" y="235224"/>
            <a:ext cx="8673069" cy="956489"/>
          </a:xfrm>
        </p:spPr>
        <p:txBody>
          <a:bodyPr lIns="0" tIns="0" rIns="0" bIns="0" anchor="b"/>
          <a:lstStyle>
            <a:lvl1pPr marL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GB" sz="4000" kern="1200" dirty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Divider heading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234950" y="1222211"/>
            <a:ext cx="8673068" cy="6616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FontTx/>
              <a:buNone/>
              <a:defRPr lang="en-GB" sz="2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Subheading style</a:t>
            </a:r>
            <a:endParaRPr lang="en-GB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234950" y="6504706"/>
            <a:ext cx="4491390" cy="26904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hangingPunct="0">
              <a:lnSpc>
                <a:spcPct val="110000"/>
              </a:lnSpc>
              <a:spcAft>
                <a:spcPts val="0"/>
              </a:spcAft>
            </a:pPr>
            <a:r>
              <a:rPr lang="en-GB" sz="1100" i="1" dirty="0">
                <a:solidFill>
                  <a:srgbClr val="666F74"/>
                </a:solidFill>
                <a:effectLst/>
                <a:latin typeface="+mn-lt"/>
                <a:ea typeface="Calibri"/>
                <a:cs typeface="Times New Roman"/>
              </a:rPr>
              <a:t>The business of sustainability</a:t>
            </a:r>
            <a:endParaRPr lang="en-GB" sz="1100" dirty="0">
              <a:effectLst/>
              <a:latin typeface="Book Antiqua"/>
              <a:ea typeface="Calibri"/>
              <a:cs typeface="Times New Roman"/>
            </a:endParaRPr>
          </a:p>
        </p:txBody>
      </p:sp>
      <p:pic>
        <p:nvPicPr>
          <p:cNvPr id="14" name="Picture 31" descr="GLogoLG288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54093" y="5786660"/>
            <a:ext cx="667657" cy="88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 userDrawn="1"/>
        </p:nvGrpSpPr>
        <p:grpSpPr>
          <a:xfrm>
            <a:off x="-139516" y="1345757"/>
            <a:ext cx="9393459" cy="4618404"/>
            <a:chOff x="-139516" y="1345757"/>
            <a:chExt cx="9393459" cy="4618404"/>
          </a:xfrm>
        </p:grpSpPr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-120030" y="1345757"/>
              <a:ext cx="9367478" cy="376455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96"/>
                <a:gd name="connsiteY0" fmla="*/ 0 h 10242"/>
                <a:gd name="connsiteX1" fmla="*/ 5743 w 10096"/>
                <a:gd name="connsiteY1" fmla="*/ 10242 h 10242"/>
                <a:gd name="connsiteX2" fmla="*/ 10096 w 10096"/>
                <a:gd name="connsiteY2" fmla="*/ 4193 h 1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6" h="10242">
                  <a:moveTo>
                    <a:pt x="0" y="0"/>
                  </a:moveTo>
                  <a:cubicBezTo>
                    <a:pt x="150" y="930"/>
                    <a:pt x="1860" y="9903"/>
                    <a:pt x="5743" y="10242"/>
                  </a:cubicBezTo>
                  <a:cubicBezTo>
                    <a:pt x="9262" y="10098"/>
                    <a:pt x="10096" y="4193"/>
                    <a:pt x="10096" y="4193"/>
                  </a:cubicBezTo>
                </a:path>
              </a:pathLst>
            </a:custGeom>
            <a:noFill/>
            <a:ln w="11430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-139516" y="2225139"/>
              <a:ext cx="9393459" cy="373902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385"/>
                <a:gd name="connsiteX1" fmla="*/ 5743 w 10055"/>
                <a:gd name="connsiteY1" fmla="*/ 10385 h 10385"/>
                <a:gd name="connsiteX2" fmla="*/ 10055 w 10055"/>
                <a:gd name="connsiteY2" fmla="*/ 4578 h 10385"/>
                <a:gd name="connsiteX0" fmla="*/ 0 w 10082"/>
                <a:gd name="connsiteY0" fmla="*/ 0 h 10385"/>
                <a:gd name="connsiteX1" fmla="*/ 5743 w 10082"/>
                <a:gd name="connsiteY1" fmla="*/ 10385 h 10385"/>
                <a:gd name="connsiteX2" fmla="*/ 10082 w 10082"/>
                <a:gd name="connsiteY2" fmla="*/ 4524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24"/>
                <a:gd name="connsiteY0" fmla="*/ 0 h 10528"/>
                <a:gd name="connsiteX1" fmla="*/ 5771 w 10124"/>
                <a:gd name="connsiteY1" fmla="*/ 10528 h 10528"/>
                <a:gd name="connsiteX2" fmla="*/ 10124 w 10124"/>
                <a:gd name="connsiteY2" fmla="*/ 4578 h 10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4" h="10528">
                  <a:moveTo>
                    <a:pt x="0" y="0"/>
                  </a:moveTo>
                  <a:cubicBezTo>
                    <a:pt x="129" y="644"/>
                    <a:pt x="1949" y="10403"/>
                    <a:pt x="5771" y="10528"/>
                  </a:cubicBezTo>
                  <a:cubicBezTo>
                    <a:pt x="9125" y="10456"/>
                    <a:pt x="10124" y="4578"/>
                    <a:pt x="10124" y="4578"/>
                  </a:cubicBezTo>
                </a:path>
              </a:pathLst>
            </a:custGeom>
            <a:noFill/>
            <a:ln w="1143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vider L.Blue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/>
          </p:cNvSpPr>
          <p:nvPr userDrawn="1"/>
        </p:nvSpPr>
        <p:spPr bwMode="auto">
          <a:xfrm>
            <a:off x="0" y="2480880"/>
            <a:ext cx="9144000" cy="4377121"/>
          </a:xfrm>
          <a:custGeom>
            <a:avLst/>
            <a:gdLst/>
            <a:ahLst/>
            <a:cxnLst/>
            <a:rect l="l" t="t" r="r" b="b"/>
            <a:pathLst>
              <a:path w="9144000" h="4377121">
                <a:moveTo>
                  <a:pt x="0" y="0"/>
                </a:moveTo>
                <a:cubicBezTo>
                  <a:pt x="1096196" y="1875638"/>
                  <a:pt x="2824137" y="3458111"/>
                  <a:pt x="5203842" y="3471290"/>
                </a:cubicBezTo>
                <a:cubicBezTo>
                  <a:pt x="7316304" y="3483357"/>
                  <a:pt x="8493383" y="2533663"/>
                  <a:pt x="9144000" y="1555314"/>
                </a:cubicBezTo>
                <a:lnTo>
                  <a:pt x="9144000" y="4377121"/>
                </a:lnTo>
                <a:lnTo>
                  <a:pt x="0" y="4377121"/>
                </a:ln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234949" y="235224"/>
            <a:ext cx="8673069" cy="956489"/>
          </a:xfrm>
        </p:spPr>
        <p:txBody>
          <a:bodyPr lIns="0" tIns="0" rIns="0" bIns="0" anchor="b"/>
          <a:lstStyle>
            <a:lvl1pPr marL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GB" sz="4000" kern="1200" dirty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Divider heading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234950" y="1222211"/>
            <a:ext cx="8673068" cy="6616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FontTx/>
              <a:buNone/>
              <a:defRPr lang="en-GB" sz="2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Subheading style</a:t>
            </a:r>
            <a:endParaRPr lang="en-GB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234950" y="6504706"/>
            <a:ext cx="4491390" cy="26904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hangingPunct="0">
              <a:lnSpc>
                <a:spcPct val="110000"/>
              </a:lnSpc>
              <a:spcAft>
                <a:spcPts val="0"/>
              </a:spcAft>
            </a:pPr>
            <a:r>
              <a:rPr lang="en-GB" sz="1100" i="1" dirty="0">
                <a:solidFill>
                  <a:srgbClr val="666F74"/>
                </a:solidFill>
                <a:effectLst/>
                <a:latin typeface="+mn-lt"/>
                <a:ea typeface="Calibri"/>
                <a:cs typeface="Times New Roman"/>
              </a:rPr>
              <a:t>The business of sustainability</a:t>
            </a:r>
            <a:endParaRPr lang="en-GB" sz="1100" dirty="0">
              <a:effectLst/>
              <a:latin typeface="Book Antiqua"/>
              <a:ea typeface="Calibri"/>
              <a:cs typeface="Times New Roman"/>
            </a:endParaRPr>
          </a:p>
        </p:txBody>
      </p:sp>
      <p:pic>
        <p:nvPicPr>
          <p:cNvPr id="14" name="Picture 31" descr="GLogoLG288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54093" y="5786660"/>
            <a:ext cx="667657" cy="88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 userDrawn="1"/>
        </p:nvGrpSpPr>
        <p:grpSpPr>
          <a:xfrm>
            <a:off x="-139516" y="1345757"/>
            <a:ext cx="9393459" cy="4618404"/>
            <a:chOff x="-139516" y="1345757"/>
            <a:chExt cx="9393459" cy="4618404"/>
          </a:xfrm>
        </p:grpSpPr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-120030" y="1345757"/>
              <a:ext cx="9367478" cy="376455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96"/>
                <a:gd name="connsiteY0" fmla="*/ 0 h 10242"/>
                <a:gd name="connsiteX1" fmla="*/ 5743 w 10096"/>
                <a:gd name="connsiteY1" fmla="*/ 10242 h 10242"/>
                <a:gd name="connsiteX2" fmla="*/ 10096 w 10096"/>
                <a:gd name="connsiteY2" fmla="*/ 4193 h 1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6" h="10242">
                  <a:moveTo>
                    <a:pt x="0" y="0"/>
                  </a:moveTo>
                  <a:cubicBezTo>
                    <a:pt x="150" y="930"/>
                    <a:pt x="1860" y="9903"/>
                    <a:pt x="5743" y="10242"/>
                  </a:cubicBezTo>
                  <a:cubicBezTo>
                    <a:pt x="9262" y="10098"/>
                    <a:pt x="10096" y="4193"/>
                    <a:pt x="10096" y="4193"/>
                  </a:cubicBezTo>
                </a:path>
              </a:pathLst>
            </a:custGeom>
            <a:noFill/>
            <a:ln w="1143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-139516" y="2225139"/>
              <a:ext cx="9393459" cy="373902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385"/>
                <a:gd name="connsiteX1" fmla="*/ 5743 w 10055"/>
                <a:gd name="connsiteY1" fmla="*/ 10385 h 10385"/>
                <a:gd name="connsiteX2" fmla="*/ 10055 w 10055"/>
                <a:gd name="connsiteY2" fmla="*/ 4578 h 10385"/>
                <a:gd name="connsiteX0" fmla="*/ 0 w 10082"/>
                <a:gd name="connsiteY0" fmla="*/ 0 h 10385"/>
                <a:gd name="connsiteX1" fmla="*/ 5743 w 10082"/>
                <a:gd name="connsiteY1" fmla="*/ 10385 h 10385"/>
                <a:gd name="connsiteX2" fmla="*/ 10082 w 10082"/>
                <a:gd name="connsiteY2" fmla="*/ 4524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24"/>
                <a:gd name="connsiteY0" fmla="*/ 0 h 10528"/>
                <a:gd name="connsiteX1" fmla="*/ 5771 w 10124"/>
                <a:gd name="connsiteY1" fmla="*/ 10528 h 10528"/>
                <a:gd name="connsiteX2" fmla="*/ 10124 w 10124"/>
                <a:gd name="connsiteY2" fmla="*/ 4578 h 10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4" h="10528">
                  <a:moveTo>
                    <a:pt x="0" y="0"/>
                  </a:moveTo>
                  <a:cubicBezTo>
                    <a:pt x="129" y="644"/>
                    <a:pt x="1949" y="10403"/>
                    <a:pt x="5771" y="10528"/>
                  </a:cubicBezTo>
                  <a:cubicBezTo>
                    <a:pt x="9125" y="10456"/>
                    <a:pt x="10124" y="4578"/>
                    <a:pt x="10124" y="4578"/>
                  </a:cubicBezTo>
                </a:path>
              </a:pathLst>
            </a:custGeom>
            <a:noFill/>
            <a:ln w="1143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ivider Green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/>
          </p:cNvSpPr>
          <p:nvPr userDrawn="1"/>
        </p:nvSpPr>
        <p:spPr bwMode="auto">
          <a:xfrm>
            <a:off x="0" y="2480880"/>
            <a:ext cx="9144000" cy="4377121"/>
          </a:xfrm>
          <a:custGeom>
            <a:avLst/>
            <a:gdLst/>
            <a:ahLst/>
            <a:cxnLst/>
            <a:rect l="l" t="t" r="r" b="b"/>
            <a:pathLst>
              <a:path w="9144000" h="4377121">
                <a:moveTo>
                  <a:pt x="0" y="0"/>
                </a:moveTo>
                <a:cubicBezTo>
                  <a:pt x="1096196" y="1875638"/>
                  <a:pt x="2824137" y="3458111"/>
                  <a:pt x="5203842" y="3471290"/>
                </a:cubicBezTo>
                <a:cubicBezTo>
                  <a:pt x="7316304" y="3483357"/>
                  <a:pt x="8493383" y="2533663"/>
                  <a:pt x="9144000" y="1555314"/>
                </a:cubicBezTo>
                <a:lnTo>
                  <a:pt x="9144000" y="4377121"/>
                </a:lnTo>
                <a:lnTo>
                  <a:pt x="0" y="4377121"/>
                </a:ln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234949" y="235224"/>
            <a:ext cx="8673069" cy="956489"/>
          </a:xfrm>
        </p:spPr>
        <p:txBody>
          <a:bodyPr lIns="0" tIns="0" rIns="0" bIns="0" anchor="b"/>
          <a:lstStyle>
            <a:lvl1pPr marL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GB" sz="4000" kern="1200" dirty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Divider heading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234950" y="1222211"/>
            <a:ext cx="8673068" cy="6616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FontTx/>
              <a:buNone/>
              <a:defRPr lang="en-GB" sz="2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Subheading style</a:t>
            </a:r>
            <a:endParaRPr lang="en-GB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234950" y="6504706"/>
            <a:ext cx="4491390" cy="26904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hangingPunct="0">
              <a:lnSpc>
                <a:spcPct val="110000"/>
              </a:lnSpc>
              <a:spcAft>
                <a:spcPts val="0"/>
              </a:spcAft>
            </a:pPr>
            <a:r>
              <a:rPr lang="en-GB" sz="1100" i="1" dirty="0">
                <a:solidFill>
                  <a:srgbClr val="666F74"/>
                </a:solidFill>
                <a:effectLst/>
                <a:latin typeface="+mn-lt"/>
                <a:ea typeface="Calibri"/>
                <a:cs typeface="Times New Roman"/>
              </a:rPr>
              <a:t>The business of sustainability</a:t>
            </a:r>
            <a:endParaRPr lang="en-GB" sz="1100" dirty="0">
              <a:effectLst/>
              <a:latin typeface="Book Antiqua"/>
              <a:ea typeface="Calibri"/>
              <a:cs typeface="Times New Roman"/>
            </a:endParaRPr>
          </a:p>
        </p:txBody>
      </p:sp>
      <p:pic>
        <p:nvPicPr>
          <p:cNvPr id="14" name="Picture 31" descr="GLogoLG288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54093" y="5786660"/>
            <a:ext cx="667657" cy="88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 userDrawn="1"/>
        </p:nvGrpSpPr>
        <p:grpSpPr>
          <a:xfrm>
            <a:off x="-139516" y="1345757"/>
            <a:ext cx="9393459" cy="4618404"/>
            <a:chOff x="-139516" y="1345757"/>
            <a:chExt cx="9393459" cy="4618404"/>
          </a:xfrm>
        </p:grpSpPr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-120030" y="1345757"/>
              <a:ext cx="9367478" cy="376455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96"/>
                <a:gd name="connsiteY0" fmla="*/ 0 h 10242"/>
                <a:gd name="connsiteX1" fmla="*/ 5743 w 10096"/>
                <a:gd name="connsiteY1" fmla="*/ 10242 h 10242"/>
                <a:gd name="connsiteX2" fmla="*/ 10096 w 10096"/>
                <a:gd name="connsiteY2" fmla="*/ 4193 h 1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6" h="10242">
                  <a:moveTo>
                    <a:pt x="0" y="0"/>
                  </a:moveTo>
                  <a:cubicBezTo>
                    <a:pt x="150" y="930"/>
                    <a:pt x="1860" y="9903"/>
                    <a:pt x="5743" y="10242"/>
                  </a:cubicBezTo>
                  <a:cubicBezTo>
                    <a:pt x="9262" y="10098"/>
                    <a:pt x="10096" y="4193"/>
                    <a:pt x="10096" y="4193"/>
                  </a:cubicBezTo>
                </a:path>
              </a:pathLst>
            </a:custGeom>
            <a:noFill/>
            <a:ln w="1143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-139516" y="2225139"/>
              <a:ext cx="9393459" cy="373902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385"/>
                <a:gd name="connsiteX1" fmla="*/ 5743 w 10055"/>
                <a:gd name="connsiteY1" fmla="*/ 10385 h 10385"/>
                <a:gd name="connsiteX2" fmla="*/ 10055 w 10055"/>
                <a:gd name="connsiteY2" fmla="*/ 4578 h 10385"/>
                <a:gd name="connsiteX0" fmla="*/ 0 w 10082"/>
                <a:gd name="connsiteY0" fmla="*/ 0 h 10385"/>
                <a:gd name="connsiteX1" fmla="*/ 5743 w 10082"/>
                <a:gd name="connsiteY1" fmla="*/ 10385 h 10385"/>
                <a:gd name="connsiteX2" fmla="*/ 10082 w 10082"/>
                <a:gd name="connsiteY2" fmla="*/ 4524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24"/>
                <a:gd name="connsiteY0" fmla="*/ 0 h 10528"/>
                <a:gd name="connsiteX1" fmla="*/ 5771 w 10124"/>
                <a:gd name="connsiteY1" fmla="*/ 10528 h 10528"/>
                <a:gd name="connsiteX2" fmla="*/ 10124 w 10124"/>
                <a:gd name="connsiteY2" fmla="*/ 4578 h 10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4" h="10528">
                  <a:moveTo>
                    <a:pt x="0" y="0"/>
                  </a:moveTo>
                  <a:cubicBezTo>
                    <a:pt x="129" y="644"/>
                    <a:pt x="1949" y="10403"/>
                    <a:pt x="5771" y="10528"/>
                  </a:cubicBezTo>
                  <a:cubicBezTo>
                    <a:pt x="9125" y="10456"/>
                    <a:pt x="10124" y="4578"/>
                    <a:pt x="10124" y="4578"/>
                  </a:cubicBezTo>
                </a:path>
              </a:pathLst>
            </a:custGeom>
            <a:noFill/>
            <a:ln w="1143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 Case_stud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665538" y="1057275"/>
            <a:ext cx="5246687" cy="47879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 NOT USE_Title_Used with manual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hidden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“Insert” then choose</a:t>
            </a:r>
            <a:r>
              <a:rPr lang="en-GB" baseline="0" dirty="0"/>
              <a:t> “</a:t>
            </a:r>
            <a:r>
              <a:rPr lang="en-GB" dirty="0"/>
              <a:t>Picture” – select your picture.</a:t>
            </a:r>
            <a:br>
              <a:rPr lang="en-GB" dirty="0"/>
            </a:br>
            <a:r>
              <a:rPr lang="en-GB" dirty="0"/>
              <a:t>Right click your picture and “Send to back”.</a:t>
            </a:r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 bwMode="white">
          <a:xfrm>
            <a:off x="234949" y="235224"/>
            <a:ext cx="8673069" cy="956489"/>
          </a:xfrm>
        </p:spPr>
        <p:txBody>
          <a:bodyPr lIns="0" tIns="0" rIns="0" bIns="0" anchor="b"/>
          <a:lstStyle>
            <a:lvl1pPr marL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GB" sz="4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Cover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 hasCustomPrompt="1"/>
          </p:nvPr>
        </p:nvSpPr>
        <p:spPr bwMode="white">
          <a:xfrm>
            <a:off x="234950" y="1222211"/>
            <a:ext cx="8673068" cy="6616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FontTx/>
              <a:buNone/>
              <a:defRPr lang="en-GB" sz="22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Subheading style</a:t>
            </a:r>
            <a:endParaRPr lang="en-GB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234950" y="6504706"/>
            <a:ext cx="4491390" cy="26904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hangingPunct="0">
              <a:lnSpc>
                <a:spcPct val="110000"/>
              </a:lnSpc>
              <a:spcAft>
                <a:spcPts val="0"/>
              </a:spcAft>
            </a:pPr>
            <a:r>
              <a:rPr lang="en-GB" sz="1100" i="1" dirty="0">
                <a:solidFill>
                  <a:srgbClr val="666F74"/>
                </a:solidFill>
                <a:effectLst/>
                <a:latin typeface="+mn-lt"/>
                <a:ea typeface="Calibri"/>
                <a:cs typeface="Times New Roman"/>
              </a:rPr>
              <a:t>The business of sustainability</a:t>
            </a:r>
            <a:endParaRPr lang="en-GB" sz="1100" dirty="0">
              <a:effectLst/>
              <a:latin typeface="Book Antiqua"/>
              <a:ea typeface="Calibri"/>
              <a:cs typeface="Times New Roman"/>
            </a:endParaRPr>
          </a:p>
        </p:txBody>
      </p:sp>
      <p:pic>
        <p:nvPicPr>
          <p:cNvPr id="14" name="Picture 31" descr="GLogoLG288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54093" y="5786660"/>
            <a:ext cx="667657" cy="88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11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518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7244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49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67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12775" y="1057275"/>
            <a:ext cx="8299450" cy="4787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Snip Single Corner Rectangle 4"/>
          <p:cNvSpPr/>
          <p:nvPr userDrawn="1"/>
        </p:nvSpPr>
        <p:spPr>
          <a:xfrm>
            <a:off x="9229296" y="57651"/>
            <a:ext cx="1816886" cy="1170124"/>
          </a:xfrm>
          <a:prstGeom prst="snip1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>
            <a:spAutoFit/>
          </a:bodyPr>
          <a:lstStyle/>
          <a:p>
            <a:pPr algn="l">
              <a:spcBef>
                <a:spcPts val="300"/>
              </a:spcBef>
            </a:pPr>
            <a:r>
              <a:rPr lang="en-GB" sz="1050" b="1" dirty="0">
                <a:solidFill>
                  <a:schemeClr val="accent1"/>
                </a:solidFill>
              </a:rPr>
              <a:t>Body text</a:t>
            </a:r>
          </a:p>
          <a:p>
            <a:pPr algn="l">
              <a:spcBef>
                <a:spcPts val="300"/>
              </a:spcBef>
            </a:pPr>
            <a:r>
              <a:rPr lang="en-GB" sz="900" b="1" dirty="0">
                <a:solidFill>
                  <a:schemeClr val="tx1"/>
                </a:solidFill>
              </a:rPr>
              <a:t>What’s this layout for?</a:t>
            </a:r>
          </a:p>
          <a:p>
            <a:pPr algn="l">
              <a:spcBef>
                <a:spcPts val="300"/>
              </a:spcBef>
            </a:pPr>
            <a:r>
              <a:rPr lang="en-GB" sz="900" b="0" dirty="0">
                <a:solidFill>
                  <a:schemeClr val="tx1"/>
                </a:solidFill>
              </a:rPr>
              <a:t>This slide forms the base of the majority of slides – a text box with bullets are included ready for you to type into.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6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418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6925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7081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9124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339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12775" y="1057275"/>
            <a:ext cx="8299450" cy="4787900"/>
          </a:xfrm>
        </p:spPr>
        <p:txBody>
          <a:bodyPr/>
          <a:lstStyle>
            <a:lvl1pPr>
              <a:spcBef>
                <a:spcPts val="1800"/>
              </a:spcBef>
              <a:defRPr/>
            </a:lvl1pPr>
            <a:lvl2pPr>
              <a:spcBef>
                <a:spcPts val="400"/>
              </a:spcBef>
              <a:defRPr/>
            </a:lvl2pPr>
            <a:lvl3pPr>
              <a:spcBef>
                <a:spcPts val="400"/>
              </a:spcBef>
              <a:defRPr/>
            </a:lvl3pPr>
            <a:lvl4pPr>
              <a:spcBef>
                <a:spcPts val="400"/>
              </a:spcBef>
              <a:defRPr/>
            </a:lvl4pPr>
            <a:lvl5pPr>
              <a:spcBef>
                <a:spcPts val="4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Snip Single Corner Rectangle 5"/>
          <p:cNvSpPr/>
          <p:nvPr userDrawn="1"/>
        </p:nvSpPr>
        <p:spPr>
          <a:xfrm>
            <a:off x="9229296" y="57651"/>
            <a:ext cx="1816886" cy="1170124"/>
          </a:xfrm>
          <a:prstGeom prst="snip1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>
            <a:spAutoFit/>
          </a:bodyPr>
          <a:lstStyle/>
          <a:p>
            <a:pPr algn="l">
              <a:spcBef>
                <a:spcPts val="300"/>
              </a:spcBef>
            </a:pPr>
            <a:r>
              <a:rPr lang="en-GB" sz="1050" b="1" dirty="0">
                <a:solidFill>
                  <a:schemeClr val="accent1"/>
                </a:solidFill>
              </a:rPr>
              <a:t>Contents</a:t>
            </a:r>
          </a:p>
          <a:p>
            <a:pPr algn="l">
              <a:spcBef>
                <a:spcPts val="300"/>
              </a:spcBef>
            </a:pPr>
            <a:r>
              <a:rPr lang="en-GB" sz="900" b="1" dirty="0">
                <a:solidFill>
                  <a:schemeClr val="tx1"/>
                </a:solidFill>
              </a:rPr>
              <a:t>What’s this layout for?</a:t>
            </a:r>
          </a:p>
          <a:p>
            <a:pPr algn="l">
              <a:spcBef>
                <a:spcPts val="300"/>
              </a:spcBef>
            </a:pPr>
            <a:r>
              <a:rPr lang="en-GB" sz="900" b="0" dirty="0">
                <a:solidFill>
                  <a:schemeClr val="tx1"/>
                </a:solidFill>
              </a:rPr>
              <a:t>Formatting for contents slide – this slide has slightly different spacing between lines to emphasise topics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Snip Single Corner Rectangle 3"/>
          <p:cNvSpPr/>
          <p:nvPr userDrawn="1"/>
        </p:nvSpPr>
        <p:spPr>
          <a:xfrm>
            <a:off x="9229296" y="57651"/>
            <a:ext cx="1816886" cy="1044661"/>
          </a:xfrm>
          <a:prstGeom prst="snip1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>
            <a:spAutoFit/>
          </a:bodyPr>
          <a:lstStyle/>
          <a:p>
            <a:pPr algn="l">
              <a:spcBef>
                <a:spcPts val="300"/>
              </a:spcBef>
            </a:pPr>
            <a:r>
              <a:rPr lang="en-GB" sz="1050" b="1" dirty="0">
                <a:solidFill>
                  <a:schemeClr val="accent1"/>
                </a:solidFill>
              </a:rPr>
              <a:t>Graphics</a:t>
            </a:r>
          </a:p>
          <a:p>
            <a:pPr algn="l">
              <a:spcBef>
                <a:spcPts val="300"/>
              </a:spcBef>
            </a:pPr>
            <a:r>
              <a:rPr lang="en-GB" sz="900" b="1" dirty="0">
                <a:solidFill>
                  <a:schemeClr val="tx1"/>
                </a:solidFill>
              </a:rPr>
              <a:t>What’s this layout for?</a:t>
            </a:r>
          </a:p>
          <a:p>
            <a:pPr algn="l">
              <a:spcBef>
                <a:spcPts val="300"/>
              </a:spcBef>
            </a:pPr>
            <a:r>
              <a:rPr lang="en-GB" sz="900" b="0" dirty="0">
                <a:solidFill>
                  <a:schemeClr val="tx1"/>
                </a:solidFill>
              </a:rPr>
              <a:t>Plain slide without a text box – used for inserting graphics e.g. pies, bars or images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Rectangle 3"/>
          <p:cNvSpPr/>
          <p:nvPr userDrawn="1"/>
        </p:nvSpPr>
        <p:spPr>
          <a:xfrm>
            <a:off x="7231450" y="1057275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5482325" y="1057275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3733200" y="1057275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984075" y="1057275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234950" y="1057275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7231450" y="2251823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5482325" y="2251823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3733200" y="2251823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1984075" y="2251823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234950" y="2251823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231450" y="3446371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5482325" y="3446371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3733200" y="3446371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1984075" y="3446371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234950" y="3446371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 userDrawn="1"/>
        </p:nvSpPr>
        <p:spPr>
          <a:xfrm>
            <a:off x="7231450" y="4640919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 userDrawn="1"/>
        </p:nvSpPr>
        <p:spPr>
          <a:xfrm>
            <a:off x="5482325" y="4640919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3733200" y="4640919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 userDrawn="1"/>
        </p:nvSpPr>
        <p:spPr>
          <a:xfrm>
            <a:off x="1984075" y="4640919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 userDrawn="1"/>
        </p:nvSpPr>
        <p:spPr>
          <a:xfrm>
            <a:off x="234950" y="4640919"/>
            <a:ext cx="1677600" cy="1116000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Snip Single Corner Rectangle 23"/>
          <p:cNvSpPr/>
          <p:nvPr userDrawn="1"/>
        </p:nvSpPr>
        <p:spPr>
          <a:xfrm>
            <a:off x="9229296" y="57651"/>
            <a:ext cx="1816886" cy="1019569"/>
          </a:xfrm>
          <a:prstGeom prst="snip1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>
            <a:spAutoFit/>
          </a:bodyPr>
          <a:lstStyle/>
          <a:p>
            <a:pPr algn="l">
              <a:spcBef>
                <a:spcPts val="300"/>
              </a:spcBef>
            </a:pPr>
            <a:r>
              <a:rPr lang="en-GB" sz="1050" b="1" dirty="0">
                <a:solidFill>
                  <a:schemeClr val="accent1"/>
                </a:solidFill>
              </a:rPr>
              <a:t>Logo grid</a:t>
            </a:r>
          </a:p>
          <a:p>
            <a:pPr algn="l">
              <a:spcBef>
                <a:spcPts val="300"/>
              </a:spcBef>
            </a:pPr>
            <a:r>
              <a:rPr lang="en-GB" sz="900" b="1" dirty="0">
                <a:solidFill>
                  <a:schemeClr val="tx1"/>
                </a:solidFill>
              </a:rPr>
              <a:t>What’s this layout for?</a:t>
            </a:r>
          </a:p>
          <a:p>
            <a:pPr algn="l">
              <a:spcBef>
                <a:spcPts val="300"/>
              </a:spcBef>
            </a:pPr>
            <a:r>
              <a:rPr lang="en-GB" sz="900" b="0" dirty="0">
                <a:solidFill>
                  <a:schemeClr val="tx1"/>
                </a:solidFill>
              </a:rPr>
              <a:t>Use the grid to neatly present client logos or award logos in a formalised pattern.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eft_body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Snip Single Corner Rectangle 5"/>
          <p:cNvSpPr/>
          <p:nvPr userDrawn="1"/>
        </p:nvSpPr>
        <p:spPr>
          <a:xfrm>
            <a:off x="9229296" y="57651"/>
            <a:ext cx="1934004" cy="1170124"/>
          </a:xfrm>
          <a:prstGeom prst="snip1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>
            <a:spAutoFit/>
          </a:bodyPr>
          <a:lstStyle/>
          <a:p>
            <a:pPr algn="l">
              <a:spcBef>
                <a:spcPts val="300"/>
              </a:spcBef>
            </a:pPr>
            <a:r>
              <a:rPr lang="en-GB" sz="1050" b="1" dirty="0">
                <a:solidFill>
                  <a:schemeClr val="accent1"/>
                </a:solidFill>
              </a:rPr>
              <a:t>Blank </a:t>
            </a:r>
            <a:r>
              <a:rPr lang="en-GB" sz="1050" b="1" dirty="0" err="1">
                <a:solidFill>
                  <a:schemeClr val="accent1"/>
                </a:solidFill>
              </a:rPr>
              <a:t>left_body</a:t>
            </a:r>
            <a:r>
              <a:rPr lang="en-GB" sz="1050" b="1" dirty="0">
                <a:solidFill>
                  <a:schemeClr val="accent1"/>
                </a:solidFill>
              </a:rPr>
              <a:t> text right</a:t>
            </a:r>
          </a:p>
          <a:p>
            <a:pPr algn="l">
              <a:spcBef>
                <a:spcPts val="300"/>
              </a:spcBef>
            </a:pPr>
            <a:r>
              <a:rPr lang="en-GB" sz="900" b="1" dirty="0">
                <a:solidFill>
                  <a:schemeClr val="tx1"/>
                </a:solidFill>
              </a:rPr>
              <a:t>What’s this layout for?</a:t>
            </a:r>
          </a:p>
          <a:p>
            <a:pPr algn="l">
              <a:spcBef>
                <a:spcPts val="300"/>
              </a:spcBef>
            </a:pPr>
            <a:r>
              <a:rPr lang="en-GB" sz="900" b="0" dirty="0">
                <a:solidFill>
                  <a:schemeClr val="tx1"/>
                </a:solidFill>
              </a:rPr>
              <a:t>Blank on left and bullets on right. Can be used to insert a chart/diagram on the left and bullet points on the right.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483225" y="1057275"/>
            <a:ext cx="3429000" cy="4787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_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12775" y="1057275"/>
            <a:ext cx="3941763" cy="4787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5483225" y="1057275"/>
            <a:ext cx="3429000" cy="47879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6" name="Snip Single Corner Rectangle 5"/>
          <p:cNvSpPr/>
          <p:nvPr userDrawn="1"/>
        </p:nvSpPr>
        <p:spPr>
          <a:xfrm>
            <a:off x="9229296" y="57651"/>
            <a:ext cx="1816886" cy="1019569"/>
          </a:xfrm>
          <a:prstGeom prst="snip1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>
            <a:spAutoFit/>
          </a:bodyPr>
          <a:lstStyle/>
          <a:p>
            <a:pPr algn="l">
              <a:spcBef>
                <a:spcPts val="300"/>
              </a:spcBef>
            </a:pPr>
            <a:r>
              <a:rPr lang="en-GB" sz="1050" b="1" dirty="0">
                <a:solidFill>
                  <a:schemeClr val="accent1"/>
                </a:solidFill>
              </a:rPr>
              <a:t>Body </a:t>
            </a:r>
            <a:r>
              <a:rPr lang="en-GB" sz="1050" b="1" dirty="0" err="1">
                <a:solidFill>
                  <a:schemeClr val="accent1"/>
                </a:solidFill>
              </a:rPr>
              <a:t>text_vertical</a:t>
            </a:r>
            <a:r>
              <a:rPr lang="en-GB" sz="1050" b="1" dirty="0">
                <a:solidFill>
                  <a:schemeClr val="accent1"/>
                </a:solidFill>
              </a:rPr>
              <a:t> image</a:t>
            </a:r>
          </a:p>
          <a:p>
            <a:pPr algn="l">
              <a:spcBef>
                <a:spcPts val="300"/>
              </a:spcBef>
            </a:pPr>
            <a:r>
              <a:rPr lang="en-GB" sz="900" b="1" dirty="0">
                <a:solidFill>
                  <a:schemeClr val="tx1"/>
                </a:solidFill>
              </a:rPr>
              <a:t>What’s this layout for?</a:t>
            </a:r>
          </a:p>
          <a:p>
            <a:pPr algn="l">
              <a:spcBef>
                <a:spcPts val="300"/>
              </a:spcBef>
            </a:pPr>
            <a:r>
              <a:rPr lang="en-GB" sz="900" b="0" dirty="0">
                <a:solidFill>
                  <a:schemeClr val="tx1"/>
                </a:solidFill>
              </a:rPr>
              <a:t>Use this slide to insert text on the left and a portrait image on the right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Olive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/>
          </p:cNvSpPr>
          <p:nvPr userDrawn="1"/>
        </p:nvSpPr>
        <p:spPr bwMode="auto">
          <a:xfrm>
            <a:off x="0" y="2480880"/>
            <a:ext cx="9144000" cy="4377121"/>
          </a:xfrm>
          <a:custGeom>
            <a:avLst/>
            <a:gdLst/>
            <a:ahLst/>
            <a:cxnLst/>
            <a:rect l="l" t="t" r="r" b="b"/>
            <a:pathLst>
              <a:path w="9144000" h="4377121">
                <a:moveTo>
                  <a:pt x="0" y="0"/>
                </a:moveTo>
                <a:cubicBezTo>
                  <a:pt x="1096196" y="1875638"/>
                  <a:pt x="2824137" y="3458111"/>
                  <a:pt x="5203842" y="3471290"/>
                </a:cubicBezTo>
                <a:cubicBezTo>
                  <a:pt x="7316304" y="3483357"/>
                  <a:pt x="8493383" y="2533663"/>
                  <a:pt x="9144000" y="1555314"/>
                </a:cubicBezTo>
                <a:lnTo>
                  <a:pt x="9144000" y="4377121"/>
                </a:lnTo>
                <a:lnTo>
                  <a:pt x="0" y="4377121"/>
                </a:ln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234949" y="235224"/>
            <a:ext cx="8673069" cy="956489"/>
          </a:xfrm>
        </p:spPr>
        <p:txBody>
          <a:bodyPr lIns="0" tIns="0" rIns="0" bIns="0" anchor="b"/>
          <a:lstStyle>
            <a:lvl1pPr marL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GB" sz="4000" kern="1200" dirty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Divider heading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234950" y="1222211"/>
            <a:ext cx="8673068" cy="6616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FontTx/>
              <a:buNone/>
              <a:defRPr lang="en-GB" sz="2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Subheading style</a:t>
            </a:r>
            <a:endParaRPr lang="en-GB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234950" y="6504706"/>
            <a:ext cx="4491390" cy="26904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hangingPunct="0">
              <a:lnSpc>
                <a:spcPct val="110000"/>
              </a:lnSpc>
              <a:spcAft>
                <a:spcPts val="0"/>
              </a:spcAft>
            </a:pPr>
            <a:r>
              <a:rPr lang="en-GB" sz="1100" i="1" dirty="0">
                <a:solidFill>
                  <a:srgbClr val="666F74"/>
                </a:solidFill>
                <a:effectLst/>
                <a:latin typeface="+mn-lt"/>
                <a:ea typeface="Calibri"/>
                <a:cs typeface="Times New Roman"/>
              </a:rPr>
              <a:t>The business of sustainability</a:t>
            </a:r>
            <a:endParaRPr lang="en-GB" sz="1100" dirty="0">
              <a:effectLst/>
              <a:latin typeface="Book Antiqua"/>
              <a:ea typeface="Calibri"/>
              <a:cs typeface="Times New Roman"/>
            </a:endParaRPr>
          </a:p>
        </p:txBody>
      </p:sp>
      <p:pic>
        <p:nvPicPr>
          <p:cNvPr id="14" name="Picture 31" descr="GLogoLG288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54093" y="5786660"/>
            <a:ext cx="667657" cy="88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 userDrawn="1"/>
        </p:nvGrpSpPr>
        <p:grpSpPr>
          <a:xfrm>
            <a:off x="-139516" y="1345757"/>
            <a:ext cx="9393459" cy="4618404"/>
            <a:chOff x="-139516" y="1345757"/>
            <a:chExt cx="9393459" cy="4618404"/>
          </a:xfrm>
        </p:grpSpPr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-120030" y="1345757"/>
              <a:ext cx="9367478" cy="376455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96"/>
                <a:gd name="connsiteY0" fmla="*/ 0 h 10242"/>
                <a:gd name="connsiteX1" fmla="*/ 5743 w 10096"/>
                <a:gd name="connsiteY1" fmla="*/ 10242 h 10242"/>
                <a:gd name="connsiteX2" fmla="*/ 10096 w 10096"/>
                <a:gd name="connsiteY2" fmla="*/ 4193 h 1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6" h="10242">
                  <a:moveTo>
                    <a:pt x="0" y="0"/>
                  </a:moveTo>
                  <a:cubicBezTo>
                    <a:pt x="150" y="930"/>
                    <a:pt x="1860" y="9903"/>
                    <a:pt x="5743" y="10242"/>
                  </a:cubicBezTo>
                  <a:cubicBezTo>
                    <a:pt x="9262" y="10098"/>
                    <a:pt x="10096" y="4193"/>
                    <a:pt x="10096" y="4193"/>
                  </a:cubicBezTo>
                </a:path>
              </a:pathLst>
            </a:custGeom>
            <a:noFill/>
            <a:ln w="1143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-139516" y="2225139"/>
              <a:ext cx="9393459" cy="373902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385"/>
                <a:gd name="connsiteX1" fmla="*/ 5743 w 10055"/>
                <a:gd name="connsiteY1" fmla="*/ 10385 h 10385"/>
                <a:gd name="connsiteX2" fmla="*/ 10055 w 10055"/>
                <a:gd name="connsiteY2" fmla="*/ 4578 h 10385"/>
                <a:gd name="connsiteX0" fmla="*/ 0 w 10082"/>
                <a:gd name="connsiteY0" fmla="*/ 0 h 10385"/>
                <a:gd name="connsiteX1" fmla="*/ 5743 w 10082"/>
                <a:gd name="connsiteY1" fmla="*/ 10385 h 10385"/>
                <a:gd name="connsiteX2" fmla="*/ 10082 w 10082"/>
                <a:gd name="connsiteY2" fmla="*/ 4524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24"/>
                <a:gd name="connsiteY0" fmla="*/ 0 h 10528"/>
                <a:gd name="connsiteX1" fmla="*/ 5771 w 10124"/>
                <a:gd name="connsiteY1" fmla="*/ 10528 h 10528"/>
                <a:gd name="connsiteX2" fmla="*/ 10124 w 10124"/>
                <a:gd name="connsiteY2" fmla="*/ 4578 h 10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4" h="10528">
                  <a:moveTo>
                    <a:pt x="0" y="0"/>
                  </a:moveTo>
                  <a:cubicBezTo>
                    <a:pt x="129" y="644"/>
                    <a:pt x="1949" y="10403"/>
                    <a:pt x="5771" y="10528"/>
                  </a:cubicBezTo>
                  <a:cubicBezTo>
                    <a:pt x="9125" y="10456"/>
                    <a:pt x="10124" y="4578"/>
                    <a:pt x="10124" y="4578"/>
                  </a:cubicBezTo>
                </a:path>
              </a:pathLst>
            </a:custGeom>
            <a:noFill/>
            <a:ln w="1143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L.Blue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/>
          </p:cNvSpPr>
          <p:nvPr userDrawn="1"/>
        </p:nvSpPr>
        <p:spPr bwMode="auto">
          <a:xfrm>
            <a:off x="0" y="2480880"/>
            <a:ext cx="9144000" cy="4377121"/>
          </a:xfrm>
          <a:custGeom>
            <a:avLst/>
            <a:gdLst/>
            <a:ahLst/>
            <a:cxnLst/>
            <a:rect l="l" t="t" r="r" b="b"/>
            <a:pathLst>
              <a:path w="9144000" h="4377121">
                <a:moveTo>
                  <a:pt x="0" y="0"/>
                </a:moveTo>
                <a:cubicBezTo>
                  <a:pt x="1096196" y="1875638"/>
                  <a:pt x="2824137" y="3458111"/>
                  <a:pt x="5203842" y="3471290"/>
                </a:cubicBezTo>
                <a:cubicBezTo>
                  <a:pt x="7316304" y="3483357"/>
                  <a:pt x="8493383" y="2533663"/>
                  <a:pt x="9144000" y="1555314"/>
                </a:cubicBezTo>
                <a:lnTo>
                  <a:pt x="9144000" y="4377121"/>
                </a:lnTo>
                <a:lnTo>
                  <a:pt x="0" y="4377121"/>
                </a:ln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234949" y="235224"/>
            <a:ext cx="8673069" cy="956489"/>
          </a:xfrm>
        </p:spPr>
        <p:txBody>
          <a:bodyPr lIns="0" tIns="0" rIns="0" bIns="0" anchor="b"/>
          <a:lstStyle>
            <a:lvl1pPr marL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GB" sz="4000" kern="1200" dirty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Divider heading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234950" y="1222211"/>
            <a:ext cx="8673068" cy="6616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FontTx/>
              <a:buNone/>
              <a:defRPr lang="en-GB" sz="2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Subheading style</a:t>
            </a:r>
            <a:endParaRPr lang="en-GB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234950" y="6504706"/>
            <a:ext cx="4491390" cy="26904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hangingPunct="0">
              <a:lnSpc>
                <a:spcPct val="110000"/>
              </a:lnSpc>
              <a:spcAft>
                <a:spcPts val="0"/>
              </a:spcAft>
            </a:pPr>
            <a:r>
              <a:rPr lang="en-GB" sz="1100" i="1" dirty="0">
                <a:solidFill>
                  <a:srgbClr val="666F74"/>
                </a:solidFill>
                <a:effectLst/>
                <a:latin typeface="+mn-lt"/>
                <a:ea typeface="Calibri"/>
                <a:cs typeface="Times New Roman"/>
              </a:rPr>
              <a:t>The business of sustainability</a:t>
            </a:r>
            <a:endParaRPr lang="en-GB" sz="1100" dirty="0">
              <a:effectLst/>
              <a:latin typeface="Book Antiqua"/>
              <a:ea typeface="Calibri"/>
              <a:cs typeface="Times New Roman"/>
            </a:endParaRPr>
          </a:p>
        </p:txBody>
      </p:sp>
      <p:pic>
        <p:nvPicPr>
          <p:cNvPr id="14" name="Picture 31" descr="GLogoLG288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54093" y="5786660"/>
            <a:ext cx="667657" cy="88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 userDrawn="1"/>
        </p:nvGrpSpPr>
        <p:grpSpPr>
          <a:xfrm>
            <a:off x="-139516" y="1345757"/>
            <a:ext cx="9393459" cy="4618404"/>
            <a:chOff x="-139516" y="1345757"/>
            <a:chExt cx="9393459" cy="4618404"/>
          </a:xfrm>
        </p:grpSpPr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-120030" y="1345757"/>
              <a:ext cx="9367478" cy="376455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96"/>
                <a:gd name="connsiteY0" fmla="*/ 0 h 10242"/>
                <a:gd name="connsiteX1" fmla="*/ 5743 w 10096"/>
                <a:gd name="connsiteY1" fmla="*/ 10242 h 10242"/>
                <a:gd name="connsiteX2" fmla="*/ 10096 w 10096"/>
                <a:gd name="connsiteY2" fmla="*/ 4193 h 1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6" h="10242">
                  <a:moveTo>
                    <a:pt x="0" y="0"/>
                  </a:moveTo>
                  <a:cubicBezTo>
                    <a:pt x="150" y="930"/>
                    <a:pt x="1860" y="9903"/>
                    <a:pt x="5743" y="10242"/>
                  </a:cubicBezTo>
                  <a:cubicBezTo>
                    <a:pt x="9262" y="10098"/>
                    <a:pt x="10096" y="4193"/>
                    <a:pt x="10096" y="4193"/>
                  </a:cubicBezTo>
                </a:path>
              </a:pathLst>
            </a:custGeom>
            <a:noFill/>
            <a:ln w="1143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-139516" y="2225139"/>
              <a:ext cx="9393459" cy="3739022"/>
            </a:xfrm>
            <a:custGeom>
              <a:avLst/>
              <a:gdLst>
                <a:gd name="T0" fmla="*/ 0 w 4438"/>
                <a:gd name="T1" fmla="*/ 0 h 3000"/>
                <a:gd name="T2" fmla="*/ 2525 w 4438"/>
                <a:gd name="T3" fmla="*/ 2991 h 3000"/>
                <a:gd name="T4" fmla="*/ 4298 w 4438"/>
                <a:gd name="T5" fmla="*/ 1531 h 3000"/>
                <a:gd name="T6" fmla="*/ 4438 w 4438"/>
                <a:gd name="T7" fmla="*/ 28 h 3000"/>
                <a:gd name="T8" fmla="*/ 0 w 4438"/>
                <a:gd name="T9" fmla="*/ 0 h 3000"/>
                <a:gd name="connsiteX0" fmla="*/ 10000 w 10081"/>
                <a:gd name="connsiteY0" fmla="*/ 93 h 10000"/>
                <a:gd name="connsiteX1" fmla="*/ 0 w 10081"/>
                <a:gd name="connsiteY1" fmla="*/ 0 h 10000"/>
                <a:gd name="connsiteX2" fmla="*/ 5689 w 10081"/>
                <a:gd name="connsiteY2" fmla="*/ 9970 h 10000"/>
                <a:gd name="connsiteX3" fmla="*/ 9685 w 10081"/>
                <a:gd name="connsiteY3" fmla="*/ 5103 h 10000"/>
                <a:gd name="connsiteX4" fmla="*/ 10081 w 10081"/>
                <a:gd name="connsiteY4" fmla="*/ 212 h 10000"/>
                <a:gd name="connsiteX0" fmla="*/ 10000 w 10000"/>
                <a:gd name="connsiteY0" fmla="*/ 93 h 10000"/>
                <a:gd name="connsiteX1" fmla="*/ 0 w 10000"/>
                <a:gd name="connsiteY1" fmla="*/ 0 h 10000"/>
                <a:gd name="connsiteX2" fmla="*/ 5689 w 10000"/>
                <a:gd name="connsiteY2" fmla="*/ 9970 h 10000"/>
                <a:gd name="connsiteX3" fmla="*/ 9685 w 10000"/>
                <a:gd name="connsiteY3" fmla="*/ 5103 h 10000"/>
                <a:gd name="connsiteX0" fmla="*/ 0 w 9685"/>
                <a:gd name="connsiteY0" fmla="*/ 0 h 10000"/>
                <a:gd name="connsiteX1" fmla="*/ 5689 w 9685"/>
                <a:gd name="connsiteY1" fmla="*/ 9970 h 10000"/>
                <a:gd name="connsiteX2" fmla="*/ 9685 w 9685"/>
                <a:gd name="connsiteY2" fmla="*/ 5103 h 10000"/>
                <a:gd name="connsiteX0" fmla="*/ 0 w 8926"/>
                <a:gd name="connsiteY0" fmla="*/ 77 h 4867"/>
                <a:gd name="connsiteX1" fmla="*/ 4800 w 8926"/>
                <a:gd name="connsiteY1" fmla="*/ 4867 h 4867"/>
                <a:gd name="connsiteX2" fmla="*/ 8926 w 8926"/>
                <a:gd name="connsiteY2" fmla="*/ 0 h 4867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10000"/>
                <a:gd name="connsiteY0" fmla="*/ 158 h 10000"/>
                <a:gd name="connsiteX1" fmla="*/ 5378 w 10000"/>
                <a:gd name="connsiteY1" fmla="*/ 10000 h 10000"/>
                <a:gd name="connsiteX2" fmla="*/ 10000 w 10000"/>
                <a:gd name="connsiteY2" fmla="*/ 0 h 10000"/>
                <a:gd name="connsiteX0" fmla="*/ 0 w 9457"/>
                <a:gd name="connsiteY0" fmla="*/ 0 h 9842"/>
                <a:gd name="connsiteX1" fmla="*/ 5378 w 9457"/>
                <a:gd name="connsiteY1" fmla="*/ 9842 h 9842"/>
                <a:gd name="connsiteX2" fmla="*/ 9456 w 9457"/>
                <a:gd name="connsiteY2" fmla="*/ 4127 h 9842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10001"/>
                <a:gd name="connsiteY0" fmla="*/ 0 h 10000"/>
                <a:gd name="connsiteX1" fmla="*/ 5687 w 10001"/>
                <a:gd name="connsiteY1" fmla="*/ 10000 h 10000"/>
                <a:gd name="connsiteX2" fmla="*/ 9999 w 10001"/>
                <a:gd name="connsiteY2" fmla="*/ 4193 h 10000"/>
                <a:gd name="connsiteX0" fmla="*/ 0 w 9999"/>
                <a:gd name="connsiteY0" fmla="*/ 0 h 10000"/>
                <a:gd name="connsiteX1" fmla="*/ 5687 w 9999"/>
                <a:gd name="connsiteY1" fmla="*/ 10000 h 10000"/>
                <a:gd name="connsiteX2" fmla="*/ 9999 w 9999"/>
                <a:gd name="connsiteY2" fmla="*/ 4193 h 10000"/>
                <a:gd name="connsiteX0" fmla="*/ 0 w 10000"/>
                <a:gd name="connsiteY0" fmla="*/ 0 h 10000"/>
                <a:gd name="connsiteX1" fmla="*/ 5688 w 10000"/>
                <a:gd name="connsiteY1" fmla="*/ 10000 h 10000"/>
                <a:gd name="connsiteX2" fmla="*/ 10000 w 10000"/>
                <a:gd name="connsiteY2" fmla="*/ 4193 h 10000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242"/>
                <a:gd name="connsiteX1" fmla="*/ 5743 w 10055"/>
                <a:gd name="connsiteY1" fmla="*/ 10242 h 10242"/>
                <a:gd name="connsiteX2" fmla="*/ 10055 w 10055"/>
                <a:gd name="connsiteY2" fmla="*/ 4435 h 10242"/>
                <a:gd name="connsiteX0" fmla="*/ 0 w 10055"/>
                <a:gd name="connsiteY0" fmla="*/ 0 h 10385"/>
                <a:gd name="connsiteX1" fmla="*/ 5743 w 10055"/>
                <a:gd name="connsiteY1" fmla="*/ 10385 h 10385"/>
                <a:gd name="connsiteX2" fmla="*/ 10055 w 10055"/>
                <a:gd name="connsiteY2" fmla="*/ 4578 h 10385"/>
                <a:gd name="connsiteX0" fmla="*/ 0 w 10082"/>
                <a:gd name="connsiteY0" fmla="*/ 0 h 10385"/>
                <a:gd name="connsiteX1" fmla="*/ 5743 w 10082"/>
                <a:gd name="connsiteY1" fmla="*/ 10385 h 10385"/>
                <a:gd name="connsiteX2" fmla="*/ 10082 w 10082"/>
                <a:gd name="connsiteY2" fmla="*/ 4524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85"/>
                <a:gd name="connsiteX1" fmla="*/ 5743 w 10103"/>
                <a:gd name="connsiteY1" fmla="*/ 10385 h 10385"/>
                <a:gd name="connsiteX2" fmla="*/ 10103 w 10103"/>
                <a:gd name="connsiteY2" fmla="*/ 4399 h 10385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03"/>
                <a:gd name="connsiteY0" fmla="*/ 0 h 10349"/>
                <a:gd name="connsiteX1" fmla="*/ 5750 w 10103"/>
                <a:gd name="connsiteY1" fmla="*/ 10349 h 10349"/>
                <a:gd name="connsiteX2" fmla="*/ 10103 w 10103"/>
                <a:gd name="connsiteY2" fmla="*/ 4399 h 10349"/>
                <a:gd name="connsiteX0" fmla="*/ 0 w 10124"/>
                <a:gd name="connsiteY0" fmla="*/ 0 h 10528"/>
                <a:gd name="connsiteX1" fmla="*/ 5771 w 10124"/>
                <a:gd name="connsiteY1" fmla="*/ 10528 h 10528"/>
                <a:gd name="connsiteX2" fmla="*/ 10124 w 10124"/>
                <a:gd name="connsiteY2" fmla="*/ 4578 h 10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4" h="10528">
                  <a:moveTo>
                    <a:pt x="0" y="0"/>
                  </a:moveTo>
                  <a:cubicBezTo>
                    <a:pt x="129" y="644"/>
                    <a:pt x="1949" y="10403"/>
                    <a:pt x="5771" y="10528"/>
                  </a:cubicBezTo>
                  <a:cubicBezTo>
                    <a:pt x="9125" y="10456"/>
                    <a:pt x="10124" y="4578"/>
                    <a:pt x="10124" y="4578"/>
                  </a:cubicBezTo>
                </a:path>
              </a:pathLst>
            </a:custGeom>
            <a:noFill/>
            <a:ln w="1143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4950" y="161925"/>
            <a:ext cx="8677275" cy="552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4950" y="6137174"/>
            <a:ext cx="1061878" cy="37807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>
                <a:solidFill>
                  <a:schemeClr val="accent1"/>
                </a:solidFill>
                <a:latin typeface="+mj-lt"/>
              </a:defRPr>
            </a:lvl1pPr>
          </a:lstStyle>
          <a:p>
            <a:fld id="{64A0697F-D92A-44AE-9631-4DF4FB2C44EF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34950" y="727368"/>
            <a:ext cx="867727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/>
          <p:cNvSpPr>
            <a:spLocks noGrp="1"/>
          </p:cNvSpPr>
          <p:nvPr>
            <p:ph type="body" idx="1"/>
          </p:nvPr>
        </p:nvSpPr>
        <p:spPr>
          <a:xfrm>
            <a:off x="612775" y="1057275"/>
            <a:ext cx="8308975" cy="4787900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234950" y="6504706"/>
            <a:ext cx="4491390" cy="27007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hangingPunct="0">
              <a:lnSpc>
                <a:spcPct val="110000"/>
              </a:lnSpc>
              <a:spcAft>
                <a:spcPts val="0"/>
              </a:spcAft>
            </a:pPr>
            <a:r>
              <a:rPr lang="en-GB" sz="1100" i="1" dirty="0">
                <a:solidFill>
                  <a:srgbClr val="666F74"/>
                </a:solidFill>
                <a:effectLst/>
                <a:latin typeface="+mn-lt"/>
                <a:ea typeface="Calibri"/>
                <a:cs typeface="Times New Roman"/>
              </a:rPr>
              <a:t>The business of sustainability</a:t>
            </a:r>
            <a:endParaRPr lang="en-GB" sz="1100" dirty="0">
              <a:effectLst/>
              <a:latin typeface="Book Antiqua"/>
              <a:ea typeface="Calibri"/>
              <a:cs typeface="Times New Roman"/>
            </a:endParaRPr>
          </a:p>
        </p:txBody>
      </p:sp>
      <p:pic>
        <p:nvPicPr>
          <p:cNvPr id="21" name="Picture 31" descr="GLogoLG288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493920" y="6105914"/>
            <a:ext cx="427830" cy="56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3" r:id="rId2"/>
    <p:sldLayoutId id="2147483695" r:id="rId3"/>
    <p:sldLayoutId id="2147483687" r:id="rId4"/>
    <p:sldLayoutId id="2147483689" r:id="rId5"/>
    <p:sldLayoutId id="2147483678" r:id="rId6"/>
    <p:sldLayoutId id="2147483676" r:id="rId7"/>
    <p:sldLayoutId id="2147483683" r:id="rId8"/>
    <p:sldLayoutId id="2147483691" r:id="rId9"/>
    <p:sldLayoutId id="2147483692" r:id="rId10"/>
    <p:sldLayoutId id="2147483693" r:id="rId11"/>
    <p:sldLayoutId id="2147483694" r:id="rId12"/>
    <p:sldLayoutId id="2147483690" r:id="rId13"/>
    <p:sldLayoutId id="2147483682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lang="en-GB" sz="3200" kern="120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None/>
        <a:defRPr lang="en-US" sz="24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266700" indent="-2667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■"/>
        <a:defRPr lang="en-US" sz="20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534988" indent="-261938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■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823913" indent="-287338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■"/>
        <a:defRPr lang="en-US" sz="16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077913" indent="-252413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■"/>
        <a:defRPr lang="en-GB" sz="16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17A05-154E-40E2-9584-FD68B8CD1F08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D4B84-46DC-4CC9-BD37-5B4B25EA6A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029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F8QanL" TargetMode="External"/><Relationship Id="rId2" Type="http://schemas.openxmlformats.org/officeDocument/2006/relationships/hyperlink" Target="https://goo.gl/7A5phS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secretariaat_ctw@publicworks.gov.sr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949" y="245660"/>
            <a:ext cx="8673069" cy="1573615"/>
          </a:xfrm>
        </p:spPr>
        <p:txBody>
          <a:bodyPr/>
          <a:lstStyle/>
          <a:p>
            <a:pPr algn="ct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Milieu Assessment voor  het project:</a:t>
            </a:r>
            <a:b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Improving Transport Logistics and </a:t>
            </a:r>
            <a:r>
              <a:rPr lang="en-US" sz="2400" b="1" dirty="0" err="1">
                <a:solidFill>
                  <a:schemeClr val="accent3">
                    <a:lumMod val="50000"/>
                  </a:schemeClr>
                </a:solidFill>
              </a:rPr>
              <a:t>Competiveness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 in Suriname – Dr. Jules </a:t>
            </a:r>
            <a:r>
              <a:rPr lang="en-US" sz="2400" b="1" dirty="0" err="1">
                <a:solidFill>
                  <a:schemeClr val="accent3">
                    <a:lumMod val="50000"/>
                  </a:schemeClr>
                </a:solidFill>
              </a:rPr>
              <a:t>Sedney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 Port Expansion Project</a:t>
            </a:r>
            <a:b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sz="2400" b="1" dirty="0" err="1">
                <a:solidFill>
                  <a:schemeClr val="accent3">
                    <a:lumMod val="50000"/>
                  </a:schemeClr>
                </a:solidFill>
              </a:rPr>
              <a:t>Openbare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3">
                    <a:lumMod val="50000"/>
                  </a:schemeClr>
                </a:solidFill>
              </a:rPr>
              <a:t>vergadering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– </a:t>
            </a:r>
            <a:r>
              <a:rPr lang="en-US" sz="2400" b="1" dirty="0" err="1">
                <a:solidFill>
                  <a:schemeClr val="accent3">
                    <a:lumMod val="50000"/>
                  </a:schemeClr>
                </a:solidFill>
              </a:rPr>
              <a:t>Februari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</a:rPr>
              <a:t> 2019</a:t>
            </a:r>
            <a:r>
              <a:rPr lang="en-GB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Sociale</a:t>
            </a:r>
            <a:r>
              <a:rPr lang="en-US" dirty="0"/>
              <a:t> </a:t>
            </a:r>
            <a:r>
              <a:rPr lang="en-US" dirty="0" err="1"/>
              <a:t>aspecten</a:t>
            </a:r>
            <a:r>
              <a:rPr lang="en-US" dirty="0"/>
              <a:t> in de Milieu Assessment</a:t>
            </a:r>
            <a:endParaRPr lang="en-GB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181100" y="3138008"/>
            <a:ext cx="2671787" cy="6155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000" b="1" dirty="0" err="1"/>
              <a:t>Levensonderhoud</a:t>
            </a:r>
            <a:r>
              <a:rPr lang="en-US" sz="1400" dirty="0"/>
              <a:t>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31597" y="6137174"/>
            <a:ext cx="2323851" cy="6155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000" b="1" dirty="0" err="1"/>
              <a:t>Cultureel</a:t>
            </a:r>
            <a:r>
              <a:rPr lang="en-US" sz="2000" b="1" dirty="0"/>
              <a:t> </a:t>
            </a:r>
            <a:r>
              <a:rPr lang="en-US" sz="2000" b="1" dirty="0" err="1"/>
              <a:t>Erfgoed</a:t>
            </a:r>
            <a:r>
              <a:rPr lang="en-US" sz="1400" dirty="0"/>
              <a:t>	</a:t>
            </a:r>
          </a:p>
        </p:txBody>
      </p:sp>
      <p:pic>
        <p:nvPicPr>
          <p:cNvPr id="9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873" y="3667026"/>
            <a:ext cx="2286080" cy="2336368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281" y="3703628"/>
            <a:ext cx="3107242" cy="2299766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4982504" y="2825387"/>
            <a:ext cx="4077075" cy="707886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indent="-190500" algn="ctr">
              <a:spcBef>
                <a:spcPts val="600"/>
              </a:spcBef>
              <a:spcAft>
                <a:spcPts val="600"/>
              </a:spcAft>
            </a:pPr>
            <a:r>
              <a:rPr lang="en-US" sz="2000" b="1" dirty="0" err="1"/>
              <a:t>Gemeenschap</a:t>
            </a:r>
            <a:r>
              <a:rPr lang="en-US" sz="2000" b="1" dirty="0"/>
              <a:t> </a:t>
            </a:r>
            <a:r>
              <a:rPr lang="en-US" sz="2000" b="1" dirty="0" err="1"/>
              <a:t>Gezondheid</a:t>
            </a:r>
            <a:r>
              <a:rPr lang="en-US" sz="2000" b="1" dirty="0"/>
              <a:t> </a:t>
            </a:r>
            <a:r>
              <a:rPr lang="en-US" sz="2000" b="1" dirty="0" err="1"/>
              <a:t>en</a:t>
            </a:r>
            <a:r>
              <a:rPr lang="en-US" sz="2000" b="1" dirty="0"/>
              <a:t> </a:t>
            </a:r>
            <a:r>
              <a:rPr lang="en-US" sz="2000" b="1" dirty="0" err="1"/>
              <a:t>Veiligheid</a:t>
            </a:r>
            <a:endParaRPr lang="en-US" sz="2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937" y="834397"/>
            <a:ext cx="3450211" cy="194074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89" y="819040"/>
            <a:ext cx="4092889" cy="230225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206704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Milieu </a:t>
            </a:r>
            <a:r>
              <a:rPr lang="en-US" dirty="0" err="1"/>
              <a:t>invloeden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verzachtende</a:t>
            </a:r>
            <a:r>
              <a:rPr lang="en-US" dirty="0"/>
              <a:t> </a:t>
            </a:r>
            <a:r>
              <a:rPr lang="en-US" dirty="0" err="1"/>
              <a:t>maatregelen</a:t>
            </a:r>
            <a:endParaRPr lang="en-GB" sz="3600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234950" y="919178"/>
            <a:ext cx="7870472" cy="5471376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4988" indent="-2619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3913" indent="-2873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7913" indent="-25241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GB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3200" dirty="0" err="1"/>
              <a:t>Natuurlijke</a:t>
            </a:r>
            <a:r>
              <a:rPr lang="en-US" sz="3200" dirty="0"/>
              <a:t> </a:t>
            </a:r>
            <a:r>
              <a:rPr lang="en-US" sz="3200" dirty="0" err="1"/>
              <a:t>hulpbronnen</a:t>
            </a:r>
            <a:endParaRPr lang="en-US" sz="2800" dirty="0"/>
          </a:p>
          <a:p>
            <a:pPr marL="6096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/>
              <a:t>Lucht </a:t>
            </a:r>
            <a:r>
              <a:rPr lang="en-US" sz="2800" dirty="0" err="1"/>
              <a:t>kwaliteit</a:t>
            </a:r>
            <a:r>
              <a:rPr lang="en-US" sz="2800" dirty="0"/>
              <a:t> </a:t>
            </a:r>
            <a:r>
              <a:rPr lang="en-US" sz="2800" dirty="0" err="1"/>
              <a:t>en</a:t>
            </a:r>
            <a:r>
              <a:rPr lang="en-US" sz="2800" dirty="0"/>
              <a:t> </a:t>
            </a:r>
            <a:r>
              <a:rPr lang="en-US" sz="2800" dirty="0" err="1"/>
              <a:t>geluidsoverlast</a:t>
            </a:r>
            <a:endParaRPr lang="en-US" sz="2800" dirty="0"/>
          </a:p>
          <a:p>
            <a:pPr marL="6096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 err="1"/>
              <a:t>Natuurrampen</a:t>
            </a:r>
            <a:r>
              <a:rPr lang="en-US" sz="2800" dirty="0"/>
              <a:t> </a:t>
            </a:r>
            <a:r>
              <a:rPr lang="en-US" sz="2800" dirty="0" err="1"/>
              <a:t>en</a:t>
            </a:r>
            <a:r>
              <a:rPr lang="en-US" sz="2800" dirty="0"/>
              <a:t> </a:t>
            </a:r>
            <a:r>
              <a:rPr lang="en-US" sz="2800" dirty="0" err="1"/>
              <a:t>risico’s</a:t>
            </a:r>
            <a:endParaRPr lang="en-US" sz="2800" dirty="0"/>
          </a:p>
          <a:p>
            <a:pPr marL="6096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 err="1"/>
              <a:t>Verkeer</a:t>
            </a:r>
            <a:endParaRPr lang="en-US" sz="2800" dirty="0"/>
          </a:p>
          <a:p>
            <a:pPr marL="6096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 err="1"/>
              <a:t>Biodiversiteit</a:t>
            </a:r>
            <a:r>
              <a:rPr lang="en-US" sz="2800" dirty="0"/>
              <a:t> – flora </a:t>
            </a:r>
            <a:r>
              <a:rPr lang="en-US" sz="2800" dirty="0" err="1"/>
              <a:t>en</a:t>
            </a:r>
            <a:r>
              <a:rPr lang="en-US" sz="2800" dirty="0"/>
              <a:t> fauna </a:t>
            </a:r>
            <a:r>
              <a:rPr lang="en-US" sz="2800" dirty="0" err="1"/>
              <a:t>inclusief</a:t>
            </a:r>
            <a:r>
              <a:rPr lang="en-US" sz="2800" dirty="0"/>
              <a:t> water </a:t>
            </a:r>
            <a:r>
              <a:rPr lang="en-US" sz="2800" dirty="0" err="1"/>
              <a:t>huishouding</a:t>
            </a:r>
            <a:endParaRPr lang="en-US" sz="2800" dirty="0"/>
          </a:p>
          <a:p>
            <a:pPr marL="6096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dirty="0"/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endParaRPr lang="en-US" sz="2400" dirty="0"/>
          </a:p>
          <a:p>
            <a:endParaRPr lang="en-US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30498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8300" y="91263"/>
            <a:ext cx="8677275" cy="552006"/>
          </a:xfrm>
        </p:spPr>
        <p:txBody>
          <a:bodyPr/>
          <a:lstStyle/>
          <a:p>
            <a:r>
              <a:rPr lang="en-US" sz="2400" dirty="0"/>
              <a:t>Lucht </a:t>
            </a:r>
            <a:r>
              <a:rPr lang="en-US" sz="2400" dirty="0" err="1"/>
              <a:t>kwaliteit</a:t>
            </a:r>
            <a:r>
              <a:rPr lang="en-US" sz="2400" dirty="0"/>
              <a:t> </a:t>
            </a:r>
            <a:r>
              <a:rPr lang="en-US" sz="2400" dirty="0" err="1"/>
              <a:t>en</a:t>
            </a:r>
            <a:r>
              <a:rPr lang="en-US" sz="2400" dirty="0"/>
              <a:t> </a:t>
            </a:r>
            <a:r>
              <a:rPr lang="en-US" sz="2400" dirty="0" err="1"/>
              <a:t>Geluidsoverlast</a:t>
            </a:r>
            <a:r>
              <a:rPr lang="en-US" sz="2400" dirty="0"/>
              <a:t> – Impact </a:t>
            </a:r>
            <a:r>
              <a:rPr lang="en-US" sz="2400" dirty="0" err="1"/>
              <a:t>en</a:t>
            </a:r>
            <a:r>
              <a:rPr lang="en-US" sz="2400" dirty="0"/>
              <a:t> </a:t>
            </a:r>
            <a:r>
              <a:rPr lang="en-US" sz="2400" dirty="0" err="1"/>
              <a:t>Maatregelen</a:t>
            </a:r>
            <a:endParaRPr lang="en-GB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71791" y="972446"/>
            <a:ext cx="4344386" cy="3536961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b="1" dirty="0"/>
              <a:t>Lucht </a:t>
            </a:r>
            <a:r>
              <a:rPr lang="en-US" sz="1600" b="1" dirty="0" err="1"/>
              <a:t>kwaliteit</a:t>
            </a:r>
            <a:endParaRPr lang="en-US" sz="1600" b="1" dirty="0"/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b="1" dirty="0" err="1"/>
              <a:t>Mogelijke</a:t>
            </a:r>
            <a:r>
              <a:rPr lang="en-US" sz="1600" b="1" dirty="0"/>
              <a:t> Impact</a:t>
            </a:r>
          </a:p>
          <a:p>
            <a:pPr lvl="3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Mogelijke</a:t>
            </a:r>
            <a:r>
              <a:rPr lang="en-US" dirty="0"/>
              <a:t> </a:t>
            </a:r>
            <a:r>
              <a:rPr lang="en-US" dirty="0" err="1"/>
              <a:t>toename</a:t>
            </a:r>
            <a:r>
              <a:rPr lang="en-US" dirty="0"/>
              <a:t> van </a:t>
            </a:r>
            <a:r>
              <a:rPr lang="en-US" dirty="0" err="1"/>
              <a:t>opwaaiende</a:t>
            </a:r>
            <a:r>
              <a:rPr lang="en-US" dirty="0"/>
              <a:t> </a:t>
            </a:r>
            <a:r>
              <a:rPr lang="en-US" dirty="0" err="1"/>
              <a:t>stof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stofdeeltjes</a:t>
            </a:r>
            <a:endParaRPr lang="en-US" dirty="0"/>
          </a:p>
          <a:p>
            <a:pPr lvl="3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Uitstoot</a:t>
            </a:r>
            <a:r>
              <a:rPr lang="en-US" dirty="0"/>
              <a:t> </a:t>
            </a:r>
            <a:r>
              <a:rPr lang="en-US" dirty="0" err="1"/>
              <a:t>gassen</a:t>
            </a:r>
            <a:endParaRPr lang="en-US" dirty="0"/>
          </a:p>
          <a:p>
            <a:pPr lvl="2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b="1" dirty="0" err="1"/>
              <a:t>Maatregelen</a:t>
            </a:r>
            <a:endParaRPr lang="en-US" sz="1600" b="1" dirty="0"/>
          </a:p>
          <a:p>
            <a:pPr lvl="3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Onderhoud</a:t>
            </a:r>
            <a:r>
              <a:rPr lang="en-US" dirty="0"/>
              <a:t> van </a:t>
            </a:r>
            <a:r>
              <a:rPr lang="en-US" dirty="0" err="1"/>
              <a:t>zwaarmaterieel</a:t>
            </a:r>
            <a:r>
              <a:rPr lang="en-US" dirty="0"/>
              <a:t> </a:t>
            </a:r>
          </a:p>
          <a:p>
            <a:pPr lvl="3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Uitvoeren</a:t>
            </a:r>
            <a:r>
              <a:rPr lang="en-US" dirty="0"/>
              <a:t> van </a:t>
            </a:r>
            <a:r>
              <a:rPr lang="en-US" dirty="0" err="1"/>
              <a:t>maatregelen</a:t>
            </a:r>
            <a:r>
              <a:rPr lang="en-US" dirty="0"/>
              <a:t> die </a:t>
            </a:r>
            <a:r>
              <a:rPr lang="en-US" dirty="0" err="1"/>
              <a:t>stof</a:t>
            </a:r>
            <a:r>
              <a:rPr lang="en-US" dirty="0"/>
              <a:t> </a:t>
            </a:r>
            <a:r>
              <a:rPr lang="en-US" dirty="0" err="1"/>
              <a:t>opwaaiing</a:t>
            </a:r>
            <a:r>
              <a:rPr lang="en-US" dirty="0"/>
              <a:t> </a:t>
            </a:r>
            <a:r>
              <a:rPr lang="en-US" dirty="0" err="1"/>
              <a:t>onderdrukken</a:t>
            </a:r>
            <a:r>
              <a:rPr lang="en-US" dirty="0"/>
              <a:t>/</a:t>
            </a:r>
            <a:r>
              <a:rPr lang="en-US" dirty="0" err="1"/>
              <a:t>verminderen</a:t>
            </a:r>
            <a:endParaRPr lang="en-US" dirty="0"/>
          </a:p>
          <a:p>
            <a:pPr lvl="3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Vermijden</a:t>
            </a:r>
            <a:r>
              <a:rPr lang="en-US" dirty="0"/>
              <a:t> van </a:t>
            </a:r>
            <a:r>
              <a:rPr lang="en-US" dirty="0" err="1"/>
              <a:t>onnodig</a:t>
            </a:r>
            <a:r>
              <a:rPr lang="en-US" dirty="0"/>
              <a:t> </a:t>
            </a:r>
            <a:r>
              <a:rPr lang="en-US" dirty="0" err="1"/>
              <a:t>stationnair</a:t>
            </a:r>
            <a:r>
              <a:rPr lang="en-US" dirty="0"/>
              <a:t> </a:t>
            </a:r>
            <a:r>
              <a:rPr lang="en-US" dirty="0" err="1"/>
              <a:t>draaien</a:t>
            </a:r>
            <a:r>
              <a:rPr lang="en-US" dirty="0"/>
              <a:t> van </a:t>
            </a:r>
            <a:r>
              <a:rPr lang="en-US" dirty="0" err="1"/>
              <a:t>voertuigen</a:t>
            </a:r>
            <a:endParaRPr lang="en-US" dirty="0"/>
          </a:p>
          <a:p>
            <a:pPr lvl="3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Bedekken</a:t>
            </a:r>
            <a:r>
              <a:rPr lang="en-US" dirty="0"/>
              <a:t> van trucks </a:t>
            </a:r>
            <a:r>
              <a:rPr lang="en-US" dirty="0" err="1"/>
              <a:t>ter</a:t>
            </a:r>
            <a:r>
              <a:rPr lang="en-US" dirty="0"/>
              <a:t> </a:t>
            </a:r>
            <a:r>
              <a:rPr lang="en-US" dirty="0" err="1"/>
              <a:t>voorkoming</a:t>
            </a:r>
            <a:r>
              <a:rPr lang="en-US" dirty="0"/>
              <a:t> van </a:t>
            </a:r>
            <a:r>
              <a:rPr lang="en-US" dirty="0" err="1"/>
              <a:t>stof</a:t>
            </a:r>
            <a:r>
              <a:rPr lang="en-US" dirty="0"/>
              <a:t> </a:t>
            </a:r>
            <a:r>
              <a:rPr lang="en-US" dirty="0" err="1"/>
              <a:t>opwaaing</a:t>
            </a:r>
            <a:endParaRPr lang="en-GB" dirty="0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9" name="Picture 14" descr="shutterstock_5879109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890" y="4537115"/>
            <a:ext cx="3034221" cy="195361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4"/>
          <p:cNvSpPr txBox="1">
            <a:spLocks/>
          </p:cNvSpPr>
          <p:nvPr/>
        </p:nvSpPr>
        <p:spPr>
          <a:xfrm>
            <a:off x="4457700" y="1020003"/>
            <a:ext cx="4587875" cy="3441845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4988" indent="-2619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3913" indent="-2873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7913" indent="-25241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GB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1600" b="1" dirty="0" err="1"/>
              <a:t>Geluidsoverlast</a:t>
            </a:r>
            <a:endParaRPr lang="en-US" sz="1600" b="1" dirty="0"/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b="1" dirty="0" err="1"/>
              <a:t>Mogelijke</a:t>
            </a:r>
            <a:r>
              <a:rPr lang="en-US" sz="1600" b="1" dirty="0"/>
              <a:t> Impacts</a:t>
            </a:r>
          </a:p>
          <a:p>
            <a:pPr lvl="3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Mogelijke</a:t>
            </a:r>
            <a:r>
              <a:rPr lang="en-US" dirty="0"/>
              <a:t> </a:t>
            </a:r>
            <a:r>
              <a:rPr lang="en-US" dirty="0" err="1"/>
              <a:t>toename</a:t>
            </a:r>
            <a:r>
              <a:rPr lang="en-US" dirty="0"/>
              <a:t> van </a:t>
            </a:r>
            <a:r>
              <a:rPr lang="en-US" dirty="0" err="1"/>
              <a:t>lawaai</a:t>
            </a:r>
            <a:r>
              <a:rPr lang="en-US" dirty="0"/>
              <a:t> </a:t>
            </a:r>
            <a:r>
              <a:rPr lang="en-US" dirty="0" err="1"/>
              <a:t>gedurende</a:t>
            </a:r>
            <a:r>
              <a:rPr lang="en-US" dirty="0"/>
              <a:t> door de </a:t>
            </a:r>
            <a:r>
              <a:rPr lang="en-US" dirty="0" err="1"/>
              <a:t>dag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gedurende</a:t>
            </a:r>
            <a:r>
              <a:rPr lang="en-US" dirty="0"/>
              <a:t> de </a:t>
            </a:r>
            <a:r>
              <a:rPr lang="en-US" dirty="0" err="1"/>
              <a:t>nacht</a:t>
            </a:r>
            <a:endParaRPr lang="en-US" dirty="0"/>
          </a:p>
          <a:p>
            <a:pPr lvl="2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b="1" dirty="0" err="1"/>
              <a:t>Maatregelen</a:t>
            </a:r>
            <a:endParaRPr lang="en-US" sz="1600" b="1" dirty="0"/>
          </a:p>
          <a:p>
            <a:pPr lvl="3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In </a:t>
            </a:r>
            <a:r>
              <a:rPr lang="en-US" dirty="0" err="1"/>
              <a:t>plannen</a:t>
            </a:r>
            <a:r>
              <a:rPr lang="en-US" dirty="0"/>
              <a:t> van </a:t>
            </a:r>
            <a:r>
              <a:rPr lang="en-US" dirty="0" err="1"/>
              <a:t>constructie</a:t>
            </a:r>
            <a:r>
              <a:rPr lang="en-US" dirty="0"/>
              <a:t> </a:t>
            </a:r>
            <a:r>
              <a:rPr lang="en-US" dirty="0" err="1"/>
              <a:t>werkzaamheden</a:t>
            </a:r>
            <a:r>
              <a:rPr lang="en-US" dirty="0"/>
              <a:t> </a:t>
            </a:r>
            <a:r>
              <a:rPr lang="en-US" dirty="0" err="1"/>
              <a:t>gedurende</a:t>
            </a:r>
            <a:r>
              <a:rPr lang="en-US" dirty="0"/>
              <a:t> de </a:t>
            </a:r>
            <a:r>
              <a:rPr lang="en-US" dirty="0" err="1"/>
              <a:t>dag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tijdstippen</a:t>
            </a:r>
            <a:r>
              <a:rPr lang="en-US" dirty="0"/>
              <a:t> </a:t>
            </a:r>
            <a:r>
              <a:rPr lang="en-US" dirty="0" err="1"/>
              <a:t>waarop</a:t>
            </a:r>
            <a:r>
              <a:rPr lang="en-US" dirty="0"/>
              <a:t> </a:t>
            </a:r>
            <a:r>
              <a:rPr lang="en-US" dirty="0" err="1"/>
              <a:t>er</a:t>
            </a:r>
            <a:r>
              <a:rPr lang="en-US" dirty="0"/>
              <a:t> minder </a:t>
            </a:r>
            <a:r>
              <a:rPr lang="en-US" dirty="0" err="1"/>
              <a:t>verkeer</a:t>
            </a:r>
            <a:r>
              <a:rPr lang="en-US" dirty="0"/>
              <a:t> is</a:t>
            </a:r>
          </a:p>
          <a:p>
            <a:pPr lvl="3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Vermijden</a:t>
            </a:r>
            <a:r>
              <a:rPr lang="en-US" dirty="0"/>
              <a:t> van </a:t>
            </a:r>
            <a:r>
              <a:rPr lang="en-US" dirty="0" err="1"/>
              <a:t>onnodig</a:t>
            </a:r>
            <a:r>
              <a:rPr lang="en-US" dirty="0"/>
              <a:t> </a:t>
            </a:r>
            <a:r>
              <a:rPr lang="en-US" dirty="0" err="1"/>
              <a:t>stationnair</a:t>
            </a:r>
            <a:r>
              <a:rPr lang="en-US" dirty="0"/>
              <a:t> </a:t>
            </a:r>
            <a:r>
              <a:rPr lang="en-US" dirty="0" err="1"/>
              <a:t>draaien</a:t>
            </a:r>
            <a:r>
              <a:rPr lang="en-US" dirty="0"/>
              <a:t> van </a:t>
            </a:r>
            <a:r>
              <a:rPr lang="en-US" dirty="0" err="1"/>
              <a:t>voertuigen</a:t>
            </a:r>
            <a:endParaRPr lang="en-US" dirty="0"/>
          </a:p>
          <a:p>
            <a:pPr lvl="3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Implementatie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constructie</a:t>
            </a:r>
            <a:r>
              <a:rPr lang="en-US" dirty="0"/>
              <a:t> </a:t>
            </a:r>
            <a:r>
              <a:rPr lang="en-US" dirty="0" err="1"/>
              <a:t>beheersplan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828" y="4533918"/>
            <a:ext cx="2612450" cy="195681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253914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Natuur</a:t>
            </a:r>
            <a:r>
              <a:rPr lang="en-US" dirty="0"/>
              <a:t> </a:t>
            </a:r>
            <a:r>
              <a:rPr lang="en-US" dirty="0" err="1"/>
              <a:t>rampen</a:t>
            </a:r>
            <a:r>
              <a:rPr lang="en-US" dirty="0"/>
              <a:t> - Impact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Maatregelen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43092" y="1211978"/>
            <a:ext cx="3327630" cy="3145105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b="1" dirty="0" err="1"/>
              <a:t>Mogelijke</a:t>
            </a:r>
            <a:r>
              <a:rPr lang="en-US" b="1" dirty="0"/>
              <a:t> Impacts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Risico</a:t>
            </a:r>
            <a:r>
              <a:rPr lang="en-US" dirty="0"/>
              <a:t> voor </a:t>
            </a:r>
            <a:r>
              <a:rPr lang="en-US" dirty="0" err="1"/>
              <a:t>overstromingen</a:t>
            </a:r>
            <a:r>
              <a:rPr lang="en-US" dirty="0"/>
              <a:t> </a:t>
            </a:r>
            <a:r>
              <a:rPr lang="en-US" dirty="0" err="1"/>
              <a:t>vanwege</a:t>
            </a:r>
            <a:r>
              <a:rPr lang="en-US" dirty="0"/>
              <a:t> de </a:t>
            </a:r>
            <a:r>
              <a:rPr lang="en-US" dirty="0" err="1"/>
              <a:t>locatie</a:t>
            </a:r>
            <a:r>
              <a:rPr lang="en-US" dirty="0"/>
              <a:t> van het project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b="1" dirty="0" err="1"/>
              <a:t>Maatregelen</a:t>
            </a:r>
            <a:endParaRPr lang="en-US" b="1" dirty="0"/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Aanleggen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goedwerkende</a:t>
            </a:r>
            <a:r>
              <a:rPr lang="en-US" dirty="0"/>
              <a:t> </a:t>
            </a:r>
            <a:r>
              <a:rPr lang="en-US" dirty="0" err="1"/>
              <a:t>drainagesysteem</a:t>
            </a:r>
            <a:r>
              <a:rPr lang="en-US" dirty="0"/>
              <a:t> </a:t>
            </a:r>
            <a:r>
              <a:rPr lang="en-US" dirty="0" err="1"/>
              <a:t>langs</a:t>
            </a:r>
            <a:r>
              <a:rPr lang="en-US" dirty="0"/>
              <a:t> de </a:t>
            </a:r>
            <a:r>
              <a:rPr lang="en-US" dirty="0" err="1"/>
              <a:t>gerehabiliteerde</a:t>
            </a:r>
            <a:r>
              <a:rPr lang="en-US" dirty="0"/>
              <a:t> </a:t>
            </a:r>
            <a:r>
              <a:rPr lang="en-US" dirty="0" err="1"/>
              <a:t>wegen</a:t>
            </a:r>
            <a:endParaRPr lang="en-GB" dirty="0"/>
          </a:p>
          <a:p>
            <a:pPr lvl="1"/>
            <a:endParaRPr lang="en-GB" sz="2400" dirty="0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13</a:t>
            </a:fld>
            <a:endParaRPr lang="en-GB" dirty="0"/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607" y="1211978"/>
            <a:ext cx="4537633" cy="410936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93309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Verkeer</a:t>
            </a:r>
            <a:r>
              <a:rPr lang="en-US" dirty="0"/>
              <a:t>  -- Impact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Maatregelen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12775" y="1181966"/>
            <a:ext cx="3072534" cy="5218834"/>
          </a:xfrm>
        </p:spPr>
        <p:txBody>
          <a:bodyPr/>
          <a:lstStyle/>
          <a:p>
            <a:pPr lvl="2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2200" dirty="0"/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2400" dirty="0"/>
          </a:p>
          <a:p>
            <a:pPr lvl="1"/>
            <a:endParaRPr lang="en-US" sz="2400" dirty="0"/>
          </a:p>
          <a:p>
            <a:endParaRPr lang="en-GB" dirty="0"/>
          </a:p>
          <a:p>
            <a:pPr lvl="1"/>
            <a:endParaRPr lang="en-GB" sz="2400" dirty="0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234950" y="992919"/>
            <a:ext cx="4346476" cy="4865266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4988" indent="-2619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3913" indent="-2873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7913" indent="-25241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GB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b="1" dirty="0" err="1"/>
              <a:t>Mogelijke</a:t>
            </a:r>
            <a:r>
              <a:rPr lang="en-US" sz="1600" b="1" dirty="0"/>
              <a:t> Impact</a:t>
            </a:r>
          </a:p>
          <a:p>
            <a:pPr lvl="4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Toegenomen</a:t>
            </a:r>
            <a:r>
              <a:rPr lang="en-US" dirty="0"/>
              <a:t> </a:t>
            </a:r>
            <a:r>
              <a:rPr lang="en-US" dirty="0" err="1"/>
              <a:t>verkeerscongestie</a:t>
            </a:r>
            <a:r>
              <a:rPr lang="en-US" dirty="0"/>
              <a:t> </a:t>
            </a:r>
            <a:r>
              <a:rPr lang="en-US" dirty="0" err="1"/>
              <a:t>gedurende</a:t>
            </a:r>
            <a:r>
              <a:rPr lang="en-US" dirty="0"/>
              <a:t> de </a:t>
            </a:r>
            <a:r>
              <a:rPr lang="en-US" dirty="0" err="1"/>
              <a:t>bouw</a:t>
            </a:r>
            <a:endParaRPr lang="en-US" dirty="0"/>
          </a:p>
          <a:p>
            <a:pPr lvl="4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Verminderde</a:t>
            </a:r>
            <a:r>
              <a:rPr lang="en-US" dirty="0"/>
              <a:t> </a:t>
            </a:r>
            <a:r>
              <a:rPr lang="en-US" dirty="0" err="1"/>
              <a:t>voetgangers</a:t>
            </a:r>
            <a:r>
              <a:rPr lang="en-US" dirty="0"/>
              <a:t> –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verkeersveiligheid</a:t>
            </a:r>
            <a:r>
              <a:rPr lang="en-US" dirty="0"/>
              <a:t> </a:t>
            </a:r>
            <a:r>
              <a:rPr lang="en-US" dirty="0" err="1"/>
              <a:t>gedurende</a:t>
            </a:r>
            <a:r>
              <a:rPr lang="en-US" dirty="0"/>
              <a:t> de </a:t>
            </a:r>
            <a:r>
              <a:rPr lang="en-US" dirty="0" err="1"/>
              <a:t>bouw</a:t>
            </a:r>
            <a:endParaRPr lang="en-US" dirty="0"/>
          </a:p>
          <a:p>
            <a:pPr lvl="4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dirty="0" err="1"/>
              <a:t>Beperkte</a:t>
            </a:r>
            <a:r>
              <a:rPr lang="en-US" dirty="0"/>
              <a:t> </a:t>
            </a:r>
            <a:r>
              <a:rPr lang="en-US" dirty="0" err="1"/>
              <a:t>toegang</a:t>
            </a:r>
            <a:r>
              <a:rPr lang="en-US" dirty="0"/>
              <a:t> tot </a:t>
            </a:r>
            <a:r>
              <a:rPr lang="en-US" dirty="0" err="1"/>
              <a:t>woonwijken</a:t>
            </a:r>
            <a:r>
              <a:rPr lang="en-US" dirty="0"/>
              <a:t>, </a:t>
            </a:r>
            <a:r>
              <a:rPr lang="en-US" dirty="0" err="1"/>
              <a:t>handelszaken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instellingen</a:t>
            </a:r>
            <a:endParaRPr lang="en-US" dirty="0"/>
          </a:p>
          <a:p>
            <a:pPr lvl="2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b="1" dirty="0"/>
              <a:t>Mitigation</a:t>
            </a:r>
          </a:p>
          <a:p>
            <a:pPr lvl="4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nl-NL" dirty="0"/>
              <a:t>Implementatie van verkeers- en voetgangersbeheerplan met richtlijnen en procedures om overlast en risico's voor het publiek tot een minimum te beperken</a:t>
            </a:r>
          </a:p>
          <a:p>
            <a:pPr lvl="4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nl-NL" dirty="0"/>
              <a:t>Introductie van alternatieve routes  voor openbaar vervoer</a:t>
            </a:r>
            <a:endParaRPr lang="en-US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855" y="1010588"/>
            <a:ext cx="4162706" cy="234152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701" y="3648767"/>
            <a:ext cx="2866477" cy="286647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804184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Biodiversiteit</a:t>
            </a:r>
            <a:r>
              <a:rPr lang="en-GB" dirty="0"/>
              <a:t> Impact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Maatregelen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34950" y="944439"/>
            <a:ext cx="4435021" cy="5438834"/>
          </a:xfrm>
        </p:spPr>
        <p:txBody>
          <a:bodyPr/>
          <a:lstStyle/>
          <a:p>
            <a:pPr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b="1" dirty="0" err="1"/>
              <a:t>Mogelijke</a:t>
            </a:r>
            <a:r>
              <a:rPr lang="en-US" sz="1600" b="1" dirty="0"/>
              <a:t> Impacts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Verwijdering</a:t>
            </a:r>
            <a:r>
              <a:rPr lang="en-US" dirty="0"/>
              <a:t> van </a:t>
            </a:r>
            <a:r>
              <a:rPr lang="en-US" dirty="0" err="1"/>
              <a:t>vegetatie</a:t>
            </a:r>
            <a:endParaRPr lang="en-US" dirty="0"/>
          </a:p>
          <a:p>
            <a:pPr lvl="3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Toename</a:t>
            </a:r>
            <a:r>
              <a:rPr lang="en-US" dirty="0"/>
              <a:t> van </a:t>
            </a:r>
            <a:r>
              <a:rPr lang="en-US" dirty="0" err="1"/>
              <a:t>afspoeling</a:t>
            </a:r>
            <a:r>
              <a:rPr lang="en-US" dirty="0"/>
              <a:t> van </a:t>
            </a:r>
            <a:r>
              <a:rPr lang="en-US" dirty="0" err="1"/>
              <a:t>oppervlakte</a:t>
            </a:r>
            <a:r>
              <a:rPr lang="en-US" dirty="0"/>
              <a:t> water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Degradatie</a:t>
            </a:r>
            <a:r>
              <a:rPr lang="en-US" dirty="0"/>
              <a:t> van </a:t>
            </a:r>
            <a:r>
              <a:rPr lang="en-US" dirty="0" err="1"/>
              <a:t>waterhuishouding</a:t>
            </a:r>
            <a:endParaRPr lang="en-US" dirty="0"/>
          </a:p>
          <a:p>
            <a:pPr lvl="3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/>
              <a:t>Schade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sterfte</a:t>
            </a:r>
            <a:r>
              <a:rPr lang="en-US" dirty="0"/>
              <a:t> van </a:t>
            </a:r>
            <a:r>
              <a:rPr lang="en-US" dirty="0" err="1"/>
              <a:t>dieren</a:t>
            </a:r>
            <a:endParaRPr lang="en-US" dirty="0"/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b="1" dirty="0" err="1"/>
              <a:t>Maatregelen</a:t>
            </a:r>
            <a:endParaRPr lang="en-US" sz="1600" b="1" dirty="0"/>
          </a:p>
          <a:p>
            <a:pPr lvl="3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Minimaliseren</a:t>
            </a:r>
            <a:r>
              <a:rPr lang="en-US" dirty="0"/>
              <a:t> van </a:t>
            </a:r>
            <a:r>
              <a:rPr lang="en-US" dirty="0" err="1"/>
              <a:t>tijdelijke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permanente</a:t>
            </a:r>
            <a:r>
              <a:rPr lang="en-US" dirty="0"/>
              <a:t> </a:t>
            </a:r>
            <a:r>
              <a:rPr lang="en-US" dirty="0" err="1"/>
              <a:t>effecten</a:t>
            </a:r>
            <a:r>
              <a:rPr lang="en-US" dirty="0"/>
              <a:t> van </a:t>
            </a:r>
            <a:r>
              <a:rPr lang="en-US" dirty="0" err="1"/>
              <a:t>bouwwerkzaamheden</a:t>
            </a:r>
            <a:endParaRPr lang="en-US" dirty="0"/>
          </a:p>
          <a:p>
            <a:pPr lvl="3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Implementeren</a:t>
            </a:r>
            <a:r>
              <a:rPr lang="en-US" dirty="0"/>
              <a:t> van </a:t>
            </a:r>
            <a:r>
              <a:rPr lang="en-US" dirty="0" err="1"/>
              <a:t>werkzaamheden</a:t>
            </a:r>
            <a:r>
              <a:rPr lang="en-US" dirty="0"/>
              <a:t> in </a:t>
            </a:r>
            <a:r>
              <a:rPr lang="en-US" dirty="0" err="1"/>
              <a:t>grachten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mangrove </a:t>
            </a:r>
            <a:r>
              <a:rPr lang="en-US" dirty="0" err="1"/>
              <a:t>gebieden</a:t>
            </a:r>
            <a:r>
              <a:rPr lang="en-US" dirty="0"/>
              <a:t> </a:t>
            </a:r>
            <a:r>
              <a:rPr lang="en-US" dirty="0" err="1"/>
              <a:t>buiten</a:t>
            </a:r>
            <a:r>
              <a:rPr lang="en-US" dirty="0"/>
              <a:t> het </a:t>
            </a:r>
            <a:r>
              <a:rPr lang="en-US" dirty="0" err="1"/>
              <a:t>broedseizien</a:t>
            </a:r>
            <a:r>
              <a:rPr lang="en-US" dirty="0"/>
              <a:t> van </a:t>
            </a:r>
            <a:r>
              <a:rPr lang="en-US" dirty="0" err="1"/>
              <a:t>watervogels</a:t>
            </a:r>
            <a:endParaRPr lang="en-US" dirty="0"/>
          </a:p>
          <a:p>
            <a:pPr lvl="3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Implementeren</a:t>
            </a:r>
            <a:r>
              <a:rPr lang="en-US" dirty="0"/>
              <a:t> van </a:t>
            </a:r>
            <a:r>
              <a:rPr lang="en-US" dirty="0" err="1"/>
              <a:t>erosie</a:t>
            </a:r>
            <a:r>
              <a:rPr lang="en-US" dirty="0"/>
              <a:t>/sediment </a:t>
            </a:r>
            <a:r>
              <a:rPr lang="en-US" dirty="0" err="1"/>
              <a:t>controle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preventieve</a:t>
            </a:r>
            <a:r>
              <a:rPr lang="en-US" dirty="0"/>
              <a:t> </a:t>
            </a:r>
            <a:r>
              <a:rPr lang="en-US" dirty="0" err="1"/>
              <a:t>plannen</a:t>
            </a:r>
            <a:r>
              <a:rPr lang="en-US" dirty="0"/>
              <a:t> om </a:t>
            </a:r>
            <a:r>
              <a:rPr lang="en-US" dirty="0" err="1"/>
              <a:t>vervuiling</a:t>
            </a:r>
            <a:r>
              <a:rPr lang="en-US" dirty="0"/>
              <a:t> </a:t>
            </a:r>
            <a:r>
              <a:rPr lang="en-US" dirty="0" err="1"/>
              <a:t>tegen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gaan</a:t>
            </a:r>
            <a:endParaRPr lang="en-US" dirty="0">
              <a:highlight>
                <a:srgbClr val="FFFF00"/>
              </a:highlight>
            </a:endParaRPr>
          </a:p>
          <a:p>
            <a:pPr lvl="3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Minimaliseren</a:t>
            </a:r>
            <a:r>
              <a:rPr lang="en-US" dirty="0"/>
              <a:t> van </a:t>
            </a:r>
            <a:r>
              <a:rPr lang="en-US" dirty="0" err="1"/>
              <a:t>effecten</a:t>
            </a:r>
            <a:r>
              <a:rPr lang="en-US" dirty="0"/>
              <a:t> op </a:t>
            </a:r>
            <a:r>
              <a:rPr lang="en-US" dirty="0" err="1"/>
              <a:t>oever</a:t>
            </a:r>
            <a:r>
              <a:rPr lang="en-US" dirty="0"/>
              <a:t> </a:t>
            </a:r>
            <a:r>
              <a:rPr lang="en-US" dirty="0" err="1"/>
              <a:t>gebieden</a:t>
            </a:r>
            <a:endParaRPr lang="en-US" dirty="0"/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1600" dirty="0"/>
          </a:p>
          <a:p>
            <a:pPr marL="0" lvl="1" indent="0">
              <a:lnSpc>
                <a:spcPct val="150000"/>
              </a:lnSpc>
              <a:buNone/>
            </a:pPr>
            <a:endParaRPr lang="en-US" sz="1600" dirty="0"/>
          </a:p>
          <a:p>
            <a:pPr lvl="1">
              <a:lnSpc>
                <a:spcPct val="150000"/>
              </a:lnSpc>
            </a:pPr>
            <a:endParaRPr lang="en-GB" sz="1600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4573587" y="806845"/>
            <a:ext cx="4031673" cy="5188122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4988" indent="-2619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3913" indent="-2873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7913" indent="-25241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GB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2200" dirty="0"/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2200" dirty="0"/>
          </a:p>
          <a:p>
            <a:pPr marL="0" lvl="1" indent="0">
              <a:lnSpc>
                <a:spcPct val="150000"/>
              </a:lnSpc>
              <a:buFont typeface="Arial" pitchFamily="34" charset="0"/>
              <a:buNone/>
            </a:pPr>
            <a:endParaRPr lang="en-US" sz="2200" dirty="0"/>
          </a:p>
          <a:p>
            <a:pPr lvl="1">
              <a:lnSpc>
                <a:spcPct val="150000"/>
              </a:lnSpc>
            </a:pPr>
            <a:endParaRPr lang="en-US" sz="2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606" y="944439"/>
            <a:ext cx="3539634" cy="272535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606" y="3669792"/>
            <a:ext cx="3539634" cy="290169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511969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Sociaal</a:t>
            </a:r>
            <a:r>
              <a:rPr lang="en-US" dirty="0"/>
              <a:t> Impact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Maatregelen</a:t>
            </a:r>
            <a:endParaRPr lang="en-GB" sz="3600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234950" y="919178"/>
            <a:ext cx="7870472" cy="5471376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4988" indent="-2619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3913" indent="-2873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7913" indent="-25241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GB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3200" dirty="0" err="1"/>
              <a:t>Sociaal-Economische</a:t>
            </a:r>
            <a:r>
              <a:rPr lang="en-US" sz="3200" dirty="0"/>
              <a:t> </a:t>
            </a:r>
            <a:r>
              <a:rPr lang="en-US" sz="3200" dirty="0" err="1"/>
              <a:t>hulpbronnen</a:t>
            </a:r>
            <a:endParaRPr lang="en-US" sz="3200" dirty="0"/>
          </a:p>
          <a:p>
            <a:pPr marL="6096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 err="1"/>
              <a:t>Levensonderhoud</a:t>
            </a:r>
            <a:r>
              <a:rPr lang="en-US" sz="2400" dirty="0"/>
              <a:t> </a:t>
            </a:r>
          </a:p>
          <a:p>
            <a:pPr marL="6096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 err="1"/>
              <a:t>Gemeenschap</a:t>
            </a:r>
            <a:r>
              <a:rPr lang="en-US" sz="2400" dirty="0"/>
              <a:t> </a:t>
            </a:r>
            <a:r>
              <a:rPr lang="en-US" sz="2400" dirty="0" err="1"/>
              <a:t>Gezondheid</a:t>
            </a:r>
            <a:r>
              <a:rPr lang="en-US" sz="2400" dirty="0"/>
              <a:t> </a:t>
            </a:r>
            <a:r>
              <a:rPr lang="en-US" sz="2400" dirty="0" err="1"/>
              <a:t>en</a:t>
            </a:r>
            <a:r>
              <a:rPr lang="en-US" sz="2400" dirty="0"/>
              <a:t> </a:t>
            </a:r>
            <a:r>
              <a:rPr lang="en-US" sz="2400" dirty="0" err="1"/>
              <a:t>Veiligheid</a:t>
            </a:r>
            <a:endParaRPr lang="en-US" sz="2400" dirty="0"/>
          </a:p>
          <a:p>
            <a:pPr marL="6096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dirty="0" err="1"/>
              <a:t>Cultureel</a:t>
            </a:r>
            <a:r>
              <a:rPr lang="en-US" sz="2400" dirty="0"/>
              <a:t> </a:t>
            </a:r>
            <a:r>
              <a:rPr lang="en-US" sz="2400" dirty="0" err="1"/>
              <a:t>erfgoed</a:t>
            </a:r>
            <a:endParaRPr lang="en-US" sz="2400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dirty="0"/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endParaRPr lang="en-US" sz="2400" dirty="0"/>
          </a:p>
          <a:p>
            <a:endParaRPr lang="en-US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414525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Levensonderhoud</a:t>
            </a:r>
            <a:r>
              <a:rPr lang="en-US" dirty="0"/>
              <a:t> – Impact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Maatregelen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34951" y="902743"/>
            <a:ext cx="4549320" cy="5383021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b="1" dirty="0" err="1"/>
              <a:t>Mogelijke</a:t>
            </a:r>
            <a:r>
              <a:rPr lang="en-US" sz="1600" b="1" dirty="0"/>
              <a:t> Impact</a:t>
            </a:r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en-US" sz="1600" dirty="0" err="1"/>
              <a:t>Verlies</a:t>
            </a:r>
            <a:r>
              <a:rPr lang="en-US" sz="1600" dirty="0"/>
              <a:t> van </a:t>
            </a:r>
            <a:r>
              <a:rPr lang="en-US" sz="1600" dirty="0" err="1"/>
              <a:t>inkomen</a:t>
            </a:r>
            <a:r>
              <a:rPr lang="en-US" sz="1600" dirty="0"/>
              <a:t> </a:t>
            </a:r>
            <a:r>
              <a:rPr lang="en-US" sz="1600" dirty="0" err="1"/>
              <a:t>bij</a:t>
            </a:r>
            <a:r>
              <a:rPr lang="en-US" sz="1600" dirty="0"/>
              <a:t> </a:t>
            </a:r>
            <a:r>
              <a:rPr lang="en-US" sz="1600" dirty="0" err="1"/>
              <a:t>handelszaken</a:t>
            </a:r>
            <a:r>
              <a:rPr lang="en-US" sz="1600" dirty="0"/>
              <a:t> </a:t>
            </a:r>
            <a:r>
              <a:rPr lang="en-US" sz="1600" dirty="0" err="1"/>
              <a:t>vanwege</a:t>
            </a:r>
            <a:r>
              <a:rPr lang="en-US" sz="1600" dirty="0"/>
              <a:t> </a:t>
            </a:r>
            <a:r>
              <a:rPr lang="en-US" sz="1600" dirty="0" err="1"/>
              <a:t>tijdelijk</a:t>
            </a:r>
            <a:r>
              <a:rPr lang="en-US" sz="1600" dirty="0"/>
              <a:t> </a:t>
            </a:r>
            <a:r>
              <a:rPr lang="en-US" sz="1600" dirty="0" err="1"/>
              <a:t>sluiting</a:t>
            </a:r>
            <a:r>
              <a:rPr lang="en-US" sz="1600" dirty="0"/>
              <a:t> of </a:t>
            </a:r>
            <a:r>
              <a:rPr lang="en-US" sz="1600" dirty="0" err="1"/>
              <a:t>verhuizing</a:t>
            </a:r>
            <a:r>
              <a:rPr lang="en-US" sz="1600" dirty="0"/>
              <a:t>, </a:t>
            </a:r>
            <a:r>
              <a:rPr lang="en-US" sz="1600" dirty="0" err="1"/>
              <a:t>beperkte</a:t>
            </a:r>
            <a:r>
              <a:rPr lang="en-US" sz="1600" dirty="0"/>
              <a:t> </a:t>
            </a:r>
            <a:r>
              <a:rPr lang="en-US" sz="1600" dirty="0" err="1"/>
              <a:t>toegang</a:t>
            </a:r>
            <a:r>
              <a:rPr lang="en-US" sz="1600" dirty="0"/>
              <a:t> of </a:t>
            </a:r>
            <a:r>
              <a:rPr lang="en-US" sz="1600" dirty="0" err="1"/>
              <a:t>belemmeren</a:t>
            </a:r>
            <a:r>
              <a:rPr lang="en-US" sz="1600" dirty="0"/>
              <a:t> van </a:t>
            </a:r>
            <a:r>
              <a:rPr lang="en-US" sz="1600" dirty="0" err="1"/>
              <a:t>bezoekers</a:t>
            </a:r>
            <a:r>
              <a:rPr lang="en-US" sz="1600" dirty="0"/>
              <a:t> </a:t>
            </a:r>
            <a:r>
              <a:rPr lang="en-US" sz="1600" dirty="0" err="1"/>
              <a:t>tijdens</a:t>
            </a:r>
            <a:r>
              <a:rPr lang="en-US" sz="1600" dirty="0"/>
              <a:t> de </a:t>
            </a:r>
            <a:r>
              <a:rPr lang="en-US" sz="1600" dirty="0" err="1"/>
              <a:t>construtie</a:t>
            </a:r>
            <a:r>
              <a:rPr lang="en-US" sz="1600" dirty="0"/>
              <a:t> </a:t>
            </a:r>
            <a:r>
              <a:rPr lang="en-US" sz="1600" dirty="0" err="1"/>
              <a:t>werkzaamheden</a:t>
            </a:r>
            <a:endParaRPr lang="en-US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b="1" dirty="0" err="1"/>
              <a:t>Maatregelen</a:t>
            </a:r>
            <a:endParaRPr lang="en-US" sz="1600" b="1" dirty="0"/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en-US" sz="1600" dirty="0" err="1"/>
              <a:t>Gefaseerde</a:t>
            </a:r>
            <a:r>
              <a:rPr lang="en-US" sz="1600" dirty="0"/>
              <a:t> </a:t>
            </a:r>
            <a:r>
              <a:rPr lang="en-US" sz="1600" dirty="0" err="1"/>
              <a:t>constructie</a:t>
            </a:r>
            <a:r>
              <a:rPr lang="en-US" sz="1600" dirty="0"/>
              <a:t> </a:t>
            </a:r>
            <a:r>
              <a:rPr lang="en-US" sz="1600" dirty="0" err="1"/>
              <a:t>werkzaamheden</a:t>
            </a:r>
            <a:r>
              <a:rPr lang="en-US" sz="1600" dirty="0"/>
              <a:t> om </a:t>
            </a:r>
            <a:r>
              <a:rPr lang="en-US" sz="1600" dirty="0" err="1"/>
              <a:t>tijdelijke</a:t>
            </a:r>
            <a:r>
              <a:rPr lang="en-US" sz="1600" dirty="0"/>
              <a:t> </a:t>
            </a:r>
            <a:r>
              <a:rPr lang="en-US" sz="1600" dirty="0" err="1"/>
              <a:t>sluiting</a:t>
            </a:r>
            <a:r>
              <a:rPr lang="en-US" sz="1600" dirty="0"/>
              <a:t> of </a:t>
            </a:r>
            <a:r>
              <a:rPr lang="en-US" sz="1600" dirty="0" err="1"/>
              <a:t>verhuizing</a:t>
            </a:r>
            <a:r>
              <a:rPr lang="en-US" sz="1600" dirty="0"/>
              <a:t> </a:t>
            </a:r>
            <a:r>
              <a:rPr lang="en-US" sz="1600" dirty="0" err="1"/>
              <a:t>te</a:t>
            </a:r>
            <a:r>
              <a:rPr lang="en-US" sz="1600" dirty="0"/>
              <a:t> </a:t>
            </a:r>
            <a:r>
              <a:rPr lang="en-US" sz="1600" dirty="0" err="1"/>
              <a:t>minimaliseren</a:t>
            </a:r>
            <a:endParaRPr lang="en-US" sz="1600" dirty="0"/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en-US" sz="1600" dirty="0" err="1"/>
              <a:t>Creerren</a:t>
            </a:r>
            <a:r>
              <a:rPr lang="en-US" sz="1600" dirty="0"/>
              <a:t> van </a:t>
            </a:r>
            <a:r>
              <a:rPr lang="en-US" sz="1600" dirty="0" err="1"/>
              <a:t>alternatieve</a:t>
            </a:r>
            <a:r>
              <a:rPr lang="en-US" sz="1600" dirty="0"/>
              <a:t> </a:t>
            </a:r>
            <a:r>
              <a:rPr lang="en-US" sz="1600" dirty="0" err="1"/>
              <a:t>ingangen</a:t>
            </a:r>
            <a:r>
              <a:rPr lang="en-US" sz="1600" dirty="0"/>
              <a:t>, </a:t>
            </a:r>
            <a:r>
              <a:rPr lang="en-US" sz="1600" dirty="0" err="1"/>
              <a:t>looppaden</a:t>
            </a:r>
            <a:r>
              <a:rPr lang="en-US" sz="1600" dirty="0"/>
              <a:t> </a:t>
            </a:r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/>
              <a:t>parkeer</a:t>
            </a:r>
            <a:r>
              <a:rPr lang="en-US" sz="1600" dirty="0"/>
              <a:t> </a:t>
            </a:r>
            <a:r>
              <a:rPr lang="en-US" sz="1600" dirty="0" err="1"/>
              <a:t>ruimtes</a:t>
            </a:r>
            <a:endParaRPr lang="en-US" sz="1600" dirty="0"/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en-US" sz="1600" dirty="0" err="1"/>
              <a:t>Implementeren</a:t>
            </a:r>
            <a:r>
              <a:rPr lang="en-US" sz="1600" dirty="0"/>
              <a:t> van </a:t>
            </a:r>
            <a:r>
              <a:rPr lang="en-US" sz="1600" dirty="0" err="1"/>
              <a:t>een</a:t>
            </a:r>
            <a:r>
              <a:rPr lang="en-US" sz="1600" dirty="0"/>
              <a:t> </a:t>
            </a:r>
            <a:r>
              <a:rPr lang="en-US" sz="1600" dirty="0" err="1"/>
              <a:t>verkeers</a:t>
            </a:r>
            <a:r>
              <a:rPr lang="en-US" sz="1600" dirty="0"/>
              <a:t> </a:t>
            </a:r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/>
              <a:t>voetgangers</a:t>
            </a:r>
            <a:r>
              <a:rPr lang="en-US" sz="1600" dirty="0"/>
              <a:t> </a:t>
            </a:r>
            <a:r>
              <a:rPr lang="en-US" sz="1600" dirty="0" err="1"/>
              <a:t>beheersplan</a:t>
            </a:r>
            <a:r>
              <a:rPr lang="en-US" sz="1600" dirty="0"/>
              <a:t>, </a:t>
            </a:r>
            <a:r>
              <a:rPr lang="en-US" sz="1600" dirty="0" err="1"/>
              <a:t>Compensatie</a:t>
            </a:r>
            <a:r>
              <a:rPr lang="en-US" sz="1600" dirty="0"/>
              <a:t> plan voor </a:t>
            </a:r>
            <a:r>
              <a:rPr lang="en-US" sz="1600" dirty="0" err="1"/>
              <a:t>levensonderhoud</a:t>
            </a:r>
            <a:r>
              <a:rPr lang="en-US" sz="1600" dirty="0"/>
              <a:t>, </a:t>
            </a:r>
            <a:r>
              <a:rPr lang="en-US" sz="1600" dirty="0" err="1"/>
              <a:t>een</a:t>
            </a:r>
            <a:r>
              <a:rPr lang="en-US" sz="1600" dirty="0"/>
              <a:t> Stakeholder Engagement Plan </a:t>
            </a:r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/>
              <a:t>een</a:t>
            </a:r>
            <a:r>
              <a:rPr lang="en-US" sz="1600" dirty="0"/>
              <a:t> </a:t>
            </a:r>
            <a:r>
              <a:rPr lang="en-US" sz="1600" dirty="0" err="1"/>
              <a:t>klachten</a:t>
            </a:r>
            <a:r>
              <a:rPr lang="en-US" sz="1600" dirty="0"/>
              <a:t> </a:t>
            </a:r>
            <a:r>
              <a:rPr lang="en-US" sz="1600" dirty="0" err="1"/>
              <a:t>regeling</a:t>
            </a:r>
            <a:r>
              <a:rPr lang="en-US" sz="1600" dirty="0"/>
              <a:t> </a:t>
            </a:r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en-US" sz="1600" dirty="0" err="1"/>
              <a:t>Aanbieden</a:t>
            </a:r>
            <a:r>
              <a:rPr lang="en-US" sz="1600" dirty="0"/>
              <a:t> van </a:t>
            </a:r>
            <a:r>
              <a:rPr lang="en-US" sz="1600" dirty="0" err="1"/>
              <a:t>kansen</a:t>
            </a:r>
            <a:r>
              <a:rPr lang="en-US" sz="1600" dirty="0"/>
              <a:t> voor locale </a:t>
            </a:r>
            <a:r>
              <a:rPr lang="en-US" sz="1600" dirty="0" err="1"/>
              <a:t>werkgelegenheid</a:t>
            </a:r>
            <a:r>
              <a:rPr lang="en-US" sz="1600" dirty="0"/>
              <a:t> </a:t>
            </a:r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/>
              <a:t>aanbestedingen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271" y="902743"/>
            <a:ext cx="4035954" cy="227022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271" y="3556144"/>
            <a:ext cx="4035954" cy="2295419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824137" y="5947210"/>
            <a:ext cx="214022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600" b="1" dirty="0"/>
              <a:t> </a:t>
            </a:r>
            <a:r>
              <a:rPr lang="en-US" sz="1600" b="1" dirty="0" err="1"/>
              <a:t>Kankantri</a:t>
            </a:r>
            <a:r>
              <a:rPr lang="en-US" sz="1600" b="1" dirty="0"/>
              <a:t> Market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669647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err="1"/>
              <a:t>Gemeenschap</a:t>
            </a:r>
            <a:r>
              <a:rPr lang="en-US" sz="2000" dirty="0"/>
              <a:t> </a:t>
            </a:r>
            <a:r>
              <a:rPr lang="en-US" sz="2000" dirty="0" err="1"/>
              <a:t>Gezondheid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Veiligheid</a:t>
            </a:r>
            <a:r>
              <a:rPr lang="en-US" sz="2000" dirty="0"/>
              <a:t> – Impact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Maatregelen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12775" y="1057274"/>
            <a:ext cx="4549775" cy="2460704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b="1" dirty="0" err="1"/>
              <a:t>Mogelijke</a:t>
            </a:r>
            <a:r>
              <a:rPr lang="en-US" sz="1600" b="1" dirty="0"/>
              <a:t> Impact</a:t>
            </a:r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nl-NL" sz="1600" dirty="0"/>
              <a:t>Effecten op de volksgezondheid door lucht- en geluidsemissies van projecten</a:t>
            </a:r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nl-NL" sz="1600" dirty="0"/>
              <a:t>Risico's voor de openbare veiligheid vanwege projectuitrusting en zwaarmaterieel en machines</a:t>
            </a:r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nl-NL" sz="1600" dirty="0"/>
              <a:t>Verhoogde kans op ziekte overdracht door muskieten</a:t>
            </a:r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5329491" y="904874"/>
            <a:ext cx="3654253" cy="5867401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4988" indent="-2619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3913" indent="-2873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7913" indent="-25241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GB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800" b="1" dirty="0" err="1"/>
              <a:t>Maatregelen</a:t>
            </a:r>
            <a:endParaRPr lang="en-US" sz="1800" b="1" dirty="0"/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nl-NL" sz="1800" dirty="0"/>
              <a:t>Concipieren en uitvoeren van een een bouw- en veiligheidsplan</a:t>
            </a:r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en-US" sz="1800" dirty="0" err="1"/>
              <a:t>Handhaven</a:t>
            </a:r>
            <a:r>
              <a:rPr lang="en-US" sz="1800" dirty="0"/>
              <a:t> van </a:t>
            </a:r>
            <a:r>
              <a:rPr lang="en-US" sz="1800" dirty="0" err="1"/>
              <a:t>gedegen</a:t>
            </a:r>
            <a:r>
              <a:rPr lang="en-US" sz="1800" dirty="0"/>
              <a:t> </a:t>
            </a:r>
            <a:r>
              <a:rPr lang="en-US" sz="1800" dirty="0" err="1"/>
              <a:t>onderhouds</a:t>
            </a:r>
            <a:r>
              <a:rPr lang="en-US" sz="1800" dirty="0"/>
              <a:t> </a:t>
            </a:r>
            <a:r>
              <a:rPr lang="en-US" sz="1800" dirty="0" err="1"/>
              <a:t>activiteiten</a:t>
            </a:r>
            <a:r>
              <a:rPr lang="en-US" sz="1800" dirty="0"/>
              <a:t> in </a:t>
            </a:r>
            <a:r>
              <a:rPr lang="en-US" sz="1800" dirty="0" err="1"/>
              <a:t>en</a:t>
            </a:r>
            <a:r>
              <a:rPr lang="en-US" sz="1800" dirty="0"/>
              <a:t> </a:t>
            </a:r>
            <a:r>
              <a:rPr lang="en-US" sz="1800" dirty="0" err="1"/>
              <a:t>rond</a:t>
            </a:r>
            <a:r>
              <a:rPr lang="en-US" sz="1800" dirty="0"/>
              <a:t> het </a:t>
            </a:r>
            <a:r>
              <a:rPr lang="en-US" sz="1800" dirty="0" err="1"/>
              <a:t>werkgebied</a:t>
            </a:r>
            <a:r>
              <a:rPr lang="en-US" sz="1800" dirty="0"/>
              <a:t>, </a:t>
            </a:r>
            <a:r>
              <a:rPr lang="en-US" sz="1800" dirty="0" err="1"/>
              <a:t>inclusief</a:t>
            </a:r>
            <a:r>
              <a:rPr lang="en-US" sz="1800" dirty="0"/>
              <a:t> </a:t>
            </a:r>
            <a:r>
              <a:rPr lang="en-US" sz="1800" dirty="0" err="1"/>
              <a:t>maatregelen</a:t>
            </a:r>
            <a:r>
              <a:rPr lang="en-US" sz="1800" dirty="0"/>
              <a:t> om </a:t>
            </a:r>
            <a:r>
              <a:rPr lang="en-US" sz="1800" dirty="0" err="1"/>
              <a:t>muskieten</a:t>
            </a:r>
            <a:r>
              <a:rPr lang="en-US" sz="1800" dirty="0"/>
              <a:t> </a:t>
            </a:r>
            <a:r>
              <a:rPr lang="en-US" sz="1800" dirty="0" err="1"/>
              <a:t>broedplaatsen</a:t>
            </a:r>
            <a:r>
              <a:rPr lang="en-US" sz="1800" dirty="0"/>
              <a:t> </a:t>
            </a:r>
            <a:r>
              <a:rPr lang="en-US" sz="1800" dirty="0" err="1"/>
              <a:t>te</a:t>
            </a:r>
            <a:r>
              <a:rPr lang="en-US" sz="1800" dirty="0"/>
              <a:t> </a:t>
            </a:r>
            <a:r>
              <a:rPr lang="en-US" sz="1800" dirty="0" err="1"/>
              <a:t>elimineren</a:t>
            </a:r>
            <a:endParaRPr lang="en-US" sz="1800" dirty="0"/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nl-NL" sz="1800" dirty="0"/>
              <a:t>Continue outreach naar belanghebbenden, onder meer naar kwetsbare groepen inclusief scholen, om hen te informeren over de duur en de aard van projectactiviteiten en de bijbehorende veiligheidsrisico’s</a:t>
            </a:r>
            <a:endParaRPr lang="en-US" sz="1800" dirty="0"/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en-US" sz="1800" dirty="0" err="1"/>
              <a:t>Opzetten</a:t>
            </a:r>
            <a:r>
              <a:rPr lang="en-US" sz="1800" dirty="0"/>
              <a:t> van </a:t>
            </a:r>
            <a:r>
              <a:rPr lang="en-US" sz="1800" dirty="0" err="1"/>
              <a:t>een</a:t>
            </a:r>
            <a:r>
              <a:rPr lang="en-US" sz="1800" dirty="0"/>
              <a:t> </a:t>
            </a:r>
            <a:r>
              <a:rPr lang="en-US" sz="1800" dirty="0" err="1"/>
              <a:t>klachten</a:t>
            </a:r>
            <a:r>
              <a:rPr lang="en-US" sz="1800" dirty="0"/>
              <a:t> </a:t>
            </a:r>
            <a:r>
              <a:rPr lang="en-US" sz="1800" dirty="0" err="1"/>
              <a:t>regeling</a:t>
            </a:r>
            <a:endParaRPr lang="nl-NL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75" y="3517978"/>
            <a:ext cx="4656348" cy="261919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5827402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Cultureel</a:t>
            </a:r>
            <a:r>
              <a:rPr lang="en-US" dirty="0"/>
              <a:t> </a:t>
            </a:r>
            <a:r>
              <a:rPr lang="en-US" dirty="0" err="1"/>
              <a:t>erfgoed</a:t>
            </a:r>
            <a:r>
              <a:rPr lang="en-US" dirty="0"/>
              <a:t> – Impact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Maatregelen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90697" y="1097281"/>
            <a:ext cx="3591099" cy="47879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200" b="1" dirty="0" err="1"/>
              <a:t>Mogelijke</a:t>
            </a:r>
            <a:r>
              <a:rPr lang="en-US" sz="2200" b="1" dirty="0"/>
              <a:t> Impact</a:t>
            </a:r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en-US" sz="1800" dirty="0" err="1"/>
              <a:t>Mogelijk</a:t>
            </a:r>
            <a:r>
              <a:rPr lang="en-US" sz="1800" dirty="0"/>
              <a:t> </a:t>
            </a:r>
            <a:r>
              <a:rPr lang="en-US" sz="1800" dirty="0" err="1"/>
              <a:t>verstoring</a:t>
            </a:r>
            <a:r>
              <a:rPr lang="en-US" sz="1800" dirty="0"/>
              <a:t> van de </a:t>
            </a:r>
            <a:r>
              <a:rPr lang="en-US" sz="1800" dirty="0" err="1"/>
              <a:t>toegang</a:t>
            </a:r>
            <a:r>
              <a:rPr lang="en-US" sz="1800" dirty="0"/>
              <a:t> tot </a:t>
            </a:r>
            <a:r>
              <a:rPr lang="en-US" sz="1800" dirty="0" err="1"/>
              <a:t>cultureel</a:t>
            </a:r>
            <a:r>
              <a:rPr lang="en-US" sz="1800" dirty="0"/>
              <a:t> </a:t>
            </a:r>
            <a:r>
              <a:rPr lang="en-US" sz="1800" dirty="0" err="1"/>
              <a:t>en</a:t>
            </a:r>
            <a:r>
              <a:rPr lang="en-US" sz="1800" dirty="0"/>
              <a:t> </a:t>
            </a:r>
            <a:r>
              <a:rPr lang="en-US" sz="1800" dirty="0" err="1"/>
              <a:t>gebouwd</a:t>
            </a:r>
            <a:r>
              <a:rPr lang="en-US" sz="1800" dirty="0"/>
              <a:t> </a:t>
            </a:r>
            <a:r>
              <a:rPr lang="en-US" sz="1800" dirty="0" err="1"/>
              <a:t>erfgoed</a:t>
            </a:r>
            <a:endParaRPr lang="en-US" sz="2200" dirty="0"/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4334809" y="1103378"/>
            <a:ext cx="4418494" cy="5297422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4988" indent="-2619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3913" indent="-2873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7913" indent="-25241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GB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200" b="1" dirty="0" err="1"/>
              <a:t>Maatregelen</a:t>
            </a:r>
            <a:endParaRPr lang="en-US" sz="2200" b="1" dirty="0"/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en-US" sz="1800" dirty="0"/>
              <a:t>Voor </a:t>
            </a:r>
            <a:r>
              <a:rPr lang="en-US" sz="1800" dirty="0" err="1"/>
              <a:t>aanvang</a:t>
            </a:r>
            <a:r>
              <a:rPr lang="en-US" sz="1800" dirty="0"/>
              <a:t> van de </a:t>
            </a:r>
            <a:r>
              <a:rPr lang="en-US" sz="1800" dirty="0" err="1"/>
              <a:t>werkzaamheden</a:t>
            </a:r>
            <a:r>
              <a:rPr lang="en-US" sz="1800" dirty="0"/>
              <a:t> </a:t>
            </a:r>
            <a:r>
              <a:rPr lang="en-US" sz="1800" dirty="0" err="1"/>
              <a:t>een</a:t>
            </a:r>
            <a:r>
              <a:rPr lang="en-US" sz="1800" dirty="0"/>
              <a:t> </a:t>
            </a:r>
            <a:r>
              <a:rPr lang="en-US" sz="1800" dirty="0" err="1"/>
              <a:t>inventaris</a:t>
            </a:r>
            <a:r>
              <a:rPr lang="en-US" sz="1800" dirty="0"/>
              <a:t> </a:t>
            </a:r>
            <a:r>
              <a:rPr lang="en-US" sz="1800" dirty="0" err="1"/>
              <a:t>uitvoeren</a:t>
            </a:r>
            <a:r>
              <a:rPr lang="en-US" sz="1800" dirty="0"/>
              <a:t> van </a:t>
            </a:r>
            <a:r>
              <a:rPr lang="en-US" sz="1800" dirty="0" err="1"/>
              <a:t>gebouwen</a:t>
            </a:r>
            <a:r>
              <a:rPr lang="en-US" sz="1800" dirty="0"/>
              <a:t> in het project </a:t>
            </a:r>
            <a:r>
              <a:rPr lang="en-US" sz="1800" dirty="0" err="1"/>
              <a:t>gebied</a:t>
            </a:r>
            <a:r>
              <a:rPr lang="en-US" sz="1800" dirty="0"/>
              <a:t>, </a:t>
            </a:r>
            <a:r>
              <a:rPr lang="en-US" sz="1800" dirty="0" err="1"/>
              <a:t>simultaan</a:t>
            </a:r>
            <a:r>
              <a:rPr lang="en-US" sz="1800" dirty="0"/>
              <a:t> met stakeholder </a:t>
            </a:r>
            <a:r>
              <a:rPr lang="en-US" sz="1800" dirty="0" err="1"/>
              <a:t>consultaties</a:t>
            </a:r>
            <a:r>
              <a:rPr lang="en-US" sz="1800" dirty="0"/>
              <a:t>, voor het </a:t>
            </a:r>
            <a:r>
              <a:rPr lang="en-US" sz="1800" dirty="0" err="1"/>
              <a:t>vastleggen</a:t>
            </a:r>
            <a:r>
              <a:rPr lang="en-US" sz="1800" dirty="0"/>
              <a:t> van cultural </a:t>
            </a:r>
            <a:r>
              <a:rPr lang="en-US" sz="1800" dirty="0" err="1"/>
              <a:t>en</a:t>
            </a:r>
            <a:r>
              <a:rPr lang="en-US" sz="1800" dirty="0"/>
              <a:t> </a:t>
            </a:r>
            <a:r>
              <a:rPr lang="en-US" sz="1800" dirty="0" err="1"/>
              <a:t>gebouwd</a:t>
            </a:r>
            <a:r>
              <a:rPr lang="en-US" sz="1800" dirty="0"/>
              <a:t> </a:t>
            </a:r>
            <a:r>
              <a:rPr lang="en-US" sz="1800" dirty="0" err="1"/>
              <a:t>erfgoed</a:t>
            </a:r>
            <a:r>
              <a:rPr lang="en-US" sz="1800" dirty="0"/>
              <a:t> </a:t>
            </a:r>
            <a:r>
              <a:rPr lang="en-US" sz="1800" dirty="0" err="1"/>
              <a:t>te</a:t>
            </a:r>
            <a:r>
              <a:rPr lang="en-US" sz="1800" dirty="0"/>
              <a:t> </a:t>
            </a:r>
            <a:r>
              <a:rPr lang="en-US" sz="1800" dirty="0" err="1"/>
              <a:t>identificeren</a:t>
            </a:r>
            <a:endParaRPr lang="en-US" sz="1800" dirty="0"/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nl-NL" sz="1800" dirty="0"/>
              <a:t>Ontwikkelen van plannen om de verstoring van het cultureel en gebouwd erfgoed te beschermen in overleg met de relevante belanghebbenden</a:t>
            </a:r>
          </a:p>
          <a:p>
            <a:pPr marL="609600" lvl="1" indent="-342900">
              <a:buFont typeface="Wingdings" panose="05000000000000000000" pitchFamily="2" charset="2"/>
              <a:buChar char="§"/>
            </a:pPr>
            <a:r>
              <a:rPr lang="nl-NL" sz="1800" dirty="0"/>
              <a:t>Voorbereiden van eenvoudige Chance Finds-procedure die moet worden gevolgd door de EPC in het geval van een archeologische ontdekking tijdens bouwactiviteiten</a:t>
            </a:r>
          </a:p>
          <a:p>
            <a:endParaRPr lang="en-US" sz="2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00"/>
          <a:stretch/>
        </p:blipFill>
        <p:spPr>
          <a:xfrm>
            <a:off x="578292" y="2452187"/>
            <a:ext cx="3215907" cy="327990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180021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Introductie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12775" y="1057274"/>
            <a:ext cx="8299450" cy="5079899"/>
          </a:xfrm>
        </p:spPr>
        <p:txBody>
          <a:bodyPr/>
          <a:lstStyle/>
          <a:p>
            <a:r>
              <a:rPr lang="en-US" sz="2000" b="1" dirty="0" err="1"/>
              <a:t>Ministerie</a:t>
            </a:r>
            <a:r>
              <a:rPr lang="en-US" sz="2000" b="1" dirty="0"/>
              <a:t> van </a:t>
            </a:r>
            <a:r>
              <a:rPr lang="en-US" sz="2000" b="1" dirty="0" err="1"/>
              <a:t>Openbare</a:t>
            </a:r>
            <a:r>
              <a:rPr lang="en-US" sz="2000" b="1" dirty="0"/>
              <a:t> </a:t>
            </a:r>
            <a:r>
              <a:rPr lang="en-US" sz="2000" b="1" dirty="0" err="1"/>
              <a:t>Werken</a:t>
            </a:r>
            <a:r>
              <a:rPr lang="en-US" sz="2000" b="1" dirty="0"/>
              <a:t>, Transport </a:t>
            </a:r>
            <a:r>
              <a:rPr lang="en-US" sz="2000" b="1" dirty="0" err="1"/>
              <a:t>en</a:t>
            </a:r>
            <a:r>
              <a:rPr lang="en-US" sz="2000" b="1" dirty="0"/>
              <a:t> </a:t>
            </a:r>
            <a:r>
              <a:rPr lang="en-US" sz="2000" b="1" dirty="0" err="1"/>
              <a:t>Communicatie</a:t>
            </a:r>
            <a:r>
              <a:rPr lang="en-US" sz="2000" b="1" dirty="0"/>
              <a:t> </a:t>
            </a:r>
          </a:p>
          <a:p>
            <a:r>
              <a:rPr lang="en-US" sz="2000" b="1" dirty="0"/>
              <a:t> </a:t>
            </a:r>
          </a:p>
          <a:p>
            <a:r>
              <a:rPr lang="en-US" sz="2000" b="1" dirty="0" err="1"/>
              <a:t>IDB</a:t>
            </a:r>
            <a:endParaRPr lang="en-US" sz="2000" b="1" dirty="0"/>
          </a:p>
          <a:p>
            <a:r>
              <a:rPr lang="en-US" sz="2000" dirty="0"/>
              <a:t>Amado Crotte, Team Leader</a:t>
            </a:r>
          </a:p>
          <a:p>
            <a:r>
              <a:rPr lang="en-US" sz="2000" dirty="0"/>
              <a:t>Elizabeth Graybill, Environmental Lead</a:t>
            </a:r>
          </a:p>
          <a:p>
            <a:r>
              <a:rPr lang="en-US" sz="2000" dirty="0"/>
              <a:t>Edgar Zamora, Transport Specialist</a:t>
            </a:r>
          </a:p>
          <a:p>
            <a:endParaRPr lang="en-US" sz="2000" dirty="0"/>
          </a:p>
          <a:p>
            <a:r>
              <a:rPr lang="en-US" sz="2000" b="1" dirty="0"/>
              <a:t>ERM</a:t>
            </a:r>
          </a:p>
          <a:p>
            <a:r>
              <a:rPr lang="en-US" sz="2000" dirty="0"/>
              <a:t>Joy </a:t>
            </a:r>
            <a:r>
              <a:rPr lang="en-US" sz="2000" dirty="0" err="1"/>
              <a:t>Themen</a:t>
            </a:r>
            <a:r>
              <a:rPr lang="en-US" sz="2000" dirty="0"/>
              <a:t>, Local Consultant</a:t>
            </a:r>
          </a:p>
          <a:p>
            <a:r>
              <a:rPr lang="en-US" sz="2000" dirty="0"/>
              <a:t>Herbert Pirela, Project Manager</a:t>
            </a:r>
          </a:p>
        </p:txBody>
      </p:sp>
    </p:spTree>
    <p:extLst>
      <p:ext uri="{BB962C8B-B14F-4D97-AF65-F5344CB8AC3E}">
        <p14:creationId xmlns:p14="http://schemas.microsoft.com/office/powerpoint/2010/main" val="1942694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Vragen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Opmerkingen</a:t>
            </a:r>
            <a:r>
              <a:rPr lang="en-GB" dirty="0"/>
              <a:t>?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20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370" l="455" r="98409">
                        <a14:foregroundMark x1="30455" y1="64130" x2="30455" y2="64130"/>
                        <a14:foregroundMark x1="41591" y1="55707" x2="41591" y2="55707"/>
                        <a14:foregroundMark x1="38864" y1="72283" x2="38864" y2="72283"/>
                        <a14:foregroundMark x1="37500" y1="83967" x2="37500" y2="85054"/>
                        <a14:foregroundMark x1="31136" y1="85870" x2="31136" y2="85870"/>
                        <a14:foregroundMark x1="29091" y1="67663" x2="29091" y2="67663"/>
                        <a14:foregroundMark x1="35227" y1="63587" x2="35227" y2="63587"/>
                        <a14:foregroundMark x1="40455" y1="67391" x2="40455" y2="67391"/>
                        <a14:foregroundMark x1="42273" y1="72826" x2="42727" y2="74185"/>
                        <a14:foregroundMark x1="44318" y1="80435" x2="45227" y2="82609"/>
                        <a14:foregroundMark x1="47273" y1="85326" x2="47273" y2="86957"/>
                        <a14:foregroundMark x1="44318" y1="87772" x2="42273" y2="88043"/>
                        <a14:foregroundMark x1="36591" y1="88043" x2="35000" y2="87772"/>
                        <a14:foregroundMark x1="31591" y1="86685" x2="30682" y2="86141"/>
                        <a14:foregroundMark x1="29091" y1="84511" x2="29091" y2="82337"/>
                        <a14:foregroundMark x1="31136" y1="70652" x2="31136" y2="70652"/>
                        <a14:foregroundMark x1="33636" y1="68478" x2="32727" y2="65489"/>
                        <a14:foregroundMark x1="31591" y1="63587" x2="31591" y2="63587"/>
                        <a14:foregroundMark x1="32727" y1="60326" x2="32727" y2="60326"/>
                        <a14:foregroundMark x1="35909" y1="65489" x2="36591" y2="66576"/>
                        <a14:foregroundMark x1="38182" y1="69293" x2="38182" y2="69293"/>
                        <a14:foregroundMark x1="38864" y1="72283" x2="38409" y2="73370"/>
                        <a14:foregroundMark x1="67045" y1="63043" x2="67045" y2="63043"/>
                        <a14:foregroundMark x1="64545" y1="54620" x2="64545" y2="54620"/>
                        <a14:foregroundMark x1="60909" y1="55435" x2="59091" y2="55707"/>
                        <a14:foregroundMark x1="57727" y1="60054" x2="58182" y2="64130"/>
                        <a14:foregroundMark x1="59091" y1="67391" x2="60909" y2="70652"/>
                        <a14:foregroundMark x1="61591" y1="75815" x2="61591" y2="76902"/>
                        <a14:foregroundMark x1="61364" y1="80707" x2="60682" y2="83152"/>
                        <a14:foregroundMark x1="56818" y1="86141" x2="55455" y2="86957"/>
                        <a14:foregroundMark x1="53182" y1="88859" x2="52727" y2="91304"/>
                        <a14:foregroundMark x1="51364" y1="95109" x2="51364" y2="95109"/>
                        <a14:foregroundMark x1="52955" y1="96467" x2="52955" y2="96467"/>
                        <a14:foregroundMark x1="63636" y1="81250" x2="63636" y2="81250"/>
                        <a14:foregroundMark x1="66136" y1="81522" x2="68409" y2="82609"/>
                        <a14:foregroundMark x1="69773" y1="83967" x2="69773" y2="83967"/>
                        <a14:foregroundMark x1="69318" y1="70652" x2="72045" y2="70652"/>
                        <a14:foregroundMark x1="74318" y1="71196" x2="75455" y2="68750"/>
                        <a14:foregroundMark x1="75909" y1="68207" x2="75909" y2="68207"/>
                        <a14:foregroundMark x1="75455" y1="62772" x2="73182" y2="60054"/>
                        <a14:foregroundMark x1="69773" y1="59511" x2="68864" y2="60870"/>
                        <a14:foregroundMark x1="66818" y1="63859" x2="65909" y2="65489"/>
                        <a14:foregroundMark x1="67045" y1="70380" x2="67045" y2="70380"/>
                        <a14:foregroundMark x1="67727" y1="72011" x2="68864" y2="74185"/>
                        <a14:foregroundMark x1="49773" y1="94565" x2="49773" y2="94565"/>
                        <a14:foregroundMark x1="51591" y1="91576" x2="52727" y2="91848"/>
                        <a14:foregroundMark x1="54545" y1="94565" x2="54545" y2="94565"/>
                        <a14:foregroundMark x1="76591" y1="30978" x2="76591" y2="30978"/>
                        <a14:foregroundMark x1="69091" y1="23641" x2="68864" y2="22283"/>
                        <a14:foregroundMark x1="68182" y1="11413" x2="68182" y2="11413"/>
                        <a14:foregroundMark x1="74318" y1="6793" x2="77045" y2="6522"/>
                        <a14:foregroundMark x1="80909" y1="8424" x2="85455" y2="12500"/>
                        <a14:foregroundMark x1="90909" y1="19837" x2="90909" y2="19837"/>
                        <a14:foregroundMark x1="73182" y1="23641" x2="73182" y2="23641"/>
                        <a14:foregroundMark x1="75455" y1="18478" x2="75455" y2="18478"/>
                        <a14:foregroundMark x1="73182" y1="13859" x2="72727" y2="9783"/>
                        <a14:foregroundMark x1="79318" y1="22283" x2="79318" y2="22283"/>
                        <a14:foregroundMark x1="81364" y1="19022" x2="81364" y2="19022"/>
                        <a14:foregroundMark x1="83182" y1="17935" x2="84318" y2="16848"/>
                        <a14:foregroundMark x1="85227" y1="14130" x2="86136" y2="13043"/>
                        <a14:foregroundMark x1="80909" y1="9783" x2="80909" y2="9783"/>
                        <a14:foregroundMark x1="79091" y1="11141" x2="79091" y2="11141"/>
                        <a14:foregroundMark x1="76136" y1="11957" x2="76136" y2="11957"/>
                        <a14:backgroundMark x1="75909" y1="25272" x2="75909" y2="25272"/>
                        <a14:backgroundMark x1="78182" y1="22826" x2="78182" y2="22826"/>
                        <a14:backgroundMark x1="83182" y1="22283" x2="83182" y2="22283"/>
                        <a14:backgroundMark x1="85000" y1="18750" x2="85000" y2="18750"/>
                        <a14:backgroundMark x1="85682" y1="14674" x2="85682" y2="14674"/>
                        <a14:backgroundMark x1="82955" y1="12228" x2="82955" y2="12228"/>
                        <a14:backgroundMark x1="79091" y1="11141" x2="79091" y2="11141"/>
                        <a14:backgroundMark x1="75455" y1="14402" x2="75455" y2="14402"/>
                        <a14:backgroundMark x1="71818" y1="33967" x2="71818" y2="33967"/>
                        <a14:backgroundMark x1="75909" y1="13859" x2="75909" y2="138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062" y="1638261"/>
            <a:ext cx="3493191" cy="29215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298" y="969514"/>
            <a:ext cx="7399571" cy="482771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2667068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Toegang</a:t>
            </a:r>
            <a:r>
              <a:rPr lang="en-US" dirty="0"/>
              <a:t> tot het Milieu Assessment rapport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21</a:t>
            </a:fld>
            <a:endParaRPr lang="en-GB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1602557" y="1159184"/>
            <a:ext cx="6994688" cy="3992919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4988" indent="-2619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3913" indent="-2873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7913" indent="-25241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GB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200" dirty="0" err="1"/>
              <a:t>Gedrukte</a:t>
            </a:r>
            <a:r>
              <a:rPr lang="en-US" sz="2200" dirty="0"/>
              <a:t> </a:t>
            </a:r>
            <a:r>
              <a:rPr lang="en-US" sz="2200" dirty="0" err="1"/>
              <a:t>exemplaren</a:t>
            </a:r>
            <a:r>
              <a:rPr lang="en-US" sz="2200" dirty="0"/>
              <a:t> van de Milieu Assessment </a:t>
            </a:r>
            <a:r>
              <a:rPr lang="en-US" sz="2200" dirty="0" err="1"/>
              <a:t>kunnen</a:t>
            </a:r>
            <a:r>
              <a:rPr lang="en-US" sz="2200" dirty="0"/>
              <a:t> </a:t>
            </a:r>
            <a:r>
              <a:rPr lang="en-US" sz="2200" dirty="0" err="1"/>
              <a:t>bezichtigd</a:t>
            </a:r>
            <a:r>
              <a:rPr lang="en-US" sz="2200" dirty="0"/>
              <a:t> </a:t>
            </a:r>
            <a:r>
              <a:rPr lang="en-US" sz="2200" dirty="0" err="1"/>
              <a:t>worden</a:t>
            </a:r>
            <a:r>
              <a:rPr lang="en-US" sz="2200" dirty="0"/>
              <a:t> ten </a:t>
            </a:r>
            <a:r>
              <a:rPr lang="en-US" sz="2200" dirty="0" err="1"/>
              <a:t>kantore</a:t>
            </a:r>
            <a:r>
              <a:rPr lang="en-US" sz="2200" dirty="0"/>
              <a:t> van het </a:t>
            </a:r>
            <a:r>
              <a:rPr lang="en-US" sz="2200" dirty="0" err="1"/>
              <a:t>Ministerie</a:t>
            </a:r>
            <a:r>
              <a:rPr lang="en-US" sz="2200" dirty="0"/>
              <a:t> van </a:t>
            </a:r>
            <a:r>
              <a:rPr lang="en-US" sz="2200" dirty="0" err="1"/>
              <a:t>Openbare</a:t>
            </a:r>
            <a:r>
              <a:rPr lang="en-US" sz="2200" dirty="0"/>
              <a:t> </a:t>
            </a:r>
            <a:r>
              <a:rPr lang="en-US" sz="2200" dirty="0" err="1"/>
              <a:t>Werken</a:t>
            </a:r>
            <a:r>
              <a:rPr lang="en-US" sz="2200" dirty="0"/>
              <a:t>, Transport </a:t>
            </a:r>
            <a:r>
              <a:rPr lang="en-US" sz="2200" dirty="0" err="1"/>
              <a:t>en</a:t>
            </a:r>
            <a:r>
              <a:rPr lang="en-US" sz="2200" dirty="0"/>
              <a:t> </a:t>
            </a:r>
            <a:r>
              <a:rPr lang="en-US" sz="2200" dirty="0" err="1"/>
              <a:t>Communicatie</a:t>
            </a: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 err="1"/>
              <a:t>Een</a:t>
            </a:r>
            <a:r>
              <a:rPr lang="en-US" sz="2200" dirty="0"/>
              <a:t> </a:t>
            </a:r>
            <a:r>
              <a:rPr lang="en-US" sz="2200" dirty="0" err="1"/>
              <a:t>electronische</a:t>
            </a:r>
            <a:r>
              <a:rPr lang="en-US" sz="2200" dirty="0"/>
              <a:t> </a:t>
            </a:r>
            <a:r>
              <a:rPr lang="en-US" sz="2200" dirty="0" err="1"/>
              <a:t>versie</a:t>
            </a:r>
            <a:r>
              <a:rPr lang="en-US" sz="2200" dirty="0"/>
              <a:t> of de Milieu Assessment </a:t>
            </a:r>
            <a:r>
              <a:rPr lang="en-US" sz="2200" dirty="0" err="1"/>
              <a:t>kan</a:t>
            </a:r>
            <a:r>
              <a:rPr lang="en-US" sz="2200" dirty="0"/>
              <a:t> </a:t>
            </a:r>
            <a:r>
              <a:rPr lang="en-US" sz="2200" dirty="0" err="1"/>
              <a:t>gedownload</a:t>
            </a:r>
            <a:r>
              <a:rPr lang="en-US" sz="2200" dirty="0"/>
              <a:t> </a:t>
            </a:r>
            <a:r>
              <a:rPr lang="en-US" sz="2200" dirty="0" err="1"/>
              <a:t>worden</a:t>
            </a:r>
            <a:r>
              <a:rPr lang="en-US" sz="2200" dirty="0"/>
              <a:t> via: </a:t>
            </a:r>
            <a:r>
              <a:rPr lang="en-US" u="sng" dirty="0">
                <a:hlinkClick r:id="rId2"/>
              </a:rPr>
              <a:t>https://goo.gl/7A5phS</a:t>
            </a:r>
            <a:r>
              <a:rPr lang="en-US" u="sng" dirty="0"/>
              <a:t> </a:t>
            </a:r>
            <a:r>
              <a:rPr lang="en-US" u="sng" dirty="0" err="1"/>
              <a:t>en</a:t>
            </a:r>
            <a:r>
              <a:rPr lang="en-US" u="sng" dirty="0"/>
              <a:t> </a:t>
            </a:r>
            <a:r>
              <a:rPr lang="fr-FR" u="sng" dirty="0">
                <a:hlinkClick r:id="rId3"/>
              </a:rPr>
              <a:t>https://goo.gl/F8QanL</a:t>
            </a:r>
            <a:endParaRPr lang="en-US" sz="2200" dirty="0"/>
          </a:p>
        </p:txBody>
      </p:sp>
      <p:pic>
        <p:nvPicPr>
          <p:cNvPr id="6" name="Picture 5" descr="Clipart - &lt;strong&gt;Computer&lt;/strong&gt; ico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69" y="3125055"/>
            <a:ext cx="592268" cy="655647"/>
          </a:xfrm>
          <a:prstGeom prst="rect">
            <a:avLst/>
          </a:prstGeom>
        </p:spPr>
      </p:pic>
      <p:pic>
        <p:nvPicPr>
          <p:cNvPr id="7" name="Picture 6" descr="Original file ‎ (SVG file, nominally 522 × 533 pixels ...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3682">
            <a:off x="472591" y="1311715"/>
            <a:ext cx="891422" cy="91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916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Additionele</a:t>
            </a:r>
            <a:r>
              <a:rPr lang="en-GB" dirty="0"/>
              <a:t> </a:t>
            </a:r>
            <a:r>
              <a:rPr lang="en-GB" dirty="0" err="1"/>
              <a:t>informatie</a:t>
            </a:r>
            <a:endParaRPr lang="en-GB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22</a:t>
            </a:fld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30" y="1807739"/>
            <a:ext cx="3676650" cy="12477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06529" y="3429000"/>
            <a:ext cx="4346443" cy="2257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lang="en-US" b="1" u="sng" dirty="0" err="1"/>
              <a:t>IDB</a:t>
            </a:r>
            <a:r>
              <a:rPr lang="en-US" b="1" u="sng" dirty="0"/>
              <a:t> </a:t>
            </a:r>
          </a:p>
          <a:p>
            <a:pPr>
              <a:buClr>
                <a:schemeClr val="accent1"/>
              </a:buClr>
              <a:buSzPct val="100000"/>
            </a:pPr>
            <a:r>
              <a:rPr lang="en-US" i="1" dirty="0"/>
              <a:t>Voor </a:t>
            </a:r>
            <a:r>
              <a:rPr lang="en-US" i="1" dirty="0" err="1"/>
              <a:t>vragen</a:t>
            </a:r>
            <a:r>
              <a:rPr lang="en-US" i="1" dirty="0"/>
              <a:t> </a:t>
            </a:r>
            <a:r>
              <a:rPr lang="en-US" i="1" dirty="0" err="1"/>
              <a:t>en</a:t>
            </a:r>
            <a:r>
              <a:rPr lang="en-US" i="1" dirty="0"/>
              <a:t> </a:t>
            </a:r>
            <a:r>
              <a:rPr lang="en-US" i="1" dirty="0" err="1"/>
              <a:t>opmerkingen</a:t>
            </a:r>
            <a:r>
              <a:rPr lang="en-US" i="1" dirty="0"/>
              <a:t> over het project: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SzPct val="100000"/>
            </a:pPr>
            <a:endParaRPr lang="en-US" dirty="0"/>
          </a:p>
          <a:p>
            <a:pPr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lang="en-US" dirty="0" err="1"/>
              <a:t>Telefoon</a:t>
            </a:r>
            <a:r>
              <a:rPr lang="en-US" dirty="0"/>
              <a:t>: 521220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lang="en-US" dirty="0"/>
              <a:t>Email:  edgarz@iadb.org </a:t>
            </a:r>
          </a:p>
        </p:txBody>
      </p:sp>
      <p:sp>
        <p:nvSpPr>
          <p:cNvPr id="8" name="Text Placeholder 4"/>
          <p:cNvSpPr txBox="1">
            <a:spLocks/>
          </p:cNvSpPr>
          <p:nvPr/>
        </p:nvSpPr>
        <p:spPr>
          <a:xfrm>
            <a:off x="4306529" y="697184"/>
            <a:ext cx="4435327" cy="5143558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4988" indent="-2619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3913" indent="-2873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7913" indent="-25241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GB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800" b="1" u="sng" dirty="0" err="1"/>
              <a:t>Ministerie</a:t>
            </a:r>
            <a:r>
              <a:rPr lang="en-US" sz="1800" b="1" u="sng" dirty="0"/>
              <a:t> van </a:t>
            </a:r>
            <a:r>
              <a:rPr lang="en-US" sz="1800" b="1" u="sng" dirty="0" err="1"/>
              <a:t>Openbare</a:t>
            </a:r>
            <a:r>
              <a:rPr lang="en-US" sz="1800" b="1" u="sng" dirty="0"/>
              <a:t> </a:t>
            </a:r>
            <a:r>
              <a:rPr lang="en-US" sz="1800" b="1" u="sng" dirty="0" err="1"/>
              <a:t>Werken</a:t>
            </a:r>
            <a:r>
              <a:rPr lang="en-US" sz="1800" b="1" u="sng" dirty="0"/>
              <a:t> Transport </a:t>
            </a:r>
            <a:r>
              <a:rPr lang="en-US" sz="1800" b="1" u="sng" dirty="0" err="1"/>
              <a:t>en</a:t>
            </a:r>
            <a:r>
              <a:rPr lang="en-US" sz="1800" b="1" u="sng" dirty="0"/>
              <a:t> </a:t>
            </a:r>
            <a:r>
              <a:rPr lang="en-US" sz="1800" b="1" u="sng" dirty="0" err="1"/>
              <a:t>Communicatie</a:t>
            </a:r>
            <a:endParaRPr lang="en-US" sz="1800" b="1" u="sng" dirty="0"/>
          </a:p>
          <a:p>
            <a:pPr>
              <a:spcBef>
                <a:spcPts val="0"/>
              </a:spcBef>
            </a:pPr>
            <a:endParaRPr lang="en-US" sz="1800" i="1" dirty="0"/>
          </a:p>
          <a:p>
            <a:pPr>
              <a:spcBef>
                <a:spcPts val="0"/>
              </a:spcBef>
            </a:pPr>
            <a:r>
              <a:rPr lang="en-US" sz="1800" i="1" dirty="0"/>
              <a:t>Voor </a:t>
            </a:r>
            <a:r>
              <a:rPr lang="en-US" sz="1800" i="1" dirty="0" err="1"/>
              <a:t>opmerkingen</a:t>
            </a:r>
            <a:r>
              <a:rPr lang="en-US" sz="1800" i="1" dirty="0"/>
              <a:t> over de milieu assessment: </a:t>
            </a:r>
            <a:endParaRPr lang="en-US" sz="18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800"/>
              <a:t>Telefoon: </a:t>
            </a:r>
            <a:r>
              <a:rPr lang="en-US" sz="1800" dirty="0"/>
              <a:t>464088 of 465333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800" dirty="0" err="1"/>
              <a:t>Email:</a:t>
            </a:r>
            <a:r>
              <a:rPr lang="en-US" sz="1800" u="sng" dirty="0" err="1">
                <a:hlinkClick r:id="rId4"/>
              </a:rPr>
              <a:t>secretariaat_ctw@publicworks.gov.sr</a:t>
            </a:r>
            <a:endParaRPr lang="en-US" sz="18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/>
          </a:p>
          <a:p>
            <a:endParaRPr lang="en-US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90392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12775" y="2459355"/>
            <a:ext cx="8299450" cy="1503045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 err="1"/>
              <a:t>Aanpak</a:t>
            </a:r>
            <a:r>
              <a:rPr lang="en-US" dirty="0"/>
              <a:t> Milieu Assessment</a:t>
            </a:r>
          </a:p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866733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Stakeholders </a:t>
            </a:r>
            <a:r>
              <a:rPr lang="en-US" dirty="0" err="1"/>
              <a:t>bij</a:t>
            </a:r>
            <a:r>
              <a:rPr lang="en-US" dirty="0"/>
              <a:t> de Milieu Assessment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12775" y="1057274"/>
            <a:ext cx="8299450" cy="5079899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Min OWT&amp;C</a:t>
            </a:r>
            <a:r>
              <a:rPr lang="en-US" dirty="0"/>
              <a:t> – </a:t>
            </a:r>
            <a:r>
              <a:rPr lang="en-US" dirty="0" err="1"/>
              <a:t>Verantwoordelijk</a:t>
            </a:r>
            <a:r>
              <a:rPr lang="en-US" dirty="0"/>
              <a:t> voor project </a:t>
            </a:r>
            <a:r>
              <a:rPr lang="en-US" dirty="0" err="1"/>
              <a:t>implementatie</a:t>
            </a:r>
            <a:r>
              <a:rPr lang="en-US" dirty="0"/>
              <a:t> in </a:t>
            </a:r>
            <a:r>
              <a:rPr lang="en-US" dirty="0" err="1"/>
              <a:t>samenwerking</a:t>
            </a:r>
            <a:r>
              <a:rPr lang="en-US" dirty="0"/>
              <a:t> met de Haven </a:t>
            </a:r>
            <a:r>
              <a:rPr lang="en-US" dirty="0" err="1"/>
              <a:t>Authoriteit</a:t>
            </a:r>
            <a:endParaRPr lang="en-US" dirty="0"/>
          </a:p>
          <a:p>
            <a:endParaRPr lang="en-US" b="1" dirty="0">
              <a:solidFill>
                <a:schemeClr val="accent1"/>
              </a:solidFill>
            </a:endParaRPr>
          </a:p>
          <a:p>
            <a:r>
              <a:rPr lang="en-US" b="1" dirty="0">
                <a:solidFill>
                  <a:schemeClr val="accent1"/>
                </a:solidFill>
              </a:rPr>
              <a:t>IDB</a:t>
            </a:r>
            <a:r>
              <a:rPr lang="en-US" dirty="0"/>
              <a:t> – Project </a:t>
            </a:r>
            <a:r>
              <a:rPr lang="en-US" dirty="0" err="1"/>
              <a:t>financierder</a:t>
            </a:r>
            <a:endParaRPr lang="en-US" dirty="0"/>
          </a:p>
          <a:p>
            <a:endParaRPr lang="en-US" b="1" dirty="0">
              <a:solidFill>
                <a:schemeClr val="accent1"/>
              </a:solidFill>
            </a:endParaRPr>
          </a:p>
          <a:p>
            <a:r>
              <a:rPr lang="en-US" b="1" dirty="0">
                <a:solidFill>
                  <a:schemeClr val="accent1"/>
                </a:solidFill>
              </a:rPr>
              <a:t>ERM</a:t>
            </a:r>
            <a:r>
              <a:rPr lang="en-US" dirty="0"/>
              <a:t> – </a:t>
            </a:r>
            <a:r>
              <a:rPr lang="en-US" dirty="0" err="1"/>
              <a:t>Onafhankelijk</a:t>
            </a:r>
            <a:r>
              <a:rPr lang="en-US" dirty="0"/>
              <a:t> </a:t>
            </a:r>
            <a:r>
              <a:rPr lang="en-US" dirty="0" err="1"/>
              <a:t>bedrijf</a:t>
            </a:r>
            <a:r>
              <a:rPr lang="en-US" dirty="0"/>
              <a:t> </a:t>
            </a:r>
            <a:r>
              <a:rPr lang="en-US" dirty="0" err="1"/>
              <a:t>belast</a:t>
            </a:r>
            <a:r>
              <a:rPr lang="en-US" dirty="0"/>
              <a:t> met de </a:t>
            </a:r>
            <a:r>
              <a:rPr lang="en-US" dirty="0" err="1"/>
              <a:t>uitvoer</a:t>
            </a:r>
            <a:r>
              <a:rPr lang="en-US" dirty="0"/>
              <a:t> van de milieu assessment</a:t>
            </a:r>
          </a:p>
          <a:p>
            <a:endParaRPr lang="en-US" b="1" dirty="0">
              <a:solidFill>
                <a:schemeClr val="accent1"/>
              </a:solidFill>
            </a:endParaRPr>
          </a:p>
          <a:p>
            <a:r>
              <a:rPr lang="en-US" b="1" dirty="0">
                <a:solidFill>
                  <a:schemeClr val="accent1"/>
                </a:solidFill>
              </a:rPr>
              <a:t>Het </a:t>
            </a:r>
            <a:r>
              <a:rPr lang="en-US" b="1" dirty="0" err="1">
                <a:solidFill>
                  <a:schemeClr val="accent1"/>
                </a:solidFill>
              </a:rPr>
              <a:t>Publiek</a:t>
            </a:r>
            <a:r>
              <a:rPr lang="en-US" b="1" dirty="0">
                <a:solidFill>
                  <a:schemeClr val="accent1"/>
                </a:solidFill>
              </a:rPr>
              <a:t>/ De </a:t>
            </a:r>
            <a:r>
              <a:rPr lang="en-US" b="1" dirty="0" err="1">
                <a:solidFill>
                  <a:schemeClr val="accent1"/>
                </a:solidFill>
              </a:rPr>
              <a:t>samenleving</a:t>
            </a:r>
            <a:r>
              <a:rPr lang="en-US" dirty="0"/>
              <a:t> – </a:t>
            </a:r>
            <a:r>
              <a:rPr lang="en-US" dirty="0" err="1"/>
              <a:t>Participeert</a:t>
            </a:r>
            <a:r>
              <a:rPr lang="en-US" dirty="0"/>
              <a:t> in </a:t>
            </a:r>
            <a:r>
              <a:rPr lang="en-US" dirty="0" err="1"/>
              <a:t>openbare</a:t>
            </a:r>
            <a:r>
              <a:rPr lang="en-US" dirty="0"/>
              <a:t> </a:t>
            </a:r>
            <a:r>
              <a:rPr lang="en-US" dirty="0" err="1"/>
              <a:t>consultaties</a:t>
            </a:r>
            <a:r>
              <a:rPr lang="en-US" dirty="0"/>
              <a:t> and </a:t>
            </a:r>
            <a:r>
              <a:rPr lang="en-US" dirty="0" err="1"/>
              <a:t>andere</a:t>
            </a:r>
            <a:r>
              <a:rPr lang="en-US" dirty="0"/>
              <a:t> </a:t>
            </a:r>
            <a:r>
              <a:rPr lang="en-US" dirty="0" err="1"/>
              <a:t>gelegenheden</a:t>
            </a:r>
            <a:r>
              <a:rPr lang="en-US" dirty="0"/>
              <a:t> om feedback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geven</a:t>
            </a:r>
            <a:r>
              <a:rPr lang="en-US" dirty="0"/>
              <a:t> over het project</a:t>
            </a:r>
          </a:p>
        </p:txBody>
      </p:sp>
    </p:spTree>
    <p:extLst>
      <p:ext uri="{BB962C8B-B14F-4D97-AF65-F5344CB8AC3E}">
        <p14:creationId xmlns:p14="http://schemas.microsoft.com/office/powerpoint/2010/main" val="516716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Doelen</a:t>
            </a:r>
            <a:r>
              <a:rPr lang="en-GB" dirty="0"/>
              <a:t> van de Milieu Assessment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12775" y="935355"/>
            <a:ext cx="7997825" cy="47879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200" dirty="0" err="1"/>
              <a:t>Naleven</a:t>
            </a:r>
            <a:r>
              <a:rPr lang="en-US" sz="2200" dirty="0"/>
              <a:t> van de IDB’s </a:t>
            </a:r>
            <a:r>
              <a:rPr lang="en-US" sz="2200" dirty="0" err="1"/>
              <a:t>beleidsrichtlijnen</a:t>
            </a:r>
            <a:r>
              <a:rPr lang="en-US" sz="2200" dirty="0"/>
              <a:t> </a:t>
            </a:r>
            <a:r>
              <a:rPr lang="en-US" sz="2200" dirty="0" err="1"/>
              <a:t>en</a:t>
            </a:r>
            <a:r>
              <a:rPr lang="en-US" sz="2200" dirty="0"/>
              <a:t> </a:t>
            </a:r>
            <a:r>
              <a:rPr lang="en-US" sz="2200" dirty="0" err="1"/>
              <a:t>internationale</a:t>
            </a:r>
            <a:r>
              <a:rPr lang="en-US" sz="2200" dirty="0"/>
              <a:t> </a:t>
            </a:r>
            <a:r>
              <a:rPr lang="en-US" sz="2200" dirty="0" err="1"/>
              <a:t>standarden</a:t>
            </a:r>
            <a:endParaRPr lang="en-US" sz="2200" dirty="0"/>
          </a:p>
          <a:p>
            <a:pPr lvl="2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 err="1"/>
              <a:t>Vastleggen</a:t>
            </a:r>
            <a:r>
              <a:rPr lang="en-US" sz="2400" dirty="0"/>
              <a:t> van </a:t>
            </a:r>
            <a:r>
              <a:rPr lang="en-US" sz="2400" dirty="0" err="1"/>
              <a:t>huidige</a:t>
            </a:r>
            <a:r>
              <a:rPr lang="en-US" sz="2400" dirty="0"/>
              <a:t> milieu </a:t>
            </a:r>
            <a:r>
              <a:rPr lang="en-US" sz="2400" dirty="0" err="1"/>
              <a:t>en</a:t>
            </a:r>
            <a:r>
              <a:rPr lang="en-US" sz="2400" dirty="0"/>
              <a:t> </a:t>
            </a:r>
            <a:r>
              <a:rPr lang="en-US" sz="2400" dirty="0" err="1"/>
              <a:t>sociale</a:t>
            </a:r>
            <a:r>
              <a:rPr lang="en-US" sz="2400" dirty="0"/>
              <a:t> </a:t>
            </a:r>
            <a:r>
              <a:rPr lang="en-US" sz="2400" dirty="0" err="1"/>
              <a:t>omstandigheden</a:t>
            </a:r>
            <a:endParaRPr lang="en-US" sz="2400" dirty="0"/>
          </a:p>
          <a:p>
            <a:pPr lvl="2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 err="1"/>
              <a:t>Voorspellen</a:t>
            </a:r>
            <a:r>
              <a:rPr lang="en-US" sz="2400" dirty="0"/>
              <a:t>/ in </a:t>
            </a:r>
            <a:r>
              <a:rPr lang="en-US" sz="2400" dirty="0" err="1"/>
              <a:t>schatten</a:t>
            </a:r>
            <a:r>
              <a:rPr lang="en-US" sz="2400" dirty="0"/>
              <a:t> van </a:t>
            </a:r>
            <a:r>
              <a:rPr lang="en-US" sz="2400" dirty="0" err="1"/>
              <a:t>toekomstige</a:t>
            </a:r>
            <a:r>
              <a:rPr lang="en-US" sz="2400" dirty="0"/>
              <a:t> </a:t>
            </a:r>
            <a:r>
              <a:rPr lang="en-US" sz="2400" dirty="0" err="1"/>
              <a:t>omstandigheden</a:t>
            </a:r>
            <a:r>
              <a:rPr lang="en-US" sz="2400" dirty="0"/>
              <a:t> </a:t>
            </a:r>
            <a:r>
              <a:rPr lang="en-US" sz="2400" dirty="0" err="1"/>
              <a:t>gezien</a:t>
            </a:r>
            <a:r>
              <a:rPr lang="en-US" sz="2400" dirty="0"/>
              <a:t> het </a:t>
            </a:r>
            <a:r>
              <a:rPr lang="en-US" sz="2400" dirty="0" err="1"/>
              <a:t>voorgestelde</a:t>
            </a:r>
            <a:r>
              <a:rPr lang="en-US" sz="2400" dirty="0"/>
              <a:t> project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 err="1"/>
              <a:t>Aanbevelen</a:t>
            </a:r>
            <a:r>
              <a:rPr lang="en-US" sz="2400" dirty="0"/>
              <a:t> van </a:t>
            </a:r>
            <a:r>
              <a:rPr lang="en-US" sz="2400" dirty="0" err="1"/>
              <a:t>maatregelen</a:t>
            </a:r>
            <a:r>
              <a:rPr lang="en-US" sz="2400" dirty="0"/>
              <a:t> voor het </a:t>
            </a:r>
            <a:r>
              <a:rPr lang="en-US" sz="2400" dirty="0" err="1"/>
              <a:t>maximliseren</a:t>
            </a:r>
            <a:r>
              <a:rPr lang="en-US" sz="2400" dirty="0"/>
              <a:t> van </a:t>
            </a:r>
            <a:r>
              <a:rPr lang="en-US" sz="2400" dirty="0" err="1"/>
              <a:t>positieve</a:t>
            </a:r>
            <a:r>
              <a:rPr lang="en-US" sz="2400" dirty="0"/>
              <a:t> </a:t>
            </a:r>
            <a:r>
              <a:rPr lang="en-US" sz="2400" dirty="0" err="1"/>
              <a:t>en</a:t>
            </a:r>
            <a:r>
              <a:rPr lang="en-US" sz="2400" dirty="0"/>
              <a:t> het </a:t>
            </a:r>
            <a:r>
              <a:rPr lang="en-US" sz="2400" dirty="0" err="1"/>
              <a:t>minimaliseren</a:t>
            </a:r>
            <a:r>
              <a:rPr lang="en-US" sz="2400" dirty="0"/>
              <a:t> van </a:t>
            </a:r>
            <a:r>
              <a:rPr lang="en-US" sz="2400" dirty="0" err="1"/>
              <a:t>negatieve</a:t>
            </a:r>
            <a:r>
              <a:rPr lang="en-US" sz="2400" dirty="0"/>
              <a:t> </a:t>
            </a:r>
            <a:r>
              <a:rPr lang="en-US" sz="2400" dirty="0" err="1"/>
              <a:t>effecten</a:t>
            </a:r>
            <a:endParaRPr lang="en-US" sz="2400" dirty="0"/>
          </a:p>
          <a:p>
            <a:pPr marL="0" lvl="1" indent="0">
              <a:spcBef>
                <a:spcPts val="0"/>
              </a:spcBef>
              <a:spcAft>
                <a:spcPts val="1200"/>
              </a:spcAft>
              <a:buNone/>
            </a:pPr>
            <a:endParaRPr lang="en-GB" sz="2200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1450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Proces</a:t>
            </a:r>
            <a:r>
              <a:rPr lang="en-US" dirty="0"/>
              <a:t> Milieu Assessment (MS)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5" name="Right Arrow 4"/>
          <p:cNvSpPr/>
          <p:nvPr/>
        </p:nvSpPr>
        <p:spPr>
          <a:xfrm>
            <a:off x="344160" y="2573909"/>
            <a:ext cx="8482330" cy="1785257"/>
          </a:xfrm>
          <a:prstGeom prst="rightArrow">
            <a:avLst/>
          </a:prstGeom>
          <a:solidFill>
            <a:srgbClr val="CCE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838997" y="2819272"/>
            <a:ext cx="1544875" cy="8882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Verkenning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3487036" y="2819272"/>
            <a:ext cx="1544876" cy="8882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Beoordeling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5914780" y="2828781"/>
            <a:ext cx="1467282" cy="88827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Bespreking</a:t>
            </a:r>
            <a:endParaRPr lang="en-US" dirty="0"/>
          </a:p>
        </p:txBody>
      </p:sp>
      <p:sp>
        <p:nvSpPr>
          <p:cNvPr id="12" name="5-Point Star 11"/>
          <p:cNvSpPr/>
          <p:nvPr/>
        </p:nvSpPr>
        <p:spPr>
          <a:xfrm rot="20163040">
            <a:off x="7216718" y="2475513"/>
            <a:ext cx="573628" cy="573628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3513" y="4036000"/>
            <a:ext cx="1892098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Vergaderingen</a:t>
            </a:r>
            <a:r>
              <a:rPr lang="en-US" sz="1200" dirty="0"/>
              <a:t> met </a:t>
            </a:r>
            <a:r>
              <a:rPr lang="en-US" sz="1200" dirty="0" err="1"/>
              <a:t>belanghebbenden</a:t>
            </a:r>
            <a:r>
              <a:rPr lang="en-US" sz="1200" dirty="0"/>
              <a:t> om feedback </a:t>
            </a:r>
            <a:r>
              <a:rPr lang="en-US" sz="1200" dirty="0" err="1"/>
              <a:t>te</a:t>
            </a:r>
            <a:r>
              <a:rPr lang="en-US" sz="1200" dirty="0"/>
              <a:t> </a:t>
            </a:r>
            <a:r>
              <a:rPr lang="en-US" sz="1200" dirty="0" err="1"/>
              <a:t>vragen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3415580" y="4075971"/>
            <a:ext cx="2004145" cy="212365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Uitvoeren</a:t>
            </a:r>
            <a:r>
              <a:rPr lang="en-US" sz="1200" dirty="0"/>
              <a:t> van milieu , </a:t>
            </a:r>
            <a:r>
              <a:rPr lang="en-US" sz="1200" dirty="0" err="1"/>
              <a:t>biologische</a:t>
            </a:r>
            <a:r>
              <a:rPr lang="en-US" sz="1200" dirty="0"/>
              <a:t> </a:t>
            </a:r>
            <a:r>
              <a:rPr lang="en-US" sz="1200" dirty="0" err="1"/>
              <a:t>en</a:t>
            </a:r>
            <a:r>
              <a:rPr lang="en-US" sz="1200" dirty="0"/>
              <a:t> social-</a:t>
            </a:r>
            <a:r>
              <a:rPr lang="en-US" sz="1200" dirty="0" err="1"/>
              <a:t>economische</a:t>
            </a:r>
            <a:r>
              <a:rPr lang="en-US" sz="1200" dirty="0"/>
              <a:t> studies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Indetificeren</a:t>
            </a:r>
            <a:r>
              <a:rPr lang="en-US" sz="1200" dirty="0"/>
              <a:t> </a:t>
            </a:r>
            <a:r>
              <a:rPr lang="en-US" sz="1200" dirty="0" err="1"/>
              <a:t>en</a:t>
            </a:r>
            <a:r>
              <a:rPr lang="en-US" sz="1200" dirty="0"/>
              <a:t> </a:t>
            </a:r>
            <a:r>
              <a:rPr lang="en-US" sz="1200" dirty="0" err="1"/>
              <a:t>analyseren</a:t>
            </a:r>
            <a:r>
              <a:rPr lang="en-US" sz="1200" dirty="0"/>
              <a:t> van </a:t>
            </a:r>
            <a:r>
              <a:rPr lang="en-US" sz="1200" dirty="0" err="1"/>
              <a:t>potentiële</a:t>
            </a:r>
            <a:r>
              <a:rPr lang="en-US" sz="1200" dirty="0"/>
              <a:t>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Concipieren</a:t>
            </a:r>
            <a:r>
              <a:rPr lang="en-US" sz="1200" dirty="0"/>
              <a:t> </a:t>
            </a:r>
            <a:r>
              <a:rPr lang="en-US" sz="1200" dirty="0" err="1"/>
              <a:t>en</a:t>
            </a:r>
            <a:r>
              <a:rPr lang="en-US" sz="1200" dirty="0"/>
              <a:t> </a:t>
            </a:r>
            <a:r>
              <a:rPr lang="en-US" sz="1200" dirty="0" err="1"/>
              <a:t>indienen</a:t>
            </a:r>
            <a:r>
              <a:rPr lang="en-US" sz="1200" dirty="0"/>
              <a:t> van concept Milieu Assessment </a:t>
            </a:r>
            <a:r>
              <a:rPr lang="en-US" sz="1200" dirty="0" err="1"/>
              <a:t>en</a:t>
            </a:r>
            <a:r>
              <a:rPr lang="en-US" sz="1200" dirty="0"/>
              <a:t> milieu- </a:t>
            </a:r>
            <a:r>
              <a:rPr lang="en-US" sz="1200" dirty="0" err="1"/>
              <a:t>en</a:t>
            </a:r>
            <a:r>
              <a:rPr lang="en-US" sz="1200" dirty="0"/>
              <a:t> </a:t>
            </a:r>
            <a:r>
              <a:rPr lang="en-US" sz="1200" dirty="0" err="1"/>
              <a:t>sociaalbeheersplan</a:t>
            </a:r>
            <a:r>
              <a:rPr lang="en-US" sz="1200" dirty="0"/>
              <a:t> (ESMP) </a:t>
            </a:r>
            <a:r>
              <a:rPr lang="en-US" sz="1200" dirty="0" err="1"/>
              <a:t>aan</a:t>
            </a:r>
            <a:r>
              <a:rPr lang="en-US" sz="1200" dirty="0"/>
              <a:t> de IDB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08139" y="4075971"/>
            <a:ext cx="1859167" cy="212365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Beleggen</a:t>
            </a:r>
            <a:r>
              <a:rPr lang="en-US" sz="1200" dirty="0"/>
              <a:t> van </a:t>
            </a:r>
            <a:r>
              <a:rPr lang="en-US" sz="1200" dirty="0" err="1"/>
              <a:t>openbare</a:t>
            </a:r>
            <a:r>
              <a:rPr lang="en-US" sz="1200" dirty="0"/>
              <a:t> </a:t>
            </a:r>
            <a:r>
              <a:rPr lang="en-US" sz="1200" dirty="0" err="1"/>
              <a:t>vergaderingen</a:t>
            </a:r>
            <a:r>
              <a:rPr lang="en-US" sz="1200" dirty="0"/>
              <a:t> om de </a:t>
            </a:r>
            <a:r>
              <a:rPr lang="en-US" sz="1200" dirty="0" err="1"/>
              <a:t>resultaten</a:t>
            </a:r>
            <a:r>
              <a:rPr lang="en-US" sz="1200" dirty="0"/>
              <a:t> van de Milieu Assessment </a:t>
            </a:r>
            <a:r>
              <a:rPr lang="en-US" sz="1200" dirty="0" err="1"/>
              <a:t>uit</a:t>
            </a:r>
            <a:r>
              <a:rPr lang="en-US" sz="1200" dirty="0"/>
              <a:t> </a:t>
            </a:r>
            <a:r>
              <a:rPr lang="en-US" sz="1200" dirty="0" err="1"/>
              <a:t>te</a:t>
            </a:r>
            <a:r>
              <a:rPr lang="en-US" sz="1200" dirty="0"/>
              <a:t> </a:t>
            </a:r>
            <a:r>
              <a:rPr lang="en-US" sz="1200" dirty="0" err="1"/>
              <a:t>leggen</a:t>
            </a:r>
            <a:r>
              <a:rPr lang="en-US" sz="1200" dirty="0"/>
              <a:t> </a:t>
            </a:r>
            <a:r>
              <a:rPr lang="en-US" sz="1200" dirty="0" err="1"/>
              <a:t>en</a:t>
            </a:r>
            <a:r>
              <a:rPr lang="en-US" sz="1200" dirty="0"/>
              <a:t> feedback </a:t>
            </a:r>
            <a:r>
              <a:rPr lang="en-US" sz="1200" dirty="0" err="1"/>
              <a:t>te</a:t>
            </a:r>
            <a:r>
              <a:rPr lang="en-US" sz="1200" dirty="0"/>
              <a:t> </a:t>
            </a:r>
            <a:r>
              <a:rPr lang="en-US" sz="1200" dirty="0" err="1"/>
              <a:t>vragen</a:t>
            </a:r>
            <a:r>
              <a:rPr lang="en-US" sz="1200" dirty="0"/>
              <a:t> </a:t>
            </a:r>
            <a:r>
              <a:rPr lang="en-US" sz="1200" dirty="0" err="1"/>
              <a:t>aan</a:t>
            </a:r>
            <a:r>
              <a:rPr lang="en-US" sz="1200" dirty="0"/>
              <a:t> de </a:t>
            </a:r>
            <a:r>
              <a:rPr lang="en-US" sz="1200" dirty="0" err="1"/>
              <a:t>belanghebbenden</a:t>
            </a: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Aanpassen</a:t>
            </a:r>
            <a:r>
              <a:rPr lang="en-US" sz="1200" dirty="0"/>
              <a:t> van Milieu Assessment </a:t>
            </a:r>
            <a:r>
              <a:rPr lang="en-US" sz="1200" dirty="0" err="1"/>
              <a:t>aan</a:t>
            </a:r>
            <a:r>
              <a:rPr lang="en-US" sz="1200" dirty="0"/>
              <a:t> de hand van </a:t>
            </a:r>
            <a:r>
              <a:rPr lang="en-US" sz="1200" dirty="0" err="1"/>
              <a:t>verkregen</a:t>
            </a:r>
            <a:r>
              <a:rPr lang="en-US" sz="1200" dirty="0"/>
              <a:t> feedback 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415580" y="754754"/>
            <a:ext cx="2252176" cy="7583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Betrokkenheid</a:t>
            </a:r>
            <a:r>
              <a:rPr lang="en-US" dirty="0"/>
              <a:t> van </a:t>
            </a:r>
            <a:r>
              <a:rPr lang="en-US" dirty="0" err="1"/>
              <a:t>Belanghebbenden</a:t>
            </a:r>
            <a:endParaRPr lang="en-US" dirty="0"/>
          </a:p>
        </p:txBody>
      </p:sp>
      <p:sp>
        <p:nvSpPr>
          <p:cNvPr id="21" name="Left Brace 20"/>
          <p:cNvSpPr/>
          <p:nvPr/>
        </p:nvSpPr>
        <p:spPr>
          <a:xfrm rot="5400000">
            <a:off x="3906685" y="202477"/>
            <a:ext cx="358647" cy="462871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819400" y="1518860"/>
            <a:ext cx="3352800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Vragen</a:t>
            </a:r>
            <a:r>
              <a:rPr lang="en-US" sz="1200" dirty="0"/>
              <a:t> om feedback van </a:t>
            </a:r>
            <a:r>
              <a:rPr lang="en-US" sz="1200" dirty="0" err="1"/>
              <a:t>belanghebbenden</a:t>
            </a:r>
            <a:r>
              <a:rPr lang="en-US" sz="1200" dirty="0"/>
              <a:t> over het project </a:t>
            </a:r>
            <a:r>
              <a:rPr lang="en-US" sz="1200" dirty="0" err="1"/>
              <a:t>en</a:t>
            </a:r>
            <a:r>
              <a:rPr lang="en-US" sz="1200" dirty="0"/>
              <a:t> het </a:t>
            </a:r>
            <a:r>
              <a:rPr lang="en-US" sz="1200" dirty="0" err="1"/>
              <a:t>proces</a:t>
            </a:r>
            <a:r>
              <a:rPr lang="en-US" sz="1200" dirty="0"/>
              <a:t> van de MS op kern </a:t>
            </a:r>
            <a:r>
              <a:rPr lang="en-US" sz="1200" dirty="0" err="1"/>
              <a:t>momenten</a:t>
            </a: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Verzamelen</a:t>
            </a:r>
            <a:r>
              <a:rPr lang="en-US" sz="1200" dirty="0"/>
              <a:t> van locale </a:t>
            </a:r>
            <a:r>
              <a:rPr lang="en-US" sz="1200" dirty="0" err="1"/>
              <a:t>kennis</a:t>
            </a:r>
            <a:r>
              <a:rPr lang="en-US" sz="1200" dirty="0"/>
              <a:t> </a:t>
            </a:r>
            <a:r>
              <a:rPr lang="en-US" sz="1200" dirty="0" err="1"/>
              <a:t>ter</a:t>
            </a:r>
            <a:r>
              <a:rPr lang="en-US" sz="1200" dirty="0"/>
              <a:t> </a:t>
            </a:r>
            <a:r>
              <a:rPr lang="en-US" sz="1200" dirty="0" err="1"/>
              <a:t>overweging</a:t>
            </a:r>
            <a:r>
              <a:rPr lang="en-US" sz="1200" dirty="0"/>
              <a:t> om </a:t>
            </a:r>
            <a:r>
              <a:rPr lang="en-US" sz="1200" dirty="0" err="1"/>
              <a:t>te</a:t>
            </a:r>
            <a:r>
              <a:rPr lang="en-US" sz="1200" dirty="0"/>
              <a:t> </a:t>
            </a:r>
            <a:r>
              <a:rPr lang="en-US" sz="1200" dirty="0" err="1"/>
              <a:t>incorporeren</a:t>
            </a:r>
            <a:r>
              <a:rPr lang="en-US" sz="1200" dirty="0"/>
              <a:t> in het project</a:t>
            </a:r>
          </a:p>
        </p:txBody>
      </p:sp>
      <p:sp>
        <p:nvSpPr>
          <p:cNvPr id="14" name="TextBox 13"/>
          <p:cNvSpPr txBox="1"/>
          <p:nvPr/>
        </p:nvSpPr>
        <p:spPr>
          <a:xfrm rot="19718413">
            <a:off x="6989659" y="2315976"/>
            <a:ext cx="91691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dirty="0" err="1">
                <a:solidFill>
                  <a:schemeClr val="accent2"/>
                </a:solidFill>
              </a:rPr>
              <a:t>Wij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zijn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hier</a:t>
            </a:r>
            <a:endParaRPr lang="en-US" sz="1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915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Resultaten</a:t>
            </a:r>
            <a:r>
              <a:rPr lang="en-GB" dirty="0"/>
              <a:t> Milieu Assessment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95277" y="3898313"/>
            <a:ext cx="3413773" cy="2405207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Besprekingsfase</a:t>
            </a:r>
            <a:r>
              <a:rPr lang="en-US" dirty="0"/>
              <a:t> Milieu Assessment</a:t>
            </a:r>
          </a:p>
          <a:p>
            <a:pPr marL="6096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/>
              <a:t>Feedback van </a:t>
            </a:r>
            <a:r>
              <a:rPr lang="en-US" dirty="0" err="1"/>
              <a:t>belangrijke</a:t>
            </a:r>
            <a:r>
              <a:rPr lang="en-US" dirty="0"/>
              <a:t> stakeholders </a:t>
            </a:r>
            <a:r>
              <a:rPr lang="en-US" dirty="0" err="1"/>
              <a:t>en</a:t>
            </a:r>
            <a:r>
              <a:rPr lang="en-US" dirty="0"/>
              <a:t> het </a:t>
            </a:r>
            <a:r>
              <a:rPr lang="en-US" dirty="0" err="1"/>
              <a:t>publiek</a:t>
            </a:r>
            <a:endParaRPr lang="en-GB" dirty="0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3064012" y="1128404"/>
            <a:ext cx="4982708" cy="1817863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4988" indent="-2619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3913" indent="-2873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7913" indent="-25241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100000"/>
              <a:buFont typeface="Arial" pitchFamily="34" charset="0"/>
              <a:buChar char="■"/>
              <a:defRPr lang="en-GB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dirty="0"/>
              <a:t>Concept Milieu Assessment</a:t>
            </a:r>
          </a:p>
          <a:p>
            <a:pPr marL="609600" lvl="1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dirty="0"/>
              <a:t>Impact </a:t>
            </a:r>
          </a:p>
          <a:p>
            <a:pPr marL="609600" lvl="1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Verzachtende</a:t>
            </a:r>
            <a:r>
              <a:rPr lang="en-US" dirty="0"/>
              <a:t> </a:t>
            </a:r>
            <a:r>
              <a:rPr lang="en-US" dirty="0" err="1"/>
              <a:t>Maatregelen</a:t>
            </a:r>
            <a:r>
              <a:rPr lang="en-US" dirty="0"/>
              <a:t> </a:t>
            </a:r>
          </a:p>
          <a:p>
            <a:pPr marL="609600" lvl="1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dirty="0" err="1"/>
              <a:t>Beheersplannen</a:t>
            </a:r>
            <a:r>
              <a:rPr lang="en-US" dirty="0"/>
              <a:t> </a:t>
            </a:r>
          </a:p>
          <a:p>
            <a:pPr marL="609600" lvl="1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endParaRPr lang="en-US" sz="600" dirty="0"/>
          </a:p>
          <a:p>
            <a:pPr marL="0" lvl="1" indent="0">
              <a:spcBef>
                <a:spcPts val="0"/>
              </a:spcBef>
              <a:spcAft>
                <a:spcPts val="1200"/>
              </a:spcAft>
              <a:buFont typeface="Arial" pitchFamily="34" charset="0"/>
              <a:buNone/>
            </a:pPr>
            <a:endParaRPr lang="en-US" sz="240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dirty="0"/>
          </a:p>
          <a:p>
            <a:pPr lvl="1">
              <a:spcBef>
                <a:spcPts val="0"/>
              </a:spcBef>
              <a:spcAft>
                <a:spcPts val="1200"/>
              </a:spcAft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844" y="4762564"/>
            <a:ext cx="2097508" cy="1765824"/>
          </a:xfrm>
          <a:prstGeom prst="rect">
            <a:avLst/>
          </a:prstGeom>
        </p:spPr>
      </p:pic>
      <p:pic>
        <p:nvPicPr>
          <p:cNvPr id="9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844" y="3482618"/>
            <a:ext cx="2097508" cy="127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874" y="745838"/>
            <a:ext cx="2314553" cy="292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17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697F-D92A-44AE-9631-4DF4FB2C44EF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12775" y="2459355"/>
            <a:ext cx="8299450" cy="1503045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/>
              <a:t>Impact, </a:t>
            </a:r>
            <a:r>
              <a:rPr lang="en-US" dirty="0" err="1"/>
              <a:t>Verzachtende</a:t>
            </a:r>
            <a:r>
              <a:rPr lang="en-US" dirty="0"/>
              <a:t> </a:t>
            </a:r>
            <a:r>
              <a:rPr lang="en-US" dirty="0" err="1"/>
              <a:t>Maatregelen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Beheersing</a:t>
            </a:r>
            <a:r>
              <a:rPr lang="en-US" dirty="0"/>
              <a:t> van Milieu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Sociale</a:t>
            </a:r>
            <a:r>
              <a:rPr lang="en-US" dirty="0"/>
              <a:t> impact</a:t>
            </a:r>
          </a:p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373275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err="1"/>
              <a:t>Overwogen</a:t>
            </a:r>
            <a:r>
              <a:rPr lang="en-US" sz="2000" dirty="0"/>
              <a:t> Milieu </a:t>
            </a:r>
            <a:r>
              <a:rPr lang="en-US" sz="2000" dirty="0" err="1"/>
              <a:t>aspecten</a:t>
            </a:r>
            <a:r>
              <a:rPr lang="en-US" sz="2000" dirty="0"/>
              <a:t> in de Milieu Assessment</a:t>
            </a:r>
            <a:br>
              <a:rPr lang="en-US" sz="2000" dirty="0"/>
            </a:br>
            <a:endParaRPr lang="en-GB" sz="2000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34950" y="6137174"/>
            <a:ext cx="1061878" cy="378071"/>
          </a:xfrm>
        </p:spPr>
        <p:txBody>
          <a:bodyPr/>
          <a:lstStyle/>
          <a:p>
            <a:fld id="{64A0697F-D92A-44AE-9631-4DF4FB2C44EF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74640" y="3360049"/>
            <a:ext cx="2140221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000" b="1" dirty="0"/>
              <a:t>Lucht </a:t>
            </a:r>
            <a:r>
              <a:rPr lang="en-US" sz="2000" b="1" dirty="0" err="1"/>
              <a:t>kwaliteit</a:t>
            </a:r>
            <a:r>
              <a:rPr lang="en-US" sz="2000" b="1" dirty="0"/>
              <a:t> </a:t>
            </a:r>
            <a:r>
              <a:rPr lang="en-US" sz="2000" b="1" dirty="0" err="1"/>
              <a:t>en</a:t>
            </a:r>
            <a:r>
              <a:rPr lang="en-US" sz="2000" b="1" dirty="0"/>
              <a:t> </a:t>
            </a:r>
            <a:r>
              <a:rPr lang="en-US" sz="2000" b="1" dirty="0" err="1"/>
              <a:t>klimaat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3530654" y="3351530"/>
            <a:ext cx="2001232" cy="6155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000" b="1" dirty="0" err="1"/>
              <a:t>Geluidsoverlast</a:t>
            </a:r>
            <a:r>
              <a:rPr lang="en-US" sz="2000" b="1" dirty="0"/>
              <a:t> </a:t>
            </a:r>
            <a:r>
              <a:rPr lang="en-US" sz="1400" dirty="0"/>
              <a:t>	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8907" y="4868496"/>
            <a:ext cx="2069272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000" b="1" dirty="0" err="1"/>
              <a:t>Biodiversiteit</a:t>
            </a:r>
            <a:r>
              <a:rPr lang="en-US" sz="2000" b="1" dirty="0"/>
              <a:t> 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en-US" sz="1400" dirty="0">
                <a:solidFill>
                  <a:srgbClr val="FF0000"/>
                </a:solidFill>
              </a:rPr>
              <a:t>	</a:t>
            </a:r>
          </a:p>
        </p:txBody>
      </p:sp>
      <p:pic>
        <p:nvPicPr>
          <p:cNvPr id="11" name="Picture 14" descr="shutterstock_5879109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598" y="802249"/>
            <a:ext cx="2613344" cy="239644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99" b="11333"/>
          <a:stretch>
            <a:fillRect/>
          </a:stretch>
        </p:blipFill>
        <p:spPr bwMode="auto">
          <a:xfrm>
            <a:off x="565996" y="776793"/>
            <a:ext cx="2157511" cy="239644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143208" y="3316421"/>
            <a:ext cx="2232695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000" b="1" dirty="0" err="1"/>
              <a:t>Natuurlijke</a:t>
            </a:r>
            <a:r>
              <a:rPr lang="en-US" sz="2000" b="1" dirty="0"/>
              <a:t> </a:t>
            </a:r>
            <a:r>
              <a:rPr lang="en-US" sz="2000" b="1" dirty="0" err="1"/>
              <a:t>gevaren</a:t>
            </a:r>
            <a:r>
              <a:rPr lang="en-US" sz="2000" b="1" dirty="0"/>
              <a:t> </a:t>
            </a:r>
            <a:r>
              <a:rPr lang="en-US" sz="2000" b="1" dirty="0" err="1"/>
              <a:t>en</a:t>
            </a:r>
            <a:r>
              <a:rPr lang="en-US" sz="2000" b="1" dirty="0"/>
              <a:t> </a:t>
            </a:r>
            <a:r>
              <a:rPr lang="en-US" sz="2000" b="1" dirty="0" err="1"/>
              <a:t>risico’s</a:t>
            </a:r>
            <a:endParaRPr lang="en-US" sz="1400" dirty="0"/>
          </a:p>
        </p:txBody>
      </p:sp>
      <p:pic>
        <p:nvPicPr>
          <p:cNvPr id="13" name="Picture 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831" y="831657"/>
            <a:ext cx="2453447" cy="2367038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598" y="4067935"/>
            <a:ext cx="2001233" cy="2001233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828675" y="6031603"/>
            <a:ext cx="1647825" cy="6155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000" b="1" dirty="0" err="1"/>
              <a:t>Verkeer</a:t>
            </a:r>
            <a:r>
              <a:rPr lang="en-US" sz="1400" dirty="0"/>
              <a:t>	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48" y="4102060"/>
            <a:ext cx="2088403" cy="188086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4242939993"/>
      </p:ext>
    </p:extLst>
  </p:cSld>
  <p:clrMapOvr>
    <a:masterClrMapping/>
  </p:clrMapOvr>
</p:sld>
</file>

<file path=ppt/theme/theme1.xml><?xml version="1.0" encoding="utf-8"?>
<a:theme xmlns:a="http://schemas.openxmlformats.org/drawingml/2006/main" name="ERM template v17">
  <a:themeElements>
    <a:clrScheme name="ERM_1">
      <a:dk1>
        <a:srgbClr val="666F74"/>
      </a:dk1>
      <a:lt1>
        <a:sysClr val="window" lastClr="FFFFFF"/>
      </a:lt1>
      <a:dk2>
        <a:srgbClr val="003362"/>
      </a:dk2>
      <a:lt2>
        <a:srgbClr val="FFFFFF"/>
      </a:lt2>
      <a:accent1>
        <a:srgbClr val="007A5F"/>
      </a:accent1>
      <a:accent2>
        <a:srgbClr val="B1A800"/>
      </a:accent2>
      <a:accent3>
        <a:srgbClr val="D28700"/>
      </a:accent3>
      <a:accent4>
        <a:srgbClr val="C40043"/>
      </a:accent4>
      <a:accent5>
        <a:srgbClr val="008DD6"/>
      </a:accent5>
      <a:accent6>
        <a:srgbClr val="6A83B2"/>
      </a:accent6>
      <a:hlink>
        <a:srgbClr val="666F74"/>
      </a:hlink>
      <a:folHlink>
        <a:srgbClr val="666F74"/>
      </a:folHlink>
    </a:clrScheme>
    <a:fontScheme name="ERM_1">
      <a:majorFont>
        <a:latin typeface="Book Antiqu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lIns="0" rIns="0" rtlCol="0">
        <a:spAutoFit/>
      </a:bodyPr>
      <a:lstStyle>
        <a:defPPr>
          <a:defRPr sz="14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z-Disclosure Operations" ma:contentTypeID="0x0101001A458A224826124E8B45B1D613300CFC00BEDE52E3FD0DF64B9E9543E76471C6D8" ma:contentTypeVersion="423" ma:contentTypeDescription="A content type to manage public (operations) IDB documents" ma:contentTypeScope="" ma:versionID="6cacb8a93b510923e5f2e13145fdb26c">
  <xsd:schema xmlns:xsd="http://www.w3.org/2001/XMLSchema" xmlns:xs="http://www.w3.org/2001/XMLSchema" xmlns:p="http://schemas.microsoft.com/office/2006/metadata/properties" xmlns:ns2="cdc7663a-08f0-4737-9e8c-148ce897a09c" targetNamespace="http://schemas.microsoft.com/office/2006/metadata/properties" ma:root="true" ma:fieldsID="671e3a28c58592416cf1ed3001593e18" ns2:_="">
    <xsd:import namespace="cdc7663a-08f0-4737-9e8c-148ce897a09c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e46fe2894295491da65140ffd2369f49" minOccurs="0"/>
                <xsd:element ref="ns2:TaxCatchAll" minOccurs="0"/>
                <xsd:element ref="ns2:TaxCatchAllLabel" minOccurs="0"/>
                <xsd:element ref="ns2:Access_x0020_to_x0020_Information_x00a0_Policy"/>
                <xsd:element ref="ns2:b26cdb1da78c4bb4b1c1bac2f6ac5911" minOccurs="0"/>
                <xsd:element ref="ns2:Project_x0020_Number"/>
                <xsd:element ref="ns2:Webtopic" minOccurs="0"/>
                <xsd:element ref="ns2:Approval_x0020_Number" minOccurs="0"/>
                <xsd:element ref="ns2:Disclosure_x0020_Activity"/>
                <xsd:element ref="ns2:Document_x0020_Author" minOccurs="0"/>
                <xsd:element ref="ns2:Other_x0020_Author" minOccurs="0"/>
                <xsd:element ref="ns2:g511464f9e53401d84b16fa9b379a574" minOccurs="0"/>
                <xsd:element ref="ns2:nddeef1749674d76abdbe4b239a70bc6" minOccurs="0"/>
                <xsd:element ref="ns2:b2ec7cfb18674cb8803df6b262e8b107" minOccurs="0"/>
                <xsd:element ref="ns2:Document_x0020_Language_x0020_IDB"/>
                <xsd:element ref="ns2:Division_x0020_or_x0020_Unit"/>
                <xsd:element ref="ns2:Identifier" minOccurs="0"/>
                <xsd:element ref="ns2:Fiscal_x0020_Year_x0020_IDB" minOccurs="0"/>
                <xsd:element ref="ns2:ic46d7e087fd4a108fb86518ca413cc6" minOccurs="0"/>
                <xsd:element ref="ns2:Operation_x0020_Type" minOccurs="0"/>
                <xsd:element ref="ns2:Package_x0020_Code" minOccurs="0"/>
                <xsd:element ref="ns2:Phase" minOccurs="0"/>
                <xsd:element ref="ns2:Business_x0020_Area" minOccurs="0"/>
                <xsd:element ref="ns2:Key_x0020_Document" minOccurs="0"/>
                <xsd:element ref="ns2:Project_x0020_Document_x0020_Type" minOccurs="0"/>
                <xsd:element ref="ns2:Abstract" minOccurs="0"/>
                <xsd:element ref="ns2:Migration_x0020_Info" minOccurs="0"/>
                <xsd:element ref="ns2:SISCOR_x0020_Number" minOccurs="0"/>
                <xsd:element ref="ns2:IDBDocs_x0020_Number" minOccurs="0"/>
                <xsd:element ref="ns2:Editor1" minOccurs="0"/>
                <xsd:element ref="ns2:Issue_x0020_Date" minOccurs="0"/>
                <xsd:element ref="ns2:Publishing_x0020_House" minOccurs="0"/>
                <xsd:element ref="ns2:KP_x0020_Topics" minOccurs="0"/>
                <xsd:element ref="ns2:Region" minOccurs="0"/>
                <xsd:element ref="ns2:Publication_x0020_Type" minOccurs="0"/>
                <xsd:element ref="ns2:Disclosed" minOccurs="0"/>
                <xsd:element ref="ns2:Record_x0020_Number" minOccurs="0"/>
                <xsd:element ref="ns2:Related_x0020_SisCor_x0020_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c7663a-08f0-4737-9e8c-148ce897a09c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e46fe2894295491da65140ffd2369f49" ma:index="11" ma:taxonomy="true" ma:internalName="e46fe2894295491da65140ffd2369f49" ma:taxonomyFieldName="Function_x0020_Operations_x0020_IDB" ma:displayName="Function Operations IDB" ma:readOnly="false" ma:default="" ma:fieldId="{e46fe289-4295-491d-a651-40ffd2369f49}" ma:sspId="ae61f9b1-e23d-4f49-b3d7-56b991556c4b" ma:termSetId="90662247-c2d7-4c02-8f80-a99fdf3aec7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2" nillable="true" ma:displayName="Taxonomy Catch All Column" ma:hidden="true" ma:list="{a21e8572-655e-4c0d-bfdb-c52ee7bb5839}" ma:internalName="TaxCatchAll" ma:showField="CatchAllData" ma:web="0ae48fe9-e043-4151-95b7-4d4bdf090f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3" nillable="true" ma:displayName="Taxonomy Catch All Column1" ma:hidden="true" ma:list="{a21e8572-655e-4c0d-bfdb-c52ee7bb5839}" ma:internalName="TaxCatchAllLabel" ma:readOnly="true" ma:showField="CatchAllDataLabel" ma:web="0ae48fe9-e043-4151-95b7-4d4bdf090f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ccess_x0020_to_x0020_Information_x00a0_Policy" ma:index="15" ma:displayName="Access to Information Policy" ma:default="Confidential" ma:format="Dropdown" ma:internalName="Access_x0020_to_x0020_Information_x00A0_Policy">
      <xsd:simpleType>
        <xsd:restriction base="dms:Choice">
          <xsd:enumeration value="Confidential"/>
          <xsd:enumeration value="Disclosed Over Time - 5 years"/>
          <xsd:enumeration value="Disclosed Over Time - 10 years"/>
          <xsd:enumeration value="Disclosed Over Time - 20 years"/>
          <xsd:enumeration value="Public"/>
          <xsd:enumeration value="Public - Simultaneous Disclosure"/>
        </xsd:restriction>
      </xsd:simpleType>
    </xsd:element>
    <xsd:element name="b26cdb1da78c4bb4b1c1bac2f6ac5911" ma:index="16" nillable="true" ma:taxonomy="true" ma:internalName="b26cdb1da78c4bb4b1c1bac2f6ac5911" ma:taxonomyFieldName="Series_x0020_Operations_x0020_IDB" ma:displayName="Series Operations IDB" ma:default="" ma:fieldId="{b26cdb1d-a78c-4bb4-b1c1-bac2f6ac5911}" ma:sspId="ae61f9b1-e23d-4f49-b3d7-56b991556c4b" ma:termSetId="aa8fb583-e935-416d-8a2e-4b97a8eb068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roject_x0020_Number" ma:index="18" ma:displayName="Project Number" ma:default="SU-L1057" ma:internalName="Project_x0020_Number" ma:readOnly="false">
      <xsd:simpleType>
        <xsd:restriction base="dms:Text">
          <xsd:maxLength value="255"/>
        </xsd:restriction>
      </xsd:simpleType>
    </xsd:element>
    <xsd:element name="Webtopic" ma:index="19" nillable="true" ma:displayName="Webtopic" ma:internalName="Webtopic">
      <xsd:simpleType>
        <xsd:restriction base="dms:Text">
          <xsd:maxLength value="255"/>
        </xsd:restriction>
      </xsd:simpleType>
    </xsd:element>
    <xsd:element name="Approval_x0020_Number" ma:index="20" nillable="true" ma:displayName="Approval Number" ma:internalName="Approval_x0020_Number">
      <xsd:simpleType>
        <xsd:restriction base="dms:Text">
          <xsd:maxLength value="255"/>
        </xsd:restriction>
      </xsd:simpleType>
    </xsd:element>
    <xsd:element name="Disclosure_x0020_Activity" ma:index="21" ma:displayName="Disclosure Activity" ma:internalName="Disclosure_x0020_Activity" ma:readOnly="false">
      <xsd:simpleType>
        <xsd:restriction base="dms:Text">
          <xsd:maxLength value="255"/>
        </xsd:restriction>
      </xsd:simpleType>
    </xsd:element>
    <xsd:element name="Document_x0020_Author" ma:index="22" nillable="true" ma:displayName="Document Author" ma:internalName="Document_x0020_Author">
      <xsd:simpleType>
        <xsd:restriction base="dms:Text">
          <xsd:maxLength value="255"/>
        </xsd:restriction>
      </xsd:simpleType>
    </xsd:element>
    <xsd:element name="Other_x0020_Author" ma:index="23" nillable="true" ma:displayName="Other Author" ma:internalName="Other_x0020_Author">
      <xsd:simpleType>
        <xsd:restriction base="dms:Text">
          <xsd:maxLength value="255"/>
        </xsd:restriction>
      </xsd:simpleType>
    </xsd:element>
    <xsd:element name="g511464f9e53401d84b16fa9b379a574" ma:index="24" nillable="true" ma:taxonomy="true" ma:internalName="g511464f9e53401d84b16fa9b379a574" ma:taxonomyFieldName="Fund_x0020_IDB" ma:displayName="Fund IDB" ma:default="" ma:fieldId="{0511464f-9e53-401d-84b1-6fa9b379a574}" ma:taxonomyMulti="true" ma:sspId="ae61f9b1-e23d-4f49-b3d7-56b991556c4b" ma:termSetId="69abb71a-f64f-4893-ac0e-66eb1be268a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ddeef1749674d76abdbe4b239a70bc6" ma:index="26" nillable="true" ma:taxonomy="true" ma:internalName="nddeef1749674d76abdbe4b239a70bc6" ma:taxonomyFieldName="Sector_x0020_IDB" ma:displayName="Sector IDB" ma:default="" ma:fieldId="{7ddeef17-4967-4d76-abdb-e4b239a70bc6}" ma:taxonomyMulti="true" ma:sspId="ae61f9b1-e23d-4f49-b3d7-56b991556c4b" ma:termSetId="12408410-0417-4253-a5ed-d52c55de15d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b2ec7cfb18674cb8803df6b262e8b107" ma:index="28" nillable="true" ma:taxonomy="true" ma:internalName="b2ec7cfb18674cb8803df6b262e8b107" ma:taxonomyFieldName="Sub_x002d_Sector" ma:displayName="Sub-Sector" ma:default="" ma:fieldId="{b2ec7cfb-1867-4cb8-803d-f6b262e8b107}" ma:taxonomyMulti="true" ma:sspId="ae61f9b1-e23d-4f49-b3d7-56b991556c4b" ma:termSetId="73c9b9c8-b29b-461e-b5a6-c7e93795fb0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ocument_x0020_Language_x0020_IDB" ma:index="30" ma:displayName="Document Language IDB" ma:format="Dropdown" ma:internalName="Document_x0020_Language_x0020_IDB" ma:readOnly="false">
      <xsd:simpleType>
        <xsd:restriction base="dms:Choice">
          <xsd:enumeration value="English"/>
          <xsd:enumeration value="French"/>
          <xsd:enumeration value="Italian"/>
          <xsd:enumeration value="Japanese"/>
          <xsd:enumeration value="Korean"/>
          <xsd:enumeration value="Other"/>
          <xsd:enumeration value="Portuguese"/>
          <xsd:enumeration value="Spanish"/>
        </xsd:restriction>
      </xsd:simpleType>
    </xsd:element>
    <xsd:element name="Division_x0020_or_x0020_Unit" ma:index="31" ma:displayName="Division or Unit" ma:internalName="Division_x0020_or_x0020_Unit" ma:readOnly="false">
      <xsd:simpleType>
        <xsd:restriction base="dms:Text">
          <xsd:maxLength value="255"/>
        </xsd:restriction>
      </xsd:simpleType>
    </xsd:element>
    <xsd:element name="Identifier" ma:index="32" nillable="true" ma:displayName="Identifier" ma:internalName="Identifier">
      <xsd:simpleType>
        <xsd:restriction base="dms:Text">
          <xsd:maxLength value="255"/>
        </xsd:restriction>
      </xsd:simpleType>
    </xsd:element>
    <xsd:element name="Fiscal_x0020_Year_x0020_IDB" ma:index="33" nillable="true" ma:displayName="Fiscal Year IDB" ma:internalName="Fiscal_x0020_Year_x0020_IDB">
      <xsd:simpleType>
        <xsd:restriction base="dms:Text">
          <xsd:maxLength value="255"/>
        </xsd:restriction>
      </xsd:simpleType>
    </xsd:element>
    <xsd:element name="ic46d7e087fd4a108fb86518ca413cc6" ma:index="34" nillable="true" ma:taxonomy="true" ma:internalName="ic46d7e087fd4a108fb86518ca413cc6" ma:taxonomyFieldName="Country" ma:displayName="Country" ma:default="" ma:fieldId="{2c46d7e0-87fd-4a10-8fb8-6518ca413cc6}" ma:taxonomyMulti="true" ma:sspId="ae61f9b1-e23d-4f49-b3d7-56b991556c4b" ma:termSetId="e1cf2cf4-6e0f-476b-b38c-a4927f870e8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peration_x0020_Type" ma:index="36" nillable="true" ma:displayName="Operation Type" ma:default="Loan Operation" ma:internalName="Operation_x0020_Type">
      <xsd:simpleType>
        <xsd:restriction base="dms:Text">
          <xsd:maxLength value="255"/>
        </xsd:restriction>
      </xsd:simpleType>
    </xsd:element>
    <xsd:element name="Package_x0020_Code" ma:index="37" nillable="true" ma:displayName="Package Code" ma:internalName="Package_x0020_Code">
      <xsd:simpleType>
        <xsd:restriction base="dms:Text">
          <xsd:maxLength value="255"/>
        </xsd:restriction>
      </xsd:simpleType>
    </xsd:element>
    <xsd:element name="Phase" ma:index="38" nillable="true" ma:displayName="Phase" ma:internalName="Phase">
      <xsd:simpleType>
        <xsd:restriction base="dms:Text">
          <xsd:maxLength value="255"/>
        </xsd:restriction>
      </xsd:simpleType>
    </xsd:element>
    <xsd:element name="Business_x0020_Area" ma:index="39" nillable="true" ma:displayName="Business Area" ma:internalName="Business_x0020_Area">
      <xsd:simpleType>
        <xsd:restriction base="dms:Text">
          <xsd:maxLength value="255"/>
        </xsd:restriction>
      </xsd:simpleType>
    </xsd:element>
    <xsd:element name="Key_x0020_Document" ma:index="40" nillable="true" ma:displayName="Key Document" ma:default="0" ma:internalName="Key_x0020_Document">
      <xsd:simpleType>
        <xsd:restriction base="dms:Boolean"/>
      </xsd:simpleType>
    </xsd:element>
    <xsd:element name="Project_x0020_Document_x0020_Type" ma:index="41" nillable="true" ma:displayName="Project Document Type" ma:internalName="Project_x0020_Document_x0020_Type">
      <xsd:simpleType>
        <xsd:restriction base="dms:Text">
          <xsd:maxLength value="255"/>
        </xsd:restriction>
      </xsd:simpleType>
    </xsd:element>
    <xsd:element name="Abstract" ma:index="42" nillable="true" ma:displayName="Abstract" ma:internalName="Abstract">
      <xsd:simpleType>
        <xsd:restriction base="dms:Note"/>
      </xsd:simpleType>
    </xsd:element>
    <xsd:element name="Migration_x0020_Info" ma:index="43" nillable="true" ma:displayName="Migration Info" ma:internalName="Migration_x0020_Info">
      <xsd:simpleType>
        <xsd:restriction base="dms:Note"/>
      </xsd:simpleType>
    </xsd:element>
    <xsd:element name="SISCOR_x0020_Number" ma:index="44" nillable="true" ma:displayName="SISCOR Number" ma:internalName="SISCOR_x0020_Number">
      <xsd:simpleType>
        <xsd:restriction base="dms:Text">
          <xsd:maxLength value="255"/>
        </xsd:restriction>
      </xsd:simpleType>
    </xsd:element>
    <xsd:element name="IDBDocs_x0020_Number" ma:index="45" nillable="true" ma:displayName="IDBDocs Number" ma:internalName="IDBDocs_x0020_Number">
      <xsd:simpleType>
        <xsd:restriction base="dms:Text">
          <xsd:maxLength value="255"/>
        </xsd:restriction>
      </xsd:simpleType>
    </xsd:element>
    <xsd:element name="Editor1" ma:index="46" nillable="true" ma:displayName="Editor" ma:internalName="Editor1">
      <xsd:simpleType>
        <xsd:restriction base="dms:Text">
          <xsd:maxLength value="255"/>
        </xsd:restriction>
      </xsd:simpleType>
    </xsd:element>
    <xsd:element name="Issue_x0020_Date" ma:index="47" nillable="true" ma:displayName="Issue Date" ma:format="DateOnly" ma:internalName="Issue_x0020_Date">
      <xsd:simpleType>
        <xsd:restriction base="dms:DateTime"/>
      </xsd:simpleType>
    </xsd:element>
    <xsd:element name="Publishing_x0020_House" ma:index="48" nillable="true" ma:displayName="Publishing House" ma:internalName="Publishing_x0020_House">
      <xsd:simpleType>
        <xsd:restriction base="dms:Text">
          <xsd:maxLength value="255"/>
        </xsd:restriction>
      </xsd:simpleType>
    </xsd:element>
    <xsd:element name="KP_x0020_Topics" ma:index="49" nillable="true" ma:displayName="KP Topics" ma:internalName="KP_x0020_Topics">
      <xsd:simpleType>
        <xsd:restriction base="dms:Text">
          <xsd:maxLength value="255"/>
        </xsd:restriction>
      </xsd:simpleType>
    </xsd:element>
    <xsd:element name="Region" ma:index="50" nillable="true" ma:displayName="Region" ma:internalName="Region">
      <xsd:simpleType>
        <xsd:restriction base="dms:Text">
          <xsd:maxLength value="255"/>
        </xsd:restriction>
      </xsd:simpleType>
    </xsd:element>
    <xsd:element name="Publication_x0020_Type" ma:index="51" nillable="true" ma:displayName="Publication Type" ma:internalName="Publication_x0020_Type">
      <xsd:simpleType>
        <xsd:restriction base="dms:Text">
          <xsd:maxLength value="255"/>
        </xsd:restriction>
      </xsd:simpleType>
    </xsd:element>
    <xsd:element name="Disclosed" ma:index="52" nillable="true" ma:displayName="Disclosed" ma:default="0" ma:internalName="Disclosed">
      <xsd:simpleType>
        <xsd:restriction base="dms:Boolean"/>
      </xsd:simpleType>
    </xsd:element>
    <xsd:element name="Record_x0020_Number" ma:index="53" nillable="true" ma:displayName="Record Number" ma:internalName="Record_x0020_Number">
      <xsd:simpleType>
        <xsd:restriction base="dms:Text">
          <xsd:maxLength value="255"/>
        </xsd:restriction>
      </xsd:simpleType>
    </xsd:element>
    <xsd:element name="Related_x0020_SisCor_x0020_Number" ma:index="54" nillable="true" ma:displayName="Related SisCor Number" ma:internalName="Related_x0020_SisCor_x0020_Number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Access_x0020_to_x0020_Information_x00a0_Policy xmlns="cdc7663a-08f0-4737-9e8c-148ce897a09c">Public</Access_x0020_to_x0020_Information_x00a0_Policy>
    <SISCOR_x0020_Number xmlns="cdc7663a-08f0-4737-9e8c-148ce897a09c" xsi:nil="true"/>
    <b26cdb1da78c4bb4b1c1bac2f6ac5911 xmlns="cdc7663a-08f0-4737-9e8c-148ce897a09c">
      <Terms xmlns="http://schemas.microsoft.com/office/infopath/2007/PartnerControls"/>
    </b26cdb1da78c4bb4b1c1bac2f6ac5911>
    <ic46d7e087fd4a108fb86518ca413cc6 xmlns="cdc7663a-08f0-4737-9e8c-148ce897a09c">
      <Terms xmlns="http://schemas.microsoft.com/office/infopath/2007/PartnerControls">
        <TermInfo xmlns="http://schemas.microsoft.com/office/infopath/2007/PartnerControls">
          <TermName xmlns="http://schemas.microsoft.com/office/infopath/2007/PartnerControls">Suriname</TermName>
          <TermId xmlns="http://schemas.microsoft.com/office/infopath/2007/PartnerControls">78f391d2-6a9c-4a90-96e5-b3c0fdf8e7da</TermId>
        </TermInfo>
      </Terms>
    </ic46d7e087fd4a108fb86518ca413cc6>
    <IDBDocs_x0020_Number xmlns="cdc7663a-08f0-4737-9e8c-148ce897a09c" xsi:nil="true"/>
    <Division_x0020_or_x0020_Unit xmlns="cdc7663a-08f0-4737-9e8c-148ce897a09c">VPS/ESG</Division_x0020_or_x0020_Unit>
    <Fiscal_x0020_Year_x0020_IDB xmlns="cdc7663a-08f0-4737-9e8c-148ce897a09c">2019</Fiscal_x0020_Year_x0020_IDB>
    <e46fe2894295491da65140ffd2369f49 xmlns="cdc7663a-08f0-4737-9e8c-148ce897a09c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Environmental and Social Risk Management</TermName>
          <TermId xmlns="http://schemas.microsoft.com/office/infopath/2007/PartnerControls">24bef61f-13fe-49fb-8944-c01660937ef9</TermId>
        </TermInfo>
      </Terms>
    </e46fe2894295491da65140ffd2369f49>
    <Other_x0020_Author xmlns="cdc7663a-08f0-4737-9e8c-148ce897a09c" xsi:nil="true"/>
    <Migration_x0020_Info xmlns="cdc7663a-08f0-4737-9e8c-148ce897a09c" xsi:nil="true"/>
    <Approval_x0020_Number xmlns="cdc7663a-08f0-4737-9e8c-148ce897a09c" xsi:nil="true"/>
    <Phase xmlns="cdc7663a-08f0-4737-9e8c-148ce897a09c" xsi:nil="true"/>
    <Document_x0020_Author xmlns="cdc7663a-08f0-4737-9e8c-148ce897a09c">Graybill Do Nascimento, Elizabeth</Document_x0020_Author>
    <b2ec7cfb18674cb8803df6b262e8b107 xmlns="cdc7663a-08f0-4737-9e8c-148ce897a09c">
      <Terms xmlns="http://schemas.microsoft.com/office/infopath/2007/PartnerControls">
        <TermInfo xmlns="http://schemas.microsoft.com/office/infopath/2007/PartnerControls">
          <TermName xmlns="http://schemas.microsoft.com/office/infopath/2007/PartnerControls">PORT INFRASTRUCTURE</TermName>
          <TermId xmlns="http://schemas.microsoft.com/office/infopath/2007/PartnerControls">4e681a43-1c9f-4e50-9d53-841046abf269</TermId>
        </TermInfo>
      </Terms>
    </b2ec7cfb18674cb8803df6b262e8b107>
    <Business_x0020_Area xmlns="cdc7663a-08f0-4737-9e8c-148ce897a09c" xsi:nil="true"/>
    <Key_x0020_Document xmlns="cdc7663a-08f0-4737-9e8c-148ce897a09c">false</Key_x0020_Document>
    <Document_x0020_Language_x0020_IDB xmlns="cdc7663a-08f0-4737-9e8c-148ce897a09c">English</Document_x0020_Language_x0020_IDB>
    <Project_x0020_Document_x0020_Type xmlns="cdc7663a-08f0-4737-9e8c-148ce897a09c" xsi:nil="true"/>
    <g511464f9e53401d84b16fa9b379a574 xmlns="cdc7663a-08f0-4737-9e8c-148ce897a09c">
      <Terms xmlns="http://schemas.microsoft.com/office/infopath/2007/PartnerControls"/>
    </g511464f9e53401d84b16fa9b379a574>
    <Related_x0020_SisCor_x0020_Number xmlns="cdc7663a-08f0-4737-9e8c-148ce897a09c" xsi:nil="true"/>
    <TaxCatchAll xmlns="cdc7663a-08f0-4737-9e8c-148ce897a09c">
      <Value>118</Value>
      <Value>117</Value>
      <Value>22</Value>
      <Value>5</Value>
    </TaxCatchAll>
    <Operation_x0020_Type xmlns="cdc7663a-08f0-4737-9e8c-148ce897a09c">Loan Operation</Operation_x0020_Type>
    <Package_x0020_Code xmlns="cdc7663a-08f0-4737-9e8c-148ce897a09c" xsi:nil="true"/>
    <Identifier xmlns="cdc7663a-08f0-4737-9e8c-148ce897a09c" xsi:nil="true"/>
    <Project_x0020_Number xmlns="cdc7663a-08f0-4737-9e8c-148ce897a09c">SU-L1057</Project_x0020_Number>
    <nddeef1749674d76abdbe4b239a70bc6 xmlns="cdc7663a-08f0-4737-9e8c-148ce897a09c">
      <Terms xmlns="http://schemas.microsoft.com/office/infopath/2007/PartnerControls">
        <TermInfo xmlns="http://schemas.microsoft.com/office/infopath/2007/PartnerControls">
          <TermName xmlns="http://schemas.microsoft.com/office/infopath/2007/PartnerControls">TRANSPORT</TermName>
          <TermId xmlns="http://schemas.microsoft.com/office/infopath/2007/PartnerControls">5a25d1a8-4baf-41a8-9e3b-e167accda6ea</TermId>
        </TermInfo>
      </Terms>
    </nddeef1749674d76abdbe4b239a70bc6>
    <Record_x0020_Number xmlns="cdc7663a-08f0-4737-9e8c-148ce897a09c" xsi:nil="true"/>
    <_dlc_DocId xmlns="cdc7663a-08f0-4737-9e8c-148ce897a09c">EZSHARE-989658694-26</_dlc_DocId>
    <_dlc_DocIdUrl xmlns="cdc7663a-08f0-4737-9e8c-148ce897a09c">
      <Url>https://idbg.sharepoint.com/teams/EZ-SU-LON/SU-L1057/_layouts/15/DocIdRedir.aspx?ID=EZSHARE-989658694-26</Url>
      <Description>EZSHARE-989658694-26</Description>
    </_dlc_DocIdUrl>
    <Disclosure_x0020_Activity xmlns="cdc7663a-08f0-4737-9e8c-148ce897a09c">Public Consultation Report</Disclosure_x0020_Activity>
    <Issue_x0020_Date xmlns="cdc7663a-08f0-4737-9e8c-148ce897a09c" xsi:nil="true"/>
    <KP_x0020_Topics xmlns="cdc7663a-08f0-4737-9e8c-148ce897a09c" xsi:nil="true"/>
    <Disclosed xmlns="cdc7663a-08f0-4737-9e8c-148ce897a09c">false</Disclosed>
    <Publication_x0020_Type xmlns="cdc7663a-08f0-4737-9e8c-148ce897a09c" xsi:nil="true"/>
    <Editor1 xmlns="cdc7663a-08f0-4737-9e8c-148ce897a09c" xsi:nil="true"/>
    <Region xmlns="cdc7663a-08f0-4737-9e8c-148ce897a09c" xsi:nil="true"/>
    <Webtopic xmlns="cdc7663a-08f0-4737-9e8c-148ce897a09c" xsi:nil="true"/>
    <Abstract xmlns="cdc7663a-08f0-4737-9e8c-148ce897a09c" xsi:nil="true"/>
    <Publishing_x0020_House xmlns="cdc7663a-08f0-4737-9e8c-148ce897a09c" xsi:nil="true"/>
  </documentManagement>
</p:properties>
</file>

<file path=customXml/item4.xml><?xml version="1.0" encoding="utf-8"?>
<?mso-contentType ?>
<FormUrls xmlns="http://schemas.microsoft.com/sharepoint/v3/contenttype/forms/url">
  <Display>_catalogs/masterpage/ECMForms/DisclosureOperationsCT/View.aspx</Display>
  <Edit>_catalogs/masterpage/ECMForms/DisclosureOperationsCT/Edit.aspx</Edit>
</FormUrl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6.xml><?xml version="1.0" encoding="utf-8"?>
<?mso-contentType ?>
<SharedContentType xmlns="Microsoft.SharePoint.Taxonomy.ContentTypeSync" SourceId="ae61f9b1-e23d-4f49-b3d7-56b991556c4b" ContentTypeId="0x0101001A458A224826124E8B45B1D613300CFC" PreviousValue="false"/>
</file>

<file path=customXml/itemProps1.xml><?xml version="1.0" encoding="utf-8"?>
<ds:datastoreItem xmlns:ds="http://schemas.openxmlformats.org/officeDocument/2006/customXml" ds:itemID="{81C9960D-3BE5-4EAD-A701-DC2D50DEBC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3BF6A5-4C2E-4CC8-9E02-7221E53AC791}"/>
</file>

<file path=customXml/itemProps3.xml><?xml version="1.0" encoding="utf-8"?>
<ds:datastoreItem xmlns:ds="http://schemas.openxmlformats.org/officeDocument/2006/customXml" ds:itemID="{40469B0D-AC35-4314-8C03-252554A2F4F5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2011F8BC-FB48-4CE7-989E-0F46FAD7B4CC}"/>
</file>

<file path=customXml/itemProps5.xml><?xml version="1.0" encoding="utf-8"?>
<ds:datastoreItem xmlns:ds="http://schemas.openxmlformats.org/officeDocument/2006/customXml" ds:itemID="{5E9F2106-8DE3-4465-BC9F-C5D6F0DFCEDB}"/>
</file>

<file path=customXml/itemProps6.xml><?xml version="1.0" encoding="utf-8"?>
<ds:datastoreItem xmlns:ds="http://schemas.openxmlformats.org/officeDocument/2006/customXml" ds:itemID="{2F916BD4-F768-4956-9043-C412BB1A1CEA}"/>
</file>

<file path=docProps/app.xml><?xml version="1.0" encoding="utf-8"?>
<Properties xmlns="http://schemas.openxmlformats.org/officeDocument/2006/extended-properties" xmlns:vt="http://schemas.openxmlformats.org/officeDocument/2006/docPropsVTypes">
  <Template>ERM template v17</Template>
  <TotalTime>5982</TotalTime>
  <Words>1187</Words>
  <Application>Microsoft Office PowerPoint</Application>
  <PresentationFormat>On-screen Show (4:3)</PresentationFormat>
  <Paragraphs>209</Paragraphs>
  <Slides>22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Book Antiqua</vt:lpstr>
      <vt:lpstr>Calibri</vt:lpstr>
      <vt:lpstr>Calibri Light</vt:lpstr>
      <vt:lpstr>Wingdings</vt:lpstr>
      <vt:lpstr>ERM template v17</vt:lpstr>
      <vt:lpstr>Custom Design</vt:lpstr>
      <vt:lpstr>Milieu Assessment voor  het project: Improving Transport Logistics and Competiveness in Suriname – Dr. Jules Sedney Port Expansion Project Openbare vergadering– Februari 2019 </vt:lpstr>
      <vt:lpstr>Introductie</vt:lpstr>
      <vt:lpstr>PowerPoint Presentation</vt:lpstr>
      <vt:lpstr>Stakeholders bij de Milieu Assessment</vt:lpstr>
      <vt:lpstr>Doelen van de Milieu Assessment</vt:lpstr>
      <vt:lpstr>Proces Milieu Assessment (MS)</vt:lpstr>
      <vt:lpstr>Resultaten Milieu Assessment</vt:lpstr>
      <vt:lpstr>PowerPoint Presentation</vt:lpstr>
      <vt:lpstr>Overwogen Milieu aspecten in de Milieu Assessment </vt:lpstr>
      <vt:lpstr>Sociale aspecten in de Milieu Assessment</vt:lpstr>
      <vt:lpstr>Milieu invloeden en verzachtende maatregelen</vt:lpstr>
      <vt:lpstr>Lucht kwaliteit en Geluidsoverlast – Impact en Maatregelen</vt:lpstr>
      <vt:lpstr>Natuur rampen - Impact en Maatregelen</vt:lpstr>
      <vt:lpstr>Verkeer  -- Impact en Maatregelen</vt:lpstr>
      <vt:lpstr>Biodiversiteit Impact en Maatregelen</vt:lpstr>
      <vt:lpstr>Sociaal Impact en Maatregelen</vt:lpstr>
      <vt:lpstr>Levensonderhoud – Impact en Maatregelen</vt:lpstr>
      <vt:lpstr>Gemeenschap Gezondheid en Veiligheid – Impact en Maatregelen</vt:lpstr>
      <vt:lpstr>Cultureel erfgoed – Impact en Maatregelen</vt:lpstr>
      <vt:lpstr>Vragen en Opmerkingen?</vt:lpstr>
      <vt:lpstr>Toegang tot het Milieu Assessment rapport</vt:lpstr>
      <vt:lpstr>Additionele informatie</vt:lpstr>
    </vt:vector>
  </TitlesOfParts>
  <Company>ERM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Template</dc:title>
  <dc:creator>Paula Alvarez</dc:creator>
  <cp:keywords/>
  <cp:lastModifiedBy>Zamora Murillo, Edgar</cp:lastModifiedBy>
  <cp:revision>389</cp:revision>
  <cp:lastPrinted>2019-01-30T21:51:52Z</cp:lastPrinted>
  <dcterms:created xsi:type="dcterms:W3CDTF">2012-04-02T12:05:24Z</dcterms:created>
  <dcterms:modified xsi:type="dcterms:W3CDTF">2019-02-13T19:50:46Z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_TemplateID">
    <vt:lpwstr>TC103382681033</vt:lpwstr>
  </property>
  <property fmtid="{D5CDD505-2E9C-101B-9397-08002B2CF9AE}" pid="5" name="_NewReviewCycle">
    <vt:lpwstr/>
  </property>
  <property fmtid="{D5CDD505-2E9C-101B-9397-08002B2CF9AE}" pid="10" name="AlternateThumbnailUrl">
    <vt:lpwstr/>
  </property>
  <property fmtid="{D5CDD505-2E9C-101B-9397-08002B2CF9AE}" pid="11" name="wic_System_Copyright">
    <vt:lpwstr/>
  </property>
  <property fmtid="{D5CDD505-2E9C-101B-9397-08002B2CF9AE}" pid="12" name="Comments">
    <vt:lpwstr/>
  </property>
  <property fmtid="{D5CDD505-2E9C-101B-9397-08002B2CF9AE}" pid="13" name="TaxKeyword">
    <vt:lpwstr/>
  </property>
  <property fmtid="{D5CDD505-2E9C-101B-9397-08002B2CF9AE}" pid="14" name="TaxKeywordTaxHTField">
    <vt:lpwstr/>
  </property>
  <property fmtid="{D5CDD505-2E9C-101B-9397-08002B2CF9AE}" pid="15" name="Series Operations IDB">
    <vt:lpwstr/>
  </property>
  <property fmtid="{D5CDD505-2E9C-101B-9397-08002B2CF9AE}" pid="16" name="Sub-Sector">
    <vt:lpwstr>118;#PORT INFRASTRUCTURE|4e681a43-1c9f-4e50-9d53-841046abf269</vt:lpwstr>
  </property>
  <property fmtid="{D5CDD505-2E9C-101B-9397-08002B2CF9AE}" pid="17" name="Fund IDB">
    <vt:lpwstr/>
  </property>
  <property fmtid="{D5CDD505-2E9C-101B-9397-08002B2CF9AE}" pid="18" name="Country">
    <vt:lpwstr>22;#Suriname|78f391d2-6a9c-4a90-96e5-b3c0fdf8e7da</vt:lpwstr>
  </property>
  <property fmtid="{D5CDD505-2E9C-101B-9397-08002B2CF9AE}" pid="19" name="Sector IDB">
    <vt:lpwstr>117;#TRANSPORT|5a25d1a8-4baf-41a8-9e3b-e167accda6ea</vt:lpwstr>
  </property>
  <property fmtid="{D5CDD505-2E9C-101B-9397-08002B2CF9AE}" pid="20" name="Function Operations IDB">
    <vt:lpwstr>5;#Environmental and Social Risk Management|24bef61f-13fe-49fb-8944-c01660937ef9</vt:lpwstr>
  </property>
  <property fmtid="{D5CDD505-2E9C-101B-9397-08002B2CF9AE}" pid="21" name="_dlc_DocIdItemGuid">
    <vt:lpwstr>c62f1de4-ad94-48b4-adb5-7aee40a0de2d</vt:lpwstr>
  </property>
  <property fmtid="{D5CDD505-2E9C-101B-9397-08002B2CF9AE}" pid="22" name="ContentTypeId">
    <vt:lpwstr>0x0101001A458A224826124E8B45B1D613300CFC00BEDE52E3FD0DF64B9E9543E76471C6D8</vt:lpwstr>
  </property>
</Properties>
</file>